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78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7/15/2023</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473843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2266864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7/15/2023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1801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4124919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7/15/2023</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5340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7/15/2023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94749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7/15/2023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2194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7/15/2023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4207897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7/15/2023</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611136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7/15/2023</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025231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7/15/2023</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1160163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7/15/2023</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5729034"/>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7ED93057-B056-4D1D-B0DA-F1619DAAF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D2152A-CF47-BD7C-3387-4FBE33EC9FBE}"/>
              </a:ext>
            </a:extLst>
          </p:cNvPr>
          <p:cNvSpPr>
            <a:spLocks noGrp="1"/>
          </p:cNvSpPr>
          <p:nvPr>
            <p:ph type="ctrTitle"/>
          </p:nvPr>
        </p:nvSpPr>
        <p:spPr>
          <a:xfrm>
            <a:off x="1635103" y="1057522"/>
            <a:ext cx="4741843" cy="2173433"/>
          </a:xfrm>
        </p:spPr>
        <p:txBody>
          <a:bodyPr>
            <a:normAutofit/>
          </a:bodyPr>
          <a:lstStyle/>
          <a:p>
            <a:r>
              <a:rPr lang="en-IN" sz="4100" dirty="0">
                <a:solidFill>
                  <a:schemeClr val="bg1"/>
                </a:solidFill>
                <a:latin typeface="Aharoni" panose="02010803020104030203" pitchFamily="2" charset="-79"/>
                <a:cs typeface="Aharoni" panose="02010803020104030203" pitchFamily="2" charset="-79"/>
              </a:rPr>
              <a:t>Eye disease classification</a:t>
            </a:r>
          </a:p>
        </p:txBody>
      </p:sp>
      <p:sp>
        <p:nvSpPr>
          <p:cNvPr id="26" name="Rectangle 25">
            <a:extLst>
              <a:ext uri="{FF2B5EF4-FFF2-40B4-BE49-F238E27FC236}">
                <a16:creationId xmlns:a16="http://schemas.microsoft.com/office/drawing/2014/main" id="{F5B41592-BC5E-4AE2-8CA7-91C73FD8F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B574A3D-9991-4D4A-91DF-0D0DE47DB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5A56255-4961-41E1-887B-7319F23C9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A pink background with lines and dots&#10;&#10;Description automatically generated">
            <a:extLst>
              <a:ext uri="{FF2B5EF4-FFF2-40B4-BE49-F238E27FC236}">
                <a16:creationId xmlns:a16="http://schemas.microsoft.com/office/drawing/2014/main" id="{71553BAF-DE47-5DAF-334A-8C37AA7A5188}"/>
              </a:ext>
            </a:extLst>
          </p:cNvPr>
          <p:cNvPicPr>
            <a:picLocks noChangeAspect="1"/>
          </p:cNvPicPr>
          <p:nvPr/>
        </p:nvPicPr>
        <p:blipFill rotWithShape="1">
          <a:blip r:embed="rId2"/>
          <a:srcRect l="15124" r="7126"/>
          <a:stretch/>
        </p:blipFill>
        <p:spPr>
          <a:xfrm>
            <a:off x="6859936" y="-2"/>
            <a:ext cx="5332064" cy="6858002"/>
          </a:xfrm>
          <a:prstGeom prst="rect">
            <a:avLst/>
          </a:prstGeom>
        </p:spPr>
      </p:pic>
    </p:spTree>
    <p:extLst>
      <p:ext uri="{BB962C8B-B14F-4D97-AF65-F5344CB8AC3E}">
        <p14:creationId xmlns:p14="http://schemas.microsoft.com/office/powerpoint/2010/main" val="967341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8B5435-236B-135F-2C2E-024512C51810}"/>
              </a:ext>
            </a:extLst>
          </p:cNvPr>
          <p:cNvSpPr>
            <a:spLocks noGrp="1"/>
          </p:cNvSpPr>
          <p:nvPr>
            <p:ph sz="half" idx="2"/>
          </p:nvPr>
        </p:nvSpPr>
        <p:spPr>
          <a:xfrm>
            <a:off x="5376667" y="1116199"/>
            <a:ext cx="6166422" cy="2062129"/>
          </a:xfrm>
        </p:spPr>
        <p:txBody>
          <a:bodyPr>
            <a:normAutofit/>
          </a:bodyPr>
          <a:lstStyle/>
          <a:p>
            <a:r>
              <a:rPr lang="en-IN" sz="2400" dirty="0">
                <a:latin typeface="Amasis MT Pro Black" panose="02040A04050005020304" pitchFamily="18" charset="0"/>
              </a:rPr>
              <a:t>INTRODUCTION</a:t>
            </a:r>
          </a:p>
        </p:txBody>
      </p:sp>
      <p:sp>
        <p:nvSpPr>
          <p:cNvPr id="5" name="Content Placeholder 4">
            <a:extLst>
              <a:ext uri="{FF2B5EF4-FFF2-40B4-BE49-F238E27FC236}">
                <a16:creationId xmlns:a16="http://schemas.microsoft.com/office/drawing/2014/main" id="{FE601B3C-21F7-C1F1-3CE4-44BAE4038394}"/>
              </a:ext>
            </a:extLst>
          </p:cNvPr>
          <p:cNvSpPr>
            <a:spLocks noGrp="1"/>
          </p:cNvSpPr>
          <p:nvPr>
            <p:ph sz="quarter" idx="4"/>
          </p:nvPr>
        </p:nvSpPr>
        <p:spPr/>
        <p:txBody>
          <a:bodyPr/>
          <a:lstStyle/>
          <a:p>
            <a:r>
              <a:rPr lang="en-IN" sz="2400" dirty="0">
                <a:latin typeface="Amasis MT Pro Black" panose="02040A04050005020304" pitchFamily="18" charset="0"/>
              </a:rPr>
              <a:t>APPLICATION</a:t>
            </a:r>
          </a:p>
          <a:p>
            <a:endParaRPr lang="en-IN" dirty="0"/>
          </a:p>
        </p:txBody>
      </p:sp>
      <p:sp>
        <p:nvSpPr>
          <p:cNvPr id="6" name="Title 5">
            <a:extLst>
              <a:ext uri="{FF2B5EF4-FFF2-40B4-BE49-F238E27FC236}">
                <a16:creationId xmlns:a16="http://schemas.microsoft.com/office/drawing/2014/main" id="{A235D3C7-2C09-401D-838B-B40D7C99FB3E}"/>
              </a:ext>
            </a:extLst>
          </p:cNvPr>
          <p:cNvSpPr>
            <a:spLocks noGrp="1"/>
          </p:cNvSpPr>
          <p:nvPr>
            <p:ph type="title"/>
          </p:nvPr>
        </p:nvSpPr>
        <p:spPr/>
        <p:txBody>
          <a:bodyPr>
            <a:normAutofit/>
          </a:bodyPr>
          <a:lstStyle/>
          <a:p>
            <a:pPr algn="ctr"/>
            <a:r>
              <a:rPr lang="en-IN" sz="3200" dirty="0">
                <a:latin typeface="Amasis MT Pro Black" panose="02040A04050005020304" pitchFamily="18" charset="0"/>
              </a:rPr>
              <a:t>Eye disease</a:t>
            </a:r>
            <a:br>
              <a:rPr lang="en-IN" sz="3200" dirty="0">
                <a:latin typeface="Amasis MT Pro Black" panose="02040A04050005020304" pitchFamily="18" charset="0"/>
              </a:rPr>
            </a:br>
            <a:r>
              <a:rPr lang="en-IN" sz="3200" dirty="0">
                <a:latin typeface="Amasis MT Pro Black" panose="02040A04050005020304" pitchFamily="18" charset="0"/>
              </a:rPr>
              <a:t>classification</a:t>
            </a:r>
          </a:p>
        </p:txBody>
      </p:sp>
    </p:spTree>
    <p:extLst>
      <p:ext uri="{BB962C8B-B14F-4D97-AF65-F5344CB8AC3E}">
        <p14:creationId xmlns:p14="http://schemas.microsoft.com/office/powerpoint/2010/main" val="2995766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CDBF4-62AA-F867-5F60-32718ACAC573}"/>
              </a:ext>
            </a:extLst>
          </p:cNvPr>
          <p:cNvSpPr>
            <a:spLocks noGrp="1"/>
          </p:cNvSpPr>
          <p:nvPr>
            <p:ph type="title"/>
          </p:nvPr>
        </p:nvSpPr>
        <p:spPr/>
        <p:txBody>
          <a:bodyPr>
            <a:normAutofit/>
          </a:bodyPr>
          <a:lstStyle/>
          <a:p>
            <a:r>
              <a:rPr lang="en-IN" sz="4800" dirty="0">
                <a:latin typeface="Amasis MT Pro Black" panose="02040A04050005020304" pitchFamily="18" charset="0"/>
              </a:rPr>
              <a:t>INTRODUCTION</a:t>
            </a:r>
          </a:p>
        </p:txBody>
      </p:sp>
      <p:sp>
        <p:nvSpPr>
          <p:cNvPr id="3" name="Text Placeholder 2">
            <a:extLst>
              <a:ext uri="{FF2B5EF4-FFF2-40B4-BE49-F238E27FC236}">
                <a16:creationId xmlns:a16="http://schemas.microsoft.com/office/drawing/2014/main" id="{0D3D7CA1-FD93-6C2E-F409-0B1B916EBC5D}"/>
              </a:ext>
            </a:extLst>
          </p:cNvPr>
          <p:cNvSpPr>
            <a:spLocks noGrp="1"/>
          </p:cNvSpPr>
          <p:nvPr>
            <p:ph type="body" idx="1"/>
          </p:nvPr>
        </p:nvSpPr>
        <p:spPr/>
        <p:txBody>
          <a:bodyPr>
            <a:normAutofit fontScale="92500" lnSpcReduction="20000"/>
          </a:bodyPr>
          <a:lstStyle/>
          <a:p>
            <a:br>
              <a:rPr lang="en-US" sz="1400" dirty="0">
                <a:solidFill>
                  <a:schemeClr val="tx1"/>
                </a:solidFill>
              </a:rPr>
            </a:br>
            <a:r>
              <a:rPr lang="en-US" sz="1400" b="0" i="0" dirty="0">
                <a:solidFill>
                  <a:schemeClr val="tx1"/>
                </a:solidFill>
                <a:effectLst/>
                <a:latin typeface="Söhne"/>
              </a:rPr>
              <a:t>This project utilizes Convolutional Neural Networks (CNNs) to automate eye disease classification. By training on labeled medical images, the CNN model learns to identify disease patterns. The aim is to improve diagnostic accuracy, reduce manual examination time, and enhance patient care in ophthalmology.</a:t>
            </a:r>
            <a:endParaRPr lang="en-IN" sz="1400" dirty="0">
              <a:solidFill>
                <a:schemeClr val="tx1"/>
              </a:solidFill>
            </a:endParaRPr>
          </a:p>
        </p:txBody>
      </p:sp>
    </p:spTree>
    <p:extLst>
      <p:ext uri="{BB962C8B-B14F-4D97-AF65-F5344CB8AC3E}">
        <p14:creationId xmlns:p14="http://schemas.microsoft.com/office/powerpoint/2010/main" val="3101131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0123E-E743-4D27-35AA-97DC1A634752}"/>
              </a:ext>
            </a:extLst>
          </p:cNvPr>
          <p:cNvSpPr>
            <a:spLocks noGrp="1"/>
          </p:cNvSpPr>
          <p:nvPr>
            <p:ph type="title"/>
          </p:nvPr>
        </p:nvSpPr>
        <p:spPr/>
        <p:txBody>
          <a:bodyPr/>
          <a:lstStyle/>
          <a:p>
            <a:r>
              <a:rPr lang="en-IN" dirty="0"/>
              <a:t>OBJECTIVE</a:t>
            </a:r>
          </a:p>
        </p:txBody>
      </p:sp>
      <p:sp>
        <p:nvSpPr>
          <p:cNvPr id="3" name="Text Placeholder 2">
            <a:extLst>
              <a:ext uri="{FF2B5EF4-FFF2-40B4-BE49-F238E27FC236}">
                <a16:creationId xmlns:a16="http://schemas.microsoft.com/office/drawing/2014/main" id="{E9131779-29E4-9D54-B4AD-7458D68678F7}"/>
              </a:ext>
            </a:extLst>
          </p:cNvPr>
          <p:cNvSpPr>
            <a:spLocks noGrp="1"/>
          </p:cNvSpPr>
          <p:nvPr>
            <p:ph type="body" idx="1"/>
          </p:nvPr>
        </p:nvSpPr>
        <p:spPr/>
        <p:txBody>
          <a:bodyPr>
            <a:normAutofit fontScale="47500" lnSpcReduction="20000"/>
          </a:bodyPr>
          <a:lstStyle/>
          <a:p>
            <a:pPr algn="l">
              <a:buFont typeface="+mj-lt"/>
              <a:buAutoNum type="arabicPeriod"/>
            </a:pPr>
            <a:r>
              <a:rPr lang="en-IN" b="0" i="0" dirty="0">
                <a:solidFill>
                  <a:schemeClr val="tx1"/>
                </a:solidFill>
                <a:effectLst/>
                <a:latin typeface="Söhne"/>
              </a:rPr>
              <a:t>Curate a comprehensive and diverse dataset of </a:t>
            </a:r>
            <a:r>
              <a:rPr lang="en-IN" b="0" i="0" dirty="0" err="1">
                <a:solidFill>
                  <a:schemeClr val="tx1"/>
                </a:solidFill>
                <a:effectLst/>
                <a:latin typeface="Söhne"/>
              </a:rPr>
              <a:t>labeled</a:t>
            </a:r>
            <a:r>
              <a:rPr lang="en-IN" b="0" i="0" dirty="0">
                <a:solidFill>
                  <a:schemeClr val="tx1"/>
                </a:solidFill>
                <a:effectLst/>
                <a:latin typeface="Söhne"/>
              </a:rPr>
              <a:t> eye disease images.</a:t>
            </a:r>
          </a:p>
          <a:p>
            <a:pPr algn="l">
              <a:buFont typeface="+mj-lt"/>
              <a:buAutoNum type="arabicPeriod"/>
            </a:pPr>
            <a:r>
              <a:rPr lang="en-IN" b="0" i="0" dirty="0">
                <a:solidFill>
                  <a:schemeClr val="tx1"/>
                </a:solidFill>
                <a:effectLst/>
                <a:latin typeface="Söhne"/>
              </a:rPr>
              <a:t>Preprocess and augment the data to improve model performance.</a:t>
            </a:r>
          </a:p>
          <a:p>
            <a:pPr algn="l">
              <a:buFont typeface="+mj-lt"/>
              <a:buAutoNum type="arabicPeriod"/>
            </a:pPr>
            <a:r>
              <a:rPr lang="en-IN" b="0" i="0" dirty="0">
                <a:solidFill>
                  <a:schemeClr val="tx1"/>
                </a:solidFill>
                <a:effectLst/>
                <a:latin typeface="Söhne"/>
              </a:rPr>
              <a:t>Implement transfer learning with pre-trained CNN models.</a:t>
            </a:r>
          </a:p>
          <a:p>
            <a:pPr algn="l">
              <a:buFont typeface="+mj-lt"/>
              <a:buAutoNum type="arabicPeriod"/>
            </a:pPr>
            <a:r>
              <a:rPr lang="en-IN" b="0" i="0" dirty="0">
                <a:solidFill>
                  <a:schemeClr val="tx1"/>
                </a:solidFill>
                <a:effectLst/>
                <a:latin typeface="Söhne"/>
              </a:rPr>
              <a:t>Train, validate, and evaluate the CNN model using appropriate metrics.</a:t>
            </a:r>
          </a:p>
          <a:p>
            <a:pPr algn="l">
              <a:buFont typeface="+mj-lt"/>
              <a:buAutoNum type="arabicPeriod"/>
            </a:pPr>
            <a:r>
              <a:rPr lang="en-IN" b="0" i="0" dirty="0">
                <a:solidFill>
                  <a:schemeClr val="tx1"/>
                </a:solidFill>
                <a:effectLst/>
                <a:latin typeface="Söhne"/>
              </a:rPr>
              <a:t>Optimize the model by refining architecture, hyperparameters, and training strategies.</a:t>
            </a:r>
          </a:p>
          <a:p>
            <a:endParaRPr lang="en-IN" dirty="0"/>
          </a:p>
        </p:txBody>
      </p:sp>
    </p:spTree>
    <p:extLst>
      <p:ext uri="{BB962C8B-B14F-4D97-AF65-F5344CB8AC3E}">
        <p14:creationId xmlns:p14="http://schemas.microsoft.com/office/powerpoint/2010/main" val="66035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AE230-83D9-5242-D23E-329C46EB61C5}"/>
              </a:ext>
            </a:extLst>
          </p:cNvPr>
          <p:cNvSpPr>
            <a:spLocks noGrp="1"/>
          </p:cNvSpPr>
          <p:nvPr>
            <p:ph type="title"/>
          </p:nvPr>
        </p:nvSpPr>
        <p:spPr/>
        <p:txBody>
          <a:bodyPr/>
          <a:lstStyle/>
          <a:p>
            <a:r>
              <a:rPr lang="en-IN" dirty="0"/>
              <a:t>APPLICATION</a:t>
            </a:r>
          </a:p>
        </p:txBody>
      </p:sp>
      <p:sp>
        <p:nvSpPr>
          <p:cNvPr id="3" name="Text Placeholder 2">
            <a:extLst>
              <a:ext uri="{FF2B5EF4-FFF2-40B4-BE49-F238E27FC236}">
                <a16:creationId xmlns:a16="http://schemas.microsoft.com/office/drawing/2014/main" id="{049165C4-895F-CF2E-3FC2-2400CF3E82FD}"/>
              </a:ext>
            </a:extLst>
          </p:cNvPr>
          <p:cNvSpPr>
            <a:spLocks noGrp="1"/>
          </p:cNvSpPr>
          <p:nvPr>
            <p:ph type="body" idx="1"/>
          </p:nvPr>
        </p:nvSpPr>
        <p:spPr>
          <a:xfrm>
            <a:off x="2818312" y="4527856"/>
            <a:ext cx="7792538" cy="1570245"/>
          </a:xfrm>
        </p:spPr>
        <p:txBody>
          <a:bodyPr>
            <a:normAutofit fontScale="92500" lnSpcReduction="20000"/>
          </a:bodyPr>
          <a:lstStyle/>
          <a:p>
            <a:pPr>
              <a:buFont typeface="+mj-lt"/>
              <a:buAutoNum type="arabicPeriod"/>
            </a:pPr>
            <a:r>
              <a:rPr lang="en-US" sz="1200" b="0" i="0" dirty="0">
                <a:solidFill>
                  <a:schemeClr val="tx1"/>
                </a:solidFill>
                <a:effectLst/>
                <a:latin typeface="Söhne"/>
              </a:rPr>
              <a:t>Early Detection and Diagnosis</a:t>
            </a:r>
          </a:p>
          <a:p>
            <a:pPr>
              <a:buFont typeface="+mj-lt"/>
              <a:buAutoNum type="arabicPeriod"/>
            </a:pPr>
            <a:r>
              <a:rPr lang="en-US" sz="1200" b="0" i="0" dirty="0">
                <a:solidFill>
                  <a:schemeClr val="tx1"/>
                </a:solidFill>
                <a:effectLst/>
                <a:latin typeface="Söhne"/>
              </a:rPr>
              <a:t>Computer-Aided Diagnosis</a:t>
            </a:r>
          </a:p>
          <a:p>
            <a:pPr>
              <a:buFont typeface="+mj-lt"/>
              <a:buAutoNum type="arabicPeriod"/>
            </a:pPr>
            <a:r>
              <a:rPr lang="en-US" sz="1200" b="0" i="0" dirty="0">
                <a:solidFill>
                  <a:schemeClr val="tx1"/>
                </a:solidFill>
                <a:effectLst/>
                <a:latin typeface="Söhne"/>
              </a:rPr>
              <a:t>Telemedicine and Remote Screening</a:t>
            </a:r>
          </a:p>
          <a:p>
            <a:pPr>
              <a:buFont typeface="+mj-lt"/>
              <a:buAutoNum type="arabicPeriod"/>
            </a:pPr>
            <a:r>
              <a:rPr lang="en-US" sz="1200" b="0" i="0" dirty="0">
                <a:solidFill>
                  <a:schemeClr val="tx1"/>
                </a:solidFill>
                <a:effectLst/>
                <a:latin typeface="Söhne"/>
              </a:rPr>
              <a:t>Treatment Planning and Monitoring</a:t>
            </a:r>
          </a:p>
          <a:p>
            <a:pPr>
              <a:buFont typeface="+mj-lt"/>
              <a:buAutoNum type="arabicPeriod"/>
            </a:pPr>
            <a:r>
              <a:rPr lang="en-US" sz="1200" b="0" i="0" dirty="0">
                <a:solidFill>
                  <a:schemeClr val="tx1"/>
                </a:solidFill>
                <a:effectLst/>
                <a:latin typeface="Söhne"/>
              </a:rPr>
              <a:t>Clinical Research and Population Health Studies</a:t>
            </a:r>
          </a:p>
          <a:p>
            <a:pPr>
              <a:buFont typeface="+mj-lt"/>
              <a:buAutoNum type="arabicPeriod"/>
            </a:pPr>
            <a:r>
              <a:rPr lang="en-US" sz="1200" b="0" i="0" dirty="0">
                <a:solidFill>
                  <a:schemeClr val="tx1"/>
                </a:solidFill>
                <a:effectLst/>
                <a:latin typeface="Söhne"/>
              </a:rPr>
              <a:t>Education and Training</a:t>
            </a:r>
          </a:p>
          <a:p>
            <a:pPr>
              <a:buFont typeface="+mj-lt"/>
              <a:buAutoNum type="arabicPeriod"/>
            </a:pPr>
            <a:r>
              <a:rPr lang="en-US" sz="1200" b="0" i="0" dirty="0">
                <a:solidFill>
                  <a:schemeClr val="tx1"/>
                </a:solidFill>
                <a:effectLst/>
                <a:latin typeface="Söhne"/>
              </a:rPr>
              <a:t>Screening Programs and Public Health Initiatives</a:t>
            </a:r>
          </a:p>
          <a:p>
            <a:endParaRPr lang="en-IN" sz="1200" dirty="0">
              <a:solidFill>
                <a:schemeClr val="tx1"/>
              </a:solidFill>
            </a:endParaRPr>
          </a:p>
        </p:txBody>
      </p:sp>
    </p:spTree>
    <p:extLst>
      <p:ext uri="{BB962C8B-B14F-4D97-AF65-F5344CB8AC3E}">
        <p14:creationId xmlns:p14="http://schemas.microsoft.com/office/powerpoint/2010/main" val="2150659259"/>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docProps/app.xml><?xml version="1.0" encoding="utf-8"?>
<Properties xmlns="http://schemas.openxmlformats.org/officeDocument/2006/extended-properties" xmlns:vt="http://schemas.openxmlformats.org/officeDocument/2006/docPropsVTypes">
  <TotalTime>35</TotalTime>
  <Words>149</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Meiryo</vt:lpstr>
      <vt:lpstr>Aharoni</vt:lpstr>
      <vt:lpstr>Amasis MT Pro Black</vt:lpstr>
      <vt:lpstr>Corbel</vt:lpstr>
      <vt:lpstr>Söhne</vt:lpstr>
      <vt:lpstr>ShojiVTI</vt:lpstr>
      <vt:lpstr>Eye disease classification</vt:lpstr>
      <vt:lpstr>Eye disease classification</vt:lpstr>
      <vt:lpstr>INTRODUCTION</vt:lpstr>
      <vt:lpstr>OBJECTIVE</vt:lpstr>
      <vt:lpstr>APPLICATION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 disease classification</dc:title>
  <dc:creator>PriXT Manhas</dc:creator>
  <cp:lastModifiedBy>PriXT Manhas</cp:lastModifiedBy>
  <cp:revision>1</cp:revision>
  <dcterms:created xsi:type="dcterms:W3CDTF">2023-07-15T07:29:55Z</dcterms:created>
  <dcterms:modified xsi:type="dcterms:W3CDTF">2023-07-15T08:07:13Z</dcterms:modified>
</cp:coreProperties>
</file>