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8" r:id="rId14"/>
    <p:sldId id="2146847062" r:id="rId15"/>
    <p:sldId id="2146847061" r:id="rId16"/>
    <p:sldId id="2146847055" r:id="rId17"/>
    <p:sldId id="2146847059" r:id="rId18"/>
    <p:sldId id="2146847069" r:id="rId19"/>
    <p:sldId id="2146847070"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60"/>
  </p:normalViewPr>
  <p:slideViewPr>
    <p:cSldViewPr snapToGrid="0">
      <p:cViewPr varScale="1">
        <p:scale>
          <a:sx n="69" d="100"/>
          <a:sy n="69" d="100"/>
        </p:scale>
        <p:origin x="-77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7/30/2025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7/30/2025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7/30/2025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7/30/2025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7/30/2025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Akshikmt/Travel-Planner.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a:cs typeface="Arial"/>
              </a:rPr>
              <a:t>Travel </a:t>
            </a:r>
            <a:r>
              <a:rPr lang="en-US" b="1" dirty="0" smtClean="0">
                <a:solidFill>
                  <a:schemeClr val="accent1"/>
                </a:solidFill>
                <a:latin typeface="Arial"/>
                <a:cs typeface="Arial"/>
              </a:rPr>
              <a:t>planner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pitchFamily="34" charset="0"/>
                <a:cs typeface="Arial" pitchFamily="34" charset="0"/>
              </a:rPr>
              <a:t>Student name </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Akshita</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Kumawat</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t>
            </a:r>
            <a:r>
              <a:rPr lang="en-US" sz="2000" b="1" dirty="0" smtClean="0">
                <a:solidFill>
                  <a:schemeClr val="accent1">
                    <a:lumMod val="75000"/>
                  </a:schemeClr>
                </a:solidFill>
                <a:latin typeface="Arial"/>
                <a:cs typeface="Arial"/>
              </a:rPr>
              <a:t>: Govt. </a:t>
            </a:r>
            <a:r>
              <a:rPr lang="en-US" sz="2000" b="1" dirty="0" err="1" smtClean="0">
                <a:solidFill>
                  <a:schemeClr val="accent1">
                    <a:lumMod val="75000"/>
                  </a:schemeClr>
                </a:solidFill>
                <a:latin typeface="Arial"/>
                <a:cs typeface="Arial"/>
              </a:rPr>
              <a:t>Mahila</a:t>
            </a:r>
            <a:r>
              <a:rPr lang="en-US" sz="2000" b="1" dirty="0" smtClean="0">
                <a:solidFill>
                  <a:schemeClr val="accent1">
                    <a:lumMod val="75000"/>
                  </a:schemeClr>
                </a:solidFill>
                <a:latin typeface="Arial"/>
                <a:cs typeface="Arial"/>
              </a:rPr>
              <a:t> Engineering College Ajmer</a:t>
            </a:r>
          </a:p>
          <a:p>
            <a:r>
              <a:rPr lang="en-US" sz="2000" b="1" dirty="0" smtClean="0">
                <a:solidFill>
                  <a:schemeClr val="accent1">
                    <a:lumMod val="75000"/>
                  </a:schemeClr>
                </a:solidFill>
                <a:latin typeface="Arial"/>
                <a:cs typeface="Arial"/>
              </a:rPr>
              <a:t>Department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Information Technology</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xmlns="" id="{16A49521-B5B7-63EE-905D-5E4ED1D0957F}"/>
              </a:ext>
            </a:extLst>
          </p:cNvPr>
          <p:cNvSpPr txBox="1"/>
          <p:nvPr/>
        </p:nvSpPr>
        <p:spPr>
          <a:xfrm>
            <a:off x="3003221" y="1085398"/>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0995" b="5462"/>
          <a:stretch/>
        </p:blipFill>
        <p:spPr>
          <a:xfrm>
            <a:off x="540327" y="1642509"/>
            <a:ext cx="10058400" cy="4724400"/>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normAutofit fontScale="92500" lnSpcReduction="20000"/>
          </a:bodyPr>
          <a:lstStyle/>
          <a:p>
            <a:r>
              <a:rPr lang="en-US" sz="2800" b="1" dirty="0"/>
              <a:t>Summary &amp; Effectiveness</a:t>
            </a:r>
          </a:p>
          <a:p>
            <a:pPr marL="0" indent="0">
              <a:buNone/>
            </a:pPr>
            <a:r>
              <a:rPr lang="en-US" sz="2800" dirty="0" smtClean="0"/>
              <a:t>	The </a:t>
            </a:r>
            <a:r>
              <a:rPr lang="en-US" sz="2800" dirty="0"/>
              <a:t>Travel Planner Agent successfully delivers personalized travel planning </a:t>
            </a:r>
            <a:r>
              <a:rPr lang="en-US" sz="2800" dirty="0" smtClean="0"/>
              <a:t>	based </a:t>
            </a:r>
            <a:r>
              <a:rPr lang="en-US" sz="2800" dirty="0"/>
              <a:t>on user inputs like destination, budget, and travel dates.</a:t>
            </a:r>
          </a:p>
          <a:p>
            <a:pPr marL="0" indent="0">
              <a:buNone/>
            </a:pPr>
            <a:r>
              <a:rPr lang="en-US" sz="2800" dirty="0" smtClean="0"/>
              <a:t>	The </a:t>
            </a:r>
            <a:r>
              <a:rPr lang="en-US" sz="2800" dirty="0"/>
              <a:t>solution proved effective in offering structured suggestions including </a:t>
            </a:r>
            <a:r>
              <a:rPr lang="en-US" sz="2800" dirty="0" smtClean="0"/>
              <a:t>	places </a:t>
            </a:r>
            <a:r>
              <a:rPr lang="en-US" sz="2800" dirty="0"/>
              <a:t>to visit, stay options, transportation, and activities.</a:t>
            </a:r>
          </a:p>
          <a:p>
            <a:r>
              <a:rPr lang="en-US" sz="2800" b="1" dirty="0"/>
              <a:t>Challenges</a:t>
            </a:r>
          </a:p>
          <a:p>
            <a:pPr marL="0" indent="0">
              <a:buNone/>
            </a:pPr>
            <a:r>
              <a:rPr lang="en-US" sz="2800" dirty="0" smtClean="0"/>
              <a:t>	Dialog </a:t>
            </a:r>
            <a:r>
              <a:rPr lang="en-US" sz="2800" dirty="0"/>
              <a:t>skill logic required precise entity recognition to avoid fallback or </a:t>
            </a:r>
            <a:r>
              <a:rPr lang="en-US" sz="2800" dirty="0" smtClean="0"/>
              <a:t>	incorrect </a:t>
            </a:r>
            <a:r>
              <a:rPr lang="en-US" sz="2800" dirty="0"/>
              <a:t>suggestions.</a:t>
            </a:r>
          </a:p>
          <a:p>
            <a:pPr marL="0" indent="0">
              <a:buNone/>
            </a:pPr>
            <a:r>
              <a:rPr lang="en-US" sz="2800" dirty="0" smtClean="0"/>
              <a:t>	Limited </a:t>
            </a:r>
            <a:r>
              <a:rPr lang="en-US" sz="2800" dirty="0"/>
              <a:t>real-time adaptability without integration of external travel APIs or </a:t>
            </a:r>
            <a:r>
              <a:rPr lang="en-US" sz="2800" dirty="0" smtClean="0"/>
              <a:t>	ML-based </a:t>
            </a:r>
            <a:r>
              <a:rPr lang="en-US" sz="2800" dirty="0"/>
              <a:t>recommendations.</a:t>
            </a: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hlinkClick r:id="rId2"/>
              </a:rPr>
              <a:t>https://</a:t>
            </a:r>
            <a:r>
              <a:rPr lang="en-IN" dirty="0" smtClean="0">
                <a:hlinkClick r:id="rId2"/>
              </a:rPr>
              <a:t>github.com/Akshikmt/Travel-Planner.git</a:t>
            </a:r>
            <a:endParaRPr lang="en-IN" dirty="0" smtClean="0"/>
          </a:p>
          <a:p>
            <a:endParaRPr lang="en-IN" dirty="0"/>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85000" lnSpcReduction="20000"/>
          </a:bodyPr>
          <a:lstStyle/>
          <a:p>
            <a:pPr marL="0" indent="0">
              <a:buNone/>
            </a:pPr>
            <a:r>
              <a:rPr lang="en-US" sz="2800" dirty="0" smtClean="0"/>
              <a:t>The </a:t>
            </a:r>
            <a:r>
              <a:rPr lang="en-US" sz="2800" dirty="0"/>
              <a:t>current rule-based </a:t>
            </a:r>
            <a:r>
              <a:rPr lang="en-US" sz="2800" dirty="0" err="1"/>
              <a:t>chatbot</a:t>
            </a:r>
            <a:r>
              <a:rPr lang="en-US" sz="2800" dirty="0"/>
              <a:t> can be enhanced further to increase intelligence, scalability, and user engagement.</a:t>
            </a:r>
          </a:p>
          <a:p>
            <a:r>
              <a:rPr lang="en-US" sz="2800" b="1" dirty="0"/>
              <a:t>Planned </a:t>
            </a:r>
            <a:r>
              <a:rPr lang="en-US" sz="2800" b="1" dirty="0" smtClean="0"/>
              <a:t>Enhancements</a:t>
            </a:r>
            <a:endParaRPr lang="en-US" sz="2800" b="1" dirty="0"/>
          </a:p>
          <a:p>
            <a:pPr lvl="1"/>
            <a:r>
              <a:rPr lang="en-US" sz="2500" b="1" dirty="0"/>
              <a:t>API Integration:</a:t>
            </a:r>
            <a:r>
              <a:rPr lang="en-US" sz="2500" dirty="0"/>
              <a:t> Connect with real-time APIs for flights, hotels, weather, and maps to enhance travel suggestions.</a:t>
            </a:r>
          </a:p>
          <a:p>
            <a:pPr lvl="1"/>
            <a:r>
              <a:rPr lang="en-US" sz="2500" b="1" dirty="0"/>
              <a:t>Personalized Profiles:</a:t>
            </a:r>
            <a:r>
              <a:rPr lang="en-US" sz="2500" dirty="0"/>
              <a:t> Allow users to save preferences and receive tailored itineraries based on past travel history.</a:t>
            </a:r>
          </a:p>
          <a:p>
            <a:r>
              <a:rPr lang="en-US" sz="2800" b="1" dirty="0"/>
              <a:t>User Experience Expansion</a:t>
            </a:r>
          </a:p>
          <a:p>
            <a:pPr lvl="1"/>
            <a:r>
              <a:rPr lang="en-US" sz="2500" b="1" dirty="0"/>
              <a:t>Multilingual Support:</a:t>
            </a:r>
            <a:r>
              <a:rPr lang="en-US" sz="2500" dirty="0"/>
              <a:t> Add regional and international language support to assist a global user base.</a:t>
            </a:r>
          </a:p>
          <a:p>
            <a:pPr lvl="1"/>
            <a:r>
              <a:rPr lang="en-US" sz="2500" b="1" dirty="0"/>
              <a:t>WhatsApp/Email Integration:</a:t>
            </a:r>
            <a:r>
              <a:rPr lang="en-US" sz="2500" dirty="0"/>
              <a:t> Deliver travel itineraries and updates directly via messaging services using </a:t>
            </a:r>
            <a:r>
              <a:rPr lang="en-US" sz="2500" dirty="0" err="1"/>
              <a:t>Twilio</a:t>
            </a:r>
            <a:r>
              <a:rPr lang="en-US" sz="2500" dirty="0"/>
              <a:t> API.</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xmlns="" id="{177D9613-6E93-8A63-8EC7-750760D77FD8}"/>
              </a:ext>
            </a:extLst>
          </p:cNvPr>
          <p:cNvSpPr>
            <a:spLocks noGrp="1"/>
          </p:cNvSpPr>
          <p:nvPr>
            <p:ph idx="1"/>
          </p:nvPr>
        </p:nvSpPr>
        <p:spPr/>
        <p:txBody>
          <a:bodyPr/>
          <a:lstStyle/>
          <a:p>
            <a:pPr marL="0" indent="0">
              <a:buNone/>
            </a:pPr>
            <a:endParaRPr lang="en-IN" dirty="0"/>
          </a:p>
        </p:txBody>
      </p:sp>
      <p:pic>
        <p:nvPicPr>
          <p:cNvPr id="4" name="Content Placeholder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63" y="1420379"/>
            <a:ext cx="10875818" cy="498042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rotWithShape="1">
          <a:blip r:embed="rId2">
            <a:extLst>
              <a:ext uri="{28A0092B-C50C-407E-A947-70E740481C1C}">
                <a14:useLocalDpi xmlns:a14="http://schemas.microsoft.com/office/drawing/2010/main" val="0"/>
              </a:ext>
            </a:extLst>
          </a:blip>
          <a:srcRect r="5966" b="16984"/>
          <a:stretch/>
        </p:blipFill>
        <p:spPr>
          <a:xfrm>
            <a:off x="706581" y="1287896"/>
            <a:ext cx="10778835" cy="4752686"/>
          </a:xfr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435" y="1010803"/>
            <a:ext cx="10681855" cy="5237595"/>
          </a:xfrm>
        </p:spPr>
      </p:pic>
    </p:spTree>
    <p:extLst>
      <p:ext uri="{BB962C8B-B14F-4D97-AF65-F5344CB8AC3E}">
        <p14:creationId xmlns:p14="http://schemas.microsoft.com/office/powerpoint/2010/main" val="359425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endParaRPr lang="en-US" sz="2400" dirty="0"/>
          </a:p>
          <a:p>
            <a:pPr marL="0" indent="0">
              <a:buNone/>
            </a:pPr>
            <a:r>
              <a:rPr lang="en-US" sz="2400" dirty="0"/>
              <a:t>Planning travel can be time-consuming and overwhelming, especially when users must manually search for destinations, accommodations, transportation, and activities across multiple platforms. The Travel Planner Agent aims to simplify this process by providing a conversational AI assistant that helps users plan personalized trips efficiently. It assists in destination selection, itinerary creation, budget estimation, hotel and transport suggestions, and activity recommendations—all through an intuitive, chat-based interface. The agent uses user preferences, travel dates, and budget constraints to suggest optimal travel plans. This solution reduces planning time, improves travel experiences, and makes trip management more accessible, especially for non-tech-savvy users.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xmlns=""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lnSpcReduction="10000"/>
          </a:bodyPr>
          <a:lstStyle/>
          <a:p>
            <a:pPr marL="0" indent="0">
              <a:buNone/>
            </a:pPr>
            <a:r>
              <a:rPr lang="en-US" sz="2000" dirty="0"/>
              <a:t>This agent will dramatically simplify trip planning by eliminating the need for multiple apps and searches. It delivers a seamless, all-in-one experience that helps users discover destinations, manage budgets, and build smart itineraries in minutes. Whether for solo trips, group vacations, or business travel, this </a:t>
            </a:r>
            <a:r>
              <a:rPr lang="en-US" sz="2000" dirty="0" err="1"/>
              <a:t>chatbot</a:t>
            </a:r>
            <a:r>
              <a:rPr lang="en-US" sz="2000" dirty="0"/>
              <a:t> ensures personalized, hassle-free travel planning.</a:t>
            </a:r>
          </a:p>
          <a:p>
            <a:r>
              <a:rPr lang="en-US" sz="2000" b="1" dirty="0"/>
              <a:t>Unique features:</a:t>
            </a:r>
            <a:endParaRPr lang="en-US" sz="2000" dirty="0"/>
          </a:p>
          <a:p>
            <a:pPr marL="0" indent="0">
              <a:buNone/>
            </a:pPr>
            <a:r>
              <a:rPr lang="en-US" sz="2000" dirty="0" smtClean="0"/>
              <a:t>	Smart </a:t>
            </a:r>
            <a:r>
              <a:rPr lang="en-US" sz="2000" dirty="0"/>
              <a:t>destination suggestions based on user preferences and </a:t>
            </a:r>
            <a:r>
              <a:rPr lang="en-US" sz="2000" dirty="0" smtClean="0"/>
              <a:t>seasonality</a:t>
            </a:r>
          </a:p>
          <a:p>
            <a:pPr marL="0" indent="0">
              <a:buNone/>
            </a:pPr>
            <a:r>
              <a:rPr lang="en-US" sz="2000" dirty="0"/>
              <a:t>	</a:t>
            </a:r>
            <a:r>
              <a:rPr lang="en-US" dirty="0" smtClean="0"/>
              <a:t>Real-time </a:t>
            </a:r>
            <a:r>
              <a:rPr lang="en-US" dirty="0"/>
              <a:t>recommendations for flights, hotels, and local activities</a:t>
            </a:r>
          </a:p>
          <a:p>
            <a:pPr marL="0" indent="0">
              <a:buNone/>
            </a:pPr>
            <a:r>
              <a:rPr lang="en-US" sz="2000" dirty="0" smtClean="0"/>
              <a:t>	Budget </a:t>
            </a:r>
            <a:r>
              <a:rPr lang="en-US" sz="2000" dirty="0"/>
              <a:t>estimator that adjusts options based on user constraints</a:t>
            </a:r>
          </a:p>
          <a:p>
            <a:pPr marL="0" indent="0">
              <a:buNone/>
            </a:pPr>
            <a:r>
              <a:rPr lang="en-US" sz="2000" dirty="0" smtClean="0"/>
              <a:t>	Dynamic </a:t>
            </a:r>
            <a:r>
              <a:rPr lang="en-US" sz="2000" dirty="0"/>
              <a:t>itinerary builder with drag-and-drop day planning</a:t>
            </a:r>
          </a:p>
          <a:p>
            <a:pPr marL="0" indent="0">
              <a:buNone/>
            </a:pPr>
            <a:r>
              <a:rPr lang="en-US" sz="2000" dirty="0" smtClean="0"/>
              <a:t>	Local </a:t>
            </a:r>
            <a:r>
              <a:rPr lang="en-US" sz="2000" dirty="0"/>
              <a:t>insights and travel tips powered by user ratings and AI</a:t>
            </a:r>
          </a:p>
          <a:p>
            <a:pPr marL="0" indent="0">
              <a:buNone/>
            </a:pPr>
            <a:r>
              <a:rPr lang="en-US" sz="2000" dirty="0" smtClean="0"/>
              <a:t>	Calendar </a:t>
            </a:r>
            <a:r>
              <a:rPr lang="en-US" sz="2000" dirty="0"/>
              <a:t>sync and reminder integration for trip timelines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pPr marL="305435" indent="-305435"/>
            <a:r>
              <a:rPr lang="en-IN" sz="2800" dirty="0">
                <a:latin typeface="Calibri"/>
                <a:ea typeface="+mn-lt"/>
                <a:cs typeface="+mn-lt"/>
              </a:rPr>
              <a:t>Academic Researchers</a:t>
            </a:r>
          </a:p>
          <a:p>
            <a:pPr marL="305435" indent="-305435"/>
            <a:r>
              <a:rPr lang="en-IN" sz="2800" dirty="0">
                <a:latin typeface="Calibri"/>
                <a:ea typeface="+mn-lt"/>
                <a:cs typeface="+mn-lt"/>
              </a:rPr>
              <a:t>Research Institutions and Universities</a:t>
            </a:r>
          </a:p>
          <a:p>
            <a:pPr marL="305435" indent="-305435"/>
            <a:r>
              <a:rPr lang="en-IN" sz="2800" dirty="0">
                <a:latin typeface="Calibri"/>
                <a:ea typeface="+mn-lt"/>
                <a:cs typeface="+mn-lt"/>
              </a:rPr>
              <a:t>Industry R&amp;D Teams</a:t>
            </a:r>
          </a:p>
          <a:p>
            <a:pPr marL="305435" indent="-305435"/>
            <a:r>
              <a:rPr lang="en-IN" sz="2800" dirty="0">
                <a:latin typeface="Calibri"/>
                <a:ea typeface="+mn-lt"/>
                <a:cs typeface="+mn-lt"/>
              </a:rPr>
              <a:t>Educators</a:t>
            </a:r>
            <a:endParaRPr lang="en-IN" sz="280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1240" b="4727"/>
          <a:stretch/>
        </p:blipFill>
        <p:spPr>
          <a:xfrm>
            <a:off x="831272" y="1427018"/>
            <a:ext cx="10058400" cy="4752109"/>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1869" b="5423"/>
          <a:stretch/>
        </p:blipFill>
        <p:spPr>
          <a:xfrm>
            <a:off x="983697" y="1468583"/>
            <a:ext cx="9742814" cy="4530436"/>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37</TotalTime>
  <Words>383</Words>
  <Application>Microsoft Office PowerPoint</Application>
  <PresentationFormat>Custom</PresentationFormat>
  <Paragraphs>67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Travel planner agent</vt:lpstr>
      <vt:lpstr>OUTLINE</vt:lpstr>
      <vt:lpstr>Problem Statement</vt:lpstr>
      <vt:lpstr>Technology  used</vt:lpstr>
      <vt:lpstr>IBM cloud services used</vt:lpstr>
      <vt:lpstr>Wow factors</vt:lpstr>
      <vt:lpstr>End users</vt:lpstr>
      <vt:lpstr>Results</vt:lpstr>
      <vt:lpstr>Results</vt:lpstr>
      <vt:lpstr>Results</vt:lpstr>
      <vt:lpstr>Conclusion</vt:lpstr>
      <vt:lpstr>GitHub Link</vt:lpstr>
      <vt:lpstr>PowerPoint Presentation</vt:lpstr>
      <vt:lpstr>IBM Certifications</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143</cp:revision>
  <dcterms:created xsi:type="dcterms:W3CDTF">2021-05-26T16:50:10Z</dcterms:created>
  <dcterms:modified xsi:type="dcterms:W3CDTF">2025-07-30T12:57:58Z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