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  <p:sldMasterId id="2147483744" r:id="rId4"/>
    <p:sldMasterId id="2147483756" r:id="rId5"/>
    <p:sldMasterId id="2147483780" r:id="rId6"/>
    <p:sldMasterId id="2147483804" r:id="rId7"/>
  </p:sldMasterIdLst>
  <p:sldIdLst>
    <p:sldId id="256" r:id="rId8"/>
    <p:sldId id="257" r:id="rId9"/>
    <p:sldId id="258" r:id="rId10"/>
    <p:sldId id="262" r:id="rId11"/>
    <p:sldId id="275" r:id="rId12"/>
    <p:sldId id="293" r:id="rId13"/>
    <p:sldId id="276" r:id="rId14"/>
    <p:sldId id="277" r:id="rId15"/>
    <p:sldId id="260" r:id="rId16"/>
    <p:sldId id="278" r:id="rId17"/>
    <p:sldId id="297" r:id="rId18"/>
    <p:sldId id="286" r:id="rId19"/>
    <p:sldId id="264" r:id="rId20"/>
    <p:sldId id="288" r:id="rId21"/>
    <p:sldId id="287" r:id="rId22"/>
    <p:sldId id="289" r:id="rId23"/>
    <p:sldId id="295" r:id="rId24"/>
    <p:sldId id="267" r:id="rId25"/>
    <p:sldId id="268" r:id="rId26"/>
    <p:sldId id="294" r:id="rId27"/>
    <p:sldId id="283" r:id="rId28"/>
    <p:sldId id="29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F6AD71-A64C-4CB1-85CE-A7B83BDC5F99}">
          <p14:sldIdLst>
            <p14:sldId id="256"/>
            <p14:sldId id="257"/>
            <p14:sldId id="258"/>
            <p14:sldId id="262"/>
            <p14:sldId id="275"/>
            <p14:sldId id="293"/>
            <p14:sldId id="276"/>
            <p14:sldId id="277"/>
            <p14:sldId id="260"/>
            <p14:sldId id="278"/>
            <p14:sldId id="297"/>
            <p14:sldId id="286"/>
            <p14:sldId id="264"/>
            <p14:sldId id="288"/>
            <p14:sldId id="287"/>
            <p14:sldId id="289"/>
            <p14:sldId id="295"/>
            <p14:sldId id="267"/>
            <p14:sldId id="268"/>
            <p14:sldId id="294"/>
            <p14:sldId id="283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9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6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5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566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0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68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20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24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64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0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21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7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1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69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340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09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0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86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5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161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5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943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703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83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57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172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58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890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2982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30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326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1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233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871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054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92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133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493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018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302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9713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88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2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52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22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2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05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097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920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152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02982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984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9934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199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490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700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958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849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857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9417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1909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03391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4483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1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3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0401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5003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50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954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2521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704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291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6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5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6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77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38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9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646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5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0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101954-6EEC-48B4-AF52-1F38832DA95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2DD6C1-9728-4A54-87EE-A7F03DE6A5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ora.com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how-to-tune-a-decision-tree-f03721801680" TargetMode="External"/><Relationship Id="rId3" Type="http://schemas.openxmlformats.org/officeDocument/2006/relationships/hyperlink" Target="https://neptune.ai/blog/data-augmentation-nlp" TargetMode="External"/><Relationship Id="rId7" Type="http://schemas.openxmlformats.org/officeDocument/2006/relationships/hyperlink" Target="https://statquest.org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7.xml"/><Relationship Id="rId6" Type="http://schemas.openxmlformats.org/officeDocument/2006/relationships/hyperlink" Target="https://towardsdatascience.com/decision-trees-in-machine-learning-641b9c4e8052" TargetMode="External"/><Relationship Id="rId5" Type="http://schemas.openxmlformats.org/officeDocument/2006/relationships/hyperlink" Target="http://mccormickml.com/2016/04/19/word2vec-tutorial-the-skip-gram-model/" TargetMode="External"/><Relationship Id="rId10" Type="http://schemas.openxmlformats.org/officeDocument/2006/relationships/hyperlink" Target="https://mlwave.com/kaggle-ensembling-guide/" TargetMode="External"/><Relationship Id="rId4" Type="http://schemas.openxmlformats.org/officeDocument/2006/relationships/hyperlink" Target="https://www.sciencedirect.com/science/article/abs/pii/S1568494618307130" TargetMode="External"/><Relationship Id="rId9" Type="http://schemas.openxmlformats.org/officeDocument/2006/relationships/hyperlink" Target="https://www.datacamp.com/community/tutorials/diving-deep-imbalanced-dat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F032-6E96-4285-9407-0F0B6AAAD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AA04E-C512-457A-B730-035C8B175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Team members: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Shweta Masrani (MT2020)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Akshil</a:t>
            </a:r>
            <a:r>
              <a:rPr lang="en-US" dirty="0"/>
              <a:t> </a:t>
            </a:r>
            <a:r>
              <a:rPr lang="en-US" dirty="0" err="1"/>
              <a:t>Ghadiya</a:t>
            </a:r>
            <a:r>
              <a:rPr lang="en-US" dirty="0"/>
              <a:t> (MT2020)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Alay Dhagia (MT2020102)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8BC66F-668E-46E8-B1A2-3DA04C56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6BBCD71B-DA36-4B43-9770-B24AA08A74C9}"/>
              </a:ext>
            </a:extLst>
          </p:cNvPr>
          <p:cNvSpPr/>
          <p:nvPr/>
        </p:nvSpPr>
        <p:spPr>
          <a:xfrm>
            <a:off x="3180522" y="1331843"/>
            <a:ext cx="9011478" cy="5526157"/>
          </a:xfrm>
          <a:custGeom>
            <a:avLst/>
            <a:gdLst/>
            <a:ahLst/>
            <a:cxnLst/>
            <a:rect l="l" t="t" r="r" b="b"/>
            <a:pathLst>
              <a:path w="1333" h="1298" extrusionOk="0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6;p1">
            <a:extLst>
              <a:ext uri="{FF2B5EF4-FFF2-40B4-BE49-F238E27FC236}">
                <a16:creationId xmlns:a16="http://schemas.microsoft.com/office/drawing/2014/main" id="{6074C418-ADA1-4DC2-9BAA-590A1BDA145A}"/>
              </a:ext>
            </a:extLst>
          </p:cNvPr>
          <p:cNvSpPr txBox="1">
            <a:spLocks/>
          </p:cNvSpPr>
          <p:nvPr/>
        </p:nvSpPr>
        <p:spPr>
          <a:xfrm>
            <a:off x="3747052" y="2476007"/>
            <a:ext cx="7682948" cy="18340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</a:pPr>
            <a:r>
              <a:rPr lang="en-GB" sz="3600" b="1" cap="all" spc="200" dirty="0">
                <a:solidFill>
                  <a:srgbClr val="C00000"/>
                </a:solidFill>
                <a:latin typeface="Bahnschrift Light" panose="020B0502040204020203" pitchFamily="34" charset="0"/>
              </a:rPr>
              <a:t>Quora Insincere Question Classification</a:t>
            </a:r>
          </a:p>
        </p:txBody>
      </p:sp>
      <p:sp>
        <p:nvSpPr>
          <p:cNvPr id="9" name="Google Shape;87;p1">
            <a:extLst>
              <a:ext uri="{FF2B5EF4-FFF2-40B4-BE49-F238E27FC236}">
                <a16:creationId xmlns:a16="http://schemas.microsoft.com/office/drawing/2014/main" id="{99F6C3BC-AF4D-441F-A220-DE634586ACF4}"/>
              </a:ext>
            </a:extLst>
          </p:cNvPr>
          <p:cNvSpPr txBox="1">
            <a:spLocks/>
          </p:cNvSpPr>
          <p:nvPr/>
        </p:nvSpPr>
        <p:spPr>
          <a:xfrm>
            <a:off x="6909847" y="4513804"/>
            <a:ext cx="5121113" cy="17545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GB" sz="2000" dirty="0">
                <a:solidFill>
                  <a:srgbClr val="002060"/>
                </a:solidFill>
              </a:rPr>
              <a:t>Submitted by: Shweta Masrani (MT2020051)</a:t>
            </a:r>
          </a:p>
          <a:p>
            <a:pPr algn="l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GB" sz="2000" dirty="0">
                <a:solidFill>
                  <a:srgbClr val="002060"/>
                </a:solidFill>
              </a:rPr>
              <a:t>	          Akshil Gadhiya (MT2020007)</a:t>
            </a:r>
          </a:p>
          <a:p>
            <a:pPr algn="l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GB" sz="2000" dirty="0">
                <a:solidFill>
                  <a:srgbClr val="002060"/>
                </a:solidFill>
              </a:rPr>
              <a:t>	          Alay Dhagia (MT2020102)</a:t>
            </a:r>
          </a:p>
          <a:p>
            <a:pPr algn="l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GB" sz="2000" dirty="0">
                <a:solidFill>
                  <a:srgbClr val="002060"/>
                </a:solidFill>
              </a:rPr>
              <a:t>         Team 12: Word Fanatics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2B3CC-5C55-4614-983F-4EB173B70932}"/>
              </a:ext>
            </a:extLst>
          </p:cNvPr>
          <p:cNvSpPr txBox="1"/>
          <p:nvPr/>
        </p:nvSpPr>
        <p:spPr>
          <a:xfrm>
            <a:off x="3510050" y="4518640"/>
            <a:ext cx="377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2060"/>
                </a:solidFill>
              </a:rPr>
              <a:t>Guided by :- Nikhil Sai Bukka</a:t>
            </a:r>
          </a:p>
          <a:p>
            <a:endParaRPr lang="en-US" dirty="0"/>
          </a:p>
        </p:txBody>
      </p:sp>
      <p:cxnSp>
        <p:nvCxnSpPr>
          <p:cNvPr id="11" name="Google Shape;88;p1">
            <a:extLst>
              <a:ext uri="{FF2B5EF4-FFF2-40B4-BE49-F238E27FC236}">
                <a16:creationId xmlns:a16="http://schemas.microsoft.com/office/drawing/2014/main" id="{F75C2708-305A-44FA-9819-D558263144A9}"/>
              </a:ext>
            </a:extLst>
          </p:cNvPr>
          <p:cNvCxnSpPr>
            <a:cxnSpLocks/>
          </p:cNvCxnSpPr>
          <p:nvPr/>
        </p:nvCxnSpPr>
        <p:spPr>
          <a:xfrm>
            <a:off x="3392556" y="4315819"/>
            <a:ext cx="8587409" cy="0"/>
          </a:xfrm>
          <a:prstGeom prst="straightConnector1">
            <a:avLst/>
          </a:prstGeom>
          <a:noFill/>
          <a:ln w="25400" cap="sq" cmpd="sng">
            <a:solidFill>
              <a:srgbClr val="262626"/>
            </a:solidFill>
            <a:prstDash val="solid"/>
            <a:bevel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2622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dicting the improbable, part 1: The imbalanced data problem -  Datascience.aero">
            <a:extLst>
              <a:ext uri="{FF2B5EF4-FFF2-40B4-BE49-F238E27FC236}">
                <a16:creationId xmlns:a16="http://schemas.microsoft.com/office/drawing/2014/main" id="{023976EF-E101-433C-ACBA-40A372610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CC8B5A3-2031-4DED-8FF7-A8BAFB68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b="1" dirty="0"/>
              <a:t>Handling Imbalance Distribution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E692-E6D6-41BE-9B6E-9FDC891D7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/>
              <a:t> Random under sampling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/>
              <a:t>Intuition: </a:t>
            </a:r>
            <a:r>
              <a:rPr lang="en-US"/>
              <a:t>Randomly eliminate instances from the majority class of a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Disadvantage: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>
                <a:latin typeface="Lora"/>
              </a:rPr>
              <a:t>D</a:t>
            </a:r>
            <a:r>
              <a:rPr lang="en-US" b="0" i="0">
                <a:effectLst/>
                <a:latin typeface="Lora"/>
              </a:rPr>
              <a:t>iscard useful information about the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>
                <a:latin typeface="Lora"/>
              </a:rPr>
              <a:t>S</a:t>
            </a:r>
            <a:r>
              <a:rPr lang="en-US" b="0" i="0">
                <a:effectLst/>
                <a:latin typeface="Lora"/>
              </a:rPr>
              <a:t>ample chosen by random under sampling may be a biased sample</a:t>
            </a:r>
          </a:p>
          <a:p>
            <a:pPr marL="384048" lvl="2" indent="0">
              <a:buNone/>
            </a:pP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 SMOTE - </a:t>
            </a:r>
            <a:r>
              <a:rPr lang="en-US"/>
              <a:t>Synthetic Minority Oversampling Technique</a:t>
            </a:r>
            <a:endParaRPr lang="en-GB"/>
          </a:p>
          <a:p>
            <a:pPr lvl="1">
              <a:buFont typeface="Arial" panose="020B0604020202020204" pitchFamily="34" charset="0"/>
              <a:buChar char="•"/>
            </a:pPr>
            <a:r>
              <a:rPr lang="en-GB"/>
              <a:t>Intuition: </a:t>
            </a:r>
            <a:r>
              <a:rPr lang="en-US"/>
              <a:t>Generate new instances from existing minority cases</a:t>
            </a:r>
          </a:p>
          <a:p>
            <a:pPr marL="201168" lvl="1" indent="0">
              <a:buNone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 Augmentation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Generate additional, synthetic data using the data you have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AF321-893F-4ACF-BFFB-07EAFB3A4A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6961" y="2562517"/>
            <a:ext cx="4429760" cy="289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2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F032-6E96-4285-9407-0F0B6AAAD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694" y="890927"/>
            <a:ext cx="10058400" cy="3566160"/>
          </a:xfrm>
        </p:spPr>
        <p:txBody>
          <a:bodyPr/>
          <a:lstStyle/>
          <a:p>
            <a:r>
              <a:rPr lang="en-GB" dirty="0"/>
              <a:t>Feature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6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eature Engineering: What Powers Machine Learning | by Will Koehrsen |  Towards Data Science">
            <a:extLst>
              <a:ext uri="{FF2B5EF4-FFF2-40B4-BE49-F238E27FC236}">
                <a16:creationId xmlns:a16="http://schemas.microsoft.com/office/drawing/2014/main" id="{9BDC1D86-B018-49EB-BE6F-9CB9F96D6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CC8B5A3-2031-4DED-8FF7-A8BAFB68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Feature Hashing ( </a:t>
            </a:r>
            <a:r>
              <a:rPr lang="en-US" b="1" dirty="0" err="1"/>
              <a:t>HashingVectorizer</a:t>
            </a:r>
            <a:r>
              <a:rPr lang="en-US" b="1" dirty="0"/>
              <a:t>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E692-E6D6-41BE-9B6E-9FDC891D7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/>
              <a:t>Intuition: </a:t>
            </a:r>
            <a:r>
              <a:rPr lang="en-US"/>
              <a:t>Each word is mapped to a feature and using hash function we convert it to hash. We do not need to maintain the dictionary. Whenever the word comes again, we can increase the count of hash.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Advantages: Memory efficient. Better than bag of words.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Disadvantages: Once map is created, we cannot retrieve back the feature data.</a:t>
            </a:r>
          </a:p>
          <a:p>
            <a:pPr marL="201168" lvl="1" indent="0">
              <a:buNone/>
            </a:pPr>
            <a:endParaRPr lang="en-GB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534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eature Engineering: What Powers Machine Learning | by Will Koehrsen |  Towards Data Science">
            <a:extLst>
              <a:ext uri="{FF2B5EF4-FFF2-40B4-BE49-F238E27FC236}">
                <a16:creationId xmlns:a16="http://schemas.microsoft.com/office/drawing/2014/main" id="{A37DA9D2-5756-4770-BEEF-F6403B87C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BA20C44-5AE4-4DC9-A91C-643BC9C1E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19BB8D7-6879-4BD5-9420-16F37D77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57" y="286603"/>
            <a:ext cx="11547835" cy="1450757"/>
          </a:xfrm>
        </p:spPr>
        <p:txBody>
          <a:bodyPr>
            <a:normAutofit/>
          </a:bodyPr>
          <a:lstStyle/>
          <a:p>
            <a:r>
              <a:rPr lang="en-US" b="1" dirty="0"/>
              <a:t>Term Frequency - Inverse Document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CE26-C8C0-4CE1-9D72-00112650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Intuition: Quantify a word in questions. Weight of each word is computed which signifies the importance of the word in questions.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Advantages: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Importance of each word.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Disadvantages: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Relevance of words cannot be known.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Word_vectorizer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Char_vectorizer with n-gram range (2,4)</a:t>
            </a:r>
            <a:endParaRPr lang="en-US" sz="2400" dirty="0"/>
          </a:p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9E3989-C462-49A6-86A8-355B60134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E4B8E1-4108-4F3B-AA31-922474DC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285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eature Engineering: What Powers Machine Learning | by Will Koehrsen |  Towards Data Science">
            <a:extLst>
              <a:ext uri="{FF2B5EF4-FFF2-40B4-BE49-F238E27FC236}">
                <a16:creationId xmlns:a16="http://schemas.microsoft.com/office/drawing/2014/main" id="{803D8512-22A7-407E-A064-494CC9F66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BA20C44-5AE4-4DC9-A91C-643BC9C1E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19BB8D7-6879-4BD5-9420-16F37D77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strike="noStrike" spc="-52" dirty="0">
                <a:latin typeface="Calibri Light"/>
              </a:rPr>
              <a:t>Exploring word embeddings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CE26-C8C0-4CE1-9D72-00112650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latin typeface="Calibri"/>
              </a:rPr>
              <a:t>Advantages: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latin typeface="Calibri"/>
              </a:rPr>
              <a:t>Train on billion-words corpus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latin typeface="Calibri"/>
              </a:rPr>
              <a:t>Parallel processing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latin typeface="Calibri"/>
              </a:rPr>
              <a:t>Handy for n</a:t>
            </a:r>
            <a:r>
              <a:rPr lang="en-US" sz="2400" spc="-1" dirty="0">
                <a:latin typeface="Calibri"/>
              </a:rPr>
              <a:t>umerical calculation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latin typeface="Calibri"/>
              </a:rPr>
              <a:t>Calculate similarities between samples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b="0" strike="noStrike" spc="-1" dirty="0">
              <a:latin typeface="Calibri"/>
            </a:endParaRPr>
          </a:p>
          <a:p>
            <a:pPr marL="384048" lvl="2" indent="0">
              <a:buNone/>
            </a:pPr>
            <a:endParaRPr lang="en-US" b="0" strike="noStrike" spc="-1" dirty="0">
              <a:latin typeface="Calibri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b="0" strike="noStrike" spc="-1" dirty="0">
              <a:latin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pc="-1" dirty="0">
              <a:latin typeface="Calibri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9E3989-C462-49A6-86A8-355B60134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E4B8E1-4108-4F3B-AA31-922474DC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B4078C42-67BE-4329-8078-E64C57E4D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39"/>
          <a:stretch/>
        </p:blipFill>
        <p:spPr>
          <a:xfrm>
            <a:off x="6997153" y="1718602"/>
            <a:ext cx="4001315" cy="443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0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eature Engineering: What Powers Machine Learning | by Will Koehrsen |  Towards Data Science">
            <a:extLst>
              <a:ext uri="{FF2B5EF4-FFF2-40B4-BE49-F238E27FC236}">
                <a16:creationId xmlns:a16="http://schemas.microsoft.com/office/drawing/2014/main" id="{4B4CC6B9-2E97-4CDC-B75E-9D5A2A166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BA20C44-5AE4-4DC9-A91C-643BC9C1E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19BB8D7-6879-4BD5-9420-16F37D77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strike="noStrike" spc="-52" dirty="0">
                <a:latin typeface="Calibri Light"/>
              </a:rPr>
              <a:t>Exploring word embeddings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CE26-C8C0-4CE1-9D72-00112650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566420" lvl="2"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Google news</a:t>
            </a:r>
            <a:r>
              <a:rPr lang="en-US" sz="2400" spc="-1" dirty="0">
                <a:solidFill>
                  <a:srgbClr val="404040"/>
                </a:solidFill>
                <a:latin typeface="Calibri"/>
              </a:rPr>
              <a:t> </a:t>
            </a:r>
          </a:p>
          <a:p>
            <a:pPr marL="749300" lvl="3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04040"/>
                </a:solidFill>
                <a:latin typeface="Calibri"/>
              </a:rPr>
              <a:t>Score  (0.41)</a:t>
            </a:r>
            <a:endParaRPr lang="en-US" sz="2400" b="0" strike="noStrike" spc="-1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566420" lvl="2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04040"/>
                </a:solidFill>
                <a:latin typeface="Calibri"/>
                <a:cs typeface="Calibri"/>
              </a:rPr>
              <a:t>Glove</a:t>
            </a:r>
            <a:endParaRPr lang="en-US" sz="2400" b="0" strike="noStrike" spc="-1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749300" lvl="3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04040"/>
                </a:solidFill>
                <a:latin typeface="Calibri"/>
                <a:cs typeface="Calibri"/>
              </a:rPr>
              <a:t>Coverage of words under Glove</a:t>
            </a:r>
          </a:p>
          <a:p>
            <a:pPr marL="749300" lvl="3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04040"/>
                </a:solidFill>
                <a:latin typeface="Calibri"/>
                <a:cs typeface="Calibri"/>
              </a:rPr>
              <a:t>Before Preprocessing (85% all data, 35% Vocabulary)</a:t>
            </a:r>
            <a:endParaRPr lang="en-US" sz="2400" b="0" strike="noStrike" spc="-1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749300" lvl="3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04040"/>
                </a:solidFill>
                <a:latin typeface="Calibri"/>
                <a:cs typeface="Calibri"/>
              </a:rPr>
              <a:t>After </a:t>
            </a:r>
            <a:r>
              <a:rPr lang="en-US" sz="2400" spc="-1" dirty="0">
                <a:solidFill>
                  <a:srgbClr val="404040"/>
                </a:solidFill>
                <a:ea typeface="+mn-lt"/>
                <a:cs typeface="+mn-lt"/>
              </a:rPr>
              <a:t>Preprocessing </a:t>
            </a:r>
            <a:r>
              <a:rPr lang="en-US" sz="2400" spc="-1" dirty="0">
                <a:solidFill>
                  <a:srgbClr val="404040"/>
                </a:solidFill>
                <a:latin typeface="Calibri"/>
                <a:cs typeface="Calibri"/>
              </a:rPr>
              <a:t>(99% all data, 69% Vocabulary)</a:t>
            </a:r>
          </a:p>
          <a:p>
            <a:pPr marL="749300" lvl="3">
              <a:buFont typeface="Arial" panose="020B0604020202020204" pitchFamily="34" charset="0"/>
              <a:buChar char="•"/>
            </a:pPr>
            <a:r>
              <a:rPr lang="en-US" sz="2400" spc="-1" dirty="0">
                <a:cs typeface="Calibri"/>
              </a:rPr>
              <a:t>Score (0.43)</a:t>
            </a:r>
          </a:p>
          <a:p>
            <a:pPr marL="384048" lvl="2" indent="0">
              <a:buNone/>
            </a:pPr>
            <a:endParaRPr lang="en-US" b="0" strike="noStrike" spc="-1" dirty="0">
              <a:latin typeface="Calibri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b="0" strike="noStrike" spc="-1" dirty="0">
              <a:latin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pc="-1" dirty="0">
              <a:latin typeface="Calibri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9E3989-C462-49A6-86A8-355B60134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E4B8E1-4108-4F3B-AA31-922474DC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5873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eature Engineering: What Powers Machine Learning | by Will Koehrsen |  Towards Data Science">
            <a:extLst>
              <a:ext uri="{FF2B5EF4-FFF2-40B4-BE49-F238E27FC236}">
                <a16:creationId xmlns:a16="http://schemas.microsoft.com/office/drawing/2014/main" id="{E53D3003-C07D-47DA-963B-B776B68F6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BA20C44-5AE4-4DC9-A91C-643BC9C1E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19BB8D7-6879-4BD5-9420-16F37D77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strike="noStrike" spc="-52" dirty="0">
                <a:latin typeface="Calibri Light"/>
              </a:rPr>
              <a:t>Exploring word embeddings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CE26-C8C0-4CE1-9D72-00112650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Disadvantage: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Does not solve below problems: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400" b="0" strike="noStrike" spc="-1" dirty="0"/>
              <a:t>Learning representation for out-of-vocabulary words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400" b="0" strike="noStrike" spc="-1" dirty="0"/>
              <a:t>Separating some opposite word pairs. For example, “good” and “bad” are usually located very close to each other in the vector space, which may limit the performance of word vectors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b="0" strike="noStrike" spc="-1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b="0" strike="noStrike" spc="-1" dirty="0">
              <a:latin typeface="Calibri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b="0" strike="noStrike" spc="-1" dirty="0">
              <a:latin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pc="-1" dirty="0">
              <a:latin typeface="Calibri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9E3989-C462-49A6-86A8-355B60134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E4B8E1-4108-4F3B-AA31-922474DC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65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eature Engineering: What Powers Machine Learning | by Will Koehrsen |  Towards Data Science">
            <a:extLst>
              <a:ext uri="{FF2B5EF4-FFF2-40B4-BE49-F238E27FC236}">
                <a16:creationId xmlns:a16="http://schemas.microsoft.com/office/drawing/2014/main" id="{12550F9E-545C-4416-9840-26DD594E0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BA20C44-5AE4-4DC9-A91C-643BC9C1E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3D07745-82C2-4DE2-9C85-C5527D71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b="1" spc="-52" dirty="0">
                <a:latin typeface="Calibri Light"/>
              </a:rPr>
              <a:t>W</a:t>
            </a:r>
            <a:r>
              <a:rPr lang="en-US" b="1" spc="-52" dirty="0">
                <a:latin typeface="Calibri Light"/>
              </a:rPr>
              <a:t>ord Embeddings break points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6069A-9A9A-49AD-A3B8-D65211805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Assign rules to words that are only seen rarely in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In </a:t>
            </a:r>
            <a:r>
              <a:rPr lang="en-IN" sz="2400" dirty="0" err="1"/>
              <a:t>tf-idf</a:t>
            </a:r>
            <a:r>
              <a:rPr lang="en-IN" sz="2400" dirty="0"/>
              <a:t> rules could only be formed on frequent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The word embedding method contains a much more hidden and complex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Might be creating false patterns</a:t>
            </a:r>
          </a:p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9E3989-C462-49A6-86A8-355B60134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E4B8E1-4108-4F3B-AA31-922474DC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920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F032-6E96-4285-9407-0F0B6AAAD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 Selection</a:t>
            </a:r>
          </a:p>
        </p:txBody>
      </p:sp>
    </p:spTree>
    <p:extLst>
      <p:ext uri="{BB962C8B-B14F-4D97-AF65-F5344CB8AC3E}">
        <p14:creationId xmlns:p14="http://schemas.microsoft.com/office/powerpoint/2010/main" val="3632748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abric&#10;&#10;Description automatically generated">
            <a:extLst>
              <a:ext uri="{FF2B5EF4-FFF2-40B4-BE49-F238E27FC236}">
                <a16:creationId xmlns:a16="http://schemas.microsoft.com/office/drawing/2014/main" id="{26F09526-EFB0-44B4-82B5-9848E083C1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2" r="151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BEF160-4297-44E8-9366-2B5285D2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/>
              <a:t>Model Selection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46FD-A588-4C4E-99B0-FB95839F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Logistic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Decision tree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Naïve Bayes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Light GBM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Voting Classifier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710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measuring stick&#10;&#10;Description automatically generated">
            <a:extLst>
              <a:ext uri="{FF2B5EF4-FFF2-40B4-BE49-F238E27FC236}">
                <a16:creationId xmlns:a16="http://schemas.microsoft.com/office/drawing/2014/main" id="{036753BA-CE80-4355-B887-C0A0FB4C7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7" b="97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067E0-DB13-4CCA-8BB7-9C2DFC15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Problem Definition: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72690C-75E3-4F42-B7C7-3EA5CF4FD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Quora: </a:t>
            </a:r>
            <a:r>
              <a:rPr lang="en-US">
                <a:hlinkClick r:id="rId3"/>
              </a:rPr>
              <a:t>quora.com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Filter out </a:t>
            </a:r>
            <a:r>
              <a:rPr lang="en-US" b="0" i="0">
                <a:effectLst/>
                <a:latin typeface="Inter"/>
              </a:rPr>
              <a:t>insincere questions -- those founded upon false premises, or that intend to make a statement rather than look for helpful answers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Inter"/>
              </a:rPr>
              <a:t> Binary Classification problem – Sincere / Insincere Question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500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abric&#10;&#10;Description automatically generated">
            <a:extLst>
              <a:ext uri="{FF2B5EF4-FFF2-40B4-BE49-F238E27FC236}">
                <a16:creationId xmlns:a16="http://schemas.microsoft.com/office/drawing/2014/main" id="{B52D5203-D6CF-474F-AC07-F7C70766B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2" r="151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21783DC-A3DA-48C6-8699-6A47E02D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Timeline to best Score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EB45-7064-4CBA-8D84-32986D0A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Tf-idf</a:t>
            </a:r>
            <a:r>
              <a:rPr lang="en-US" dirty="0">
                <a:cs typeface="Calibri"/>
              </a:rPr>
              <a:t> (word-vectorizer), Logistic Regression, Under sampling   (Score-0.48)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Tf-idf</a:t>
            </a:r>
            <a:r>
              <a:rPr lang="en-US" dirty="0">
                <a:ea typeface="+mn-lt"/>
                <a:cs typeface="+mn-lt"/>
              </a:rPr>
              <a:t> (word-vectorizer, char-vectorizer), Logistic Regression, Under sampling   (Score-0.50)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Tried different word embeddings, models and sampling techniques – Didn’t get better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Tf-idf</a:t>
            </a:r>
            <a:r>
              <a:rPr lang="en-US" dirty="0">
                <a:ea typeface="+mn-lt"/>
                <a:cs typeface="+mn-lt"/>
              </a:rPr>
              <a:t> (word-vectorizer, char-vectorizer), Logistic Regression, Under sampling , Changed threshold  (Score-0.60)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Added more preprocessing steps - Didn’t get better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Tf-idf</a:t>
            </a:r>
            <a:r>
              <a:rPr lang="en-US" dirty="0">
                <a:ea typeface="+mn-lt"/>
                <a:cs typeface="+mn-lt"/>
              </a:rPr>
              <a:t> (word-vectorizer, char-vectorizer), Logistic Regression , Changed threshold , Removed some preprocessing step (Like Stop words Removal, </a:t>
            </a:r>
            <a:r>
              <a:rPr lang="en-US" dirty="0" err="1">
                <a:ea typeface="+mn-lt"/>
                <a:cs typeface="+mn-lt"/>
              </a:rPr>
              <a:t>Lemmatizer</a:t>
            </a:r>
            <a:r>
              <a:rPr lang="en-US" dirty="0">
                <a:ea typeface="+mn-lt"/>
                <a:cs typeface="+mn-lt"/>
              </a:rPr>
              <a:t>)(Score-0.63)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892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New reference examples on the APA Style website">
            <a:extLst>
              <a:ext uri="{FF2B5EF4-FFF2-40B4-BE49-F238E27FC236}">
                <a16:creationId xmlns:a16="http://schemas.microsoft.com/office/drawing/2014/main" id="{99946FAA-7B1C-4AAD-9A0C-024BC25C7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" r="6772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9C52EC-5E7F-4127-BEB3-A9474ED9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901A-0382-4F93-B79F-A4FA71D93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https://neptune.ai/blog/data-augmentation-nlp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https://www.sciencedirect.com/science/article/abs/pii/S1568494618307130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b="0" i="0" u="sng" strike="noStrike"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http://mccormickml.com/2016/04/19/word2vec-tutorial-the-skip-gram-model/</a:t>
            </a:r>
            <a:endParaRPr lang="en-US" b="0" i="0" u="sng" strike="noStrike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u="sng">
                <a:latin typeface="Arial" panose="020B0604020202020204" pitchFamily="34" charset="0"/>
              </a:rPr>
              <a:t> </a:t>
            </a:r>
            <a:r>
              <a:rPr lang="en-US" u="sng"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https://towardsdatascience.com/decision-trees-in-machine-learning-641b9c4e8052</a:t>
            </a:r>
            <a:endParaRPr lang="en-US" u="sng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u="sng">
                <a:latin typeface="Arial" panose="020B0604020202020204" pitchFamily="34" charset="0"/>
              </a:rPr>
              <a:t> </a:t>
            </a:r>
            <a:r>
              <a:rPr lang="en-US" u="sng"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https://statquest.org/</a:t>
            </a:r>
            <a:endParaRPr lang="en-US" u="sng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https://towardsdatascience.com/how-to-tune-a-decision-tree-f03721801680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https://www.datacamp.com/community/tutorials/diving-deep-imbalanced-data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https://mlwave.com/kaggle-ensembling-guide/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6164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2" name="Picture 4" descr="The Importance of Sending a Thank-You After a Job Interview">
            <a:extLst>
              <a:ext uri="{FF2B5EF4-FFF2-40B4-BE49-F238E27FC236}">
                <a16:creationId xmlns:a16="http://schemas.microsoft.com/office/drawing/2014/main" id="{0D4D0203-11E6-4714-BCC7-71B5DD273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479"/>
          <a:stretch/>
        </p:blipFill>
        <p:spPr bwMode="auto">
          <a:xfrm>
            <a:off x="842772" y="841248"/>
            <a:ext cx="10506456" cy="517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45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F1DE40D-80E8-40BB-8EE8-40F45A718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158" b="-1"/>
          <a:stretch/>
        </p:blipFill>
        <p:spPr>
          <a:xfrm>
            <a:off x="4188892" y="10"/>
            <a:ext cx="8111272" cy="6857990"/>
          </a:xfrm>
          <a:prstGeom prst="rect">
            <a:avLst/>
          </a:prstGeom>
        </p:spPr>
      </p:pic>
      <p:pic>
        <p:nvPicPr>
          <p:cNvPr id="14338" name="Picture 2" descr="Big Data or Smart Data? The case of engine performance monitoring -  SAFETY4SEA">
            <a:extLst>
              <a:ext uri="{FF2B5EF4-FFF2-40B4-BE49-F238E27FC236}">
                <a16:creationId xmlns:a16="http://schemas.microsoft.com/office/drawing/2014/main" id="{223739C9-5DDE-4C45-949F-FCBB04D0AB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/>
          <a:stretch/>
        </p:blipFill>
        <p:spPr bwMode="auto">
          <a:xfrm rot="10800000">
            <a:off x="0" y="10"/>
            <a:ext cx="1230016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AA524C-6E89-418D-9452-6861DE09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Data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E4E8DB-A613-4995-882F-ACCCC549A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983448" cy="4023360"/>
          </a:xfrm>
        </p:spPr>
        <p:txBody>
          <a:bodyPr>
            <a:normAutofit/>
          </a:bodyPr>
          <a:lstStyle/>
          <a:p>
            <a:r>
              <a:rPr lang="en-US" dirty="0"/>
              <a:t>Data stats:</a:t>
            </a:r>
          </a:p>
          <a:p>
            <a:pPr lvl="1"/>
            <a:r>
              <a:rPr lang="en-US" dirty="0"/>
              <a:t>Training data : 780k rows</a:t>
            </a:r>
          </a:p>
          <a:p>
            <a:pPr lvl="1"/>
            <a:r>
              <a:rPr lang="en-US" dirty="0"/>
              <a:t>Test data : 520k rows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dirty="0"/>
              <a:t>No null entries</a:t>
            </a:r>
          </a:p>
          <a:p>
            <a:pPr lvl="1"/>
            <a:r>
              <a:rPr lang="en-US" dirty="0"/>
              <a:t>Large amount of training data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Other observations:</a:t>
            </a:r>
          </a:p>
          <a:p>
            <a:pPr lvl="1"/>
            <a:r>
              <a:rPr lang="en-US" dirty="0"/>
              <a:t>Sincere Question : ~94%</a:t>
            </a:r>
          </a:p>
          <a:p>
            <a:pPr lvl="1"/>
            <a:r>
              <a:rPr lang="en-US" dirty="0"/>
              <a:t>Insincere Question : ~6%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7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F032-6E96-4285-9407-0F0B6AAAD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EDA (Intuitive observation)</a:t>
            </a:r>
          </a:p>
        </p:txBody>
      </p:sp>
    </p:spTree>
    <p:extLst>
      <p:ext uri="{BB962C8B-B14F-4D97-AF65-F5344CB8AC3E}">
        <p14:creationId xmlns:p14="http://schemas.microsoft.com/office/powerpoint/2010/main" val="353274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5AFC6-DF9A-4298-88DE-734FDC70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400" dirty="0">
                <a:solidFill>
                  <a:srgbClr val="FFFFFF"/>
                </a:solidFill>
              </a:rPr>
              <a:t>Correlation between extracted features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751E60-95CC-41F3-9603-7A6652390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6144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931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5AFC6-DF9A-4298-88DE-734FDC70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Sincere Question wordcloud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8ABAD-9AE1-43DE-867D-0475D7746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5457" y="1158535"/>
            <a:ext cx="5131653" cy="2565826"/>
          </a:xfrm>
          <a:prstGeom prst="rect">
            <a:avLst/>
          </a:prstGeom>
        </p:spPr>
      </p:pic>
      <p:sp>
        <p:nvSpPr>
          <p:cNvPr id="28" name="Rectangle 19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AE9E35-7700-4A92-B292-034165B1C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891" y="822823"/>
            <a:ext cx="5118182" cy="323724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718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5AFC6-DF9A-4298-88DE-734FDC70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Insincere Question wordcloud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C5D391-428A-44D7-AF63-78674B3C3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57" y="1158535"/>
            <a:ext cx="5131653" cy="256582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46F410D-F236-40B7-97BD-8EF4D56FF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891" y="835618"/>
            <a:ext cx="5118182" cy="321165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055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F032-6E96-4285-9407-0F0B6AAAD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694" y="890927"/>
            <a:ext cx="10058400" cy="3566160"/>
          </a:xfrm>
        </p:spPr>
        <p:txBody>
          <a:bodyPr/>
          <a:lstStyle/>
          <a:p>
            <a:r>
              <a:rPr lang="en-GB" dirty="0"/>
              <a:t>Data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3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 Advantages of Data Cleansing - Invensis Technologies">
            <a:extLst>
              <a:ext uri="{FF2B5EF4-FFF2-40B4-BE49-F238E27FC236}">
                <a16:creationId xmlns:a16="http://schemas.microsoft.com/office/drawing/2014/main" id="{EA6DC773-3E86-4F63-ABD9-073701709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3" b="103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D6E998-CE60-4972-9C03-73583ABA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Data cleaning steps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947D3-CA57-48CC-B6AC-4357A7D6F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/>
              <a:t>Converting to lower case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Removing irrelevant characters (Numbers and punctuations)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Removing whitespaces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Removing stop 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Removal of words of length</a:t>
            </a:r>
            <a:r>
              <a:rPr lang="en-US" i="1"/>
              <a:t> &lt;= 2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Removing hyperlinks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Removing math formula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Spelling correction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Contraction mapping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Lemmatization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Tokenization</a:t>
            </a:r>
          </a:p>
          <a:p>
            <a:pPr marL="201168" lvl="1" indent="0">
              <a:buNone/>
            </a:pP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810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4.xml><?xml version="1.0" encoding="utf-8"?>
<a:theme xmlns:a="http://schemas.openxmlformats.org/drawingml/2006/main" name="3_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5.xml><?xml version="1.0" encoding="utf-8"?>
<a:theme xmlns:a="http://schemas.openxmlformats.org/drawingml/2006/main" name="4_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6.xml><?xml version="1.0" encoding="utf-8"?>
<a:theme xmlns:a="http://schemas.openxmlformats.org/drawingml/2006/main" name="6_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7.xml><?xml version="1.0" encoding="utf-8"?>
<a:theme xmlns:a="http://schemas.openxmlformats.org/drawingml/2006/main" name="2_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761</Words>
  <Application>Microsoft Office PowerPoint</Application>
  <PresentationFormat>Widescreen</PresentationFormat>
  <Paragraphs>135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Arial</vt:lpstr>
      <vt:lpstr>Bahnschrift Light</vt:lpstr>
      <vt:lpstr>Calibri</vt:lpstr>
      <vt:lpstr>Calibri Light</vt:lpstr>
      <vt:lpstr>Courier New</vt:lpstr>
      <vt:lpstr>Inter</vt:lpstr>
      <vt:lpstr>Lora</vt:lpstr>
      <vt:lpstr>Wingdings</vt:lpstr>
      <vt:lpstr>Office Theme</vt:lpstr>
      <vt:lpstr>Retrospect</vt:lpstr>
      <vt:lpstr>1_Retrospect</vt:lpstr>
      <vt:lpstr>3_Retrospect</vt:lpstr>
      <vt:lpstr>4_Retrospect</vt:lpstr>
      <vt:lpstr>6_Retrospect</vt:lpstr>
      <vt:lpstr>2_Retrospect</vt:lpstr>
      <vt:lpstr>Machine learning project</vt:lpstr>
      <vt:lpstr>Problem Definition:</vt:lpstr>
      <vt:lpstr>Data </vt:lpstr>
      <vt:lpstr>EDA (Intuitive observation)</vt:lpstr>
      <vt:lpstr>Correlation between extracted features</vt:lpstr>
      <vt:lpstr>Sincere Question wordcloud</vt:lpstr>
      <vt:lpstr>Insincere Question wordcloud</vt:lpstr>
      <vt:lpstr>Data Cleaning</vt:lpstr>
      <vt:lpstr>Data cleaning steps - Preprocessing</vt:lpstr>
      <vt:lpstr>Handling Imbalance Distribution</vt:lpstr>
      <vt:lpstr>Feature Engineering</vt:lpstr>
      <vt:lpstr>Feature Hashing ( HashingVectorizer )</vt:lpstr>
      <vt:lpstr>Term Frequency - Inverse Document Frequency</vt:lpstr>
      <vt:lpstr>Exploring word embeddings</vt:lpstr>
      <vt:lpstr>Exploring word embeddings</vt:lpstr>
      <vt:lpstr>Exploring word embeddings</vt:lpstr>
      <vt:lpstr>Word Embeddings break points </vt:lpstr>
      <vt:lpstr>Models Selection</vt:lpstr>
      <vt:lpstr>Model Selection</vt:lpstr>
      <vt:lpstr>Timeline to best Score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dc:creator>MT2020051 Shwetaben Rajendrabhai Masrani</dc:creator>
  <cp:lastModifiedBy>MT2020051 Shwetaben Rajendrabhai Masrani</cp:lastModifiedBy>
  <cp:revision>2</cp:revision>
  <dcterms:created xsi:type="dcterms:W3CDTF">2020-12-20T03:48:30Z</dcterms:created>
  <dcterms:modified xsi:type="dcterms:W3CDTF">2020-12-20T03:52:04Z</dcterms:modified>
</cp:coreProperties>
</file>