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65" r:id="rId4"/>
    <p:sldId id="266" r:id="rId5"/>
    <p:sldId id="258" r:id="rId6"/>
    <p:sldId id="259" r:id="rId7"/>
    <p:sldId id="260" r:id="rId8"/>
    <p:sldId id="267" r:id="rId9"/>
    <p:sldId id="268"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0" d="100"/>
          <a:sy n="40" d="100"/>
        </p:scale>
        <p:origin x="44"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3341EE12-F28E-4B03-A404-A8FCAE0F6316}" type="datetime1">
              <a:rPr lang="en-US" smtClean="0"/>
              <a:t>5/6/2024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B4A918BC-4D43-4B42-B3C0-E7EBE25E6AF0}" type="slidenum">
              <a:rPr lang="en-US" smtClean="0"/>
              <a:t>‹#›</a:t>
            </a:fld>
            <a:endParaRPr lang="en-US" dirty="0"/>
          </a:p>
        </p:txBody>
      </p:sp>
    </p:spTree>
    <p:extLst>
      <p:ext uri="{BB962C8B-B14F-4D97-AF65-F5344CB8AC3E}">
        <p14:creationId xmlns:p14="http://schemas.microsoft.com/office/powerpoint/2010/main" val="376369658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8B8189-0D9C-48A6-9FA3-862227B094CE}" type="datetime1">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350644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ADDCAE-6443-42C3-9C19-F95985500186}" type="datetime1">
              <a:rPr lang="en-US" smtClean="0"/>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1631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62799E-EB8E-4038-8063-81BB57C732D4}" type="datetime1">
              <a:rPr lang="en-US" smtClean="0"/>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216121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217A73C3-B243-44D3-809D-EF8FDFBD85D4}" type="datetime1">
              <a:rPr lang="en-US" smtClean="0"/>
              <a:t>5/6/2024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7305246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B6D3E3-28E2-4380-A113-67698215C5F8}" type="datetime1">
              <a:rPr lang="en-US" smtClean="0"/>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663212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EFCB61-04AD-47C9-BF79-2BD8B9CEC07A}" type="datetime1">
              <a:rPr lang="en-US" smtClean="0"/>
              <a:t>5/6/2024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733998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535E0C-D585-492F-8146-7493F4086301}" type="datetime1">
              <a:rPr lang="en-US" smtClean="0"/>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711692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48390-48B5-49AB-B019-A7C8FB8C31F6}" type="datetime1">
              <a:rPr lang="en-US" smtClean="0"/>
              <a:t>5/6/2024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009756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62E767E-8A14-4E70-91B9-2101CBC4D7BD}" type="datetime1">
              <a:rPr lang="en-US" smtClean="0"/>
              <a:t>5/6/2024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B4A918BC-4D43-4B42-B3C0-E7EBE25E6AF0}" type="slidenum">
              <a:rPr lang="en-US" smtClean="0"/>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3776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01AF0C4B-5A4A-45CA-ABEC-10F107160D33}" type="datetime1">
              <a:rPr lang="en-US" smtClean="0"/>
              <a:t>5/6/2024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B4A918BC-4D43-4B42-B3C0-E7EBE25E6AF0}" type="slidenum">
              <a:rPr lang="en-US" smtClean="0"/>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11361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989806E-8E94-473C-AEE7-BE6F15F85533}" type="datetime1">
              <a:rPr lang="en-US" smtClean="0"/>
              <a:t>5/6/2024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219326935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F8967782-BCA0-2AAE-B301-FEDA66207EF0}"/>
              </a:ext>
            </a:extLst>
          </p:cNvPr>
          <p:cNvPicPr>
            <a:picLocks noChangeAspect="1"/>
          </p:cNvPicPr>
          <p:nvPr/>
        </p:nvPicPr>
        <p:blipFill rotWithShape="1">
          <a:blip r:embed="rId2"/>
          <a:srcRect t="17038" r="1" b="3558"/>
          <a:stretch/>
        </p:blipFill>
        <p:spPr>
          <a:xfrm>
            <a:off x="20" y="-1"/>
            <a:ext cx="12191980" cy="6858001"/>
          </a:xfrm>
          <a:prstGeom prst="rect">
            <a:avLst/>
          </a:prstGeom>
          <a:effectLst>
            <a:outerShdw blurRad="596900" dist="330200" dir="8820000" sx="87000" sy="87000" algn="ctr" rotWithShape="0">
              <a:srgbClr val="000000">
                <a:alpha val="29000"/>
              </a:srgbClr>
            </a:outerShdw>
          </a:effectLst>
        </p:spPr>
      </p:pic>
      <p:sp>
        <p:nvSpPr>
          <p:cNvPr id="2" name="Title 1">
            <a:extLst>
              <a:ext uri="{FF2B5EF4-FFF2-40B4-BE49-F238E27FC236}">
                <a16:creationId xmlns:a16="http://schemas.microsoft.com/office/drawing/2014/main" id="{BC406E7F-80A4-F971-D27B-41EA8654A5F2}"/>
              </a:ext>
            </a:extLst>
          </p:cNvPr>
          <p:cNvSpPr>
            <a:spLocks noGrp="1"/>
          </p:cNvSpPr>
          <p:nvPr>
            <p:ph type="ctrTitle"/>
          </p:nvPr>
        </p:nvSpPr>
        <p:spPr>
          <a:xfrm>
            <a:off x="589558" y="1549597"/>
            <a:ext cx="5618202" cy="2483316"/>
          </a:xfrm>
        </p:spPr>
        <p:txBody>
          <a:bodyPr anchor="b">
            <a:normAutofit fontScale="90000"/>
          </a:bodyPr>
          <a:lstStyle/>
          <a:p>
            <a:r>
              <a:rPr lang="en-US" dirty="0">
                <a:solidFill>
                  <a:srgbClr val="FFFFFF"/>
                </a:solidFill>
              </a:rPr>
              <a:t>My Bank-Deposits Module</a:t>
            </a:r>
          </a:p>
        </p:txBody>
      </p:sp>
      <p:sp>
        <p:nvSpPr>
          <p:cNvPr id="3" name="Subtitle 2">
            <a:extLst>
              <a:ext uri="{FF2B5EF4-FFF2-40B4-BE49-F238E27FC236}">
                <a16:creationId xmlns:a16="http://schemas.microsoft.com/office/drawing/2014/main" id="{E2636909-EA82-6725-B1DF-5D2F09B250C9}"/>
              </a:ext>
            </a:extLst>
          </p:cNvPr>
          <p:cNvSpPr>
            <a:spLocks noGrp="1"/>
          </p:cNvSpPr>
          <p:nvPr>
            <p:ph type="subTitle" idx="1"/>
          </p:nvPr>
        </p:nvSpPr>
        <p:spPr>
          <a:xfrm>
            <a:off x="589558" y="4237630"/>
            <a:ext cx="4501056" cy="1653618"/>
          </a:xfrm>
        </p:spPr>
        <p:txBody>
          <a:bodyPr anchor="t">
            <a:normAutofit/>
          </a:bodyPr>
          <a:lstStyle/>
          <a:p>
            <a:r>
              <a:rPr lang="en-US" dirty="0">
                <a:solidFill>
                  <a:srgbClr val="FFFFFF"/>
                </a:solidFill>
              </a:rPr>
              <a:t>Revenue Rulers </a:t>
            </a:r>
          </a:p>
          <a:p>
            <a:r>
              <a:rPr lang="en-US" dirty="0" err="1">
                <a:solidFill>
                  <a:srgbClr val="FFFFFF"/>
                </a:solidFill>
              </a:rPr>
              <a:t>Module:Deposits</a:t>
            </a:r>
            <a:endParaRPr lang="en-US" dirty="0">
              <a:solidFill>
                <a:srgbClr val="FFFFFF"/>
              </a:solidFill>
            </a:endParaRPr>
          </a:p>
          <a:p>
            <a:r>
              <a:rPr lang="en-US" dirty="0">
                <a:solidFill>
                  <a:srgbClr val="FFFFFF"/>
                </a:solidFill>
              </a:rPr>
              <a:t>-Akshira</a:t>
            </a:r>
          </a:p>
        </p:txBody>
      </p:sp>
    </p:spTree>
    <p:extLst>
      <p:ext uri="{BB962C8B-B14F-4D97-AF65-F5344CB8AC3E}">
        <p14:creationId xmlns:p14="http://schemas.microsoft.com/office/powerpoint/2010/main" val="1936527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5DC0-82CC-8F26-E395-50B70F43BB17}"/>
              </a:ext>
            </a:extLst>
          </p:cNvPr>
          <p:cNvSpPr>
            <a:spLocks noGrp="1"/>
          </p:cNvSpPr>
          <p:nvPr>
            <p:ph type="title"/>
          </p:nvPr>
        </p:nvSpPr>
        <p:spPr>
          <a:xfrm>
            <a:off x="889462" y="858982"/>
            <a:ext cx="10252912" cy="313113"/>
          </a:xfrm>
        </p:spPr>
        <p:txBody>
          <a:bodyPr>
            <a:normAutofit fontScale="90000"/>
          </a:bodyPr>
          <a:lstStyle/>
          <a:p>
            <a:br>
              <a:rPr lang="en-US" sz="8800" dirty="0">
                <a:solidFill>
                  <a:srgbClr val="FFFFFF"/>
                </a:solidFill>
              </a:rPr>
            </a:br>
            <a:r>
              <a:rPr lang="en-US" sz="4000" b="1" dirty="0">
                <a:solidFill>
                  <a:schemeClr val="tx1"/>
                </a:solidFill>
                <a:latin typeface="Times New Roman" panose="02020603050405020304" pitchFamily="18" charset="0"/>
                <a:cs typeface="Times New Roman" panose="02020603050405020304" pitchFamily="18" charset="0"/>
              </a:rPr>
              <a:t>Jar File</a:t>
            </a:r>
            <a:br>
              <a:rPr lang="en-US" sz="8800" dirty="0">
                <a:solidFill>
                  <a:srgbClr val="FFFFFF"/>
                </a:solidFill>
              </a:rPr>
            </a:br>
            <a:r>
              <a:rPr lang="en-US" sz="2700" dirty="0">
                <a:solidFill>
                  <a:schemeClr val="tx1"/>
                </a:solidFill>
                <a:latin typeface="Times New Roman" panose="02020603050405020304" pitchFamily="18" charset="0"/>
                <a:cs typeface="Times New Roman" panose="02020603050405020304" pitchFamily="18" charset="0"/>
              </a:rPr>
              <a:t>mybankdeposit-0.0.1-SNAPSHOT.jar</a:t>
            </a:r>
            <a:endParaRPr lang="en-US" sz="2700" dirty="0">
              <a:solidFill>
                <a:schemeClr val="tx1"/>
              </a:solidFill>
            </a:endParaRPr>
          </a:p>
        </p:txBody>
      </p:sp>
      <p:sp>
        <p:nvSpPr>
          <p:cNvPr id="3" name="Content Placeholder 2">
            <a:extLst>
              <a:ext uri="{FF2B5EF4-FFF2-40B4-BE49-F238E27FC236}">
                <a16:creationId xmlns:a16="http://schemas.microsoft.com/office/drawing/2014/main" id="{2A926A9C-4C98-17B0-3FDF-533C779E0892}"/>
              </a:ext>
            </a:extLst>
          </p:cNvPr>
          <p:cNvSpPr>
            <a:spLocks noGrp="1"/>
          </p:cNvSpPr>
          <p:nvPr>
            <p:ph idx="1"/>
          </p:nvPr>
        </p:nvSpPr>
        <p:spPr>
          <a:xfrm>
            <a:off x="761799" y="2934394"/>
            <a:ext cx="10381205" cy="3077522"/>
          </a:xfrm>
        </p:spPr>
        <p:txBody>
          <a:bodyPr>
            <a:normAutofit/>
          </a:bodyPr>
          <a:lstStyle/>
          <a:p>
            <a:pPr marL="0" indent="0">
              <a:buNone/>
            </a:pPr>
            <a:r>
              <a:rPr lang="en-US" sz="2800" b="1" dirty="0" err="1">
                <a:latin typeface="Times New Roman" panose="02020603050405020304" pitchFamily="18" charset="0"/>
                <a:cs typeface="Times New Roman" panose="02020603050405020304" pitchFamily="18" charset="0"/>
              </a:rPr>
              <a:t>Github</a:t>
            </a:r>
            <a:r>
              <a:rPr lang="en-US" sz="2800" b="1" dirty="0">
                <a:latin typeface="Times New Roman" panose="02020603050405020304" pitchFamily="18" charset="0"/>
                <a:cs typeface="Times New Roman" panose="02020603050405020304" pitchFamily="18" charset="0"/>
              </a:rPr>
              <a:t> Link</a:t>
            </a:r>
          </a:p>
          <a:p>
            <a:pPr marL="0" indent="0">
              <a:buNone/>
            </a:pPr>
            <a:r>
              <a:rPr lang="en-US" sz="2400" dirty="0"/>
              <a:t>https://github.com/Akshirahegde/DLTE-JAVA-FULL-STACK-AKSHIRA-2024/tree/master/DLTE-MYBANK-PROJECT</a:t>
            </a:r>
          </a:p>
        </p:txBody>
      </p:sp>
    </p:spTree>
    <p:extLst>
      <p:ext uri="{BB962C8B-B14F-4D97-AF65-F5344CB8AC3E}">
        <p14:creationId xmlns:p14="http://schemas.microsoft.com/office/powerpoint/2010/main" val="1244954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D2CFE-28F7-EA2F-F425-C1E2BE06F928}"/>
              </a:ext>
            </a:extLst>
          </p:cNvPr>
          <p:cNvSpPr>
            <a:spLocks noGrp="1"/>
          </p:cNvSpPr>
          <p:nvPr>
            <p:ph type="title"/>
          </p:nvPr>
        </p:nvSpPr>
        <p:spPr>
          <a:xfrm>
            <a:off x="260466" y="509590"/>
            <a:ext cx="10058400" cy="1371600"/>
          </a:xfrm>
        </p:spPr>
        <p:txBody>
          <a:bodyPr/>
          <a:lstStyle/>
          <a:p>
            <a:endParaRPr lang="en-US" dirty="0"/>
          </a:p>
        </p:txBody>
      </p:sp>
      <p:sp>
        <p:nvSpPr>
          <p:cNvPr id="3" name="Content Placeholder 2">
            <a:extLst>
              <a:ext uri="{FF2B5EF4-FFF2-40B4-BE49-F238E27FC236}">
                <a16:creationId xmlns:a16="http://schemas.microsoft.com/office/drawing/2014/main" id="{758D1AD4-3B14-920E-A328-68DDE5442681}"/>
              </a:ext>
            </a:extLst>
          </p:cNvPr>
          <p:cNvSpPr>
            <a:spLocks noGrp="1"/>
          </p:cNvSpPr>
          <p:nvPr>
            <p:ph idx="1"/>
          </p:nvPr>
        </p:nvSpPr>
        <p:spPr>
          <a:xfrm>
            <a:off x="3616036" y="2892828"/>
            <a:ext cx="7509164" cy="3142211"/>
          </a:xfrm>
        </p:spPr>
        <p:txBody>
          <a:bodyPr>
            <a:normAutofit/>
          </a:bodyPr>
          <a:lstStyle/>
          <a:p>
            <a:pPr marL="0" indent="0">
              <a:buNone/>
            </a:pPr>
            <a:r>
              <a:rPr lang="en-US" sz="4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664934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2E8B4-A902-EFE1-DE8B-94B25D773F76}"/>
              </a:ext>
            </a:extLst>
          </p:cNvPr>
          <p:cNvSpPr>
            <a:spLocks noGrp="1"/>
          </p:cNvSpPr>
          <p:nvPr>
            <p:ph type="title"/>
          </p:nvPr>
        </p:nvSpPr>
        <p:spPr>
          <a:xfrm>
            <a:off x="761801" y="-121919"/>
            <a:ext cx="9906799" cy="1097279"/>
          </a:xfrm>
        </p:spPr>
        <p:txBody>
          <a:bodyPr anchor="b">
            <a:normAutofit/>
          </a:bodyPr>
          <a:lstStyle/>
          <a:p>
            <a:r>
              <a:rPr lang="en-US" dirty="0"/>
              <a:t>Module Description</a:t>
            </a:r>
          </a:p>
        </p:txBody>
      </p:sp>
      <p:sp>
        <p:nvSpPr>
          <p:cNvPr id="3" name="Content Placeholder 2">
            <a:extLst>
              <a:ext uri="{FF2B5EF4-FFF2-40B4-BE49-F238E27FC236}">
                <a16:creationId xmlns:a16="http://schemas.microsoft.com/office/drawing/2014/main" id="{35B9A97B-EA2F-C629-21DF-8629AABAF0B2}"/>
              </a:ext>
            </a:extLst>
          </p:cNvPr>
          <p:cNvSpPr>
            <a:spLocks noGrp="1"/>
          </p:cNvSpPr>
          <p:nvPr>
            <p:ph idx="1"/>
          </p:nvPr>
        </p:nvSpPr>
        <p:spPr>
          <a:xfrm>
            <a:off x="342391" y="975360"/>
            <a:ext cx="11846560" cy="5577840"/>
          </a:xfrm>
        </p:spPr>
        <p:txBody>
          <a:bodyPr anchor="t">
            <a:normAutofit fontScale="70000" lnSpcReduction="20000"/>
          </a:bodyPr>
          <a:lstStyle/>
          <a:p>
            <a:pPr rtl="0"/>
            <a:r>
              <a:rPr lang="en-US" sz="2300" dirty="0">
                <a:latin typeface="Times New Roman" panose="02020603050405020304" pitchFamily="18" charset="0"/>
                <a:cs typeface="Times New Roman" panose="02020603050405020304" pitchFamily="18" charset="0"/>
              </a:rPr>
              <a:t>The Deposits Module is an integral part of MY Bank's banking system, facilitating management of both available deposits and deposits availed by customers. It encompasses functionalities related to the creation, management, and retrieval of deposit information, including details such as deposit ID, deposit amount, tenure, return of interest (ROI), deposit type, and description.</a:t>
            </a:r>
          </a:p>
          <a:p>
            <a:pPr rtl="0"/>
            <a:r>
              <a:rPr lang="en-US" sz="2300" dirty="0">
                <a:latin typeface="Times New Roman" panose="02020603050405020304" pitchFamily="18" charset="0"/>
                <a:cs typeface="Times New Roman" panose="02020603050405020304" pitchFamily="18" charset="0"/>
              </a:rPr>
              <a:t>Key Features:</a:t>
            </a:r>
          </a:p>
          <a:p>
            <a:pPr rtl="0"/>
            <a:r>
              <a:rPr lang="en-US" sz="2300" dirty="0">
                <a:latin typeface="Times New Roman" panose="02020603050405020304" pitchFamily="18" charset="0"/>
                <a:cs typeface="Times New Roman" panose="02020603050405020304" pitchFamily="18" charset="0"/>
              </a:rPr>
              <a:t>1. Deposit Available Management:.</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   - Stores information about available deposits, including deposit ID, deposit amount, ROI, deposit type, and description.</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   - Provides functionalities to search for available deposits based on deposit ID.</a:t>
            </a:r>
          </a:p>
          <a:p>
            <a:pPr rtl="0"/>
            <a:r>
              <a:rPr lang="en-US" sz="2300" dirty="0">
                <a:latin typeface="Times New Roman" panose="02020603050405020304" pitchFamily="18" charset="0"/>
                <a:cs typeface="Times New Roman" panose="02020603050405020304" pitchFamily="18" charset="0"/>
              </a:rPr>
              <a:t>2. Deposit Availed Management:</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   - Facilitates management of deposits availed by customers.</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   - Stores information about deposits availed, including deposit ID, deposit amount, tenure, maturity, customer ID, and deposit ID.</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   - Supports functionalities to create, update deposit availed records.</a:t>
            </a:r>
          </a:p>
          <a:p>
            <a:pPr rtl="0"/>
            <a:r>
              <a:rPr lang="en-US" sz="2300" dirty="0">
                <a:latin typeface="Times New Roman" panose="02020603050405020304" pitchFamily="18" charset="0"/>
                <a:cs typeface="Times New Roman" panose="02020603050405020304" pitchFamily="18" charset="0"/>
              </a:rPr>
              <a:t>3. Search Functionality:</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   - Enables users to search for available deposits based on deposit ID.</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   - Retrieves deposit information from the database based on the provided deposit ID.</a:t>
            </a:r>
          </a:p>
          <a:p>
            <a:pPr rtl="0"/>
            <a:r>
              <a:rPr lang="en-US" sz="2300" dirty="0">
                <a:latin typeface="Times New Roman" panose="02020603050405020304" pitchFamily="18" charset="0"/>
                <a:cs typeface="Times New Roman" panose="02020603050405020304" pitchFamily="18" charset="0"/>
              </a:rPr>
              <a:t>4. Calculator Service:</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   - Provides a service for calculating the maturity deposit amount based on deposit amount, tenure, and return of interest.</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   - Utilizes the simple interest formula: Maturity Amount = Principal Amount + (Principal Amount * Rate * Time). </a:t>
            </a:r>
          </a:p>
          <a:p>
            <a:pPr rtl="0"/>
            <a:r>
              <a:rPr lang="en-US" sz="2300" dirty="0">
                <a:latin typeface="Times New Roman" panose="02020603050405020304" pitchFamily="18" charset="0"/>
                <a:cs typeface="Times New Roman" panose="02020603050405020304" pitchFamily="18" charset="0"/>
              </a:rPr>
              <a:t>Overall, the Deposits Module serves as a comprehensive solution for managing both available deposits and deposits availed, offering functionalities for retrieval, manipulation, and calculation of deposit-related information within MY Bank's banking system.</a:t>
            </a:r>
          </a:p>
          <a:p>
            <a:endParaRPr lang="en-US" dirty="0"/>
          </a:p>
        </p:txBody>
      </p:sp>
    </p:spTree>
    <p:extLst>
      <p:ext uri="{BB962C8B-B14F-4D97-AF65-F5344CB8AC3E}">
        <p14:creationId xmlns:p14="http://schemas.microsoft.com/office/powerpoint/2010/main" val="424038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8A76D-626E-F016-43DA-5CB2B86A8266}"/>
              </a:ext>
            </a:extLst>
          </p:cNvPr>
          <p:cNvSpPr>
            <a:spLocks noGrp="1"/>
          </p:cNvSpPr>
          <p:nvPr>
            <p:ph type="title"/>
          </p:nvPr>
        </p:nvSpPr>
        <p:spPr/>
        <p:txBody>
          <a:bodyPr/>
          <a:lstStyle/>
          <a:p>
            <a:r>
              <a:rPr lang="en-US" dirty="0"/>
              <a:t>View Deposits Module</a:t>
            </a:r>
          </a:p>
        </p:txBody>
      </p:sp>
      <p:sp>
        <p:nvSpPr>
          <p:cNvPr id="3" name="Content Placeholder 2">
            <a:extLst>
              <a:ext uri="{FF2B5EF4-FFF2-40B4-BE49-F238E27FC236}">
                <a16:creationId xmlns:a16="http://schemas.microsoft.com/office/drawing/2014/main" id="{445AB3EA-342C-013B-2970-733CD7367433}"/>
              </a:ext>
            </a:extLst>
          </p:cNvPr>
          <p:cNvSpPr>
            <a:spLocks noGrp="1"/>
          </p:cNvSpPr>
          <p:nvPr>
            <p:ph idx="1"/>
          </p:nvPr>
        </p:nvSpPr>
        <p:spPr>
          <a:xfrm>
            <a:off x="1066800" y="2310063"/>
            <a:ext cx="10058400" cy="3724977"/>
          </a:xfrm>
        </p:spPr>
        <p:txBody>
          <a:bodyPr>
            <a:normAutofit/>
          </a:bodyPr>
          <a:lstStyle/>
          <a:p>
            <a:r>
              <a:rPr lang="en-US" dirty="0"/>
              <a:t>Upon the successful login ,the dashboard is displayed which contains the different modules.</a:t>
            </a:r>
          </a:p>
          <a:p>
            <a:r>
              <a:rPr lang="en-US" dirty="0"/>
              <a:t>On clicking the deposits ,we get the dropdown menu to view the deposits which displays all the available deposits in cards.</a:t>
            </a:r>
          </a:p>
          <a:p>
            <a:r>
              <a:rPr lang="en-US" dirty="0"/>
              <a:t>On clicking Know More ,the modal view is displayed with the deposit name as title and has the deposit </a:t>
            </a:r>
            <a:r>
              <a:rPr lang="en-US" dirty="0" err="1"/>
              <a:t>roi</a:t>
            </a:r>
            <a:r>
              <a:rPr lang="en-US" dirty="0"/>
              <a:t> ,</a:t>
            </a:r>
            <a:r>
              <a:rPr lang="en-US" dirty="0" err="1"/>
              <a:t>depost</a:t>
            </a:r>
            <a:r>
              <a:rPr lang="en-US" dirty="0"/>
              <a:t> type and description. It contains two buttons to apply the deposits and calculate the deposits.</a:t>
            </a:r>
          </a:p>
        </p:txBody>
      </p:sp>
    </p:spTree>
    <p:extLst>
      <p:ext uri="{BB962C8B-B14F-4D97-AF65-F5344CB8AC3E}">
        <p14:creationId xmlns:p14="http://schemas.microsoft.com/office/powerpoint/2010/main" val="3647889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D433F-8240-E099-4F57-5C088C86A62F}"/>
              </a:ext>
            </a:extLst>
          </p:cNvPr>
          <p:cNvSpPr>
            <a:spLocks noGrp="1"/>
          </p:cNvSpPr>
          <p:nvPr>
            <p:ph type="title"/>
          </p:nvPr>
        </p:nvSpPr>
        <p:spPr/>
        <p:txBody>
          <a:bodyPr/>
          <a:lstStyle/>
          <a:p>
            <a:r>
              <a:rPr lang="en-US" dirty="0"/>
              <a:t>Calculate Maturity </a:t>
            </a:r>
            <a:r>
              <a:rPr lang="en-US" dirty="0" err="1"/>
              <a:t>Modue</a:t>
            </a:r>
            <a:endParaRPr lang="en-US" dirty="0"/>
          </a:p>
        </p:txBody>
      </p:sp>
      <p:sp>
        <p:nvSpPr>
          <p:cNvPr id="3" name="Content Placeholder 2">
            <a:extLst>
              <a:ext uri="{FF2B5EF4-FFF2-40B4-BE49-F238E27FC236}">
                <a16:creationId xmlns:a16="http://schemas.microsoft.com/office/drawing/2014/main" id="{51F612E0-08B7-0144-8B27-B73FAB6D5E46}"/>
              </a:ext>
            </a:extLst>
          </p:cNvPr>
          <p:cNvSpPr>
            <a:spLocks noGrp="1"/>
          </p:cNvSpPr>
          <p:nvPr>
            <p:ph idx="1"/>
          </p:nvPr>
        </p:nvSpPr>
        <p:spPr/>
        <p:txBody>
          <a:bodyPr/>
          <a:lstStyle/>
          <a:p>
            <a:r>
              <a:rPr lang="en-US" dirty="0"/>
              <a:t>On clicking the calculate Returns the calculator page is </a:t>
            </a:r>
            <a:r>
              <a:rPr lang="en-US" dirty="0" err="1"/>
              <a:t>opened,which</a:t>
            </a:r>
            <a:r>
              <a:rPr lang="en-US" dirty="0"/>
              <a:t> takes the deposit name and the </a:t>
            </a:r>
            <a:r>
              <a:rPr lang="en-US" dirty="0" err="1"/>
              <a:t>roi</a:t>
            </a:r>
            <a:r>
              <a:rPr lang="en-US" dirty="0"/>
              <a:t> from the card.</a:t>
            </a:r>
          </a:p>
          <a:p>
            <a:r>
              <a:rPr lang="en-US" dirty="0"/>
              <a:t>The user must enter the tenure and the amount to calculate the maturity amount.</a:t>
            </a:r>
          </a:p>
          <a:p>
            <a:r>
              <a:rPr lang="en-US" dirty="0"/>
              <a:t>The error messages will be displayed if the amount and tenure specified is invalid.</a:t>
            </a:r>
          </a:p>
          <a:p>
            <a:r>
              <a:rPr lang="en-US" dirty="0"/>
              <a:t>On clicking the calculate button the maturity amount will be calculated.</a:t>
            </a:r>
          </a:p>
        </p:txBody>
      </p:sp>
    </p:spTree>
    <p:extLst>
      <p:ext uri="{BB962C8B-B14F-4D97-AF65-F5344CB8AC3E}">
        <p14:creationId xmlns:p14="http://schemas.microsoft.com/office/powerpoint/2010/main" val="4166790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08951-66D6-0A02-6EF0-52AD9F6CE2CA}"/>
              </a:ext>
            </a:extLst>
          </p:cNvPr>
          <p:cNvSpPr>
            <a:spLocks noGrp="1"/>
          </p:cNvSpPr>
          <p:nvPr>
            <p:ph type="title"/>
          </p:nvPr>
        </p:nvSpPr>
        <p:spPr>
          <a:xfrm>
            <a:off x="761801" y="101601"/>
            <a:ext cx="10380573" cy="894080"/>
          </a:xfrm>
        </p:spPr>
        <p:txBody>
          <a:bodyPr/>
          <a:lstStyle/>
          <a:p>
            <a:r>
              <a:rPr lang="en-US" dirty="0"/>
              <a:t>ER Diagram</a:t>
            </a:r>
          </a:p>
        </p:txBody>
      </p:sp>
      <p:pic>
        <p:nvPicPr>
          <p:cNvPr id="1026" name="Picture 2">
            <a:extLst>
              <a:ext uri="{FF2B5EF4-FFF2-40B4-BE49-F238E27FC236}">
                <a16:creationId xmlns:a16="http://schemas.microsoft.com/office/drawing/2014/main" id="{C46FC689-F708-41D1-347D-5CE4161DA4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0720" y="1168400"/>
            <a:ext cx="10461654" cy="5394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5892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C9FC2-3CFF-DFC6-1B48-33FC31FC8F0F}"/>
              </a:ext>
            </a:extLst>
          </p:cNvPr>
          <p:cNvSpPr>
            <a:spLocks noGrp="1"/>
          </p:cNvSpPr>
          <p:nvPr>
            <p:ph type="title"/>
          </p:nvPr>
        </p:nvSpPr>
        <p:spPr>
          <a:xfrm>
            <a:off x="761801" y="254000"/>
            <a:ext cx="10380573" cy="592085"/>
          </a:xfrm>
        </p:spPr>
        <p:txBody>
          <a:bodyPr>
            <a:normAutofit fontScale="90000"/>
          </a:bodyPr>
          <a:lstStyle/>
          <a:p>
            <a:r>
              <a:rPr lang="en-US" dirty="0"/>
              <a:t>Flowchart</a:t>
            </a:r>
          </a:p>
        </p:txBody>
      </p:sp>
      <p:sp>
        <p:nvSpPr>
          <p:cNvPr id="3" name="Content Placeholder 2">
            <a:extLst>
              <a:ext uri="{FF2B5EF4-FFF2-40B4-BE49-F238E27FC236}">
                <a16:creationId xmlns:a16="http://schemas.microsoft.com/office/drawing/2014/main" id="{9A277B0C-60D2-65F9-53D2-711729EED0B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67AE706-0F9F-5233-C0D8-CFE7C567C4D3}"/>
              </a:ext>
            </a:extLst>
          </p:cNvPr>
          <p:cNvPicPr>
            <a:picLocks noChangeAspect="1"/>
          </p:cNvPicPr>
          <p:nvPr/>
        </p:nvPicPr>
        <p:blipFill>
          <a:blip r:embed="rId2"/>
          <a:stretch>
            <a:fillRect/>
          </a:stretch>
        </p:blipFill>
        <p:spPr>
          <a:xfrm>
            <a:off x="761802" y="1544321"/>
            <a:ext cx="10566598" cy="4580476"/>
          </a:xfrm>
          <a:prstGeom prst="rect">
            <a:avLst/>
          </a:prstGeom>
        </p:spPr>
      </p:pic>
    </p:spTree>
    <p:extLst>
      <p:ext uri="{BB962C8B-B14F-4D97-AF65-F5344CB8AC3E}">
        <p14:creationId xmlns:p14="http://schemas.microsoft.com/office/powerpoint/2010/main" val="1548138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81224-9B03-6CDD-E2A0-FB3DB02B8503}"/>
              </a:ext>
            </a:extLst>
          </p:cNvPr>
          <p:cNvSpPr>
            <a:spLocks noGrp="1"/>
          </p:cNvSpPr>
          <p:nvPr>
            <p:ph type="title"/>
          </p:nvPr>
        </p:nvSpPr>
        <p:spPr>
          <a:xfrm>
            <a:off x="761801" y="538480"/>
            <a:ext cx="10380573" cy="822961"/>
          </a:xfrm>
        </p:spPr>
        <p:txBody>
          <a:bodyPr>
            <a:normAutofit/>
          </a:bodyPr>
          <a:lstStyle/>
          <a:p>
            <a:r>
              <a:rPr lang="en-US" dirty="0"/>
              <a:t>Architecture Diagram</a:t>
            </a:r>
          </a:p>
        </p:txBody>
      </p:sp>
      <p:sp>
        <p:nvSpPr>
          <p:cNvPr id="3" name="Content Placeholder 2">
            <a:extLst>
              <a:ext uri="{FF2B5EF4-FFF2-40B4-BE49-F238E27FC236}">
                <a16:creationId xmlns:a16="http://schemas.microsoft.com/office/drawing/2014/main" id="{DAB77B6D-121D-05FF-F466-9673720889D1}"/>
              </a:ext>
            </a:extLst>
          </p:cNvPr>
          <p:cNvSpPr>
            <a:spLocks noGrp="1"/>
          </p:cNvSpPr>
          <p:nvPr>
            <p:ph idx="1"/>
          </p:nvPr>
        </p:nvSpPr>
        <p:spPr/>
        <p:txBody>
          <a:bodyPr/>
          <a:lstStyle/>
          <a:p>
            <a:endParaRPr lang="en-US"/>
          </a:p>
        </p:txBody>
      </p:sp>
      <p:pic>
        <p:nvPicPr>
          <p:cNvPr id="1026" name="Picture 2" descr="A diagram of a bank&#10;&#10;Description automatically generated">
            <a:extLst>
              <a:ext uri="{FF2B5EF4-FFF2-40B4-BE49-F238E27FC236}">
                <a16:creationId xmlns:a16="http://schemas.microsoft.com/office/drawing/2014/main" id="{9DBBBC7B-0A2D-4C14-5C27-415666F725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263" y="1572126"/>
            <a:ext cx="11181347" cy="4462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470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2185D-47C3-47A1-3A99-87E42478AC57}"/>
              </a:ext>
            </a:extLst>
          </p:cNvPr>
          <p:cNvSpPr>
            <a:spLocks noGrp="1"/>
          </p:cNvSpPr>
          <p:nvPr>
            <p:ph type="title"/>
          </p:nvPr>
        </p:nvSpPr>
        <p:spPr/>
        <p:txBody>
          <a:bodyPr/>
          <a:lstStyle/>
          <a:p>
            <a:r>
              <a:rPr lang="en-US" dirty="0"/>
              <a:t>View Deposits Page</a:t>
            </a:r>
          </a:p>
        </p:txBody>
      </p:sp>
      <p:pic>
        <p:nvPicPr>
          <p:cNvPr id="5" name="Content Placeholder 4">
            <a:extLst>
              <a:ext uri="{FF2B5EF4-FFF2-40B4-BE49-F238E27FC236}">
                <a16:creationId xmlns:a16="http://schemas.microsoft.com/office/drawing/2014/main" id="{ED2FADDB-62FE-050F-AFA5-A75E0026C031}"/>
              </a:ext>
            </a:extLst>
          </p:cNvPr>
          <p:cNvPicPr>
            <a:picLocks noGrp="1" noChangeAspect="1"/>
          </p:cNvPicPr>
          <p:nvPr>
            <p:ph idx="1"/>
          </p:nvPr>
        </p:nvPicPr>
        <p:blipFill>
          <a:blip r:embed="rId2"/>
          <a:stretch>
            <a:fillRect/>
          </a:stretch>
        </p:blipFill>
        <p:spPr>
          <a:xfrm>
            <a:off x="657727" y="1796716"/>
            <a:ext cx="10828420" cy="4238959"/>
          </a:xfrm>
        </p:spPr>
      </p:pic>
    </p:spTree>
    <p:extLst>
      <p:ext uri="{BB962C8B-B14F-4D97-AF65-F5344CB8AC3E}">
        <p14:creationId xmlns:p14="http://schemas.microsoft.com/office/powerpoint/2010/main" val="1570986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003E4-C9C7-2539-9F27-02689294DE7A}"/>
              </a:ext>
            </a:extLst>
          </p:cNvPr>
          <p:cNvSpPr>
            <a:spLocks noGrp="1"/>
          </p:cNvSpPr>
          <p:nvPr>
            <p:ph type="title"/>
          </p:nvPr>
        </p:nvSpPr>
        <p:spPr/>
        <p:txBody>
          <a:bodyPr/>
          <a:lstStyle/>
          <a:p>
            <a:r>
              <a:rPr lang="en-US" dirty="0"/>
              <a:t>Calculator Page</a:t>
            </a:r>
          </a:p>
        </p:txBody>
      </p:sp>
      <p:pic>
        <p:nvPicPr>
          <p:cNvPr id="5" name="Content Placeholder 4">
            <a:extLst>
              <a:ext uri="{FF2B5EF4-FFF2-40B4-BE49-F238E27FC236}">
                <a16:creationId xmlns:a16="http://schemas.microsoft.com/office/drawing/2014/main" id="{FE2A41DE-605B-ED13-91F9-9AC43483FE2C}"/>
              </a:ext>
            </a:extLst>
          </p:cNvPr>
          <p:cNvPicPr>
            <a:picLocks noGrp="1" noChangeAspect="1"/>
          </p:cNvPicPr>
          <p:nvPr>
            <p:ph idx="1"/>
          </p:nvPr>
        </p:nvPicPr>
        <p:blipFill>
          <a:blip r:embed="rId2"/>
          <a:stretch>
            <a:fillRect/>
          </a:stretch>
        </p:blipFill>
        <p:spPr>
          <a:xfrm>
            <a:off x="802105" y="1732548"/>
            <a:ext cx="10876547" cy="4315326"/>
          </a:xfrm>
        </p:spPr>
      </p:pic>
    </p:spTree>
    <p:extLst>
      <p:ext uri="{BB962C8B-B14F-4D97-AF65-F5344CB8AC3E}">
        <p14:creationId xmlns:p14="http://schemas.microsoft.com/office/powerpoint/2010/main" val="34550717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877</TotalTime>
  <Words>492</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Garamond</vt:lpstr>
      <vt:lpstr>Times New Roman</vt:lpstr>
      <vt:lpstr>Savon</vt:lpstr>
      <vt:lpstr>My Bank-Deposits Module</vt:lpstr>
      <vt:lpstr>Module Description</vt:lpstr>
      <vt:lpstr>View Deposits Module</vt:lpstr>
      <vt:lpstr>Calculate Maturity Modue</vt:lpstr>
      <vt:lpstr>ER Diagram</vt:lpstr>
      <vt:lpstr>Flowchart</vt:lpstr>
      <vt:lpstr>Architecture Diagram</vt:lpstr>
      <vt:lpstr>View Deposits Page</vt:lpstr>
      <vt:lpstr>Calculator Page</vt:lpstr>
      <vt:lpstr> Jar File mybankdeposit-0.0.1-SNAPSHOT.jar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Bank-Deposits Module</dc:title>
  <dc:creator>Akshira NLN (Ext)</dc:creator>
  <cp:lastModifiedBy>Akshira NLN (Ext)</cp:lastModifiedBy>
  <cp:revision>7</cp:revision>
  <dcterms:created xsi:type="dcterms:W3CDTF">2024-04-08T02:15:24Z</dcterms:created>
  <dcterms:modified xsi:type="dcterms:W3CDTF">2024-05-07T06:17:11Z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b623b29-abd1-4de3-a20c-27566d79b7c7_Enabled">
    <vt:lpwstr>true</vt:lpwstr>
  </property>
  <property fmtid="{D5CDD505-2E9C-101B-9397-08002B2CF9AE}" pid="3" name="MSIP_Label_3b623b29-abd1-4de3-a20c-27566d79b7c7_SetDate">
    <vt:lpwstr>2024-05-06T17:47:44Z</vt:lpwstr>
  </property>
  <property fmtid="{D5CDD505-2E9C-101B-9397-08002B2CF9AE}" pid="4" name="MSIP_Label_3b623b29-abd1-4de3-a20c-27566d79b7c7_Method">
    <vt:lpwstr>Standard</vt:lpwstr>
  </property>
  <property fmtid="{D5CDD505-2E9C-101B-9397-08002B2CF9AE}" pid="5" name="MSIP_Label_3b623b29-abd1-4de3-a20c-27566d79b7c7_Name">
    <vt:lpwstr>3b623b29-abd1-4de3-a20c-27566d79b7c7</vt:lpwstr>
  </property>
  <property fmtid="{D5CDD505-2E9C-101B-9397-08002B2CF9AE}" pid="6" name="MSIP_Label_3b623b29-abd1-4de3-a20c-27566d79b7c7_SiteId">
    <vt:lpwstr>cbede638-a3d9-459f-8f4e-24ced73b4e5e</vt:lpwstr>
  </property>
  <property fmtid="{D5CDD505-2E9C-101B-9397-08002B2CF9AE}" pid="7" name="MSIP_Label_3b623b29-abd1-4de3-a20c-27566d79b7c7_ActionId">
    <vt:lpwstr>7d72343f-7b7e-41dc-8c8a-cf265bd43151</vt:lpwstr>
  </property>
  <property fmtid="{D5CDD505-2E9C-101B-9397-08002B2CF9AE}" pid="8" name="MSIP_Label_3b623b29-abd1-4de3-a20c-27566d79b7c7_ContentBits">
    <vt:lpwstr>0</vt:lpwstr>
  </property>
</Properties>
</file>