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naheim"/>
      <p:regular r:id="rId24"/>
    </p:embeddedFont>
    <p:embeddedFont>
      <p:font typeface="Barlow Condensed ExtraBold"/>
      <p:bold r:id="rId25"/>
      <p:boldItalic r:id="rId26"/>
    </p:embeddedFont>
    <p:embeddedFont>
      <p:font typeface="Overpass Mono"/>
      <p:regular r:id="rId27"/>
      <p:bold r:id="rId28"/>
    </p:embeddedFont>
    <p:embeddedFont>
      <p:font typeface="Barlow"/>
      <p:regular r:id="rId29"/>
      <p:bold r:id="rId30"/>
      <p:italic r:id="rId31"/>
      <p:boldItalic r:id="rId32"/>
    </p:embeddedFont>
    <p:embeddedFont>
      <p:font typeface="Overpass Mono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393C59-DB4E-4D40-A9A0-76EE43A047E0}">
  <a:tblStyle styleId="{14393C59-DB4E-4D40-A9A0-76EE43A04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ahei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ExtraBold-boldItalic.fntdata"/><Relationship Id="rId25" Type="http://schemas.openxmlformats.org/officeDocument/2006/relationships/font" Target="fonts/BarlowCondensedExtraBold-bold.fntdata"/><Relationship Id="rId28" Type="http://schemas.openxmlformats.org/officeDocument/2006/relationships/font" Target="fonts/OverpassMono-bold.fntdata"/><Relationship Id="rId27" Type="http://schemas.openxmlformats.org/officeDocument/2006/relationships/font" Target="fonts/Overpas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33" Type="http://schemas.openxmlformats.org/officeDocument/2006/relationships/font" Target="fonts/OverpassMon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verpassMono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279fc59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279fc5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de868327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de868327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d4cbd36da_4_3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d4cbd36da_4_3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b2f66a2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b2f66a2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de86832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de86832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279fc59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279fc59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de86832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de86832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d4cbd36da_4_3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d4cbd36da_4_3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de86832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de86832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de868327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de868327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553225" y="1082951"/>
            <a:ext cx="8685900" cy="21966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CodeChef BVM Chapter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674375" y="338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Cook your code with us</a:t>
            </a:r>
            <a:endParaRPr sz="24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375" y="2346250"/>
            <a:ext cx="2390876" cy="22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idx="1" type="subTitle"/>
          </p:nvPr>
        </p:nvSpPr>
        <p:spPr>
          <a:xfrm flipH="1">
            <a:off x="6041650" y="32910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 get more functionality with lesser code.</a:t>
            </a:r>
            <a:endParaRPr/>
          </a:p>
        </p:txBody>
      </p:sp>
      <p:sp>
        <p:nvSpPr>
          <p:cNvPr id="451" name="Google Shape;451;p34"/>
          <p:cNvSpPr txBox="1"/>
          <p:nvPr>
            <p:ph idx="2" type="ctrTitle"/>
          </p:nvPr>
        </p:nvSpPr>
        <p:spPr>
          <a:xfrm flipH="1">
            <a:off x="513275" y="2702275"/>
            <a:ext cx="29223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programming language</a:t>
            </a:r>
            <a:endParaRPr/>
          </a:p>
        </p:txBody>
      </p:sp>
      <p:sp>
        <p:nvSpPr>
          <p:cNvPr id="452" name="Google Shape;452;p34"/>
          <p:cNvSpPr txBox="1"/>
          <p:nvPr>
            <p:ph idx="3" type="subTitle"/>
          </p:nvPr>
        </p:nvSpPr>
        <p:spPr>
          <a:xfrm flipH="1">
            <a:off x="513275" y="3251550"/>
            <a:ext cx="2492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one of the several languages and </a:t>
            </a:r>
            <a:r>
              <a:rPr lang="en"/>
              <a:t>familiarize </a:t>
            </a:r>
            <a:r>
              <a:rPr lang="en"/>
              <a:t>it. </a:t>
            </a:r>
            <a:endParaRPr/>
          </a:p>
        </p:txBody>
      </p:sp>
      <p:sp>
        <p:nvSpPr>
          <p:cNvPr id="453" name="Google Shape;453;p34"/>
          <p:cNvSpPr txBox="1"/>
          <p:nvPr>
            <p:ph idx="5" type="subTitle"/>
          </p:nvPr>
        </p:nvSpPr>
        <p:spPr>
          <a:xfrm flipH="1">
            <a:off x="3606852" y="32515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knowledge of dsa is always helpful yet not necessary.</a:t>
            </a:r>
            <a:endParaRPr/>
          </a:p>
        </p:txBody>
      </p:sp>
      <p:sp>
        <p:nvSpPr>
          <p:cNvPr id="454" name="Google Shape;454;p3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to start competitive coding</a:t>
            </a:r>
            <a:endParaRPr/>
          </a:p>
        </p:txBody>
      </p:sp>
      <p:sp>
        <p:nvSpPr>
          <p:cNvPr id="455" name="Google Shape;455;p34"/>
          <p:cNvSpPr txBox="1"/>
          <p:nvPr>
            <p:ph idx="7" type="ctrTitle"/>
          </p:nvPr>
        </p:nvSpPr>
        <p:spPr>
          <a:xfrm flipH="1">
            <a:off x="3606850" y="2702279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456" name="Google Shape;456;p34"/>
          <p:cNvSpPr txBox="1"/>
          <p:nvPr>
            <p:ph idx="8" type="ctrTitle"/>
          </p:nvPr>
        </p:nvSpPr>
        <p:spPr>
          <a:xfrm flipH="1">
            <a:off x="6041945" y="2702275"/>
            <a:ext cx="29223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Library of selected language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/>
          <p:nvPr>
            <p:ph type="title"/>
          </p:nvPr>
        </p:nvSpPr>
        <p:spPr>
          <a:xfrm>
            <a:off x="454800" y="2693025"/>
            <a:ext cx="8425200" cy="86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 USED IN COMPETITIVE CODING</a:t>
            </a:r>
            <a:endParaRPr/>
          </a:p>
        </p:txBody>
      </p:sp>
      <p:sp>
        <p:nvSpPr>
          <p:cNvPr id="462" name="Google Shape;462;p3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0" name="Google Shape;470;p36"/>
          <p:cNvGraphicFramePr/>
          <p:nvPr/>
        </p:nvGraphicFramePr>
        <p:xfrm>
          <a:off x="1293396" y="1850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{14393C59-DB4E-4D40-A9A0-76EE43A047E0}</a:tableStyleId>
              </a:tblPr>
              <a:tblGrid>
                <a:gridCol w="1690525"/>
                <a:gridCol w="2034900"/>
                <a:gridCol w="2532875"/>
              </a:tblGrid>
              <a:tr h="681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198000" marL="91425" anchor="ctr">
                    <a:lnL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Execution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 Time(op/sec)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Advantages over other languages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C/C++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⁹~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Efficient fast and powerful.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Java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 * 10⁷~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Abundance of inbuilt libraries.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4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b="1" sz="180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68575" marB="68575" marR="198000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10⁶~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Easy to learn, clear syntax.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Competitive coders</a:t>
            </a: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 prefer C++ over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other programming languages.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 txBox="1"/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type="title"/>
          </p:nvPr>
        </p:nvSpPr>
        <p:spPr>
          <a:xfrm>
            <a:off x="454800" y="2693025"/>
            <a:ext cx="8425200" cy="1224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Busting Myths of Competitive Coding</a:t>
            </a:r>
            <a:endParaRPr/>
          </a:p>
        </p:txBody>
      </p:sp>
      <p:sp>
        <p:nvSpPr>
          <p:cNvPr id="482" name="Google Shape;482;p38"/>
          <p:cNvSpPr txBox="1"/>
          <p:nvPr>
            <p:ph idx="2" type="title"/>
          </p:nvPr>
        </p:nvSpPr>
        <p:spPr>
          <a:xfrm>
            <a:off x="454800" y="1667625"/>
            <a:ext cx="8425200" cy="972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idx="1" type="subTitle"/>
          </p:nvPr>
        </p:nvSpPr>
        <p:spPr>
          <a:xfrm flipH="1">
            <a:off x="720050" y="161612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2000"/>
              <a:t>Competitive programming is </a:t>
            </a:r>
            <a:r>
              <a:rPr lang="en" sz="2000"/>
              <a:t>compulsory</a:t>
            </a:r>
            <a:r>
              <a:rPr lang="en" sz="2000"/>
              <a:t> for cracking tech-giants.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Competitive programming must be the top priority and Development skills are of no use.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Competitive programming can only be done in “X” language.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88" name="Google Shape;488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Myths related to competitive coding.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454800" y="2261050"/>
            <a:ext cx="8425200" cy="1224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 of Competitive Coding</a:t>
            </a:r>
            <a:endParaRPr/>
          </a:p>
        </p:txBody>
      </p:sp>
      <p:sp>
        <p:nvSpPr>
          <p:cNvPr id="494" name="Google Shape;494;p40"/>
          <p:cNvSpPr txBox="1"/>
          <p:nvPr>
            <p:ph idx="2" type="title"/>
          </p:nvPr>
        </p:nvSpPr>
        <p:spPr>
          <a:xfrm>
            <a:off x="454800" y="1647550"/>
            <a:ext cx="8425200" cy="972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 your questions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/>
        </p:nvSpPr>
        <p:spPr>
          <a:xfrm>
            <a:off x="3475075" y="724650"/>
            <a:ext cx="544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Thank you</a:t>
            </a:r>
            <a:endParaRPr b="1" sz="5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Hope you enjoyed the session </a:t>
            </a:r>
            <a:endParaRPr b="1" sz="3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505" name="Google Shape;5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50" y="3161300"/>
            <a:ext cx="1667600" cy="16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400" y="3196750"/>
            <a:ext cx="1667600" cy="16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2"/>
          <p:cNvSpPr txBox="1"/>
          <p:nvPr/>
        </p:nvSpPr>
        <p:spPr>
          <a:xfrm>
            <a:off x="3555450" y="2714900"/>
            <a:ext cx="25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Ways to connect with us: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6841950" y="2699600"/>
            <a:ext cx="1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Feedback form: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944325" y="343200"/>
            <a:ext cx="7152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CodeChef BVM Chapter?</a:t>
            </a:r>
            <a:endParaRPr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verpass Mono"/>
              <a:buChar char="●"/>
            </a:pPr>
            <a:r>
              <a:rPr lang="en" sz="2300">
                <a:latin typeface="Overpass Mono"/>
                <a:ea typeface="Overpass Mono"/>
                <a:cs typeface="Overpass Mono"/>
                <a:sym typeface="Overpass Mono"/>
              </a:rPr>
              <a:t>Providing students a way to connect to Competitive Coding.</a:t>
            </a:r>
            <a:endParaRPr sz="2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verpass Mono"/>
              <a:buChar char="●"/>
            </a:pPr>
            <a:r>
              <a:rPr lang="en" sz="2300">
                <a:latin typeface="Overpass Mono"/>
                <a:ea typeface="Overpass Mono"/>
                <a:cs typeface="Overpass Mono"/>
                <a:sym typeface="Overpass Mono"/>
              </a:rPr>
              <a:t>Providing many students to work on their problem solving skills.</a:t>
            </a:r>
            <a:endParaRPr sz="2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verpass Mono"/>
              <a:buChar char="●"/>
            </a:pPr>
            <a:r>
              <a:rPr lang="en" sz="2300">
                <a:latin typeface="Overpass Mono"/>
                <a:ea typeface="Overpass Mono"/>
                <a:cs typeface="Overpass Mono"/>
                <a:sym typeface="Overpass Mono"/>
              </a:rPr>
              <a:t>Helping Students to write code more efficiently.</a:t>
            </a:r>
            <a:endParaRPr sz="2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verpass Mono"/>
              <a:buChar char="●"/>
            </a:pPr>
            <a:r>
              <a:rPr lang="en" sz="2300">
                <a:latin typeface="Overpass Mono"/>
                <a:ea typeface="Overpass Mono"/>
                <a:cs typeface="Overpass Mono"/>
                <a:sym typeface="Overpass Mono"/>
              </a:rPr>
              <a:t>Helping Students to increase their logical thinking.</a:t>
            </a:r>
            <a:endParaRPr sz="2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TABLE OF CONTENTS</a:t>
            </a:r>
            <a:endParaRPr sz="3500"/>
          </a:p>
        </p:txBody>
      </p:sp>
      <p:sp>
        <p:nvSpPr>
          <p:cNvPr id="344" name="Google Shape;344;p27"/>
          <p:cNvSpPr txBox="1"/>
          <p:nvPr>
            <p:ph type="ctrTitle"/>
          </p:nvPr>
        </p:nvSpPr>
        <p:spPr>
          <a:xfrm flipH="1">
            <a:off x="559450" y="184839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5" name="Google Shape;345;p27"/>
          <p:cNvSpPr txBox="1"/>
          <p:nvPr>
            <p:ph idx="1" type="subTitle"/>
          </p:nvPr>
        </p:nvSpPr>
        <p:spPr>
          <a:xfrm flipH="1">
            <a:off x="296476" y="21635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Competitive Coding</a:t>
            </a:r>
            <a:endParaRPr b="0" sz="2300"/>
          </a:p>
        </p:txBody>
      </p:sp>
      <p:sp>
        <p:nvSpPr>
          <p:cNvPr id="346" name="Google Shape;346;p27"/>
          <p:cNvSpPr txBox="1"/>
          <p:nvPr>
            <p:ph idx="2" type="ctrTitle"/>
          </p:nvPr>
        </p:nvSpPr>
        <p:spPr>
          <a:xfrm flipH="1">
            <a:off x="24603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7" name="Google Shape;347;p27"/>
          <p:cNvSpPr txBox="1"/>
          <p:nvPr>
            <p:ph idx="3" type="subTitle"/>
          </p:nvPr>
        </p:nvSpPr>
        <p:spPr>
          <a:xfrm flipH="1">
            <a:off x="2723250" y="2078325"/>
            <a:ext cx="2781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Prerequisites</a:t>
            </a:r>
            <a:endParaRPr b="0" sz="2300"/>
          </a:p>
        </p:txBody>
      </p:sp>
      <p:sp>
        <p:nvSpPr>
          <p:cNvPr id="348" name="Google Shape;348;p27"/>
          <p:cNvSpPr txBox="1"/>
          <p:nvPr>
            <p:ph idx="6" type="ctrTitle"/>
          </p:nvPr>
        </p:nvSpPr>
        <p:spPr>
          <a:xfrm flipH="1">
            <a:off x="2189800" y="325836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27"/>
          <p:cNvSpPr txBox="1"/>
          <p:nvPr>
            <p:ph idx="7" type="subTitle"/>
          </p:nvPr>
        </p:nvSpPr>
        <p:spPr>
          <a:xfrm flipH="1">
            <a:off x="2189800" y="3572234"/>
            <a:ext cx="2163900" cy="102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Benefits of competitive coding</a:t>
            </a:r>
            <a:endParaRPr b="0" sz="2300"/>
          </a:p>
        </p:txBody>
      </p:sp>
      <p:sp>
        <p:nvSpPr>
          <p:cNvPr id="350" name="Google Shape;350;p27"/>
          <p:cNvSpPr txBox="1"/>
          <p:nvPr>
            <p:ph idx="8" type="ctrTitle"/>
          </p:nvPr>
        </p:nvSpPr>
        <p:spPr>
          <a:xfrm flipH="1">
            <a:off x="5093200" y="3072650"/>
            <a:ext cx="817500" cy="426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1" name="Google Shape;351;p27"/>
          <p:cNvSpPr txBox="1"/>
          <p:nvPr>
            <p:ph idx="9" type="subTitle"/>
          </p:nvPr>
        </p:nvSpPr>
        <p:spPr>
          <a:xfrm flipH="1">
            <a:off x="4811675" y="3573480"/>
            <a:ext cx="2163900" cy="72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Programming Languages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52" name="Google Shape;352;p27"/>
          <p:cNvSpPr txBox="1"/>
          <p:nvPr/>
        </p:nvSpPr>
        <p:spPr>
          <a:xfrm>
            <a:off x="6875550" y="1440225"/>
            <a:ext cx="73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05</a:t>
            </a:r>
            <a:endParaRPr sz="46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946300" y="2848950"/>
            <a:ext cx="73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06</a:t>
            </a:r>
            <a:endParaRPr sz="35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5984975" y="2078325"/>
            <a:ext cx="303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Busting Myths</a:t>
            </a:r>
            <a:endParaRPr sz="23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7886550" y="3668850"/>
            <a:ext cx="107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Demo</a:t>
            </a:r>
            <a:endParaRPr sz="23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404450" y="26830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CODING</a:t>
            </a:r>
            <a:endParaRPr/>
          </a:p>
        </p:txBody>
      </p:sp>
      <p:sp>
        <p:nvSpPr>
          <p:cNvPr id="361" name="Google Shape;361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9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609425" y="2309600"/>
            <a:ext cx="37416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Char char="●"/>
            </a:pP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What is Competitive Coding?</a:t>
            </a:r>
            <a:endParaRPr sz="22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Char char="●"/>
            </a:pP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How to start?</a:t>
            </a:r>
            <a:endParaRPr sz="22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Char char="●"/>
            </a:pP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Scopes</a:t>
            </a:r>
            <a:endParaRPr sz="22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Competitive Coding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75" y="1136900"/>
            <a:ext cx="1093300" cy="11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875" y="1150113"/>
            <a:ext cx="1384600" cy="1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75" y="1136900"/>
            <a:ext cx="1796500" cy="9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375" y="2560850"/>
            <a:ext cx="1575500" cy="15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 rotWithShape="1">
          <a:blip r:embed="rId7">
            <a:alphaModFix/>
          </a:blip>
          <a:srcRect b="-10930" l="0" r="0" t="10930"/>
          <a:stretch/>
        </p:blipFill>
        <p:spPr>
          <a:xfrm>
            <a:off x="3686875" y="2679738"/>
            <a:ext cx="1575501" cy="133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6676" y="3087925"/>
            <a:ext cx="1575500" cy="104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4150" y="2071975"/>
            <a:ext cx="999550" cy="9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/>
        </p:nvSpPr>
        <p:spPr>
          <a:xfrm>
            <a:off x="2300500" y="328950"/>
            <a:ext cx="428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Where to start?</a:t>
            </a:r>
            <a:endParaRPr sz="3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454800" y="2693025"/>
            <a:ext cx="8425200" cy="86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COMPETITIVE CODING</a:t>
            </a:r>
            <a:endParaRPr/>
          </a:p>
        </p:txBody>
      </p:sp>
      <p:sp>
        <p:nvSpPr>
          <p:cNvPr id="387" name="Google Shape;387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93" name="Google Shape;393;p32"/>
          <p:cNvSpPr txBox="1"/>
          <p:nvPr>
            <p:ph idx="1" type="subTitle"/>
          </p:nvPr>
        </p:nvSpPr>
        <p:spPr>
          <a:xfrm flipH="1">
            <a:off x="6041950" y="1759250"/>
            <a:ext cx="2066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mind sport that improves focus and attention span.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Career preparation</a:t>
            </a:r>
            <a:endParaRPr sz="2000"/>
          </a:p>
        </p:txBody>
      </p:sp>
      <p:sp>
        <p:nvSpPr>
          <p:cNvPr id="395" name="Google Shape;395;p32"/>
          <p:cNvSpPr txBox="1"/>
          <p:nvPr>
            <p:ph idx="3" type="subTitle"/>
          </p:nvPr>
        </p:nvSpPr>
        <p:spPr>
          <a:xfrm flipH="1">
            <a:off x="1037000" y="1928650"/>
            <a:ext cx="206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you to crack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interviews.</a:t>
            </a:r>
            <a:endParaRPr/>
          </a:p>
        </p:txBody>
      </p:sp>
      <p:sp>
        <p:nvSpPr>
          <p:cNvPr id="396" name="Google Shape;396;p32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elps you to efficiently work under pressure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32"/>
          <p:cNvGrpSpPr/>
          <p:nvPr/>
        </p:nvGrpSpPr>
        <p:grpSpPr>
          <a:xfrm>
            <a:off x="3851795" y="2597588"/>
            <a:ext cx="1440305" cy="2545913"/>
            <a:chOff x="3851848" y="2570562"/>
            <a:chExt cx="1440305" cy="2572929"/>
          </a:xfrm>
        </p:grpSpPr>
        <p:sp>
          <p:nvSpPr>
            <p:cNvPr id="398" name="Google Shape;398;p32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2"/>
          <p:cNvGrpSpPr/>
          <p:nvPr/>
        </p:nvGrpSpPr>
        <p:grpSpPr>
          <a:xfrm>
            <a:off x="1349463" y="2597588"/>
            <a:ext cx="1798893" cy="2545913"/>
            <a:chOff x="1349436" y="2570562"/>
            <a:chExt cx="1798893" cy="2572929"/>
          </a:xfrm>
        </p:grpSpPr>
        <p:sp>
          <p:nvSpPr>
            <p:cNvPr id="402" name="Google Shape;402;p32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2"/>
          <p:cNvGrpSpPr/>
          <p:nvPr/>
        </p:nvGrpSpPr>
        <p:grpSpPr>
          <a:xfrm>
            <a:off x="5995650" y="2597738"/>
            <a:ext cx="1798893" cy="2545913"/>
            <a:chOff x="5995705" y="2570562"/>
            <a:chExt cx="1798893" cy="2572929"/>
          </a:xfrm>
        </p:grpSpPr>
        <p:sp>
          <p:nvSpPr>
            <p:cNvPr id="407" name="Google Shape;407;p32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2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Fast approach to problems</a:t>
            </a:r>
            <a:endParaRPr sz="1800"/>
          </a:p>
        </p:txBody>
      </p:sp>
      <p:sp>
        <p:nvSpPr>
          <p:cNvPr id="412" name="Google Shape;412;p32"/>
          <p:cNvSpPr txBox="1"/>
          <p:nvPr>
            <p:ph idx="8" type="ctrTitle"/>
          </p:nvPr>
        </p:nvSpPr>
        <p:spPr>
          <a:xfrm flipH="1">
            <a:off x="5834771" y="1254575"/>
            <a:ext cx="2704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Improves</a:t>
            </a:r>
            <a:r>
              <a:rPr lang="en" sz="1800"/>
              <a:t> Focus</a:t>
            </a:r>
            <a:endParaRPr sz="1800"/>
          </a:p>
        </p:txBody>
      </p:sp>
      <p:grpSp>
        <p:nvGrpSpPr>
          <p:cNvPr id="413" name="Google Shape;413;p32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14" name="Google Shape;414;p32"/>
            <p:cNvSpPr/>
            <p:nvPr/>
          </p:nvSpPr>
          <p:spPr>
            <a:xfrm>
              <a:off x="-3251785" y="-284761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3119929" y="-276811"/>
              <a:ext cx="380328" cy="74863"/>
            </a:xfrm>
            <a:custGeom>
              <a:rect b="b" l="l" r="r" t="t"/>
              <a:pathLst>
                <a:path extrusionOk="0" h="1893" w="9617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-3251785" y="-135700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-3119929" y="-127118"/>
              <a:ext cx="380328" cy="74231"/>
            </a:xfrm>
            <a:custGeom>
              <a:rect b="b" l="l" r="r" t="t"/>
              <a:pathLst>
                <a:path extrusionOk="0" h="1877" w="9617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-2754973" y="-30222"/>
              <a:ext cx="232500" cy="222692"/>
            </a:xfrm>
            <a:custGeom>
              <a:rect b="b" l="l" r="r" t="t"/>
              <a:pathLst>
                <a:path extrusionOk="0" h="5631" w="5879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-3420500" y="-562633"/>
              <a:ext cx="812780" cy="670449"/>
            </a:xfrm>
            <a:custGeom>
              <a:rect b="b" l="l" r="r" t="t"/>
              <a:pathLst>
                <a:path extrusionOk="0" h="16953" w="20552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2"/>
          <p:cNvGrpSpPr/>
          <p:nvPr/>
        </p:nvGrpSpPr>
        <p:grpSpPr>
          <a:xfrm>
            <a:off x="1602061" y="2912739"/>
            <a:ext cx="898015" cy="755113"/>
            <a:chOff x="1342268" y="4161009"/>
            <a:chExt cx="359565" cy="358094"/>
          </a:xfrm>
        </p:grpSpPr>
        <p:sp>
          <p:nvSpPr>
            <p:cNvPr id="421" name="Google Shape;421;p32"/>
            <p:cNvSpPr/>
            <p:nvPr/>
          </p:nvSpPr>
          <p:spPr>
            <a:xfrm>
              <a:off x="1342268" y="4371845"/>
              <a:ext cx="65077" cy="147257"/>
            </a:xfrm>
            <a:custGeom>
              <a:rect b="b" l="l" r="r" t="t"/>
              <a:pathLst>
                <a:path extrusionOk="0" h="5605" w="2477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342268" y="4371845"/>
              <a:ext cx="31002" cy="147257"/>
            </a:xfrm>
            <a:custGeom>
              <a:rect b="b" l="l" r="r" t="t"/>
              <a:pathLst>
                <a:path extrusionOk="0" h="5605" w="118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440501" y="4335589"/>
              <a:ext cx="65077" cy="183513"/>
            </a:xfrm>
            <a:custGeom>
              <a:rect b="b" l="l" r="r" t="t"/>
              <a:pathLst>
                <a:path extrusionOk="0" h="6985" w="2477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440501" y="4335589"/>
              <a:ext cx="31002" cy="183513"/>
            </a:xfrm>
            <a:custGeom>
              <a:rect b="b" l="l" r="r" t="t"/>
              <a:pathLst>
                <a:path extrusionOk="0" h="6985" w="118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538707" y="4299123"/>
              <a:ext cx="64919" cy="219980"/>
            </a:xfrm>
            <a:custGeom>
              <a:rect b="b" l="l" r="r" t="t"/>
              <a:pathLst>
                <a:path extrusionOk="0" h="8373" w="2471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538707" y="4299123"/>
              <a:ext cx="31002" cy="219980"/>
            </a:xfrm>
            <a:custGeom>
              <a:rect b="b" l="l" r="r" t="t"/>
              <a:pathLst>
                <a:path extrusionOk="0" h="8373" w="118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636940" y="4262683"/>
              <a:ext cx="64893" cy="256420"/>
            </a:xfrm>
            <a:custGeom>
              <a:rect b="b" l="l" r="r" t="t"/>
              <a:pathLst>
                <a:path extrusionOk="0" h="9760" w="247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636940" y="4262683"/>
              <a:ext cx="31002" cy="256420"/>
            </a:xfrm>
            <a:custGeom>
              <a:rect b="b" l="l" r="r" t="t"/>
              <a:pathLst>
                <a:path extrusionOk="0" h="9760" w="118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357953" y="4161009"/>
              <a:ext cx="333687" cy="134699"/>
            </a:xfrm>
            <a:custGeom>
              <a:rect b="b" l="l" r="r" t="t"/>
              <a:pathLst>
                <a:path extrusionOk="0" h="5127" w="12701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gradFill>
              <a:gsLst>
                <a:gs pos="0">
                  <a:srgbClr val="291F9B"/>
                </a:gs>
                <a:gs pos="100000">
                  <a:srgbClr val="0E0C2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CE5CD"/>
                </a:solidFill>
              </a:endParaRPr>
            </a:p>
          </p:txBody>
        </p:sp>
      </p:grpSp>
      <p:grpSp>
        <p:nvGrpSpPr>
          <p:cNvPr id="430" name="Google Shape;430;p32"/>
          <p:cNvGrpSpPr/>
          <p:nvPr/>
        </p:nvGrpSpPr>
        <p:grpSpPr>
          <a:xfrm>
            <a:off x="6704713" y="2734393"/>
            <a:ext cx="699470" cy="1017958"/>
            <a:chOff x="3791182" y="2895454"/>
            <a:chExt cx="234650" cy="373590"/>
          </a:xfrm>
        </p:grpSpPr>
        <p:sp>
          <p:nvSpPr>
            <p:cNvPr id="431" name="Google Shape;431;p32"/>
            <p:cNvSpPr/>
            <p:nvPr/>
          </p:nvSpPr>
          <p:spPr>
            <a:xfrm>
              <a:off x="3905479" y="2895454"/>
              <a:ext cx="30278" cy="35652"/>
            </a:xfrm>
            <a:custGeom>
              <a:rect b="b" l="l" r="r" t="t"/>
              <a:pathLst>
                <a:path extrusionOk="0" h="1360" w="1155">
                  <a:moveTo>
                    <a:pt x="133" y="0"/>
                  </a:moveTo>
                  <a:cubicBezTo>
                    <a:pt x="58" y="0"/>
                    <a:pt x="0" y="55"/>
                    <a:pt x="0" y="133"/>
                  </a:cubicBezTo>
                  <a:lnTo>
                    <a:pt x="0" y="1129"/>
                  </a:lnTo>
                  <a:lnTo>
                    <a:pt x="1155" y="1360"/>
                  </a:lnTo>
                  <a:cubicBezTo>
                    <a:pt x="1155" y="306"/>
                    <a:pt x="476" y="60"/>
                    <a:pt x="159" y="3"/>
                  </a:cubicBezTo>
                  <a:cubicBezTo>
                    <a:pt x="150" y="1"/>
                    <a:pt x="141" y="0"/>
                    <a:pt x="133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881623" y="2918969"/>
              <a:ext cx="138520" cy="265689"/>
            </a:xfrm>
            <a:custGeom>
              <a:rect b="b" l="l" r="r" t="t"/>
              <a:pathLst>
                <a:path extrusionOk="0" h="10135" w="5284">
                  <a:moveTo>
                    <a:pt x="419" y="1"/>
                  </a:moveTo>
                  <a:cubicBezTo>
                    <a:pt x="304" y="1"/>
                    <a:pt x="203" y="73"/>
                    <a:pt x="188" y="174"/>
                  </a:cubicBezTo>
                  <a:lnTo>
                    <a:pt x="1" y="1155"/>
                  </a:lnTo>
                  <a:lnTo>
                    <a:pt x="2758" y="5760"/>
                  </a:lnTo>
                  <a:lnTo>
                    <a:pt x="2989" y="10134"/>
                  </a:lnTo>
                  <a:lnTo>
                    <a:pt x="4129" y="10134"/>
                  </a:lnTo>
                  <a:cubicBezTo>
                    <a:pt x="4129" y="7363"/>
                    <a:pt x="5284" y="6684"/>
                    <a:pt x="5284" y="4144"/>
                  </a:cubicBezTo>
                  <a:cubicBezTo>
                    <a:pt x="5284" y="275"/>
                    <a:pt x="1329" y="15"/>
                    <a:pt x="41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791182" y="2940885"/>
              <a:ext cx="223299" cy="255491"/>
            </a:xfrm>
            <a:custGeom>
              <a:rect b="b" l="l" r="r" t="t"/>
              <a:pathLst>
                <a:path extrusionOk="0" h="9746" w="8518">
                  <a:moveTo>
                    <a:pt x="3367" y="0"/>
                  </a:moveTo>
                  <a:cubicBezTo>
                    <a:pt x="3145" y="0"/>
                    <a:pt x="2923" y="10"/>
                    <a:pt x="2700" y="31"/>
                  </a:cubicBezTo>
                  <a:cubicBezTo>
                    <a:pt x="2469" y="60"/>
                    <a:pt x="2281" y="262"/>
                    <a:pt x="2296" y="493"/>
                  </a:cubicBezTo>
                  <a:lnTo>
                    <a:pt x="2296" y="781"/>
                  </a:lnTo>
                  <a:lnTo>
                    <a:pt x="159" y="2903"/>
                  </a:lnTo>
                  <a:cubicBezTo>
                    <a:pt x="58" y="3019"/>
                    <a:pt x="1" y="3163"/>
                    <a:pt x="29" y="3322"/>
                  </a:cubicBezTo>
                  <a:lnTo>
                    <a:pt x="188" y="4087"/>
                  </a:lnTo>
                  <a:cubicBezTo>
                    <a:pt x="203" y="4174"/>
                    <a:pt x="275" y="4246"/>
                    <a:pt x="361" y="4260"/>
                  </a:cubicBezTo>
                  <a:cubicBezTo>
                    <a:pt x="616" y="4315"/>
                    <a:pt x="853" y="4338"/>
                    <a:pt x="1071" y="4338"/>
                  </a:cubicBezTo>
                  <a:cubicBezTo>
                    <a:pt x="1889" y="4338"/>
                    <a:pt x="2444" y="4009"/>
                    <a:pt x="2729" y="3770"/>
                  </a:cubicBezTo>
                  <a:cubicBezTo>
                    <a:pt x="2816" y="3700"/>
                    <a:pt x="2930" y="3661"/>
                    <a:pt x="3045" y="3661"/>
                  </a:cubicBezTo>
                  <a:cubicBezTo>
                    <a:pt x="3120" y="3661"/>
                    <a:pt x="3195" y="3678"/>
                    <a:pt x="3263" y="3712"/>
                  </a:cubicBezTo>
                  <a:cubicBezTo>
                    <a:pt x="3612" y="3930"/>
                    <a:pt x="4018" y="4033"/>
                    <a:pt x="4426" y="4033"/>
                  </a:cubicBezTo>
                  <a:cubicBezTo>
                    <a:pt x="4559" y="4033"/>
                    <a:pt x="4691" y="4022"/>
                    <a:pt x="4822" y="4000"/>
                  </a:cubicBezTo>
                  <a:lnTo>
                    <a:pt x="4822" y="4000"/>
                  </a:lnTo>
                  <a:cubicBezTo>
                    <a:pt x="2729" y="6108"/>
                    <a:pt x="2065" y="7537"/>
                    <a:pt x="2065" y="8374"/>
                  </a:cubicBezTo>
                  <a:cubicBezTo>
                    <a:pt x="2065" y="8908"/>
                    <a:pt x="2310" y="9428"/>
                    <a:pt x="2743" y="9746"/>
                  </a:cubicBezTo>
                  <a:lnTo>
                    <a:pt x="7810" y="9746"/>
                  </a:lnTo>
                  <a:cubicBezTo>
                    <a:pt x="7810" y="9746"/>
                    <a:pt x="7059" y="8605"/>
                    <a:pt x="7882" y="4794"/>
                  </a:cubicBezTo>
                  <a:cubicBezTo>
                    <a:pt x="8517" y="1864"/>
                    <a:pt x="7088" y="810"/>
                    <a:pt x="5472" y="291"/>
                  </a:cubicBezTo>
                  <a:cubicBezTo>
                    <a:pt x="4789" y="103"/>
                    <a:pt x="4081" y="0"/>
                    <a:pt x="3367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869145" y="2961726"/>
              <a:ext cx="12138" cy="17826"/>
            </a:xfrm>
            <a:custGeom>
              <a:rect b="b" l="l" r="r" t="t"/>
              <a:pathLst>
                <a:path extrusionOk="0" h="680" w="463">
                  <a:moveTo>
                    <a:pt x="231" y="1"/>
                  </a:moveTo>
                  <a:cubicBezTo>
                    <a:pt x="123" y="1"/>
                    <a:pt x="15" y="73"/>
                    <a:pt x="0" y="217"/>
                  </a:cubicBezTo>
                  <a:lnTo>
                    <a:pt x="0" y="448"/>
                  </a:lnTo>
                  <a:cubicBezTo>
                    <a:pt x="0" y="564"/>
                    <a:pt x="101" y="679"/>
                    <a:pt x="231" y="679"/>
                  </a:cubicBezTo>
                  <a:cubicBezTo>
                    <a:pt x="361" y="679"/>
                    <a:pt x="462" y="564"/>
                    <a:pt x="462" y="448"/>
                  </a:cubicBezTo>
                  <a:lnTo>
                    <a:pt x="462" y="217"/>
                  </a:lnTo>
                  <a:cubicBezTo>
                    <a:pt x="448" y="73"/>
                    <a:pt x="339" y="1"/>
                    <a:pt x="231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793069" y="3004247"/>
              <a:ext cx="155193" cy="186467"/>
            </a:xfrm>
            <a:custGeom>
              <a:rect b="b" l="l" r="r" t="t"/>
              <a:pathLst>
                <a:path extrusionOk="0" h="7113" w="5920">
                  <a:moveTo>
                    <a:pt x="3146" y="1"/>
                  </a:moveTo>
                  <a:cubicBezTo>
                    <a:pt x="2981" y="1"/>
                    <a:pt x="2828" y="55"/>
                    <a:pt x="2686" y="198"/>
                  </a:cubicBezTo>
                  <a:cubicBezTo>
                    <a:pt x="2244" y="639"/>
                    <a:pt x="1380" y="1081"/>
                    <a:pt x="169" y="1081"/>
                  </a:cubicBezTo>
                  <a:cubicBezTo>
                    <a:pt x="114" y="1081"/>
                    <a:pt x="58" y="1080"/>
                    <a:pt x="1" y="1078"/>
                  </a:cubicBezTo>
                  <a:lnTo>
                    <a:pt x="1" y="1078"/>
                  </a:lnTo>
                  <a:lnTo>
                    <a:pt x="116" y="1670"/>
                  </a:lnTo>
                  <a:cubicBezTo>
                    <a:pt x="145" y="1757"/>
                    <a:pt x="217" y="1829"/>
                    <a:pt x="304" y="1843"/>
                  </a:cubicBezTo>
                  <a:cubicBezTo>
                    <a:pt x="556" y="1898"/>
                    <a:pt x="790" y="1921"/>
                    <a:pt x="1006" y="1921"/>
                  </a:cubicBezTo>
                  <a:cubicBezTo>
                    <a:pt x="1817" y="1921"/>
                    <a:pt x="2375" y="1592"/>
                    <a:pt x="2671" y="1353"/>
                  </a:cubicBezTo>
                  <a:cubicBezTo>
                    <a:pt x="2759" y="1283"/>
                    <a:pt x="2867" y="1244"/>
                    <a:pt x="2978" y="1244"/>
                  </a:cubicBezTo>
                  <a:cubicBezTo>
                    <a:pt x="3050" y="1244"/>
                    <a:pt x="3123" y="1261"/>
                    <a:pt x="3191" y="1295"/>
                  </a:cubicBezTo>
                  <a:cubicBezTo>
                    <a:pt x="3551" y="1513"/>
                    <a:pt x="3951" y="1616"/>
                    <a:pt x="4356" y="1616"/>
                  </a:cubicBezTo>
                  <a:cubicBezTo>
                    <a:pt x="4487" y="1616"/>
                    <a:pt x="4619" y="1605"/>
                    <a:pt x="4750" y="1583"/>
                  </a:cubicBezTo>
                  <a:lnTo>
                    <a:pt x="4750" y="1583"/>
                  </a:lnTo>
                  <a:cubicBezTo>
                    <a:pt x="2642" y="3691"/>
                    <a:pt x="1993" y="5120"/>
                    <a:pt x="1993" y="5957"/>
                  </a:cubicBezTo>
                  <a:cubicBezTo>
                    <a:pt x="1993" y="6376"/>
                    <a:pt x="2152" y="6795"/>
                    <a:pt x="2440" y="7112"/>
                  </a:cubicBezTo>
                  <a:lnTo>
                    <a:pt x="3841" y="7112"/>
                  </a:lnTo>
                  <a:lnTo>
                    <a:pt x="3841" y="6881"/>
                  </a:lnTo>
                  <a:lnTo>
                    <a:pt x="3826" y="6881"/>
                  </a:lnTo>
                  <a:cubicBezTo>
                    <a:pt x="3826" y="6881"/>
                    <a:pt x="2902" y="5264"/>
                    <a:pt x="4519" y="3431"/>
                  </a:cubicBezTo>
                  <a:cubicBezTo>
                    <a:pt x="5919" y="1814"/>
                    <a:pt x="5905" y="963"/>
                    <a:pt x="5789" y="631"/>
                  </a:cubicBezTo>
                  <a:cubicBezTo>
                    <a:pt x="5750" y="527"/>
                    <a:pt x="5653" y="470"/>
                    <a:pt x="5550" y="470"/>
                  </a:cubicBezTo>
                  <a:cubicBezTo>
                    <a:pt x="5538" y="470"/>
                    <a:pt x="5527" y="470"/>
                    <a:pt x="5515" y="472"/>
                  </a:cubicBezTo>
                  <a:cubicBezTo>
                    <a:pt x="5366" y="509"/>
                    <a:pt x="5223" y="524"/>
                    <a:pt x="5085" y="524"/>
                  </a:cubicBezTo>
                  <a:cubicBezTo>
                    <a:pt x="4286" y="524"/>
                    <a:pt x="3658" y="1"/>
                    <a:pt x="314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833178" y="3184632"/>
              <a:ext cx="180936" cy="30305"/>
            </a:xfrm>
            <a:custGeom>
              <a:rect b="b" l="l" r="r" t="t"/>
              <a:pathLst>
                <a:path extrusionOk="0" h="1156" w="6902">
                  <a:moveTo>
                    <a:pt x="448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6901" y="1155"/>
                  </a:lnTo>
                  <a:lnTo>
                    <a:pt x="6901" y="462"/>
                  </a:lnTo>
                  <a:cubicBezTo>
                    <a:pt x="6901" y="202"/>
                    <a:pt x="6699" y="0"/>
                    <a:pt x="64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3833178" y="3184632"/>
              <a:ext cx="60216" cy="30305"/>
            </a:xfrm>
            <a:custGeom>
              <a:rect b="b" l="l" r="r" t="t"/>
              <a:pathLst>
                <a:path extrusionOk="0" h="1156" w="2297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1849" y="1155"/>
                  </a:lnTo>
                  <a:lnTo>
                    <a:pt x="1849" y="462"/>
                  </a:lnTo>
                  <a:cubicBezTo>
                    <a:pt x="1849" y="202"/>
                    <a:pt x="2051" y="0"/>
                    <a:pt x="229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3821067" y="3208855"/>
              <a:ext cx="204765" cy="60190"/>
            </a:xfrm>
            <a:custGeom>
              <a:rect b="b" l="l" r="r" t="t"/>
              <a:pathLst>
                <a:path extrusionOk="0" h="2296" w="7811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7363" y="2295"/>
                  </a:lnTo>
                  <a:cubicBezTo>
                    <a:pt x="7608" y="2295"/>
                    <a:pt x="7811" y="2093"/>
                    <a:pt x="7811" y="1833"/>
                  </a:cubicBezTo>
                  <a:lnTo>
                    <a:pt x="7811" y="462"/>
                  </a:lnTo>
                  <a:cubicBezTo>
                    <a:pt x="7811" y="202"/>
                    <a:pt x="7608" y="0"/>
                    <a:pt x="7363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3821067" y="3208855"/>
              <a:ext cx="78383" cy="60190"/>
            </a:xfrm>
            <a:custGeom>
              <a:rect b="b" l="l" r="r" t="t"/>
              <a:pathLst>
                <a:path extrusionOk="0" h="2296" w="2990">
                  <a:moveTo>
                    <a:pt x="463" y="0"/>
                  </a:moveTo>
                  <a:cubicBezTo>
                    <a:pt x="203" y="0"/>
                    <a:pt x="1" y="202"/>
                    <a:pt x="1" y="448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2989" y="2295"/>
                  </a:lnTo>
                  <a:cubicBezTo>
                    <a:pt x="2729" y="2295"/>
                    <a:pt x="2527" y="2093"/>
                    <a:pt x="2527" y="1833"/>
                  </a:cubicBezTo>
                  <a:lnTo>
                    <a:pt x="2527" y="448"/>
                  </a:lnTo>
                  <a:cubicBezTo>
                    <a:pt x="2527" y="202"/>
                    <a:pt x="2729" y="0"/>
                    <a:pt x="298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454800" y="2693025"/>
            <a:ext cx="8425200" cy="862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445" name="Google Shape;445;p3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