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6" r:id="rId3"/>
    <p:sldId id="257" r:id="rId4"/>
    <p:sldId id="258" r:id="rId5"/>
    <p:sldId id="259" r:id="rId6"/>
    <p:sldId id="260" r:id="rId7"/>
    <p:sldId id="261" r:id="rId8"/>
    <p:sldId id="263" r:id="rId9"/>
    <p:sldId id="264" r:id="rId10"/>
    <p:sldId id="284" r:id="rId11"/>
    <p:sldId id="265" r:id="rId12"/>
    <p:sldId id="285" r:id="rId13"/>
    <p:sldId id="266" r:id="rId14"/>
    <p:sldId id="286" r:id="rId15"/>
    <p:sldId id="267" r:id="rId16"/>
    <p:sldId id="287" r:id="rId17"/>
    <p:sldId id="268" r:id="rId18"/>
    <p:sldId id="288" r:id="rId19"/>
    <p:sldId id="269" r:id="rId20"/>
    <p:sldId id="289" r:id="rId21"/>
    <p:sldId id="270" r:id="rId22"/>
    <p:sldId id="290" r:id="rId23"/>
    <p:sldId id="271" r:id="rId24"/>
    <p:sldId id="291" r:id="rId25"/>
    <p:sldId id="272" r:id="rId26"/>
    <p:sldId id="311" r:id="rId27"/>
    <p:sldId id="273" r:id="rId28"/>
    <p:sldId id="312" r:id="rId29"/>
    <p:sldId id="274" r:id="rId30"/>
    <p:sldId id="313" r:id="rId31"/>
    <p:sldId id="275" r:id="rId32"/>
    <p:sldId id="314" r:id="rId33"/>
    <p:sldId id="276" r:id="rId34"/>
    <p:sldId id="315" r:id="rId35"/>
    <p:sldId id="277" r:id="rId36"/>
    <p:sldId id="278" r:id="rId37"/>
    <p:sldId id="279" r:id="rId38"/>
    <p:sldId id="280" r:id="rId39"/>
    <p:sldId id="281" r:id="rId40"/>
    <p:sldId id="282" r:id="rId41"/>
    <p:sldId id="316" r:id="rId42"/>
    <p:sldId id="28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Times New Roman" panose="02020603050405020304" charset="0"/>
              <a:ea typeface="Times New Roman" panose="02020603050405020304" charset="0"/>
              <a:cs typeface="Times New Roman" panose="0202060305040502030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Times New Roman" panose="02020603050405020304" charset="0"/>
              </a:rPr>
            </a:fld>
            <a:endParaRPr lang="en-US">
              <a:latin typeface="Times New Roman" panose="0202060305040502030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Times New Roman" panose="02020603050405020304" charset="0"/>
              <a:ea typeface="Times New Roman" panose="02020603050405020304" charset="0"/>
              <a:cs typeface="Times New Roman" panose="0202060305040502030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Times New Roman" panose="02020603050405020304" charset="0"/>
              </a:rPr>
            </a:fld>
            <a:endParaRPr lang="en-US">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charset="0"/>
                <a:ea typeface="Times New Roman" panose="02020603050405020304" charset="0"/>
                <a:cs typeface="Times New Roman" panose="0202060305040502030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charset="0"/>
                <a:ea typeface="Times New Roman" panose="02020603050405020304" charset="0"/>
                <a:cs typeface="Times New Roman" panose="0202060305040502030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charset="0"/>
                <a:ea typeface="Times New Roman" panose="02020603050405020304" charset="0"/>
                <a:cs typeface="Times New Roman" panose="0202060305040502030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charset="0"/>
                <a:ea typeface="Times New Roman" panose="02020603050405020304" charset="0"/>
                <a:cs typeface="Times New Roman" panose="0202060305040502030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charset="0"/>
        <a:ea typeface="Times New Roman" panose="02020603050405020304" charset="0"/>
        <a:cs typeface="Times New Roman" panose="02020603050405020304" charset="0"/>
      </a:defRPr>
    </a:lvl1pPr>
    <a:lvl2pPr marL="457200" algn="l" defTabSz="914400" rtl="0" eaLnBrk="1" latinLnBrk="0" hangingPunct="1">
      <a:defRPr sz="1200" kern="1200">
        <a:solidFill>
          <a:schemeClr val="tx1"/>
        </a:solidFill>
        <a:latin typeface="Times New Roman" panose="02020603050405020304" charset="0"/>
        <a:ea typeface="Times New Roman" panose="02020603050405020304" charset="0"/>
        <a:cs typeface="Times New Roman" panose="02020603050405020304" charset="0"/>
      </a:defRPr>
    </a:lvl2pPr>
    <a:lvl3pPr marL="914400" algn="l" defTabSz="914400" rtl="0" eaLnBrk="1" latinLnBrk="0" hangingPunct="1">
      <a:defRPr sz="1200" kern="1200">
        <a:solidFill>
          <a:schemeClr val="tx1"/>
        </a:solidFill>
        <a:latin typeface="Times New Roman" panose="02020603050405020304" charset="0"/>
        <a:ea typeface="Times New Roman" panose="02020603050405020304" charset="0"/>
        <a:cs typeface="Times New Roman" panose="02020603050405020304" charset="0"/>
      </a:defRPr>
    </a:lvl3pPr>
    <a:lvl4pPr marL="1371600" algn="l" defTabSz="914400" rtl="0" eaLnBrk="1" latinLnBrk="0" hangingPunct="1">
      <a:defRPr sz="1200" kern="1200">
        <a:solidFill>
          <a:schemeClr val="tx1"/>
        </a:solidFill>
        <a:latin typeface="Times New Roman" panose="02020603050405020304" charset="0"/>
        <a:ea typeface="Times New Roman" panose="02020603050405020304" charset="0"/>
        <a:cs typeface="Times New Roman" panose="02020603050405020304" charset="0"/>
      </a:defRPr>
    </a:lvl4pPr>
    <a:lvl5pPr marL="1828800" algn="l" defTabSz="914400" rtl="0" eaLnBrk="1" latinLnBrk="0" hangingPunct="1">
      <a:defRPr sz="1200" kern="1200">
        <a:solidFill>
          <a:schemeClr val="tx1"/>
        </a:solidFill>
        <a:latin typeface="Times New Roman" panose="02020603050405020304" charset="0"/>
        <a:ea typeface="Times New Roman" panose="02020603050405020304" charset="0"/>
        <a:cs typeface="Times New Roman" panose="020206030504050203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B618960-8005-486C-9A75-10CB2AAC16F9}"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ea typeface="Times New Roman" panose="02020603050405020304" charset="0"/>
                <a:cs typeface="Times New Roman" panose="02020603050405020304" charset="0"/>
              </a:rPr>
              <a:t>“</a:t>
            </a:r>
            <a:endParaRPr lang="en-US" sz="7200" dirty="0">
              <a:solidFill>
                <a:schemeClr val="tx1"/>
              </a:solidFill>
              <a:effectLst/>
              <a:ea typeface="Times New Roman" panose="02020603050405020304" charset="0"/>
              <a:cs typeface="Times New Roman" panose="02020603050405020304" charset="0"/>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ea typeface="Times New Roman" panose="02020603050405020304" charset="0"/>
                <a:cs typeface="Times New Roman" panose="02020603050405020304" charset="0"/>
              </a:rPr>
              <a:t>”</a:t>
            </a:r>
            <a:endParaRPr lang="en-US" sz="7200" dirty="0">
              <a:solidFill>
                <a:schemeClr val="tx1"/>
              </a:solidFill>
              <a:effectLst/>
              <a:ea typeface="Times New Roman" panose="02020603050405020304" charset="0"/>
              <a:cs typeface="Times New Roman" panose="020206030504050203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panose="02020603050405020304" charset="0"/>
                <a:ea typeface="Times New Roman" panose="02020603050405020304" charset="0"/>
                <a:cs typeface="Times New Roman" panose="02020603050405020304" charset="0"/>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panose="02020603050405020304" charset="0"/>
                <a:ea typeface="Times New Roman" panose="02020603050405020304" charset="0"/>
                <a:cs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panose="02020603050405020304" charset="0"/>
                <a:ea typeface="Times New Roman" panose="02020603050405020304" charset="0"/>
                <a:cs typeface="Times New Roman" panose="02020603050405020304" charset="0"/>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charset="0"/>
          <a:ea typeface="Times New Roman" panose="02020603050405020304" charset="0"/>
          <a:cs typeface="Times New Roman" panose="020206030504050203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panose="02020603050405020304" charset="0"/>
          <a:ea typeface="Times New Roman" panose="02020603050405020304" charset="0"/>
          <a:cs typeface="Times New Roman" panose="020206030504050203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Times New Roman" panose="02020603050405020304" charset="0"/>
          <a:cs typeface="Times New Roman" panose="020206030504050203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Times New Roman" panose="02020603050405020304" charset="0"/>
          <a:cs typeface="Times New Roman" panose="020206030504050203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charset="0"/>
          <a:ea typeface="Times New Roman" panose="02020603050405020304" charset="0"/>
          <a:cs typeface="Times New Roman" panose="020206030504050203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charset="0"/>
          <a:ea typeface="Times New Roman" panose="02020603050405020304" charset="0"/>
          <a:cs typeface="Times New Roman" panose="020206030504050203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848009"/>
            <a:ext cx="8144134" cy="1373070"/>
          </a:xfrm>
        </p:spPr>
        <p:txBody>
          <a:bodyPr/>
          <a:lstStyle/>
          <a:p>
            <a:r>
              <a:rPr lang="en-US" sz="4400" dirty="0">
                <a:latin typeface="Times New Roman" panose="02020603050405020304" charset="0"/>
                <a:cs typeface="Times New Roman" panose="02020603050405020304" charset="0"/>
              </a:rPr>
              <a:t>Analysis of Top 10 Prolific Goalscorers Between 2010-2022</a:t>
            </a:r>
            <a:endParaRPr lang="en-US" sz="44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normAutofit lnSpcReduction="10000"/>
          </a:bodyPr>
          <a:lstStyle/>
          <a:p>
            <a:r>
              <a:rPr lang="en-US">
                <a:latin typeface="Times New Roman" panose="02020603050405020304" charset="0"/>
                <a:cs typeface="Times New Roman" panose="02020603050405020304" charset="0"/>
              </a:rPr>
              <a:t>Presented by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Akshit Naithani - B208</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Vrishin Jain - B235</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Assists</a:t>
            </a:r>
            <a:endParaRPr lang="en-US">
              <a:latin typeface="Times New Roman" panose="02020603050405020304" charset="0"/>
              <a:cs typeface="Times New Roman" panose="02020603050405020304" charset="0"/>
            </a:endParaRPr>
          </a:p>
        </p:txBody>
      </p:sp>
      <p:pic>
        <p:nvPicPr>
          <p:cNvPr id="6" name="Content Placeholder 5"/>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Times New Roman" panose="02020603050405020304" charset="0"/>
              </a:rPr>
              <a:t>Analysis</a:t>
            </a:r>
            <a:endParaRPr lang="en-US"/>
          </a:p>
        </p:txBody>
      </p:sp>
      <p:sp>
        <p:nvSpPr>
          <p:cNvPr id="3" name="Content Placeholder 2"/>
          <p:cNvSpPr>
            <a:spLocks noGrp="1"/>
          </p:cNvSpPr>
          <p:nvPr>
            <p:ph idx="1"/>
          </p:nvPr>
        </p:nvSpPr>
        <p:spPr/>
        <p:txBody>
          <a:bodyPr/>
          <a:p>
            <a:r>
              <a:rPr lang="en-US"/>
              <a:t>Messi has the most assists, about 100 more than Suarez and Ronaldo. It makes sense since he is a playmaker and has excellent passing ability which we will see in the upcoming slides. Both Roanldo and Messi being best and 2nd best goalscorers and 3rd best and best assist providers respectively shows how why they are two best players in the last two decades.</a:t>
            </a:r>
            <a:endParaRPr lang="en-US"/>
          </a:p>
          <a:p>
            <a:r>
              <a:rPr lang="en-US"/>
              <a:t>Cavani here has the least assists here, under 100, since he is a proper striker who waits around in the box to finish a chance. He is also the 8th highest goalscorer which illustrates that he was always relied to finish a chance which was made by the team.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Games Played</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Times New Roman" panose="02020603050405020304" charset="0"/>
              </a:rPr>
              <a:t>Analysis</a:t>
            </a:r>
            <a:endParaRPr lang="en-US"/>
          </a:p>
        </p:txBody>
      </p:sp>
      <p:sp>
        <p:nvSpPr>
          <p:cNvPr id="3" name="Content Placeholder 2"/>
          <p:cNvSpPr>
            <a:spLocks noGrp="1"/>
          </p:cNvSpPr>
          <p:nvPr>
            <p:ph idx="1"/>
          </p:nvPr>
        </p:nvSpPr>
        <p:spPr/>
        <p:txBody>
          <a:bodyPr/>
          <a:p>
            <a:r>
              <a:rPr lang="en-US"/>
              <a:t>Not much to analyse just gives a good idea about their fitness and injury records. Ronaldo has played  over 1100 games which shows how excellent his fitness is.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Shots Taken P90</a:t>
            </a:r>
            <a:endParaRPr lang="en-US">
              <a:latin typeface="Times New Roman" panose="02020603050405020304" charset="0"/>
              <a:cs typeface="Times New Roman" panose="02020603050405020304" charset="0"/>
            </a:endParaRPr>
          </a:p>
        </p:txBody>
      </p:sp>
      <p:pic>
        <p:nvPicPr>
          <p:cNvPr id="6" name="Content Placeholder 5"/>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Times New Roman" panose="02020603050405020304" charset="0"/>
              </a:rPr>
              <a:t>Analysis</a:t>
            </a:r>
            <a:endParaRPr lang="en-US"/>
          </a:p>
        </p:txBody>
      </p:sp>
      <p:sp>
        <p:nvSpPr>
          <p:cNvPr id="3" name="Content Placeholder 2"/>
          <p:cNvSpPr>
            <a:spLocks noGrp="1"/>
          </p:cNvSpPr>
          <p:nvPr>
            <p:ph idx="1"/>
          </p:nvPr>
        </p:nvSpPr>
        <p:spPr/>
        <p:txBody>
          <a:bodyPr/>
          <a:p>
            <a:r>
              <a:rPr lang="en-US"/>
              <a:t>We see Ronaldo taking the most amount of shots in a match followed by</a:t>
            </a:r>
            <a:r>
              <a:rPr lang="en-US">
                <a:sym typeface="Times New Roman" panose="02020603050405020304" charset="0"/>
              </a:rPr>
              <a:t> Messi and Lewandowski</a:t>
            </a:r>
            <a:r>
              <a:rPr lang="en-US"/>
              <a:t>.</a:t>
            </a:r>
            <a:endParaRPr lang="en-US"/>
          </a:p>
          <a:p>
            <a:r>
              <a:rPr lang="en-US"/>
              <a:t>Huntelaar has the least amount of shots in a match and from the data-set it is almost coming out to be 2 shots per match.</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Shot On Target Per 90 </a:t>
            </a:r>
            <a:endParaRPr lang="en-US">
              <a:latin typeface="Times New Roman" panose="02020603050405020304" charset="0"/>
              <a:cs typeface="Times New Roman" panose="02020603050405020304" charset="0"/>
            </a:endParaRPr>
          </a:p>
        </p:txBody>
      </p:sp>
      <p:pic>
        <p:nvPicPr>
          <p:cNvPr id="6" name="Content Placeholder 5"/>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Times New Roman" panose="02020603050405020304" charset="0"/>
              </a:rPr>
              <a:t>Analysis</a:t>
            </a:r>
            <a:endParaRPr lang="en-US"/>
          </a:p>
        </p:txBody>
      </p:sp>
      <p:sp>
        <p:nvSpPr>
          <p:cNvPr id="3" name="Content Placeholder 2"/>
          <p:cNvSpPr>
            <a:spLocks noGrp="1"/>
          </p:cNvSpPr>
          <p:nvPr>
            <p:ph idx="1"/>
          </p:nvPr>
        </p:nvSpPr>
        <p:spPr/>
        <p:txBody>
          <a:bodyPr/>
          <a:p>
            <a:r>
              <a:rPr lang="en-US"/>
              <a:t>This stat tells us a bit about the amount of shot taken by a player per 90 with are on target whether it was saved by a goalkeeper or a defender or it went in the goal.</a:t>
            </a:r>
            <a:endParaRPr lang="en-US"/>
          </a:p>
          <a:p>
            <a:r>
              <a:rPr lang="en-US"/>
              <a:t>Ronaldo is puting a good volume of the shots taken on target which is why he has many goals as well. Same can be said about Messi as well.</a:t>
            </a:r>
            <a:endParaRPr lang="en-US"/>
          </a:p>
          <a:p>
            <a:r>
              <a:rPr lang="en-US"/>
              <a:t>Huntelaar here has the least amount of shots on target since he is only taking almost 2 shots in a game he plays. So he could only have at most 2 shot on target per 90.</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Shooting Accuracy</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a:t>
            </a:r>
            <a:endParaRPr lang="en-US"/>
          </a:p>
        </p:txBody>
      </p:sp>
      <p:sp>
        <p:nvSpPr>
          <p:cNvPr id="3" name="Content Placeholder 2"/>
          <p:cNvSpPr>
            <a:spLocks noGrp="1"/>
          </p:cNvSpPr>
          <p:nvPr>
            <p:ph idx="1"/>
          </p:nvPr>
        </p:nvSpPr>
        <p:spPr/>
        <p:txBody>
          <a:bodyPr/>
          <a:p>
            <a:r>
              <a:rPr lang="en-US">
                <a:sym typeface="Times New Roman" panose="02020603050405020304" charset="0"/>
              </a:rPr>
              <a:t>This stat combined with Shots On Target per 90 tells us about the quality of the shot taken by a player the best.</a:t>
            </a:r>
            <a:endParaRPr lang="en-US">
              <a:sym typeface="Times New Roman" panose="02020603050405020304" charset="0"/>
            </a:endParaRPr>
          </a:p>
          <a:p>
            <a:r>
              <a:rPr lang="en-US"/>
              <a:t>Earlier we saw Ronaldo and Messi taking high volumes of shots in a match and put them on target but the average accuracy of those shots is very less.</a:t>
            </a:r>
            <a:endParaRPr lang="en-US"/>
          </a:p>
          <a:p>
            <a:r>
              <a:rPr lang="en-US"/>
              <a:t>Here we see Huntelaar having the best shooting accuracy, about 90 percent, so has the best shot efficiency since he only takes 1.72 shots per match and put them in the top corners which may well go in since they are harder to save.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Introduction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charset="0"/>
                <a:cs typeface="Times New Roman" panose="02020603050405020304" charset="0"/>
              </a:rPr>
              <a:t>Football is probably the oldest and the most famous sport in the world.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There have been many legendary players throughout its history who are well recognised for their talents and the joy they provided to the world.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Some of them include players like Diego Maradona, Pele, Gerd Muller, Paolo Maldini, Franz Beckenbauer, Ronaldinho, Marco Van Basten, Andriy Shevchenko, Lionel Messi, Cristiano Ronaldo, etc.</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Today we are going to be looking at some Prolific Goalscorers and take a look at their in-depth stats and what makes them great.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Goals Vs Expected Goals</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Times New Roman" panose="02020603050405020304" charset="0"/>
              </a:rPr>
              <a:t>Analysis</a:t>
            </a:r>
            <a:endParaRPr lang="en-US"/>
          </a:p>
        </p:txBody>
      </p:sp>
      <p:sp>
        <p:nvSpPr>
          <p:cNvPr id="3" name="Content Placeholder 2"/>
          <p:cNvSpPr>
            <a:spLocks noGrp="1"/>
          </p:cNvSpPr>
          <p:nvPr>
            <p:ph idx="1"/>
          </p:nvPr>
        </p:nvSpPr>
        <p:spPr>
          <a:xfrm>
            <a:off x="680085" y="2098040"/>
            <a:ext cx="9613900" cy="4660900"/>
          </a:xfrm>
        </p:spPr>
        <p:txBody>
          <a:bodyPr>
            <a:normAutofit/>
          </a:bodyPr>
          <a:p>
            <a:r>
              <a:rPr lang="en-US"/>
              <a:t>Goals vs Expected Goals tells us how much a player is outperforming from what is expected. For eg. a player getting a ball at almost at the corner point would have less chance or expected chance of scoring than a player getting the ball in front of the goal.</a:t>
            </a:r>
            <a:endParaRPr lang="en-US"/>
          </a:p>
          <a:p>
            <a:r>
              <a:rPr lang="en-US"/>
              <a:t>Here Ronaldo having the highest ratio means that either he has exceptional shooting or he has exceptional dribbling where he is scoring from a place where he is not really expected to score. Same can be said about Messi. It is pretty normal since they are wingers and they usually stay on the wing from where they least expected to score.</a:t>
            </a:r>
            <a:endParaRPr lang="en-US"/>
          </a:p>
          <a:p>
            <a:r>
              <a:rPr lang="en-US"/>
              <a:t>Higuain has the least since he is a striker and stays in the box where is very likely to score.</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Shot P90 vs Shots On Target P90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Times New Roman" panose="02020603050405020304" charset="0"/>
              </a:rPr>
              <a:t>Analysis</a:t>
            </a:r>
            <a:endParaRPr lang="en-US"/>
          </a:p>
        </p:txBody>
      </p:sp>
      <p:sp>
        <p:nvSpPr>
          <p:cNvPr id="3" name="Content Placeholder 2"/>
          <p:cNvSpPr>
            <a:spLocks noGrp="1"/>
          </p:cNvSpPr>
          <p:nvPr>
            <p:ph idx="1"/>
          </p:nvPr>
        </p:nvSpPr>
        <p:spPr/>
        <p:txBody>
          <a:bodyPr/>
          <a:p>
            <a:r>
              <a:rPr lang="en-US">
                <a:sym typeface="+mn-ea"/>
              </a:rPr>
              <a:t>This stat combines Shots Taken per 90 and Shots On Target per 90 and tells us a bit about the efficiency of the shot taken by a player per 90.</a:t>
            </a:r>
            <a:endParaRPr lang="en-US"/>
          </a:p>
          <a:p>
            <a:r>
              <a:rPr lang="en-US">
                <a:sym typeface="+mn-ea"/>
              </a:rPr>
              <a:t>Ronaldo is taking the most shots per match and puting a good volume of them on target which is why he has many goals as well. Same can be said about Messi as well.</a:t>
            </a:r>
            <a:endParaRPr lang="en-US"/>
          </a:p>
          <a:p>
            <a:r>
              <a:rPr lang="en-US">
                <a:sym typeface="+mn-ea"/>
              </a:rPr>
              <a:t>Huntelaar here has the least amount of shots on target since he is only taking almost 2 shots in a game he plays. So he could only has less shot on target per 90.</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Shooting Accuracy vs Shots Per 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a:t>
            </a:r>
            <a:endParaRPr lang="en-US"/>
          </a:p>
        </p:txBody>
      </p:sp>
      <p:sp>
        <p:nvSpPr>
          <p:cNvPr id="3" name="Content Placeholder 2"/>
          <p:cNvSpPr>
            <a:spLocks noGrp="1"/>
          </p:cNvSpPr>
          <p:nvPr>
            <p:ph idx="1"/>
          </p:nvPr>
        </p:nvSpPr>
        <p:spPr/>
        <p:txBody>
          <a:bodyPr/>
          <a:p>
            <a:r>
              <a:rPr lang="en-US"/>
              <a:t>Here this chart better illustrates what was said earlier. Huntelaar has the best shooting efficiency since he takes very shots but putting them at the corners of the goal so it is harder to save them.</a:t>
            </a:r>
            <a:endParaRPr lang="en-US"/>
          </a:p>
          <a:p>
            <a:r>
              <a:rPr lang="en-US"/>
              <a:t>Rooney here can be seen having the worst shooting quality.</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Assists Vs Expected Assists</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a:t>
            </a:r>
            <a:endParaRPr lang="en-US"/>
          </a:p>
        </p:txBody>
      </p:sp>
      <p:sp>
        <p:nvSpPr>
          <p:cNvPr id="3" name="Content Placeholder 2"/>
          <p:cNvSpPr>
            <a:spLocks noGrp="1"/>
          </p:cNvSpPr>
          <p:nvPr>
            <p:ph idx="1"/>
          </p:nvPr>
        </p:nvSpPr>
        <p:spPr/>
        <p:txBody>
          <a:bodyPr>
            <a:normAutofit lnSpcReduction="20000"/>
          </a:bodyPr>
          <a:p>
            <a:r>
              <a:rPr lang="en-US"/>
              <a:t>This chart showcases the playmaking quality of a player. A player towards the top left corner in the chart is a superior playmaker.</a:t>
            </a:r>
            <a:endParaRPr lang="en-US"/>
          </a:p>
          <a:p>
            <a:r>
              <a:rPr lang="en-US"/>
              <a:t>Here expected assists is the same as expected goals but a player on the wing or a midfielder will more likely to assist a goal than a striker.</a:t>
            </a:r>
            <a:endParaRPr lang="en-US"/>
          </a:p>
          <a:p>
            <a:r>
              <a:rPr lang="en-US"/>
              <a:t>Messi can be seen as a the most efficient playmaker since he assists more than what is expected. This showcases one of two things either he outperforms his passing ability or he has exceptional teammates who perform well individually.</a:t>
            </a:r>
            <a:endParaRPr lang="en-US"/>
          </a:p>
          <a:p>
            <a:r>
              <a:rPr lang="en-US"/>
              <a:t>Over the left bottom side we see all 4 players are proper strikers hence they are less expected to assists and more likely to score.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sym typeface="Times New Roman" panose="02020603050405020304" charset="0"/>
              </a:rPr>
              <a:t>Attempted Passes P90 vs </a:t>
            </a:r>
            <a:r>
              <a:rPr lang="en-US">
                <a:latin typeface="Times New Roman" panose="02020603050405020304" charset="0"/>
                <a:cs typeface="Times New Roman" panose="02020603050405020304" charset="0"/>
              </a:rPr>
              <a:t>Passes Completed P90 </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a:t>
            </a:r>
            <a:endParaRPr lang="en-US"/>
          </a:p>
        </p:txBody>
      </p:sp>
      <p:sp>
        <p:nvSpPr>
          <p:cNvPr id="3" name="Content Placeholder 2"/>
          <p:cNvSpPr>
            <a:spLocks noGrp="1"/>
          </p:cNvSpPr>
          <p:nvPr>
            <p:ph idx="1"/>
          </p:nvPr>
        </p:nvSpPr>
        <p:spPr/>
        <p:txBody>
          <a:bodyPr/>
          <a:p>
            <a:r>
              <a:rPr lang="en-US"/>
              <a:t>Here the chart shows the passing efficiency of a player.</a:t>
            </a:r>
            <a:endParaRPr lang="en-US"/>
          </a:p>
          <a:p>
            <a:r>
              <a:rPr lang="en-US"/>
              <a:t>Messi here can be seen in a league of his own. It is more impressive knowing he is a playmaker and is more likely to be failing his attempted passes.</a:t>
            </a:r>
            <a:endParaRPr lang="en-US"/>
          </a:p>
          <a:p>
            <a:r>
              <a:rPr lang="en-US"/>
              <a:t>Cavani is not really passing a lot which again showcases that he is a proper striker who stays around the box and shoots when he gets the ball.</a:t>
            </a:r>
            <a:endParaRPr lang="en-US"/>
          </a:p>
          <a:p>
            <a:r>
              <a:rPr lang="en-US"/>
              <a:t>But this stat can be increased if a player recieves a ball and passes it sideways or backwards all the time so,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Why This Data-Set ?</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a:latin typeface="Times New Roman" panose="02020603050405020304" charset="0"/>
                <a:cs typeface="Times New Roman" panose="02020603050405020304" charset="0"/>
              </a:rPr>
              <a:t>Since statistics were not that famous earlier and due to lack of technology, stats was kept to just goals and assists of a player.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players then bought were judged by these two stats along with the eye test.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This is the reason we took the time of this decade since there was no earlier data available before the 2000s.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Times New Roman" panose="02020603050405020304" charset="0"/>
              </a:rPr>
              <a:t>Nowadays every stats of a player is stored and taken into account while buying or selling him or even at contract renewals.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rPr>
              <a:t>Passes Completed P90 vs Progressive Passes P90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a:t>
            </a:r>
            <a:endParaRPr lang="en-US"/>
          </a:p>
        </p:txBody>
      </p:sp>
      <p:sp>
        <p:nvSpPr>
          <p:cNvPr id="3" name="Content Placeholder 2"/>
          <p:cNvSpPr>
            <a:spLocks noGrp="1"/>
          </p:cNvSpPr>
          <p:nvPr>
            <p:ph idx="1"/>
          </p:nvPr>
        </p:nvSpPr>
        <p:spPr/>
        <p:txBody>
          <a:bodyPr>
            <a:noAutofit/>
          </a:bodyPr>
          <a:p>
            <a:r>
              <a:rPr lang="en-US" sz="2500"/>
              <a:t>This helps understands the quality of a pass made by the player in a match.</a:t>
            </a:r>
            <a:endParaRPr lang="en-US" sz="2500"/>
          </a:p>
          <a:p>
            <a:r>
              <a:rPr lang="en-US" sz="2500"/>
              <a:t>Messi again stays in a league of his own league. This just showcases how good of a playmaker he really is because not only is he completing high volumes of passes, he is also progressing the ball high distances over the pitch. Rooney coming in at 2nd place. Not unexpected since he has the 3rd highest assists count in Premier League where he played most of his carrer.</a:t>
            </a:r>
            <a:endParaRPr lang="en-US" sz="2500"/>
          </a:p>
          <a:p>
            <a:r>
              <a:rPr lang="en-US" sz="2500"/>
              <a:t>Cavani here has the worst passing range since he is a striker and usually plays a quick one-two which does not progresses the ball much.</a:t>
            </a:r>
            <a:endParaRPr lang="en-US" sz="2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Goals/Expected Goal</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a:t>
            </a:r>
            <a:endParaRPr lang="en-US"/>
          </a:p>
        </p:txBody>
      </p:sp>
      <p:sp>
        <p:nvSpPr>
          <p:cNvPr id="3" name="Content Placeholder 2"/>
          <p:cNvSpPr>
            <a:spLocks noGrp="1"/>
          </p:cNvSpPr>
          <p:nvPr>
            <p:ph idx="1"/>
          </p:nvPr>
        </p:nvSpPr>
        <p:spPr/>
        <p:txBody>
          <a:bodyPr/>
          <a:p>
            <a:r>
              <a:rPr lang="en-US"/>
              <a:t>Here we see the goalscoring efficiency of a player from what is expected.</a:t>
            </a:r>
            <a:endParaRPr lang="en-US"/>
          </a:p>
          <a:p>
            <a:r>
              <a:rPr lang="en-US"/>
              <a:t>Here we see Cavani topping the chart for the reasons we discussed countless time. Here we see Ronaldo and Messi two wingers below almost all the strikers in the list since they are scoring what is expected and are in the box most of the time.</a:t>
            </a:r>
            <a:endParaRPr lang="en-US"/>
          </a:p>
          <a:p>
            <a:r>
              <a:rPr lang="en-US"/>
              <a:t>Rooney has the worst goalscoring ability out of all of them.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Modern Goalscorers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Now we are going to take a look at two fantastic youngsters - </a:t>
            </a:r>
            <a:r>
              <a:rPr lang="en-US" dirty="0" err="1">
                <a:latin typeface="Times New Roman" panose="02020603050405020304" charset="0"/>
                <a:cs typeface="Times New Roman" panose="02020603050405020304" charset="0"/>
              </a:rPr>
              <a:t>Erling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Haaland</a:t>
            </a:r>
            <a:r>
              <a:rPr lang="en-US" dirty="0">
                <a:latin typeface="Times New Roman" panose="02020603050405020304" charset="0"/>
                <a:cs typeface="Times New Roman" panose="02020603050405020304" charset="0"/>
              </a:rPr>
              <a:t> and </a:t>
            </a:r>
            <a:r>
              <a:rPr lang="en-US" dirty="0" err="1">
                <a:latin typeface="Times New Roman" panose="02020603050405020304" charset="0"/>
                <a:cs typeface="Times New Roman" panose="02020603050405020304" charset="0"/>
              </a:rPr>
              <a:t>Kylian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Mbappe</a:t>
            </a:r>
            <a:r>
              <a:rPr lang="en-US" dirty="0">
                <a:latin typeface="Times New Roman" panose="02020603050405020304" charset="0"/>
                <a:cs typeface="Times New Roman" panose="02020603050405020304" charset="0"/>
              </a:rPr>
              <a:t> - who right now are on the path of becoming top 2 players in the world.</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We grew up among the rivalry of Cristiano Ronaldo and Lionel Messi who are one of the best players in the history of football.</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So we are going to be comparing these youngsters to the G.O.A.T.S and see if they are </a:t>
            </a:r>
            <a:r>
              <a:rPr lang="en-US" dirty="0" err="1">
                <a:latin typeface="Times New Roman" panose="02020603050405020304" charset="0"/>
                <a:cs typeface="Times New Roman" panose="02020603050405020304" charset="0"/>
              </a:rPr>
              <a:t>upto</a:t>
            </a:r>
            <a:r>
              <a:rPr lang="en-US" dirty="0">
                <a:latin typeface="Times New Roman" panose="02020603050405020304" charset="0"/>
                <a:cs typeface="Times New Roman" panose="02020603050405020304" charset="0"/>
              </a:rPr>
              <a:t> the task of dethroning their rivalry.</a:t>
            </a:r>
            <a:endParaRPr lang="en-US" dirty="0">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Shots Taken P90 vs Shots On Target P90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Shooting Accuracy vs Shots P90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sym typeface="Times New Roman" panose="02020603050405020304" charset="0"/>
              </a:rPr>
              <a:t>Attempted Passes P90 vs </a:t>
            </a:r>
            <a:r>
              <a:rPr lang="en-US">
                <a:latin typeface="Times New Roman" panose="02020603050405020304" charset="0"/>
                <a:cs typeface="Times New Roman" panose="02020603050405020304" charset="0"/>
              </a:rPr>
              <a:t>Passes Completed P90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sym typeface="Times New Roman" panose="02020603050405020304" charset="0"/>
              </a:rPr>
              <a:t>Passes Completed P90 vs Progressive Passes P90</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sym typeface="Times New Roman" panose="02020603050405020304" charset="0"/>
              </a:rPr>
              <a:t>Goals/Expected Goal</a:t>
            </a:r>
            <a:endParaRPr lang="en-US">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PS Office 14-10-2022 11_50_38 PM"/>
          <p:cNvPicPr>
            <a:picLocks noGrp="1" noChangeAspect="1"/>
          </p:cNvPicPr>
          <p:nvPr>
            <p:ph idx="1"/>
          </p:nvPr>
        </p:nvPicPr>
        <p:blipFill>
          <a:blip r:embed="rId1"/>
          <a:srcRect t="23858" r="-430"/>
          <a:stretch>
            <a:fillRect/>
          </a:stretch>
        </p:blipFill>
        <p:spPr>
          <a:xfrm>
            <a:off x="826135" y="1475105"/>
            <a:ext cx="10540365" cy="4245610"/>
          </a:xfrm>
          <a:prstGeom prst="rect">
            <a:avLst/>
          </a:prstGeom>
        </p:spPr>
      </p:pic>
      <p:sp>
        <p:nvSpPr>
          <p:cNvPr id="5" name="Text Box 4"/>
          <p:cNvSpPr txBox="1"/>
          <p:nvPr/>
        </p:nvSpPr>
        <p:spPr>
          <a:xfrm>
            <a:off x="826135" y="567690"/>
            <a:ext cx="10650220" cy="521970"/>
          </a:xfrm>
          <a:prstGeom prst="rect">
            <a:avLst/>
          </a:prstGeom>
          <a:noFill/>
        </p:spPr>
        <p:txBody>
          <a:bodyPr wrap="square" rtlCol="0">
            <a:spAutoFit/>
          </a:bodyPr>
          <a:lstStyle/>
          <a:p>
            <a:r>
              <a:rPr lang="en-US" sz="2800">
                <a:latin typeface="Times New Roman" panose="02020603050405020304" charset="0"/>
                <a:ea typeface="Times New Roman" panose="02020603050405020304" charset="0"/>
                <a:cs typeface="Times New Roman" panose="02020603050405020304" charset="0"/>
              </a:rPr>
              <a:t>Data-Set:</a:t>
            </a:r>
            <a:endParaRPr lang="en-US" sz="28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Complete </a:t>
            </a:r>
            <a:r>
              <a:rPr lang="en-US">
                <a:sym typeface="+mn-ea"/>
              </a:rPr>
              <a:t>Analysis</a:t>
            </a:r>
            <a:endParaRPr lang="en-US"/>
          </a:p>
        </p:txBody>
      </p:sp>
      <p:sp>
        <p:nvSpPr>
          <p:cNvPr id="3" name="Content Placeholder 2"/>
          <p:cNvSpPr>
            <a:spLocks noGrp="1"/>
          </p:cNvSpPr>
          <p:nvPr>
            <p:ph idx="1"/>
          </p:nvPr>
        </p:nvSpPr>
        <p:spPr/>
        <p:txBody>
          <a:bodyPr/>
          <a:p>
            <a:r>
              <a:rPr lang="en-US"/>
              <a:t>Ronaldo and Messi have completely dominated the game for about 20 years. They have scored countless goals and gave many assists over the years.</a:t>
            </a:r>
            <a:endParaRPr lang="en-US"/>
          </a:p>
          <a:p>
            <a:r>
              <a:rPr lang="en-US"/>
              <a:t>We see Haaland and Mbappe not being able to completely overcome the GOATS potential. </a:t>
            </a:r>
            <a:endParaRPr lang="en-US"/>
          </a:p>
          <a:p>
            <a:r>
              <a:rPr lang="en-US"/>
              <a:t>But from the last chart it can be seen that if they continue and play till 35 years of age. They will outscore both of them but not beat them in the assists category or passes category.</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730885"/>
            <a:ext cx="10515600" cy="1772285"/>
          </a:xfrm>
        </p:spPr>
        <p:txBody>
          <a:bodyPr/>
          <a:lstStyle/>
          <a:p>
            <a:r>
              <a:rPr lang="en-US" sz="6000" dirty="0">
                <a:latin typeface="Times New Roman" panose="02020603050405020304" charset="0"/>
                <a:cs typeface="Times New Roman" panose="02020603050405020304" charset="0"/>
              </a:rPr>
              <a:t>THANK YOU For Listening</a:t>
            </a:r>
            <a:br>
              <a:rPr lang="en-US" dirty="0">
                <a:latin typeface="Times New Roman" panose="02020603050405020304" charset="0"/>
                <a:cs typeface="Times New Roman" panose="02020603050405020304" charset="0"/>
              </a:rPr>
            </a:br>
            <a:endParaRPr lang="en-US" dirty="0">
              <a:latin typeface="Times New Roman" panose="02020603050405020304" charset="0"/>
              <a:cs typeface="Times New Roman" panose="02020603050405020304" charset="0"/>
            </a:endParaRPr>
          </a:p>
        </p:txBody>
      </p:sp>
      <p:sp>
        <p:nvSpPr>
          <p:cNvPr id="4" name="Text Box 3"/>
          <p:cNvSpPr txBox="1"/>
          <p:nvPr/>
        </p:nvSpPr>
        <p:spPr>
          <a:xfrm>
            <a:off x="838200" y="5040630"/>
            <a:ext cx="10701020" cy="829945"/>
          </a:xfrm>
          <a:prstGeom prst="rect">
            <a:avLst/>
          </a:prstGeom>
          <a:noFill/>
        </p:spPr>
        <p:txBody>
          <a:bodyPr wrap="square" rtlCol="0">
            <a:spAutoFit/>
          </a:bodyPr>
          <a:lstStyle/>
          <a:p>
            <a:r>
              <a:rPr lang="en-US" sz="2400">
                <a:latin typeface="Times New Roman" panose="02020603050405020304" charset="0"/>
                <a:ea typeface="Times New Roman" panose="02020603050405020304" charset="0"/>
                <a:cs typeface="Times New Roman" panose="02020603050405020304" charset="0"/>
                <a:sym typeface="Times New Roman" panose="02020603050405020304" charset="0"/>
              </a:rPr>
              <a:t>If you have any questions we’re happy to answer</a:t>
            </a:r>
            <a:endParaRPr lang="en-US" sz="2400">
              <a:latin typeface="Times New Roman" panose="02020603050405020304" charset="0"/>
              <a:ea typeface="Times New Roman" panose="02020603050405020304" charset="0"/>
              <a:cs typeface="Times New Roman" panose="02020603050405020304" charset="0"/>
            </a:endParaRPr>
          </a:p>
          <a:p>
            <a:endParaRPr lang="en-US" sz="2400">
              <a:latin typeface="Times New Roman" panose="02020603050405020304" charset="0"/>
              <a:ea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Attributes Descriptions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lstStyle/>
          <a:p>
            <a:pPr marL="0" indent="0">
              <a:buNone/>
            </a:pPr>
            <a:r>
              <a:rPr lang="en-US">
                <a:latin typeface="Times New Roman" panose="02020603050405020304" charset="0"/>
                <a:cs typeface="Times New Roman" panose="02020603050405020304" charset="0"/>
              </a:rPr>
              <a:t>Goals - Total amount of goals scored by the player in their careers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Expected Goals - Amount of goals excepted to be scored by the player in their careers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Assists - Amount of passes completed by the player to their team-mate which leads to a goal</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Excepted Assists - Amount of assists </a:t>
            </a:r>
            <a:r>
              <a:rPr lang="en-US">
                <a:latin typeface="Times New Roman" panose="02020603050405020304" charset="0"/>
                <a:cs typeface="Times New Roman" panose="02020603050405020304" charset="0"/>
                <a:sym typeface="Times New Roman" panose="02020603050405020304" charset="0"/>
              </a:rPr>
              <a:t>excepted to be given by the player in their careers</a:t>
            </a:r>
            <a:endParaRPr lang="en-US">
              <a:latin typeface="Times New Roman" panose="02020603050405020304" charset="0"/>
              <a:cs typeface="Times New Roman" panose="02020603050405020304" charset="0"/>
              <a:sym typeface="Times New Roman" panose="02020603050405020304" charset="0"/>
            </a:endParaRPr>
          </a:p>
          <a:p>
            <a:pPr marL="0" indent="0">
              <a:buNone/>
            </a:pPr>
            <a:r>
              <a:rPr lang="en-US">
                <a:latin typeface="Times New Roman" panose="02020603050405020304" charset="0"/>
                <a:cs typeface="Times New Roman" panose="02020603050405020304" charset="0"/>
                <a:sym typeface="Times New Roman" panose="02020603050405020304" charset="0"/>
              </a:rPr>
              <a:t>Games Played - Amount of games played by the player in their careers</a:t>
            </a:r>
            <a:endParaRPr lang="en-US">
              <a:latin typeface="Times New Roman" panose="02020603050405020304" charset="0"/>
              <a:cs typeface="Times New Roman" panose="02020603050405020304" charset="0"/>
              <a:sym typeface="Times New Roman" panose="02020603050405020304" charset="0"/>
            </a:endParaRPr>
          </a:p>
          <a:p>
            <a:pPr marL="0" indent="0">
              <a:buNone/>
            </a:pPr>
            <a:r>
              <a:rPr lang="en-US">
                <a:latin typeface="Times New Roman" panose="02020603050405020304" charset="0"/>
                <a:cs typeface="Times New Roman" panose="02020603050405020304" charset="0"/>
                <a:sym typeface="Times New Roman" panose="02020603050405020304" charset="0"/>
              </a:rPr>
              <a:t>Goals Per Games Played - Average goals scored per match they played</a:t>
            </a:r>
            <a:endParaRPr lang="en-US">
              <a:latin typeface="Times New Roman" panose="02020603050405020304" charset="0"/>
              <a:cs typeface="Times New Roman" panose="02020603050405020304" charset="0"/>
              <a:sym typeface="Times New Roman" panose="02020603050405020304" charset="0"/>
            </a:endParaRPr>
          </a:p>
          <a:p>
            <a:pPr marL="0" indent="0">
              <a:buNone/>
            </a:pPr>
            <a:r>
              <a:rPr lang="en-US">
                <a:latin typeface="Times New Roman" panose="02020603050405020304" charset="0"/>
                <a:cs typeface="Times New Roman" panose="02020603050405020304" charset="0"/>
                <a:sym typeface="Times New Roman" panose="02020603050405020304" charset="0"/>
              </a:rPr>
              <a:t>Assists Per Games Played - Average assists given per match they played</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charset="0"/>
                <a:cs typeface="Times New Roman" panose="02020603050405020304" charset="0"/>
                <a:sym typeface="Times New Roman" panose="02020603050405020304" charset="0"/>
              </a:rPr>
              <a:t>Attributes Descriptions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7500"/>
          </a:bodyPr>
          <a:lstStyle/>
          <a:p>
            <a:pPr marL="0" indent="0">
              <a:buNone/>
            </a:pPr>
            <a:r>
              <a:rPr lang="en-US">
                <a:latin typeface="Times New Roman" panose="02020603050405020304" charset="0"/>
                <a:cs typeface="Times New Roman" panose="02020603050405020304" charset="0"/>
                <a:sym typeface="Times New Roman" panose="02020603050405020304" charset="0"/>
              </a:rPr>
              <a:t>Shots Per 90 - Amount of shots taken in a match</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Times New Roman" panose="02020603050405020304" charset="0"/>
              </a:rPr>
              <a:t>Shots on target per 90 - Amount of shots that were going towards the goal</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Shooting Accuracy (in %) - Higher the accuracy, more accurate towards the corners of the goal posts which makes it harder to save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Attempted Passes per game - Passes attempted by the player in a match</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Completed Passes Per Game - Passes that were actually received by their team-mates in a match</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Progressive Passes Per Game (in yards) - Distance the ball covered towards the opponent's goal when the player passed the ball in a match</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Analysis Of The Goalscorers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a:latin typeface="Times New Roman" panose="02020603050405020304" charset="0"/>
                <a:cs typeface="Times New Roman" panose="02020603050405020304" charset="0"/>
              </a:rPr>
              <a:t>There are some very basic statistics done as well as some advanced charts that will show us the in depth statistics of these players to us and we’ll analyse and see why they are one of the greatest players.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We’ll also showcase some comparison of the GOATs Cristiano Ronaldo and Lionel Messi with the players in the making Erling Haaland and Kylian Mbappe.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Goals</a:t>
            </a:r>
            <a:endParaRPr lang="en-US">
              <a:latin typeface="Times New Roman" panose="02020603050405020304" charset="0"/>
              <a:cs typeface="Times New Roman" panose="02020603050405020304" charset="0"/>
            </a:endParaRPr>
          </a:p>
        </p:txBody>
      </p:sp>
      <p:pic>
        <p:nvPicPr>
          <p:cNvPr id="8" name="Content Placeholder 7"/>
          <p:cNvPicPr>
            <a:picLocks noGrp="1" noChangeAspect="1"/>
          </p:cNvPicPr>
          <p:nvPr>
            <p:ph idx="1"/>
          </p:nvPr>
        </p:nvPicPr>
        <p:blipFill>
          <a:blip r:embed="rId1"/>
          <a:stretch>
            <a:fillRect/>
          </a:stretch>
        </p:blipFill>
        <p:spPr>
          <a:xfrm>
            <a:off x="1324597" y="2336800"/>
            <a:ext cx="8326781" cy="35988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a:t>
            </a:r>
            <a:endParaRPr lang="en-US"/>
          </a:p>
        </p:txBody>
      </p:sp>
      <p:sp>
        <p:nvSpPr>
          <p:cNvPr id="3" name="Content Placeholder 2"/>
          <p:cNvSpPr>
            <a:spLocks noGrp="1"/>
          </p:cNvSpPr>
          <p:nvPr>
            <p:ph idx="1"/>
          </p:nvPr>
        </p:nvSpPr>
        <p:spPr/>
        <p:txBody>
          <a:bodyPr/>
          <a:p>
            <a:r>
              <a:rPr lang="en-US"/>
              <a:t>As we can see Cristiano has scored the most goals here followed closely by Lionel Messi. Higuain has scored the least.</a:t>
            </a:r>
            <a:endParaRPr lang="en-US"/>
          </a:p>
          <a:p>
            <a:r>
              <a:rPr lang="en-US"/>
              <a:t>Not much can be interpreted here since this is a raw showcase of their goal scoring ability.</a:t>
            </a: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9790</Words>
  <Application>WPS Presentation</Application>
  <PresentationFormat>Widescreen</PresentationFormat>
  <Paragraphs>178</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SimSun</vt:lpstr>
      <vt:lpstr>Wingdings</vt:lpstr>
      <vt:lpstr>Times New Roman</vt:lpstr>
      <vt:lpstr>Microsoft YaHei</vt:lpstr>
      <vt:lpstr>Arial Unicode MS</vt:lpstr>
      <vt:lpstr>Trebuchet MS</vt:lpstr>
      <vt:lpstr>Calibri</vt:lpstr>
      <vt:lpstr>Berlin</vt:lpstr>
      <vt:lpstr>Analysis of Top 10 Prolific Goalscorers Between 2010-2022</vt:lpstr>
      <vt:lpstr>Introduction</vt:lpstr>
      <vt:lpstr>Why This Data-Set ?</vt:lpstr>
      <vt:lpstr>PowerPoint 演示文稿</vt:lpstr>
      <vt:lpstr>Attributes Descriptions</vt:lpstr>
      <vt:lpstr>Attributes Descriptions</vt:lpstr>
      <vt:lpstr>Analysis Of The Goalscorers</vt:lpstr>
      <vt:lpstr>Goals</vt:lpstr>
      <vt:lpstr>Analysis</vt:lpstr>
      <vt:lpstr>Assists</vt:lpstr>
      <vt:lpstr>Analysis</vt:lpstr>
      <vt:lpstr>Games Played</vt:lpstr>
      <vt:lpstr>Analysis</vt:lpstr>
      <vt:lpstr>Shots Taken P90</vt:lpstr>
      <vt:lpstr>Analysis</vt:lpstr>
      <vt:lpstr>Shot On Target Per 90 </vt:lpstr>
      <vt:lpstr>Analysis</vt:lpstr>
      <vt:lpstr>Shooting Accuracy</vt:lpstr>
      <vt:lpstr>Analysis</vt:lpstr>
      <vt:lpstr>Goals Vs Expected Goals</vt:lpstr>
      <vt:lpstr>Analysis</vt:lpstr>
      <vt:lpstr>Shot P90 vs Shots On Target P90</vt:lpstr>
      <vt:lpstr>PowerPoint 演示文稿</vt:lpstr>
      <vt:lpstr>Shooting Accuracy vs Shots Per 90</vt:lpstr>
      <vt:lpstr>PowerPoint 演示文稿</vt:lpstr>
      <vt:lpstr>Assists Vs Expected Assists</vt:lpstr>
      <vt:lpstr>PowerPoint 演示文稿</vt:lpstr>
      <vt:lpstr>Attempted Passes P90 vs Passes Completed P90 </vt:lpstr>
      <vt:lpstr>PowerPoint 演示文稿</vt:lpstr>
      <vt:lpstr>Passes Completed P90 vs Progressive Passes P90</vt:lpstr>
      <vt:lpstr>PowerPoint 演示文稿</vt:lpstr>
      <vt:lpstr>Goals/Expected Goal</vt:lpstr>
      <vt:lpstr>PowerPoint 演示文稿</vt:lpstr>
      <vt:lpstr>Modern Goalscorers</vt:lpstr>
      <vt:lpstr>Shots Taken P90 vs Shots On Target P90</vt:lpstr>
      <vt:lpstr>Shooting Accuracy vs Shots P90</vt:lpstr>
      <vt:lpstr>Attempted Passes P90 vs Passes Completed P90</vt:lpstr>
      <vt:lpstr>Passes Completed P90 vs Progressive Passes P90</vt:lpstr>
      <vt:lpstr>Goals/Expected Goal</vt:lpstr>
      <vt:lpstr>PowerPoint 演示文稿</vt:lpstr>
      <vt:lpstr>THANK YOU For Listening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Top 10 Prolific Goalscorers Of 2010s</dc:title>
  <dc:creator>HP</dc:creator>
  <cp:lastModifiedBy>naith</cp:lastModifiedBy>
  <cp:revision>24</cp:revision>
  <dcterms:created xsi:type="dcterms:W3CDTF">2022-10-14T16:57:00Z</dcterms:created>
  <dcterms:modified xsi:type="dcterms:W3CDTF">2022-12-03T11:07:46Z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2DD43BE9EB3B41ADB1D688AAEB68637D</vt:lpwstr>
  </property>
  <property fmtid="{D5CDD505-2E9C-101B-9397-08002B2CF9AE}" pid="3" name="KSOProductBuildVer">
    <vt:lpwstr>1033-11.2.0.11417</vt:lpwstr>
  </property>
</Properties>
</file>