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3"/>
    <p:sldId id="288" r:id="rId4"/>
    <p:sldId id="257" r:id="rId5"/>
    <p:sldId id="258" r:id="rId6"/>
    <p:sldId id="272" r:id="rId7"/>
    <p:sldId id="273" r:id="rId8"/>
    <p:sldId id="274" r:id="rId9"/>
    <p:sldId id="275" r:id="rId10"/>
    <p:sldId id="276" r:id="rId11"/>
    <p:sldId id="261" r:id="rId12"/>
    <p:sldId id="262" r:id="rId13"/>
    <p:sldId id="263" r:id="rId14"/>
    <p:sldId id="264" r:id="rId15"/>
    <p:sldId id="266" r:id="rId16"/>
    <p:sldId id="267" r:id="rId17"/>
    <p:sldId id="268" r:id="rId18"/>
    <p:sldId id="269" r:id="rId19"/>
    <p:sldId id="270" r:id="rId20"/>
    <p:sldId id="27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9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5" d="100"/>
          <a:sy n="75" d="100"/>
        </p:scale>
        <p:origin x="1594" y="67"/>
      </p:cViewPr>
      <p:guideLst>
        <p:guide orient="horz" pos="2160"/>
        <p:guide pos="292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7CD8C2-ED11-4C5D-BFB1-2B23E3BBFC8B}" type="datetimeFigureOut">
              <a:rPr lang="en-IN" smtClean="0"/>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237F36-709B-4BED-A067-C7DB16BA189A}"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BEA20EA-0349-4705-BCA1-FD6E25D488B5}"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A1904A80-5AB2-42BC-8BEE-7DD0D76C722C}"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5C9A9B33-76AE-4D19-9682-D146607365AE}"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C7C1D501-53D3-41AA-AB0F-EC7FAC1EB820}"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47E71C75-95A0-4782-AD5B-2C635E75B37E}"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Date Placeholder 4"/>
          <p:cNvSpPr>
            <a:spLocks noGrp="1"/>
          </p:cNvSpPr>
          <p:nvPr>
            <p:ph type="dt" sz="half" idx="10"/>
          </p:nvPr>
        </p:nvSpPr>
        <p:spPr/>
        <p:txBody>
          <a:bodyPr/>
          <a:lstStyle/>
          <a:p>
            <a:fld id="{D83F4B71-1D04-45C1-8B01-49A10CA9C075}"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7" name="Date Placeholder 6"/>
          <p:cNvSpPr>
            <a:spLocks noGrp="1"/>
          </p:cNvSpPr>
          <p:nvPr>
            <p:ph type="dt" sz="half" idx="10"/>
          </p:nvPr>
        </p:nvSpPr>
        <p:spPr/>
        <p:txBody>
          <a:bodyPr/>
          <a:lstStyle/>
          <a:p>
            <a:fld id="{232A0925-4DFA-4031-AC1C-EE687C8A35B9}" type="datetime1">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38F9D56-42E6-4D5F-BCD7-8DF45E18B82B}"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253461-3314-417A-9E69-8C7D69C055C2}" type="datetime1">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81C7D5A3-45C0-4945-9331-D861858FAA3A}"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37313C51-0C46-4694-B1CA-F494AEDC7584}"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379806-2787-4536-BE2E-76D988C62929}" type="datetime1">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3.xml"/><Relationship Id="rId2" Type="http://schemas.openxmlformats.org/officeDocument/2006/relationships/image" Target="../media/image7.png"/><Relationship Id="rId1" Type="http://schemas.openxmlformats.org/officeDocument/2006/relationships/tags" Target="../tags/tag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371600"/>
            <a:ext cx="7696200" cy="1737995"/>
          </a:xfrm>
        </p:spPr>
        <p:txBody>
          <a:bodyPr>
            <a:noAutofit/>
          </a:bodyPr>
          <a:lstStyle/>
          <a:p>
            <a:r>
              <a:rPr lang="en-IN" sz="2000" b="1" dirty="0" smtClean="0">
                <a:latin typeface="Times New Roman" panose="02020603050405020304" pitchFamily="18" charset="0"/>
                <a:cs typeface="Times New Roman" panose="02020603050405020304" pitchFamily="18" charset="0"/>
              </a:rPr>
              <a:t>A </a:t>
            </a:r>
            <a:br>
              <a:rPr lang="en-IN" sz="2000" b="1" dirty="0" smtClean="0">
                <a:latin typeface="Times New Roman" panose="02020603050405020304" pitchFamily="18" charset="0"/>
                <a:cs typeface="Times New Roman" panose="02020603050405020304" pitchFamily="18" charset="0"/>
              </a:rPr>
            </a:br>
            <a:r>
              <a:rPr lang="en-IN" sz="2000" b="1" dirty="0" smtClean="0">
                <a:latin typeface="Times New Roman" panose="02020603050405020304" pitchFamily="18" charset="0"/>
                <a:cs typeface="Times New Roman" panose="02020603050405020304" pitchFamily="18" charset="0"/>
              </a:rPr>
              <a:t>Presentation</a:t>
            </a:r>
            <a:br>
              <a:rPr lang="en-IN" sz="2000" b="1" dirty="0" smtClean="0">
                <a:latin typeface="Times New Roman" panose="02020603050405020304" pitchFamily="18" charset="0"/>
                <a:cs typeface="Times New Roman" panose="02020603050405020304" pitchFamily="18" charset="0"/>
              </a:rPr>
            </a:br>
            <a:r>
              <a:rPr lang="en-IN" sz="2000" b="1" dirty="0" smtClean="0">
                <a:latin typeface="Times New Roman" panose="02020603050405020304" pitchFamily="18" charset="0"/>
                <a:cs typeface="Times New Roman" panose="02020603050405020304" pitchFamily="18" charset="0"/>
              </a:rPr>
              <a:t>on</a:t>
            </a:r>
            <a:br>
              <a:rPr lang="en-IN" sz="2000" b="1" dirty="0" smtClean="0">
                <a:latin typeface="Times New Roman" panose="02020603050405020304" pitchFamily="18" charset="0"/>
                <a:cs typeface="Times New Roman" panose="02020603050405020304" pitchFamily="18" charset="0"/>
              </a:rPr>
            </a:br>
            <a:r>
              <a:rPr lang="en-IN" sz="2000" b="1" dirty="0" smtClean="0">
                <a:latin typeface="Times New Roman" panose="02020603050405020304" pitchFamily="18" charset="0"/>
                <a:cs typeface="Times New Roman" panose="02020603050405020304" pitchFamily="18" charset="0"/>
              </a:rPr>
              <a:t>“</a:t>
            </a:r>
            <a:r>
              <a:rPr lang="en-US" altLang="en-IN" sz="2000" b="1" dirty="0" smtClean="0">
                <a:latin typeface="Times New Roman" panose="02020603050405020304" pitchFamily="18" charset="0"/>
                <a:cs typeface="Times New Roman" panose="02020603050405020304" pitchFamily="18" charset="0"/>
              </a:rPr>
              <a:t>TAV-Cart: Transaction Assistance and Validation Cart System for Effortless Shopping and Checkout</a:t>
            </a:r>
            <a:r>
              <a:rPr lang="en-IN" sz="2000" b="1" dirty="0" smtClean="0">
                <a:latin typeface="Times New Roman" panose="02020603050405020304" pitchFamily="18" charset="0"/>
                <a:cs typeface="Times New Roman" panose="02020603050405020304" pitchFamily="18" charset="0"/>
              </a:rPr>
              <a:t>”</a:t>
            </a:r>
            <a:br>
              <a:rPr lang="en-IN" sz="2000" b="1" dirty="0" smtClean="0">
                <a:latin typeface="Times New Roman" panose="02020603050405020304" pitchFamily="18" charset="0"/>
                <a:cs typeface="Times New Roman" panose="02020603050405020304" pitchFamily="18" charset="0"/>
              </a:rPr>
            </a:br>
            <a:br>
              <a:rPr lang="en-IN" sz="2000" b="1" dirty="0" smtClean="0">
                <a:latin typeface="Times New Roman" panose="02020603050405020304" pitchFamily="18" charset="0"/>
                <a:cs typeface="Times New Roman" panose="02020603050405020304" pitchFamily="18" charset="0"/>
              </a:rPr>
            </a:br>
            <a:r>
              <a:rPr lang="en-IN" sz="2000" b="1" dirty="0" smtClean="0">
                <a:latin typeface="Times New Roman" panose="02020603050405020304" pitchFamily="18" charset="0"/>
                <a:cs typeface="Times New Roman" panose="02020603050405020304" pitchFamily="18" charset="0"/>
              </a:rPr>
              <a:t>By</a:t>
            </a:r>
            <a:br>
              <a:rPr lang="en-IN" sz="2000" b="1" dirty="0" smtClean="0">
                <a:latin typeface="Times New Roman" panose="02020603050405020304" pitchFamily="18" charset="0"/>
                <a:cs typeface="Times New Roman" panose="02020603050405020304" pitchFamily="18" charset="0"/>
              </a:rPr>
            </a:br>
            <a:r>
              <a:rPr lang="en-US" sz="1800" b="1">
                <a:latin typeface="Times New Roman" panose="02020603050405020304" pitchFamily="18" charset="0"/>
                <a:ea typeface="+mn-ea"/>
                <a:cs typeface="Times New Roman" panose="02020603050405020304" pitchFamily="18" charset="0"/>
                <a:sym typeface="+mn-ea"/>
              </a:rPr>
              <a:t>Tanish Singh Rajpal 	-	B202</a:t>
            </a:r>
            <a:br>
              <a:rPr lang="en-US" sz="1800" b="1" kern="1200">
                <a:solidFill>
                  <a:schemeClr val="tx1"/>
                </a:solidFill>
                <a:latin typeface="Times New Roman" panose="02020603050405020304" pitchFamily="18" charset="0"/>
                <a:ea typeface="+mn-ea"/>
                <a:cs typeface="Times New Roman" panose="02020603050405020304" pitchFamily="18" charset="0"/>
              </a:rPr>
            </a:br>
            <a:r>
              <a:rPr lang="en-US" sz="1800" b="1">
                <a:latin typeface="Times New Roman" panose="02020603050405020304" pitchFamily="18" charset="0"/>
                <a:ea typeface="+mn-ea"/>
                <a:cs typeface="Times New Roman" panose="02020603050405020304" pitchFamily="18" charset="0"/>
                <a:sym typeface="+mn-ea"/>
              </a:rPr>
              <a:t>Akshit Naithani		-	B208</a:t>
            </a:r>
            <a:br>
              <a:rPr lang="en-US" sz="1800" b="1" kern="1200">
                <a:solidFill>
                  <a:schemeClr val="tx1"/>
                </a:solidFill>
                <a:latin typeface="Times New Roman" panose="02020603050405020304" pitchFamily="18" charset="0"/>
                <a:ea typeface="+mn-ea"/>
                <a:cs typeface="Times New Roman" panose="02020603050405020304" pitchFamily="18" charset="0"/>
              </a:rPr>
            </a:br>
            <a:r>
              <a:rPr lang="en-US" sz="1800" b="1">
                <a:latin typeface="Times New Roman" panose="02020603050405020304" pitchFamily="18" charset="0"/>
                <a:ea typeface="+mn-ea"/>
                <a:cs typeface="Times New Roman" panose="02020603050405020304" pitchFamily="18" charset="0"/>
                <a:sym typeface="+mn-ea"/>
              </a:rPr>
              <a:t>Vansh Mistry 		- 	B223</a:t>
            </a:r>
            <a:br>
              <a:rPr lang="en-IN" sz="2000" b="1" dirty="0" smtClean="0">
                <a:latin typeface="Times New Roman" panose="02020603050405020304" pitchFamily="18" charset="0"/>
                <a:cs typeface="Times New Roman" panose="02020603050405020304" pitchFamily="18" charset="0"/>
              </a:rPr>
            </a:br>
            <a:br>
              <a:rPr lang="en-IN" sz="2000" b="1" dirty="0" smtClean="0">
                <a:latin typeface="Times New Roman" panose="02020603050405020304" pitchFamily="18" charset="0"/>
                <a:cs typeface="Times New Roman" panose="02020603050405020304" pitchFamily="18" charset="0"/>
              </a:rPr>
            </a:br>
            <a:br>
              <a:rPr lang="en-IN" sz="2000" b="1" dirty="0" smtClean="0">
                <a:latin typeface="Times New Roman" panose="02020603050405020304" pitchFamily="18" charset="0"/>
                <a:cs typeface="Times New Roman" panose="02020603050405020304" pitchFamily="18" charset="0"/>
              </a:rPr>
            </a:br>
            <a:r>
              <a:rPr lang="en-IN" sz="2000" b="1" dirty="0" smtClean="0">
                <a:latin typeface="Times New Roman" panose="02020603050405020304" pitchFamily="18" charset="0"/>
                <a:cs typeface="Times New Roman" panose="02020603050405020304" pitchFamily="18" charset="0"/>
              </a:rPr>
              <a:t>Under the Guidance of</a:t>
            </a:r>
            <a:br>
              <a:rPr lang="en-IN" sz="2000" b="1" dirty="0" smtClean="0">
                <a:latin typeface="Times New Roman" panose="02020603050405020304" pitchFamily="18" charset="0"/>
                <a:cs typeface="Times New Roman" panose="02020603050405020304" pitchFamily="18" charset="0"/>
              </a:rPr>
            </a:br>
            <a:r>
              <a:rPr lang="en-US" altLang="en-IN" sz="2000" b="1" dirty="0" smtClean="0">
                <a:latin typeface="Times New Roman" panose="02020603050405020304" pitchFamily="18" charset="0"/>
                <a:cs typeface="Times New Roman" panose="02020603050405020304" pitchFamily="18" charset="0"/>
              </a:rPr>
              <a:t>Prof. Kiran </a:t>
            </a:r>
            <a:r>
              <a:rPr lang="en-US" altLang="en-IN" sz="2000" b="1">
                <a:latin typeface="Times New Roman" panose="02020603050405020304" pitchFamily="18" charset="0"/>
                <a:ea typeface="+mn-ea"/>
                <a:cs typeface="Times New Roman" panose="02020603050405020304" pitchFamily="18" charset="0"/>
                <a:sym typeface="+mn-ea"/>
              </a:rPr>
              <a:t>Salunke</a:t>
            </a:r>
            <a:br>
              <a:rPr lang="en-IN" sz="2000" b="1" dirty="0" smtClean="0">
                <a:latin typeface="Times New Roman" panose="02020603050405020304" pitchFamily="18" charset="0"/>
                <a:cs typeface="Times New Roman" panose="02020603050405020304" pitchFamily="18" charset="0"/>
              </a:rPr>
            </a:br>
            <a:endParaRPr lang="en-IN" sz="2000" b="1" dirty="0">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r>
              <a:rPr lang="en-US"/>
              <a:t>1</a:t>
            </a:r>
            <a:endParaRPr lang="en-US"/>
          </a:p>
        </p:txBody>
      </p:sp>
      <p:pic>
        <p:nvPicPr>
          <p:cNvPr id="1027" name="Picture 3" descr="C:\Users\kunal\Pictures\nmims.png"/>
          <p:cNvPicPr>
            <a:picLocks noChangeAspect="1" noChangeArrowheads="1"/>
          </p:cNvPicPr>
          <p:nvPr/>
        </p:nvPicPr>
        <p:blipFill>
          <a:blip r:embed="rId1" cstate="print"/>
          <a:srcRect/>
          <a:stretch>
            <a:fillRect/>
          </a:stretch>
        </p:blipFill>
        <p:spPr bwMode="auto">
          <a:xfrm>
            <a:off x="4081462" y="4267378"/>
            <a:ext cx="1057275" cy="1209675"/>
          </a:xfrm>
          <a:prstGeom prst="rect">
            <a:avLst/>
          </a:prstGeom>
          <a:noFill/>
        </p:spPr>
      </p:pic>
      <p:sp>
        <p:nvSpPr>
          <p:cNvPr id="6" name="TextBox 5"/>
          <p:cNvSpPr txBox="1"/>
          <p:nvPr/>
        </p:nvSpPr>
        <p:spPr>
          <a:xfrm>
            <a:off x="1524000" y="5380672"/>
            <a:ext cx="6248400" cy="1200329"/>
          </a:xfrm>
          <a:prstGeom prst="rect">
            <a:avLst/>
          </a:prstGeom>
          <a:noFill/>
        </p:spPr>
        <p:txBody>
          <a:bodyPr wrap="square" rtlCol="0">
            <a:spAutoFit/>
          </a:bodyPr>
          <a:lstStyle/>
          <a:p>
            <a:pPr algn="ctr"/>
            <a:endParaRPr lang="en-IN" b="1" dirty="0" smtClean="0">
              <a:latin typeface="Times New Roman" panose="02020603050405020304" pitchFamily="18" charset="0"/>
              <a:cs typeface="Times New Roman" panose="02020603050405020304" pitchFamily="18" charset="0"/>
            </a:endParaRPr>
          </a:p>
          <a:p>
            <a:pPr algn="ctr"/>
            <a:r>
              <a:rPr lang="en-IN" b="1" dirty="0" smtClean="0">
                <a:latin typeface="Times New Roman" panose="02020603050405020304" pitchFamily="18" charset="0"/>
                <a:cs typeface="Times New Roman" panose="02020603050405020304" pitchFamily="18" charset="0"/>
              </a:rPr>
              <a:t>Department of Computer </a:t>
            </a:r>
            <a:r>
              <a:rPr lang="en-IN" b="1" dirty="0" smtClean="0">
                <a:latin typeface="Times New Roman" panose="02020603050405020304" pitchFamily="18" charset="0"/>
                <a:cs typeface="Times New Roman" panose="02020603050405020304" pitchFamily="18" charset="0"/>
              </a:rPr>
              <a:t>Engineering</a:t>
            </a:r>
            <a:endParaRPr lang="en-IN" b="1" dirty="0" smtClean="0">
              <a:latin typeface="Times New Roman" panose="02020603050405020304" pitchFamily="18" charset="0"/>
              <a:cs typeface="Times New Roman" panose="02020603050405020304" pitchFamily="18" charset="0"/>
            </a:endParaRPr>
          </a:p>
          <a:p>
            <a:pPr algn="ctr"/>
            <a:r>
              <a:rPr lang="en-IN" b="1" dirty="0" smtClean="0">
                <a:latin typeface="Times New Roman" panose="02020603050405020304" pitchFamily="18" charset="0"/>
                <a:cs typeface="Times New Roman" panose="02020603050405020304" pitchFamily="18" charset="0"/>
              </a:rPr>
              <a:t>MPSTME, Shirpur Campus</a:t>
            </a:r>
            <a:endParaRPr lang="en-IN" b="1" dirty="0" smtClean="0">
              <a:latin typeface="Times New Roman" panose="02020603050405020304" pitchFamily="18" charset="0"/>
              <a:cs typeface="Times New Roman" panose="02020603050405020304" pitchFamily="18" charset="0"/>
            </a:endParaRPr>
          </a:p>
          <a:p>
            <a:pPr algn="ctr"/>
            <a:r>
              <a:rPr lang="en-IN" b="1" dirty="0" smtClean="0">
                <a:latin typeface="Times New Roman" panose="02020603050405020304" pitchFamily="18" charset="0"/>
                <a:cs typeface="Times New Roman" panose="02020603050405020304" pitchFamily="18" charset="0"/>
              </a:rPr>
              <a:t>2023-24</a:t>
            </a:r>
            <a:endParaRPr lang="en-IN"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b="1">
                <a:latin typeface="Times New Roman" panose="02020603050405020304" pitchFamily="18" charset="0"/>
                <a:cs typeface="Times New Roman" panose="02020603050405020304" pitchFamily="18" charset="0"/>
              </a:rPr>
              <a:t>Problem Statement</a:t>
            </a:r>
            <a:endParaRPr lang="en-IN"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p>
            <a:r>
              <a:rPr lang="en-US" sz="2000">
                <a:latin typeface="Times New Roman" panose="02020603050405020304" pitchFamily="18" charset="0"/>
                <a:cs typeface="Times New Roman" panose="02020603050405020304" pitchFamily="18" charset="0"/>
                <a:sym typeface="+mn-ea"/>
              </a:rPr>
              <a:t>The physical shopping marts haven’t been reformed in the last few decades.</a:t>
            </a:r>
            <a:endParaRPr lang="en-US" sz="2000">
              <a:latin typeface="Times New Roman" panose="02020603050405020304" pitchFamily="18" charset="0"/>
              <a:cs typeface="Times New Roman" panose="02020603050405020304" pitchFamily="18" charset="0"/>
              <a:sym typeface="+mn-ea"/>
            </a:endParaRPr>
          </a:p>
          <a:p>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sym typeface="+mn-ea"/>
              </a:rPr>
              <a:t>With the increase in population and a busy schedule, it is almost impossible to shop at a mart at weekends while expecting no/less crowd.</a:t>
            </a:r>
            <a:endParaRPr lang="en-US" sz="2000">
              <a:latin typeface="Times New Roman" panose="02020603050405020304" pitchFamily="18" charset="0"/>
              <a:cs typeface="Times New Roman" panose="02020603050405020304" pitchFamily="18" charset="0"/>
              <a:sym typeface="+mn-ea"/>
            </a:endParaRPr>
          </a:p>
          <a:p>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sym typeface="+mn-ea"/>
              </a:rPr>
              <a:t>The traditional method of taking turns at checkout counters to settle the bill is too tedious and time consuming in nature.</a:t>
            </a:r>
            <a:endParaRPr lang="en-US" sz="2000">
              <a:latin typeface="Times New Roman" panose="02020603050405020304" pitchFamily="18" charset="0"/>
              <a:cs typeface="Times New Roman" panose="02020603050405020304" pitchFamily="18" charset="0"/>
              <a:sym typeface="+mn-ea"/>
            </a:endParaRPr>
          </a:p>
          <a:p>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sym typeface="+mn-ea"/>
              </a:rPr>
              <a:t>Also there is an increasing cost of hiring workers - cashiers on double shifts, helpers, restocking workers, etc. and they are also to be promoted and provided with incentives.</a:t>
            </a:r>
            <a:endParaRPr lang="en-US" sz="2000">
              <a:latin typeface="Times New Roman" panose="02020603050405020304" pitchFamily="18" charset="0"/>
              <a:cs typeface="Times New Roman" panose="02020603050405020304" pitchFamily="18" charset="0"/>
              <a:sym typeface="+mn-ea"/>
            </a:endParaRPr>
          </a:p>
          <a:p>
            <a:endParaRPr lang="en-US" sz="2000">
              <a:latin typeface="Times New Roman" panose="02020603050405020304" pitchFamily="18" charset="0"/>
              <a:cs typeface="Times New Roman" panose="02020603050405020304" pitchFamily="18" charset="0"/>
              <a:sym typeface="+mn-ea"/>
            </a:endParaRPr>
          </a:p>
          <a:p>
            <a:r>
              <a:rPr lang="en-US" sz="2000">
                <a:latin typeface="Times New Roman" panose="02020603050405020304" pitchFamily="18" charset="0"/>
                <a:cs typeface="Times New Roman" panose="02020603050405020304" pitchFamily="18" charset="0"/>
                <a:sym typeface="+mn-ea"/>
              </a:rPr>
              <a:t>The present solution in RFID carts have obvious privacy concerns and have huge initial setup costs.</a:t>
            </a:r>
            <a:endParaRPr lang="en-US" sz="2000">
              <a:latin typeface="Times New Roman" panose="02020603050405020304" pitchFamily="18" charset="0"/>
              <a:cs typeface="Times New Roman" panose="02020603050405020304" pitchFamily="18" charset="0"/>
              <a:sym typeface="+mn-ea"/>
            </a:endParaRPr>
          </a:p>
        </p:txBody>
      </p:sp>
      <p:sp>
        <p:nvSpPr>
          <p:cNvPr id="4" name="Slide Number Placeholder 3"/>
          <p:cNvSpPr>
            <a:spLocks noGrp="1"/>
          </p:cNvSpPr>
          <p:nvPr>
            <p:ph type="sldNum" sz="quarter" idx="12"/>
          </p:nvPr>
        </p:nvSpPr>
        <p:spPr/>
        <p:txBody>
          <a:bodyPr/>
          <a:p>
            <a:r>
              <a:rPr lang="en-US"/>
              <a:t>9</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b="1">
                <a:latin typeface="Times New Roman" panose="02020603050405020304" pitchFamily="18" charset="0"/>
                <a:cs typeface="Times New Roman" panose="02020603050405020304" pitchFamily="18" charset="0"/>
              </a:rPr>
              <a:t>Proposed Solution</a:t>
            </a:r>
            <a:endParaRPr lang="en-IN"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p>
            <a:pPr marL="0" indent="0">
              <a:buNone/>
            </a:pPr>
            <a:r>
              <a:rPr lang="en-US" sz="2000" b="1">
                <a:latin typeface="Times New Roman" panose="02020603050405020304" pitchFamily="18" charset="0"/>
                <a:cs typeface="Times New Roman" panose="02020603050405020304" pitchFamily="18" charset="0"/>
                <a:sym typeface="+mn-ea"/>
              </a:rPr>
              <a:t>IoT and UPI Integration:</a:t>
            </a:r>
            <a:endParaRPr lang="en-US" sz="2000" b="1">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sym typeface="+mn-ea"/>
              </a:rPr>
              <a:t>Utilizes sensors for real-time inventory tracking and product recommendations.</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sym typeface="+mn-ea"/>
              </a:rPr>
              <a:t>Seamless UPI payments directly from the cart, eliminating checkout queues.</a:t>
            </a:r>
            <a:endParaRPr lang="en-US" sz="2000">
              <a:latin typeface="Times New Roman" panose="02020603050405020304" pitchFamily="18" charset="0"/>
              <a:cs typeface="Times New Roman" panose="02020603050405020304" pitchFamily="18" charset="0"/>
            </a:endParaRPr>
          </a:p>
          <a:p>
            <a:pPr marL="0" indent="0">
              <a:buNone/>
            </a:pPr>
            <a:r>
              <a:rPr lang="en-US" sz="2000" b="1">
                <a:latin typeface="Times New Roman" panose="02020603050405020304" pitchFamily="18" charset="0"/>
                <a:cs typeface="Times New Roman" panose="02020603050405020304" pitchFamily="18" charset="0"/>
                <a:sym typeface="+mn-ea"/>
              </a:rPr>
              <a:t>Automated Scanning and Weight Verification:</a:t>
            </a:r>
            <a:endParaRPr lang="en-US" sz="2000" b="1">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sym typeface="+mn-ea"/>
              </a:rPr>
              <a:t>Automated barcode scanners for accurate item billing.</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sym typeface="+mn-ea"/>
              </a:rPr>
              <a:t>Weight verification to prevent fraud and ensure billing accuracy.</a:t>
            </a:r>
            <a:endParaRPr lang="en-US" sz="2000">
              <a:latin typeface="Times New Roman" panose="02020603050405020304" pitchFamily="18" charset="0"/>
              <a:cs typeface="Times New Roman" panose="02020603050405020304" pitchFamily="18" charset="0"/>
            </a:endParaRPr>
          </a:p>
          <a:p>
            <a:pPr marL="0" indent="0">
              <a:buNone/>
            </a:pPr>
            <a:r>
              <a:rPr lang="en-US" sz="2000" b="1">
                <a:latin typeface="Times New Roman" panose="02020603050405020304" pitchFamily="18" charset="0"/>
                <a:cs typeface="Times New Roman" panose="02020603050405020304" pitchFamily="18" charset="0"/>
                <a:sym typeface="+mn-ea"/>
              </a:rPr>
              <a:t>Real-Time Inventory Management:</a:t>
            </a:r>
            <a:endParaRPr lang="en-US" sz="2000" b="1">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sym typeface="+mn-ea"/>
              </a:rPr>
              <a:t>Continuous stock updates to reduce out-of-stock situations.</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sym typeface="+mn-ea"/>
              </a:rPr>
              <a:t>Analyzes customer behavior for optimized stock placement.</a:t>
            </a:r>
            <a:endParaRPr lang="en-US" sz="2000">
              <a:latin typeface="Times New Roman" panose="02020603050405020304" pitchFamily="18" charset="0"/>
              <a:cs typeface="Times New Roman" panose="02020603050405020304" pitchFamily="18" charset="0"/>
              <a:sym typeface="+mn-ea"/>
            </a:endParaRPr>
          </a:p>
        </p:txBody>
      </p:sp>
      <p:sp>
        <p:nvSpPr>
          <p:cNvPr id="4" name="Slide Number Placeholder 3"/>
          <p:cNvSpPr>
            <a:spLocks noGrp="1"/>
          </p:cNvSpPr>
          <p:nvPr>
            <p:ph type="sldNum" sz="quarter" idx="12"/>
          </p:nvPr>
        </p:nvSpPr>
        <p:spPr/>
        <p:txBody>
          <a:bodyPr/>
          <a:p>
            <a:r>
              <a:rPr lang="en-US"/>
              <a:t>10</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IN" b="1">
                <a:latin typeface="Times New Roman" panose="02020603050405020304" pitchFamily="18" charset="0"/>
                <a:cs typeface="Times New Roman" panose="02020603050405020304" pitchFamily="18" charset="0"/>
                <a:sym typeface="+mn-ea"/>
              </a:rPr>
              <a:t>Proposed Solution</a:t>
            </a:r>
            <a:endParaRPr lang="en-IN"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50000"/>
          </a:bodyPr>
          <a:p>
            <a:pPr marL="0" indent="0">
              <a:buNone/>
            </a:pPr>
            <a:r>
              <a:rPr lang="en-US" b="1">
                <a:latin typeface="Times New Roman" panose="02020603050405020304" pitchFamily="18" charset="0"/>
                <a:cs typeface="Times New Roman" panose="02020603050405020304" pitchFamily="18" charset="0"/>
                <a:sym typeface="+mn-ea"/>
              </a:rPr>
              <a:t>Enhanced Customer Experience:</a:t>
            </a:r>
            <a:endParaRPr lang="en-US" b="1">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sym typeface="+mn-ea"/>
              </a:rPr>
              <a:t>Streamlined shopping process with reduced checkout time.</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sym typeface="+mn-ea"/>
              </a:rPr>
              <a:t>User-friendly interface for easy cart navigation and usage.</a:t>
            </a:r>
            <a:endParaRPr lang="en-US">
              <a:latin typeface="Times New Roman" panose="02020603050405020304" pitchFamily="18" charset="0"/>
              <a:cs typeface="Times New Roman" panose="02020603050405020304" pitchFamily="18" charset="0"/>
            </a:endParaRPr>
          </a:p>
          <a:p>
            <a:pPr marL="0" indent="0">
              <a:buNone/>
            </a:pPr>
            <a:r>
              <a:rPr lang="en-US" b="1">
                <a:latin typeface="Times New Roman" panose="02020603050405020304" pitchFamily="18" charset="0"/>
                <a:cs typeface="Times New Roman" panose="02020603050405020304" pitchFamily="18" charset="0"/>
                <a:sym typeface="+mn-ea"/>
              </a:rPr>
              <a:t>Cost-Effective Implementation:</a:t>
            </a:r>
            <a:endParaRPr lang="en-US" b="1">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sym typeface="+mn-ea"/>
              </a:rPr>
              <a:t>Lower operational costs compared to traditional and RFID systems.</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sym typeface="+mn-ea"/>
              </a:rPr>
              <a:t>Easily scalable to different store sizes and layouts.</a:t>
            </a:r>
            <a:endParaRPr lang="en-US">
              <a:latin typeface="Times New Roman" panose="02020603050405020304" pitchFamily="18" charset="0"/>
              <a:cs typeface="Times New Roman" panose="02020603050405020304" pitchFamily="18" charset="0"/>
            </a:endParaRPr>
          </a:p>
          <a:p>
            <a:pPr marL="0" indent="0">
              <a:buNone/>
            </a:pPr>
            <a:r>
              <a:rPr lang="en-US" b="1">
                <a:latin typeface="Times New Roman" panose="02020603050405020304" pitchFamily="18" charset="0"/>
                <a:cs typeface="Times New Roman" panose="02020603050405020304" pitchFamily="18" charset="0"/>
                <a:sym typeface="+mn-ea"/>
              </a:rPr>
              <a:t>Additional Developments:</a:t>
            </a:r>
            <a:endParaRPr lang="en-US" b="1">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sym typeface="+mn-ea"/>
              </a:rPr>
              <a:t>Concept ideas for three systems which further modernize the shopping marts.</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sym typeface="+mn-ea"/>
              </a:rPr>
              <a:t>An automated turnstile system allowing easier security exit checks eradicating the traditional method.</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sym typeface="+mn-ea"/>
              </a:rPr>
              <a:t>A charging station which can charge multiple carts simultaneously and can be placed at the end of the shopping journeys where customers can dock their carts.</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sym typeface="+mn-ea"/>
              </a:rPr>
              <a:t>Using NFC tags as form of advertisment where offers and deals on selected products can directly be displayed to users on their carts as they pass by certain sections allowing increase in implusive purchases.</a:t>
            </a: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r>
              <a:rPr lang="en-US"/>
              <a:t>11</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N" b="1">
                <a:latin typeface="Times New Roman" panose="02020603050405020304" pitchFamily="18" charset="0"/>
                <a:cs typeface="Times New Roman" panose="02020603050405020304" pitchFamily="18" charset="0"/>
              </a:rPr>
              <a:t>Software and Hardware Requirements</a:t>
            </a:r>
            <a:endParaRPr lang="en-IN"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0000" lnSpcReduction="20000"/>
          </a:bodyPr>
          <a:p>
            <a:pPr marL="0" indent="0">
              <a:buNone/>
            </a:pPr>
            <a:r>
              <a:rPr lang="en-US" sz="2000" b="1">
                <a:latin typeface="Times New Roman" panose="02020603050405020304" pitchFamily="18" charset="0"/>
                <a:cs typeface="Times New Roman" panose="02020603050405020304" pitchFamily="18" charset="0"/>
                <a:sym typeface="+mn-ea"/>
              </a:rPr>
              <a:t>Software Requirements:</a:t>
            </a:r>
            <a:endParaRPr lang="en-US" sz="2000" b="1">
              <a:latin typeface="Times New Roman" panose="02020603050405020304" pitchFamily="18" charset="0"/>
              <a:cs typeface="Times New Roman" panose="02020603050405020304" pitchFamily="18" charset="0"/>
            </a:endParaRPr>
          </a:p>
          <a:p>
            <a:pPr marL="0" indent="0">
              <a:buNone/>
            </a:pPr>
            <a:r>
              <a:rPr lang="en-US" sz="2000" b="1">
                <a:latin typeface="Times New Roman" panose="02020603050405020304" pitchFamily="18" charset="0"/>
                <a:cs typeface="Times New Roman" panose="02020603050405020304" pitchFamily="18" charset="0"/>
                <a:sym typeface="+mn-ea"/>
              </a:rPr>
              <a:t>IoT Platform:</a:t>
            </a:r>
            <a:endParaRPr lang="en-US" sz="2000" b="1">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sym typeface="+mn-ea"/>
              </a:rPr>
              <a:t>Description: Manages sensor data and real-time inventory tracking.</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sym typeface="+mn-ea"/>
              </a:rPr>
              <a:t>Examples: AWS IoT Core, Google Cloud IoT.</a:t>
            </a:r>
            <a:endParaRPr lang="en-US" sz="2000">
              <a:latin typeface="Times New Roman" panose="02020603050405020304" pitchFamily="18" charset="0"/>
              <a:cs typeface="Times New Roman" panose="02020603050405020304" pitchFamily="18" charset="0"/>
            </a:endParaRPr>
          </a:p>
          <a:p>
            <a:pPr marL="0" indent="0">
              <a:buNone/>
            </a:pPr>
            <a:endParaRPr lang="en-US" sz="2000">
              <a:latin typeface="Times New Roman" panose="02020603050405020304" pitchFamily="18" charset="0"/>
              <a:cs typeface="Times New Roman" panose="02020603050405020304" pitchFamily="18" charset="0"/>
            </a:endParaRPr>
          </a:p>
          <a:p>
            <a:pPr marL="0" indent="0">
              <a:buNone/>
            </a:pPr>
            <a:r>
              <a:rPr lang="en-US" sz="2000" b="1">
                <a:latin typeface="Times New Roman" panose="02020603050405020304" pitchFamily="18" charset="0"/>
                <a:cs typeface="Times New Roman" panose="02020603050405020304" pitchFamily="18" charset="0"/>
                <a:sym typeface="+mn-ea"/>
              </a:rPr>
              <a:t>Payment Gateway Integration:</a:t>
            </a:r>
            <a:endParaRPr lang="en-US" sz="2000" b="1">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sym typeface="+mn-ea"/>
              </a:rPr>
              <a:t>Description: Facilitates UPI transactions directly from the cart.</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sym typeface="+mn-ea"/>
              </a:rPr>
              <a:t>Examples: Razorpay, Paytm Payment Gateway.</a:t>
            </a:r>
            <a:endParaRPr lang="en-US" sz="2000">
              <a:latin typeface="Times New Roman" panose="02020603050405020304" pitchFamily="18" charset="0"/>
              <a:cs typeface="Times New Roman" panose="02020603050405020304" pitchFamily="18" charset="0"/>
              <a:sym typeface="+mn-ea"/>
            </a:endParaRPr>
          </a:p>
          <a:p>
            <a:endParaRPr lang="en-US" sz="2000">
              <a:latin typeface="Times New Roman" panose="02020603050405020304" pitchFamily="18" charset="0"/>
              <a:cs typeface="Times New Roman" panose="02020603050405020304" pitchFamily="18" charset="0"/>
            </a:endParaRPr>
          </a:p>
          <a:p>
            <a:pPr marL="0" indent="0">
              <a:buNone/>
            </a:pPr>
            <a:r>
              <a:rPr lang="en-US" sz="2000" b="1">
                <a:latin typeface="Times New Roman" panose="02020603050405020304" pitchFamily="18" charset="0"/>
                <a:cs typeface="Times New Roman" panose="02020603050405020304" pitchFamily="18" charset="0"/>
                <a:sym typeface="+mn-ea"/>
              </a:rPr>
              <a:t>Mobile Application:</a:t>
            </a:r>
            <a:endParaRPr lang="en-US" sz="2000" b="1">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sym typeface="+mn-ea"/>
              </a:rPr>
              <a:t>Description: Interface for customers to interact with the smart cart.</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sym typeface="+mn-ea"/>
              </a:rPr>
              <a:t>Features: Product recommendations, cart management, payment processing.</a:t>
            </a:r>
            <a:endParaRPr lang="en-US" sz="2000">
              <a:latin typeface="Times New Roman" panose="02020603050405020304" pitchFamily="18" charset="0"/>
              <a:cs typeface="Times New Roman" panose="02020603050405020304" pitchFamily="18" charset="0"/>
            </a:endParaRPr>
          </a:p>
          <a:p>
            <a:pPr marL="0" indent="0">
              <a:buNone/>
            </a:pPr>
            <a:endParaRPr lang="en-US" sz="2000">
              <a:latin typeface="Times New Roman" panose="02020603050405020304" pitchFamily="18" charset="0"/>
              <a:cs typeface="Times New Roman" panose="02020603050405020304" pitchFamily="18" charset="0"/>
            </a:endParaRPr>
          </a:p>
          <a:p>
            <a:pPr marL="0" indent="0">
              <a:buNone/>
            </a:pPr>
            <a:r>
              <a:rPr lang="en-US" sz="2000" b="1">
                <a:latin typeface="Times New Roman" panose="02020603050405020304" pitchFamily="18" charset="0"/>
                <a:cs typeface="Times New Roman" panose="02020603050405020304" pitchFamily="18" charset="0"/>
                <a:sym typeface="+mn-ea"/>
              </a:rPr>
              <a:t>Middleware:</a:t>
            </a:r>
            <a:endParaRPr lang="en-US" sz="2000" b="1">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sym typeface="+mn-ea"/>
              </a:rPr>
              <a:t>Description: Connects IoT devices, databases, and applications.</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sym typeface="+mn-ea"/>
              </a:rPr>
              <a:t>Examples: Node.js, Python Flask.</a:t>
            </a:r>
            <a:endParaRPr lang="en-US" sz="20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r>
              <a:rPr lang="en-US" smtClean="0">
                <a:latin typeface="Times New Roman" panose="02020603050405020304" pitchFamily="18" charset="0"/>
                <a:cs typeface="Times New Roman" panose="02020603050405020304" pitchFamily="18" charset="0"/>
                <a:sym typeface="+mn-ea"/>
              </a:rPr>
              <a:t>12</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N" b="1">
                <a:latin typeface="Times New Roman" panose="02020603050405020304" pitchFamily="18" charset="0"/>
                <a:cs typeface="Times New Roman" panose="02020603050405020304" pitchFamily="18" charset="0"/>
                <a:sym typeface="+mn-ea"/>
              </a:rPr>
              <a:t>Software and Hardware Requirements</a:t>
            </a:r>
            <a:endParaRPr lang="en-US"/>
          </a:p>
        </p:txBody>
      </p:sp>
      <p:sp>
        <p:nvSpPr>
          <p:cNvPr id="3" name="Content Placeholder 2"/>
          <p:cNvSpPr>
            <a:spLocks noGrp="1"/>
          </p:cNvSpPr>
          <p:nvPr>
            <p:ph idx="1"/>
          </p:nvPr>
        </p:nvSpPr>
        <p:spPr/>
        <p:txBody>
          <a:bodyPr>
            <a:normAutofit fontScale="60000"/>
          </a:bodyPr>
          <a:p>
            <a:pPr marL="0" indent="0">
              <a:buNone/>
            </a:pPr>
            <a:r>
              <a:rPr lang="en-US" b="1">
                <a:latin typeface="Times New Roman" panose="02020603050405020304" pitchFamily="18" charset="0"/>
                <a:cs typeface="Times New Roman" panose="02020603050405020304" pitchFamily="18" charset="0"/>
                <a:sym typeface="+mn-ea"/>
              </a:rPr>
              <a:t>Hardware Requirements:</a:t>
            </a:r>
            <a:endParaRPr lang="en-US" b="1">
              <a:latin typeface="Times New Roman" panose="02020603050405020304" pitchFamily="18" charset="0"/>
              <a:cs typeface="Times New Roman" panose="02020603050405020304" pitchFamily="18" charset="0"/>
            </a:endParaRPr>
          </a:p>
          <a:p>
            <a:pPr marL="0" indent="0">
              <a:buNone/>
            </a:pPr>
            <a:r>
              <a:rPr lang="en-US" b="1">
                <a:latin typeface="Times New Roman" panose="02020603050405020304" pitchFamily="18" charset="0"/>
                <a:cs typeface="Times New Roman" panose="02020603050405020304" pitchFamily="18" charset="0"/>
                <a:sym typeface="+mn-ea"/>
              </a:rPr>
              <a:t>Sensors:</a:t>
            </a:r>
            <a:endParaRPr lang="en-US" b="1">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sym typeface="+mn-ea"/>
              </a:rPr>
              <a:t>Types: Weight sensors, barcode scanners, NFC Tags (Additional Developments).</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sym typeface="+mn-ea"/>
              </a:rPr>
              <a:t>Purpose: Track inventory, verify weights, scan barcodes.</a:t>
            </a:r>
            <a:endParaRPr lang="en-US">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a:p>
            <a:pPr marL="0" indent="0">
              <a:buNone/>
            </a:pPr>
            <a:r>
              <a:rPr lang="en-US" b="1">
                <a:latin typeface="Times New Roman" panose="02020603050405020304" pitchFamily="18" charset="0"/>
                <a:cs typeface="Times New Roman" panose="02020603050405020304" pitchFamily="18" charset="0"/>
                <a:sym typeface="+mn-ea"/>
              </a:rPr>
              <a:t>Microcontrollers:</a:t>
            </a:r>
            <a:endParaRPr lang="en-US" b="1">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sym typeface="+mn-ea"/>
              </a:rPr>
              <a:t>Examples: Arduino, Raspberry Pi.</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sym typeface="+mn-ea"/>
              </a:rPr>
              <a:t>Purpose: Process sensor data and control cart functions.</a:t>
            </a:r>
            <a:endParaRPr lang="en-US">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a:p>
            <a:pPr marL="0" indent="0">
              <a:buNone/>
            </a:pPr>
            <a:r>
              <a:rPr lang="en-US" b="1">
                <a:latin typeface="Times New Roman" panose="02020603050405020304" pitchFamily="18" charset="0"/>
                <a:cs typeface="Times New Roman" panose="02020603050405020304" pitchFamily="18" charset="0"/>
                <a:sym typeface="+mn-ea"/>
              </a:rPr>
              <a:t>Connectivity Modules:</a:t>
            </a:r>
            <a:endParaRPr lang="en-US" b="1">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sym typeface="+mn-ea"/>
              </a:rPr>
              <a:t>Types: Wi-Fi, Zigbee.</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sym typeface="+mn-ea"/>
              </a:rPr>
              <a:t>Purpose: Enable communication between cart and the cloud server.</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r>
              <a:rPr lang="en-US"/>
              <a:t>13</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N" b="1">
                <a:latin typeface="Times New Roman" panose="02020603050405020304" pitchFamily="18" charset="0"/>
                <a:cs typeface="Times New Roman" panose="02020603050405020304" pitchFamily="18" charset="0"/>
                <a:sym typeface="+mn-ea"/>
              </a:rPr>
              <a:t>Software and Hardware Requirements</a:t>
            </a:r>
            <a:endParaRPr lang="en-US"/>
          </a:p>
        </p:txBody>
      </p:sp>
      <p:sp>
        <p:nvSpPr>
          <p:cNvPr id="3" name="Content Placeholder 2"/>
          <p:cNvSpPr>
            <a:spLocks noGrp="1"/>
          </p:cNvSpPr>
          <p:nvPr>
            <p:ph idx="1"/>
          </p:nvPr>
        </p:nvSpPr>
        <p:spPr/>
        <p:txBody>
          <a:bodyPr>
            <a:normAutofit/>
          </a:bodyPr>
          <a:p>
            <a:pPr marL="0" indent="0">
              <a:buNone/>
            </a:pPr>
            <a:r>
              <a:rPr lang="en-US" sz="2000" b="1">
                <a:latin typeface="Times New Roman" panose="02020603050405020304" pitchFamily="18" charset="0"/>
                <a:cs typeface="Times New Roman" panose="02020603050405020304" pitchFamily="18" charset="0"/>
                <a:sym typeface="+mn-ea"/>
              </a:rPr>
              <a:t>Power Supply:</a:t>
            </a:r>
            <a:endParaRPr lang="en-US" sz="2000" b="1">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sym typeface="+mn-ea"/>
              </a:rPr>
              <a:t>Type: Rechargeable batteries.</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sym typeface="+mn-ea"/>
              </a:rPr>
              <a:t>Purpose: Provide power to the cart's electronic components.</a:t>
            </a:r>
            <a:endParaRPr lang="en-US" sz="2000">
              <a:latin typeface="Times New Roman" panose="02020603050405020304" pitchFamily="18" charset="0"/>
              <a:cs typeface="Times New Roman" panose="02020603050405020304" pitchFamily="18" charset="0"/>
            </a:endParaRPr>
          </a:p>
          <a:p>
            <a:pPr marL="0" indent="0">
              <a:buNone/>
            </a:pPr>
            <a:endParaRPr lang="en-US" sz="2000">
              <a:latin typeface="Times New Roman" panose="02020603050405020304" pitchFamily="18" charset="0"/>
              <a:cs typeface="Times New Roman" panose="02020603050405020304" pitchFamily="18" charset="0"/>
            </a:endParaRPr>
          </a:p>
          <a:p>
            <a:pPr marL="0" indent="0">
              <a:buNone/>
            </a:pPr>
            <a:r>
              <a:rPr lang="en-US" sz="2000" b="1">
                <a:latin typeface="Times New Roman" panose="02020603050405020304" pitchFamily="18" charset="0"/>
                <a:cs typeface="Times New Roman" panose="02020603050405020304" pitchFamily="18" charset="0"/>
                <a:sym typeface="+mn-ea"/>
              </a:rPr>
              <a:t>Display Interface:</a:t>
            </a:r>
            <a:endParaRPr lang="en-US" sz="2000" b="1">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sym typeface="+mn-ea"/>
              </a:rPr>
              <a:t>Type: LCD or LED screens and programmable light strip.</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sym typeface="+mn-ea"/>
              </a:rPr>
              <a:t>Purpose: Show product information, billing details, and cart status.</a:t>
            </a:r>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r>
              <a:rPr lang="en-US" smtClean="0"/>
              <a:t>14</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b="1">
                <a:latin typeface="Times New Roman" panose="02020603050405020304" pitchFamily="18" charset="0"/>
                <a:cs typeface="Times New Roman" panose="02020603050405020304" pitchFamily="18" charset="0"/>
              </a:rPr>
              <a:t>Project Development Timeline (Gantt Chart)</a:t>
            </a:r>
            <a:endParaRPr lang="en-US" b="1">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fld id="{B6F15528-21DE-4FAA-801E-634DDDAF4B2B}" type="slidenum">
              <a:rPr lang="en-US" smtClean="0"/>
            </a:fld>
            <a:endParaRPr lang="en-US"/>
          </a:p>
        </p:txBody>
      </p:sp>
      <p:pic>
        <p:nvPicPr>
          <p:cNvPr id="5" name="Content Placeholder 3"/>
          <p:cNvPicPr>
            <a:picLocks noGrp="1" noChangeAspect="1"/>
          </p:cNvPicPr>
          <p:nvPr>
            <p:custDataLst>
              <p:tags r:id="rId1"/>
            </p:custDataLst>
          </p:nvPr>
        </p:nvPicPr>
        <p:blipFill>
          <a:blip r:embed="rId2"/>
          <a:stretch>
            <a:fillRect/>
          </a:stretch>
        </p:blipFill>
        <p:spPr>
          <a:xfrm>
            <a:off x="324168" y="1599936"/>
            <a:ext cx="8495662" cy="4184113"/>
          </a:xfrm>
          <a:prstGeom prst="rect">
            <a:avLst/>
          </a:prstGeom>
        </p:spPr>
      </p:pic>
      <p:sp>
        <p:nvSpPr>
          <p:cNvPr id="6" name="Text Box 5"/>
          <p:cNvSpPr txBox="1"/>
          <p:nvPr>
            <p:custDataLst>
              <p:tags r:id="rId3"/>
            </p:custDataLst>
          </p:nvPr>
        </p:nvSpPr>
        <p:spPr>
          <a:xfrm>
            <a:off x="2515235" y="5847715"/>
            <a:ext cx="4113530" cy="873760"/>
          </a:xfrm>
          <a:prstGeom prst="rect">
            <a:avLst/>
          </a:prstGeom>
        </p:spPr>
        <p:txBody>
          <a:bodyPr vert="horz" lIns="91440" tIns="45720" rIns="91440" bIns="45720" rtlCol="0" anchor="ctr">
            <a:normAutofit/>
          </a:bodyPr>
          <a:p>
            <a:pPr algn="ctr">
              <a:lnSpc>
                <a:spcPct val="90000"/>
              </a:lnSpc>
              <a:spcBef>
                <a:spcPts val="1000"/>
              </a:spcBef>
            </a:pPr>
            <a:r>
              <a:rPr lang="en-US">
                <a:latin typeface="Times New Roman" panose="02020603050405020304" pitchFamily="18" charset="0"/>
                <a:cs typeface="Times New Roman" panose="02020603050405020304" pitchFamily="18" charset="0"/>
              </a:rPr>
              <a:t>5 August 2024 - 10 November 2024</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b="1">
                <a:latin typeface="Times New Roman" panose="02020603050405020304" pitchFamily="18" charset="0"/>
                <a:cs typeface="Times New Roman" panose="02020603050405020304" pitchFamily="18" charset="0"/>
              </a:rPr>
              <a:t>References</a:t>
            </a:r>
            <a:endParaRPr lang="en-IN"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p>
            <a:pPr marL="0" indent="0">
              <a:buNone/>
            </a:pPr>
            <a:r>
              <a:rPr lang="en-US" sz="1000">
                <a:latin typeface="Times New Roman" panose="02020603050405020304" pitchFamily="18" charset="0"/>
                <a:cs typeface="Times New Roman" panose="02020603050405020304" pitchFamily="18" charset="0"/>
              </a:rPr>
              <a:t>[1] S.Karjol &amp; A. Holla &amp; C.B. Abhilash. (2018). An IOT Based Smart Shopping Cart for Smart Shopping. 10.1007/978-981-10-9059-2_33.</a:t>
            </a:r>
            <a:endParaRPr lang="en-US" sz="1000">
              <a:latin typeface="Times New Roman" panose="02020603050405020304" pitchFamily="18" charset="0"/>
              <a:cs typeface="Times New Roman" panose="02020603050405020304" pitchFamily="18" charset="0"/>
            </a:endParaRPr>
          </a:p>
          <a:p>
            <a:pPr marL="0" indent="0">
              <a:buNone/>
            </a:pPr>
            <a:endParaRPr lang="en-US" sz="1000">
              <a:latin typeface="Times New Roman" panose="02020603050405020304" pitchFamily="18" charset="0"/>
              <a:cs typeface="Times New Roman" panose="02020603050405020304" pitchFamily="18" charset="0"/>
            </a:endParaRPr>
          </a:p>
          <a:p>
            <a:pPr marL="0" indent="0">
              <a:buNone/>
            </a:pPr>
            <a:r>
              <a:rPr lang="en-US" sz="1000">
                <a:latin typeface="Times New Roman" panose="02020603050405020304" pitchFamily="18" charset="0"/>
                <a:cs typeface="Times New Roman" panose="02020603050405020304" pitchFamily="18" charset="0"/>
              </a:rPr>
              <a:t>[2] C, Roopa &amp; Reddy, Nivas. (2020). Research on Smart Shopping Cart. International Journal of Scientific Research in Computer Science, Engineering and Information Technology. 359-363. 10.32628/CSEIT206468.</a:t>
            </a:r>
            <a:endParaRPr lang="en-US" sz="1000">
              <a:latin typeface="Times New Roman" panose="02020603050405020304" pitchFamily="18" charset="0"/>
              <a:cs typeface="Times New Roman" panose="02020603050405020304" pitchFamily="18" charset="0"/>
            </a:endParaRPr>
          </a:p>
          <a:p>
            <a:pPr marL="0" indent="0">
              <a:buNone/>
            </a:pPr>
            <a:endParaRPr lang="en-US" sz="1000">
              <a:latin typeface="Times New Roman" panose="02020603050405020304" pitchFamily="18" charset="0"/>
              <a:cs typeface="Times New Roman" panose="02020603050405020304" pitchFamily="18" charset="0"/>
            </a:endParaRPr>
          </a:p>
          <a:p>
            <a:pPr marL="0" indent="0">
              <a:buNone/>
            </a:pPr>
            <a:r>
              <a:rPr lang="en-US" sz="1000">
                <a:latin typeface="Times New Roman" panose="02020603050405020304" pitchFamily="18" charset="0"/>
                <a:cs typeface="Times New Roman" panose="02020603050405020304" pitchFamily="18" charset="0"/>
              </a:rPr>
              <a:t>[3] T. K. Das, A. K. Tripathy and K. Srinivasan, "A Smart Trolley for Smart Shopping," 2020 International Conference on System, Computation, Automation and Networking (ICSCAN), Pondicherry, India, 2020, pp. 1-5, doi: 10.1109/ICSCAN49426.2020.9262350. keywords: {Databases;RFID tags;Wireless fidelity;Postal services;Smart cards;Libraries;Bar codes;Shopping Trolley;RFID Reader;RFID Tag;IOT;Smart Cart;e-Billing},</a:t>
            </a:r>
            <a:endParaRPr lang="en-US" sz="1000">
              <a:latin typeface="Times New Roman" panose="02020603050405020304" pitchFamily="18" charset="0"/>
              <a:cs typeface="Times New Roman" panose="02020603050405020304" pitchFamily="18" charset="0"/>
            </a:endParaRPr>
          </a:p>
          <a:p>
            <a:pPr marL="0" indent="0">
              <a:buNone/>
            </a:pPr>
            <a:endParaRPr lang="en-US" sz="1000">
              <a:latin typeface="Times New Roman" panose="02020603050405020304" pitchFamily="18" charset="0"/>
              <a:cs typeface="Times New Roman" panose="02020603050405020304" pitchFamily="18" charset="0"/>
            </a:endParaRPr>
          </a:p>
          <a:p>
            <a:pPr marL="0" indent="0">
              <a:buNone/>
            </a:pPr>
            <a:r>
              <a:rPr lang="en-US" sz="1000">
                <a:latin typeface="Times New Roman" panose="02020603050405020304" pitchFamily="18" charset="0"/>
                <a:cs typeface="Times New Roman" panose="02020603050405020304" pitchFamily="18" charset="0"/>
              </a:rPr>
              <a:t>[4] S. R. Subudhi and R. N. Ponnalagu, "An Intelligent Shopping Cart with Automatic Product Detection and Secure Payment System," 2019 IEEE 16th India Council International Conference (INDICON), Rajkot, India, 2019, pp. 1-4, doi: 10.1109/INDICON47234.2019.9030331. keywords: {Radiofrequency identification;Authentication;Fingerprint recognition;Internet of Things;Liquid crystal displays;Monitoring;Biomedical monitoring;Intelligent Shopping Cart;Secure payment;Fingerprint sensor;RFID;UPI;UID;Automation},</a:t>
            </a:r>
            <a:endParaRPr lang="en-US" sz="1000">
              <a:latin typeface="Times New Roman" panose="02020603050405020304" pitchFamily="18" charset="0"/>
              <a:cs typeface="Times New Roman" panose="02020603050405020304" pitchFamily="18" charset="0"/>
            </a:endParaRPr>
          </a:p>
          <a:p>
            <a:pPr marL="0" indent="0">
              <a:buNone/>
            </a:pPr>
            <a:endParaRPr lang="en-US" sz="1000">
              <a:latin typeface="Times New Roman" panose="02020603050405020304" pitchFamily="18" charset="0"/>
              <a:cs typeface="Times New Roman" panose="02020603050405020304" pitchFamily="18" charset="0"/>
            </a:endParaRPr>
          </a:p>
          <a:p>
            <a:pPr marL="0" indent="0">
              <a:buNone/>
            </a:pPr>
            <a:r>
              <a:rPr lang="en-US" sz="1000">
                <a:latin typeface="Times New Roman" panose="02020603050405020304" pitchFamily="18" charset="0"/>
                <a:cs typeface="Times New Roman" panose="02020603050405020304" pitchFamily="18" charset="0"/>
              </a:rPr>
              <a:t>[5] R. Gupte, S. Rege, S. Hawa, Y. S. Rao and R. Sawant, "Automated Shopping Cart Using RFID with a Collaborative Clustering Driven Recommendation System," 2020 Second International Conference on Inventive Research in Computing Applications (ICIRCA), Coimbatore, India, 2020, pp. 400-404, doi: 10.1109/ICIRCA48905.2020.9183100. keywords: {Databases;Security;Real-time systems;RFID tags;Collaboration;Industries;Smart Shopping Cart;RFID;Collaborative Clustering;Artificial Intelligence;Automation;COVID-19},</a:t>
            </a:r>
            <a:endParaRPr lang="en-US" sz="1000">
              <a:latin typeface="Times New Roman" panose="02020603050405020304" pitchFamily="18" charset="0"/>
              <a:cs typeface="Times New Roman" panose="02020603050405020304" pitchFamily="18" charset="0"/>
            </a:endParaRPr>
          </a:p>
          <a:p>
            <a:pPr marL="0" indent="0">
              <a:buNone/>
            </a:pPr>
            <a:endParaRPr lang="en-US" sz="1000">
              <a:latin typeface="Times New Roman" panose="02020603050405020304" pitchFamily="18" charset="0"/>
              <a:cs typeface="Times New Roman" panose="02020603050405020304" pitchFamily="18" charset="0"/>
            </a:endParaRPr>
          </a:p>
          <a:p>
            <a:pPr marL="0" indent="0">
              <a:buNone/>
            </a:pPr>
            <a:r>
              <a:rPr lang="en-US" sz="1000">
                <a:latin typeface="Times New Roman" panose="02020603050405020304" pitchFamily="18" charset="0"/>
                <a:cs typeface="Times New Roman" panose="02020603050405020304" pitchFamily="18" charset="0"/>
              </a:rPr>
              <a:t>[6] J. Guntur, S. S. Raju, M. Srikanth and N. S. S. Kumar, "Automatic Shopping Cart Using RFID and NodeMCU," 2023 International Conference on Computer Communication and Informatics (ICCCI), Coimbatore, India, 2023, pp. 1-5, doi: 10.1109/ICCCI56745.2023.10128538. keywords: {Technological innovation;Animals;Planets;Urban areas;Organizations;Liquid crystal displays;Internet of Things;RFID;ESP8266NodeMCU;Internet of Things (IoT);Smart Shopping cart;WiFi},</a:t>
            </a:r>
            <a:endParaRPr lang="en-US" sz="1000">
              <a:latin typeface="Times New Roman" panose="02020603050405020304" pitchFamily="18" charset="0"/>
              <a:cs typeface="Times New Roman" panose="02020603050405020304" pitchFamily="18" charset="0"/>
            </a:endParaRPr>
          </a:p>
          <a:p>
            <a:pPr marL="0" indent="0">
              <a:buNone/>
            </a:pPr>
            <a:endParaRPr lang="en-US" sz="1000">
              <a:latin typeface="Times New Roman" panose="02020603050405020304" pitchFamily="18" charset="0"/>
              <a:cs typeface="Times New Roman" panose="02020603050405020304" pitchFamily="18" charset="0"/>
            </a:endParaRPr>
          </a:p>
          <a:p>
            <a:pPr marL="0" indent="0">
              <a:buNone/>
            </a:pPr>
            <a:r>
              <a:rPr lang="en-US" sz="1000">
                <a:latin typeface="Times New Roman" panose="02020603050405020304" pitchFamily="18" charset="0"/>
                <a:cs typeface="Times New Roman" panose="02020603050405020304" pitchFamily="18" charset="0"/>
                <a:sym typeface="+mn-ea"/>
              </a:rPr>
              <a:t>[7] T. T, P. G, K. R, D. G. I, V. J and K. K. S, "Autonomous Billing Cart for Retail Store," 2023 Intelligent Computing and Control for Engineering and Business Systems (ICCEBS), Chennai, India, 2023, pp. 1-5, doi: 10.1109/ICCEBS58601.2023.10448643. keywords: {Machine learning algorithms;Transforms;Speech recognition;Liquid crystal displays;Mobile applications;Security;Radiofrequency identification;Autonomous shopping cart;RFID;Barcode Scanner;NLP;LCD;Raspberry Pi},</a:t>
            </a:r>
            <a:endParaRPr lang="en-US" sz="10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b="1">
                <a:latin typeface="Times New Roman" panose="02020603050405020304" pitchFamily="18" charset="0"/>
                <a:cs typeface="Times New Roman" panose="02020603050405020304" pitchFamily="18" charset="0"/>
                <a:sym typeface="+mn-ea"/>
              </a:rPr>
              <a:t>References</a:t>
            </a:r>
            <a:endParaRPr lang="en-US"/>
          </a:p>
        </p:txBody>
      </p:sp>
      <p:sp>
        <p:nvSpPr>
          <p:cNvPr id="3" name="Content Placeholder 2"/>
          <p:cNvSpPr>
            <a:spLocks noGrp="1"/>
          </p:cNvSpPr>
          <p:nvPr>
            <p:ph idx="1"/>
          </p:nvPr>
        </p:nvSpPr>
        <p:spPr/>
        <p:txBody>
          <a:bodyPr>
            <a:noAutofit/>
          </a:bodyPr>
          <a:p>
            <a:pPr marL="0" indent="0">
              <a:buNone/>
            </a:pPr>
            <a:endParaRPr lang="en-US" sz="1000">
              <a:latin typeface="Times New Roman" panose="02020603050405020304" pitchFamily="18" charset="0"/>
              <a:cs typeface="Times New Roman" panose="02020603050405020304" pitchFamily="18" charset="0"/>
            </a:endParaRPr>
          </a:p>
          <a:p>
            <a:pPr marL="0" indent="0">
              <a:buNone/>
            </a:pPr>
            <a:r>
              <a:rPr lang="en-US" sz="1000">
                <a:latin typeface="Times New Roman" panose="02020603050405020304" pitchFamily="18" charset="0"/>
                <a:cs typeface="Times New Roman" panose="02020603050405020304" pitchFamily="18" charset="0"/>
              </a:rPr>
              <a:t>[8] H. N. Mahendra, S. Mallikarjunaswamy, C. B. Nooli, M. Hrishikesh, N. Kruthik and H. M. Vakkalanka, "Cloud based Centralized Smart Cart and Contactless Billing System," 2022 7th International Conference on Communication and Electronics Systems (ICCES), Coimbatore, India, 2022, pp. 820-826, doi: 10.1109/ICCES54183.2022.9835856. keywords: {Wide area networks;Wireless communication;Training;Cloud computing;Databases;Computational modeling;Real-time systems;Internet of Things (IoT);Cloud computing;ESP8266 Wi-Fi Module;Software-defined Wide Area Network (SD-WAN);Radio Frequency Identification (RFID);Quick Response Code (QR Code);Smart Cart},</a:t>
            </a:r>
            <a:endParaRPr lang="en-US" sz="1000">
              <a:latin typeface="Times New Roman" panose="02020603050405020304" pitchFamily="18" charset="0"/>
              <a:cs typeface="Times New Roman" panose="02020603050405020304" pitchFamily="18" charset="0"/>
            </a:endParaRPr>
          </a:p>
          <a:p>
            <a:pPr marL="0" indent="0">
              <a:buNone/>
            </a:pPr>
            <a:endParaRPr lang="en-US" sz="1000">
              <a:latin typeface="Times New Roman" panose="02020603050405020304" pitchFamily="18" charset="0"/>
              <a:cs typeface="Times New Roman" panose="02020603050405020304" pitchFamily="18" charset="0"/>
            </a:endParaRPr>
          </a:p>
          <a:p>
            <a:pPr marL="0" indent="0">
              <a:buNone/>
            </a:pPr>
            <a:r>
              <a:rPr lang="en-US" sz="1000">
                <a:latin typeface="Times New Roman" panose="02020603050405020304" pitchFamily="18" charset="0"/>
                <a:cs typeface="Times New Roman" panose="02020603050405020304" pitchFamily="18" charset="0"/>
              </a:rPr>
              <a:t>[9] S. Mekruksavanich, "Design and Implementation of the Smart Shopping Basket Based on IoT Technology," 2019 14th International Joint Symposium on Artificial Intelligence and Natural Language Processing (iSAI-NLP), Chiang Mai, Thailand, 2019, pp. 1-6, doi: 10.1109/iSAI-NLP48611.2019.9045336. keywords: {smart shopping cart;Internet of Things (IoT);weight sensor;load cell},</a:t>
            </a:r>
            <a:endParaRPr lang="en-US" sz="1000">
              <a:latin typeface="Times New Roman" panose="02020603050405020304" pitchFamily="18" charset="0"/>
              <a:cs typeface="Times New Roman" panose="02020603050405020304" pitchFamily="18" charset="0"/>
            </a:endParaRPr>
          </a:p>
          <a:p>
            <a:pPr marL="0" indent="0">
              <a:buNone/>
            </a:pPr>
            <a:endParaRPr lang="en-US" sz="1000">
              <a:latin typeface="Times New Roman" panose="02020603050405020304" pitchFamily="18" charset="0"/>
              <a:cs typeface="Times New Roman" panose="02020603050405020304" pitchFamily="18" charset="0"/>
            </a:endParaRPr>
          </a:p>
          <a:p>
            <a:pPr marL="0" indent="0">
              <a:buNone/>
            </a:pPr>
            <a:r>
              <a:rPr lang="en-US" sz="1000">
                <a:latin typeface="Times New Roman" panose="02020603050405020304" pitchFamily="18" charset="0"/>
                <a:cs typeface="Times New Roman" panose="02020603050405020304" pitchFamily="18" charset="0"/>
              </a:rPr>
              <a:t>[10] Anushka, V. Mishra, S. Bhardwaj and R. Vashisth, "Design and Development of Smart Cart System using Artificial Intelligence," 2021 6th International Conference on Signal Processing, Computing and Control (ISPCC), Solan, India, 2021, pp. 127-130, doi: 10.1109/ISPCC53510.2021.9609507. keywords: {Microcontrollers;Touch sensitive screens;Signal processing;Logic gates;DC motors;Light emitting diodes;Liquid crystal displays;Automated Billing System;Automated Moving System;RFID;IR;Arduino UNO},</a:t>
            </a:r>
            <a:endParaRPr lang="en-US" sz="1000">
              <a:latin typeface="Times New Roman" panose="02020603050405020304" pitchFamily="18" charset="0"/>
              <a:cs typeface="Times New Roman" panose="02020603050405020304" pitchFamily="18" charset="0"/>
            </a:endParaRPr>
          </a:p>
          <a:p>
            <a:pPr marL="0" indent="0">
              <a:buNone/>
            </a:pPr>
            <a:endParaRPr lang="en-US" sz="1000">
              <a:latin typeface="Times New Roman" panose="02020603050405020304" pitchFamily="18" charset="0"/>
              <a:cs typeface="Times New Roman" panose="02020603050405020304" pitchFamily="18" charset="0"/>
            </a:endParaRPr>
          </a:p>
          <a:p>
            <a:pPr marL="0" indent="0">
              <a:buNone/>
            </a:pPr>
            <a:r>
              <a:rPr lang="en-US" sz="1000">
                <a:latin typeface="Times New Roman" panose="02020603050405020304" pitchFamily="18" charset="0"/>
                <a:cs typeface="Times New Roman" panose="02020603050405020304" pitchFamily="18" charset="0"/>
              </a:rPr>
              <a:t>[11] K. Naikade and R. Raman, "Enhancing Shopping Experience with Raspberry Pi and Cloud-Integrated Wireless Sensor Networks for Smart Trolleys in IoT," 2023 International Conference on Self Sustainable Artificial Intelligence Systems (ICSSAS), Erode, India, 2023, pp. 1086-1090, doi: 10.1109/ICSSAS57918.2023.10331668. keywords: {Wireless communication;Temperature sensors;Wireless sensor networks;Cloud computing;Target tracking;Scalability;Real-time systems;Smart Shopping;Smart trolley;Cloud server;Data Management;Customer Satisfaction},</a:t>
            </a:r>
            <a:endParaRPr lang="en-US" sz="1000">
              <a:latin typeface="Times New Roman" panose="02020603050405020304" pitchFamily="18" charset="0"/>
              <a:cs typeface="Times New Roman" panose="02020603050405020304" pitchFamily="18" charset="0"/>
            </a:endParaRPr>
          </a:p>
          <a:p>
            <a:pPr marL="0" indent="0">
              <a:buNone/>
            </a:pPr>
            <a:endParaRPr lang="en-US" sz="1000">
              <a:latin typeface="Times New Roman" panose="02020603050405020304" pitchFamily="18" charset="0"/>
              <a:cs typeface="Times New Roman" panose="02020603050405020304" pitchFamily="18" charset="0"/>
            </a:endParaRPr>
          </a:p>
          <a:p>
            <a:pPr marL="0" indent="0">
              <a:buNone/>
            </a:pPr>
            <a:r>
              <a:rPr lang="en-US" sz="1000">
                <a:latin typeface="Times New Roman" panose="02020603050405020304" pitchFamily="18" charset="0"/>
                <a:cs typeface="Times New Roman" panose="02020603050405020304" pitchFamily="18" charset="0"/>
              </a:rPr>
              <a:t>[12] A. Kumar and A. B. M. Shawkat, "i-SHOP: A Model for Smart Shopping," 2016 3rd Asia-Pacific World Congress on Computer Science and Engineering (APWC on CSE), Nadi, Fiji, 2016, pp. 139-143, doi: 10.1109/APWC-on-CSE.2016.032. keywords: {Security;Electronic commerce;Business;Internet;Consumer behavior;Usability;Web sites;Electronic commerce;i-shop;Smart Shopping},</a:t>
            </a:r>
            <a:endParaRPr lang="en-US" sz="1000">
              <a:latin typeface="Times New Roman" panose="02020603050405020304" pitchFamily="18" charset="0"/>
              <a:cs typeface="Times New Roman" panose="02020603050405020304" pitchFamily="18" charset="0"/>
            </a:endParaRPr>
          </a:p>
          <a:p>
            <a:pPr marL="0" indent="0">
              <a:buNone/>
            </a:pPr>
            <a:endParaRPr lang="en-US" sz="1000">
              <a:latin typeface="Times New Roman" panose="02020603050405020304" pitchFamily="18" charset="0"/>
              <a:cs typeface="Times New Roman" panose="02020603050405020304" pitchFamily="18" charset="0"/>
            </a:endParaRPr>
          </a:p>
          <a:p>
            <a:pPr marL="0" indent="0">
              <a:buNone/>
            </a:pPr>
            <a:r>
              <a:rPr lang="en-US" sz="1000">
                <a:latin typeface="Times New Roman" panose="02020603050405020304" pitchFamily="18" charset="0"/>
                <a:cs typeface="Times New Roman" panose="02020603050405020304" pitchFamily="18" charset="0"/>
                <a:sym typeface="+mn-ea"/>
              </a:rPr>
              <a:t>[13] V. Perera, L. Ekanayake, A. Bandara, D. Shakya and U. S. Oruthota, "IOT Based Smart Shopping System," 2021 10th International Conference on Information and Automation for Sustainability (ICIAfS), Negambo, Sri Lanka, 2021, pp. 225-229, doi: 10.1109/ICIAfS52090.2021.9606124. keywords: {Smart cards;Schedules;Urban areas;Sociology;Radio navigation;Reliability;Sustainable development;Internet of things;Radio frequency identification;Smart shopping cart},</a:t>
            </a:r>
            <a:endParaRPr lang="en-US" sz="1000">
              <a:latin typeface="Times New Roman" panose="02020603050405020304" pitchFamily="18" charset="0"/>
              <a:cs typeface="Times New Roman" panose="02020603050405020304" pitchFamily="18" charset="0"/>
            </a:endParaRPr>
          </a:p>
          <a:p>
            <a:pPr marL="0" indent="0">
              <a:buNone/>
            </a:pPr>
            <a:endParaRPr lang="en-US" sz="1000">
              <a:latin typeface="Times New Roman" panose="02020603050405020304" pitchFamily="18" charset="0"/>
              <a:cs typeface="Times New Roman" panose="02020603050405020304" pitchFamily="18" charset="0"/>
            </a:endParaRPr>
          </a:p>
          <a:p>
            <a:endParaRPr lang="en-US" sz="10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b="1">
                <a:latin typeface="Times New Roman" panose="02020603050405020304" pitchFamily="18" charset="0"/>
                <a:cs typeface="Times New Roman" panose="02020603050405020304" pitchFamily="18" charset="0"/>
                <a:sym typeface="+mn-ea"/>
              </a:rPr>
              <a:t>References</a:t>
            </a:r>
            <a:endParaRPr lang="en-US"/>
          </a:p>
        </p:txBody>
      </p:sp>
      <p:sp>
        <p:nvSpPr>
          <p:cNvPr id="3" name="Content Placeholder 2"/>
          <p:cNvSpPr>
            <a:spLocks noGrp="1"/>
          </p:cNvSpPr>
          <p:nvPr>
            <p:ph idx="1"/>
          </p:nvPr>
        </p:nvSpPr>
        <p:spPr/>
        <p:txBody>
          <a:bodyPr>
            <a:noAutofit/>
          </a:bodyPr>
          <a:p>
            <a:pPr marL="0" indent="0">
              <a:buNone/>
            </a:pPr>
            <a:endParaRPr lang="en-US" sz="1000">
              <a:latin typeface="Times New Roman" panose="02020603050405020304" pitchFamily="18" charset="0"/>
              <a:cs typeface="Times New Roman" panose="02020603050405020304" pitchFamily="18" charset="0"/>
            </a:endParaRPr>
          </a:p>
          <a:p>
            <a:pPr marL="0" indent="0">
              <a:buNone/>
            </a:pPr>
            <a:r>
              <a:rPr lang="en-US" sz="1000">
                <a:latin typeface="Times New Roman" panose="02020603050405020304" pitchFamily="18" charset="0"/>
                <a:cs typeface="Times New Roman" panose="02020603050405020304" pitchFamily="18" charset="0"/>
              </a:rPr>
              <a:t>[14] A. M. Shakir, Y. Mudhafar and A. M. A. Al-muqarm, "Modernizing The Shopping Experience: The Smart Shopping Cart," 2023 6th International Conference on Engineering Technology and its Applications (IICETA), Al-Najaf, Iraq, 2023, pp. 636-640, doi: 10.1109/IICETA57613.2023.10351269. keywords: {Radio frequency;Costs;Databases;Radio transmitters;Urban areas;Receivers;Software;RFID tag;LCD;RFID reader;Barcode reader;Trolley;RF models;Central billing unit},</a:t>
            </a:r>
            <a:endParaRPr lang="en-US" sz="1000">
              <a:latin typeface="Times New Roman" panose="02020603050405020304" pitchFamily="18" charset="0"/>
              <a:cs typeface="Times New Roman" panose="02020603050405020304" pitchFamily="18" charset="0"/>
            </a:endParaRPr>
          </a:p>
          <a:p>
            <a:pPr marL="0" indent="0">
              <a:buNone/>
            </a:pPr>
            <a:endParaRPr lang="en-US" sz="1000">
              <a:latin typeface="Times New Roman" panose="02020603050405020304" pitchFamily="18" charset="0"/>
              <a:cs typeface="Times New Roman" panose="02020603050405020304" pitchFamily="18" charset="0"/>
            </a:endParaRPr>
          </a:p>
          <a:p>
            <a:pPr marL="0" indent="0">
              <a:buNone/>
            </a:pPr>
            <a:r>
              <a:rPr lang="en-US" sz="1000">
                <a:latin typeface="Times New Roman" panose="02020603050405020304" pitchFamily="18" charset="0"/>
                <a:cs typeface="Times New Roman" panose="02020603050405020304" pitchFamily="18" charset="0"/>
              </a:rPr>
              <a:t>[15] A. Jain, A. Bhola, S. Upadhyay, A. Singh, D. Kumar and A. Jain, "Secure and Smart Trolley Shopping System based on IoT Module," 2022 5th International Conference on Contemporary Computing and Informatics (IC3I), Uttar Pradesh, India, 2022, pp. 2243-2247, doi: 10.1109/IC3I56241.2022.10073159. keywords: {Databases;Prototypes;Manuals;Inventory management;Internet of Things;Informatics;Monitoring;IoT;Smart Shopping;Smart Cart},</a:t>
            </a:r>
            <a:endParaRPr lang="en-US" sz="1000">
              <a:latin typeface="Times New Roman" panose="02020603050405020304" pitchFamily="18" charset="0"/>
              <a:cs typeface="Times New Roman" panose="02020603050405020304" pitchFamily="18" charset="0"/>
            </a:endParaRPr>
          </a:p>
          <a:p>
            <a:pPr marL="0" indent="0">
              <a:buNone/>
            </a:pPr>
            <a:endParaRPr lang="en-US" sz="1000">
              <a:latin typeface="Times New Roman" panose="02020603050405020304" pitchFamily="18" charset="0"/>
              <a:cs typeface="Times New Roman" panose="02020603050405020304" pitchFamily="18" charset="0"/>
            </a:endParaRPr>
          </a:p>
          <a:p>
            <a:pPr marL="0" indent="0">
              <a:buNone/>
            </a:pPr>
            <a:r>
              <a:rPr lang="en-US" sz="1000">
                <a:latin typeface="Times New Roman" panose="02020603050405020304" pitchFamily="18" charset="0"/>
                <a:cs typeface="Times New Roman" panose="02020603050405020304" pitchFamily="18" charset="0"/>
              </a:rPr>
              <a:t>[16] T. Arciuolo and A. -s. Abuzneid, "Simultaneously Shop, Bag, and Checkout (2SBC-Cart): A Smart Cart for Expedited Supermarket Shopping," 2019 International Conference on Computational Science and Computational Intelligence (CSCI), Las Vegas, NV, USA, 2019, pp. 1162-1167, doi: 10.1109/CSCI49370.2019.00219. keywords: {Wireless fidelity;Global Positioning System;Bagging;Databases;Real-time systems;RFID tags;Supermarket, Shopping Cart, RFID, Barcode Reader, Load Cells, Raspberry Pi, WiFi, IoT, Database, GPS, WSN},</a:t>
            </a:r>
            <a:endParaRPr lang="en-US" sz="1000">
              <a:latin typeface="Times New Roman" panose="02020603050405020304" pitchFamily="18" charset="0"/>
              <a:cs typeface="Times New Roman" panose="02020603050405020304" pitchFamily="18" charset="0"/>
            </a:endParaRPr>
          </a:p>
          <a:p>
            <a:pPr marL="0" indent="0">
              <a:buNone/>
            </a:pPr>
            <a:endParaRPr lang="en-US" sz="1000">
              <a:latin typeface="Times New Roman" panose="02020603050405020304" pitchFamily="18" charset="0"/>
              <a:cs typeface="Times New Roman" panose="02020603050405020304" pitchFamily="18" charset="0"/>
            </a:endParaRPr>
          </a:p>
          <a:p>
            <a:pPr marL="0" indent="0">
              <a:buNone/>
            </a:pPr>
            <a:r>
              <a:rPr lang="en-US" sz="1000">
                <a:latin typeface="Times New Roman" panose="02020603050405020304" pitchFamily="18" charset="0"/>
                <a:cs typeface="Times New Roman" panose="02020603050405020304" pitchFamily="18" charset="0"/>
              </a:rPr>
              <a:t>[17] B. Kumar Yadav, A. Burman, A. Mahato, M. Choudhary and A. Kundu, "Smart Cart: A Distributed Framework," 2020 IEEE 1st International Conference for Convergence in Engineering (ICCE), Kolkata, India, 2020, pp. 210-213, doi: 10.1109/ICCE50343.2020.9290605. keywords: {RFID tags;Conferences;Wireless fidelity;Servers;Convergence;Zigbee;Smart cards;Distributed Cart;Distributed System;RFID based Billing;Smart Cart;Smart Trolley},</a:t>
            </a:r>
            <a:endParaRPr lang="en-US" sz="1000">
              <a:latin typeface="Times New Roman" panose="02020603050405020304" pitchFamily="18" charset="0"/>
              <a:cs typeface="Times New Roman" panose="02020603050405020304" pitchFamily="18" charset="0"/>
            </a:endParaRPr>
          </a:p>
          <a:p>
            <a:pPr marL="0" indent="0">
              <a:buNone/>
            </a:pPr>
            <a:endParaRPr lang="en-US" sz="1000">
              <a:latin typeface="Times New Roman" panose="02020603050405020304" pitchFamily="18" charset="0"/>
              <a:cs typeface="Times New Roman" panose="02020603050405020304" pitchFamily="18" charset="0"/>
            </a:endParaRPr>
          </a:p>
          <a:p>
            <a:pPr marL="0" indent="0">
              <a:buNone/>
            </a:pPr>
            <a:r>
              <a:rPr lang="en-US" sz="1000">
                <a:latin typeface="Times New Roman" panose="02020603050405020304" pitchFamily="18" charset="0"/>
                <a:cs typeface="Times New Roman" panose="02020603050405020304" pitchFamily="18" charset="0"/>
              </a:rPr>
              <a:t>[18] G. R. Kesava, V. K. Reddy, S. Trivikram and S. S. K, "Smart Shopping Cart Using Radio Frequency Identification," 2024 IEEE International Students' Conference on Electrical, Electronics and Computer Science (SCEECS), Bhopal, India, 2024, pp. 1-5, doi: 10.1109/SCEECS61402.2024.10482043. keywords: {Computer science;Costs;Microcontrollers;Customer satisfaction;Manuals;Liquid crystal displays;Real-time systems;Smart Shopping Cart;Radio Frequency Identification (RFID);Real-time Cost Updates;Efficiency and Convenience;RFID Technology Integration;Seamless Shopping Experience},</a:t>
            </a:r>
            <a:endParaRPr lang="en-US" sz="1000">
              <a:latin typeface="Times New Roman" panose="02020603050405020304" pitchFamily="18" charset="0"/>
              <a:cs typeface="Times New Roman" panose="02020603050405020304" pitchFamily="18" charset="0"/>
            </a:endParaRPr>
          </a:p>
          <a:p>
            <a:pPr marL="0" indent="0">
              <a:buNone/>
            </a:pPr>
            <a:endParaRPr lang="en-US" sz="1000">
              <a:latin typeface="Times New Roman" panose="02020603050405020304" pitchFamily="18" charset="0"/>
              <a:cs typeface="Times New Roman" panose="02020603050405020304" pitchFamily="18" charset="0"/>
            </a:endParaRPr>
          </a:p>
          <a:p>
            <a:pPr marL="0" indent="0">
              <a:buNone/>
            </a:pPr>
            <a:r>
              <a:rPr lang="en-US" sz="1000">
                <a:latin typeface="Times New Roman" panose="02020603050405020304" pitchFamily="18" charset="0"/>
                <a:cs typeface="Times New Roman" panose="02020603050405020304" pitchFamily="18" charset="0"/>
              </a:rPr>
              <a:t>[19] A. Kumar, A. Gupta, S. Balamurugan, S. Balaji and R. Marimuthu, "Smart Shopping Cart," 2017 International conference on Microelectronic Devices, Circuits and Systems (ICMDCS), Vellore, India, 2017, pp. 1-4, doi: 10.1109/ICMDCS.2017.8211723. keywords: {Liquid crystal displays;Radiofrequency identification;Microcontrollers;Databases;Pins;Registers;Hardware;Arduino;RFID;Shopping cart;Wireless Communication;Xbee}, </a:t>
            </a:r>
            <a:endParaRPr lang="en-US" sz="10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pPr algn="ctr"/>
            <a:r>
              <a:rPr lang="en-US" sz="4400" b="1">
                <a:latin typeface="Times New Roman" panose="02020603050405020304" pitchFamily="18" charset="0"/>
                <a:cs typeface="Times New Roman" panose="02020603050405020304" pitchFamily="18" charset="0"/>
                <a:sym typeface="+mn-ea"/>
              </a:rPr>
              <a:t>Vision And Mission</a:t>
            </a:r>
            <a:endParaRPr lang="en-US" sz="4400"/>
          </a:p>
        </p:txBody>
      </p:sp>
      <p:sp>
        <p:nvSpPr>
          <p:cNvPr id="5" name="Content Placeholder 4"/>
          <p:cNvSpPr>
            <a:spLocks noGrp="1"/>
          </p:cNvSpPr>
          <p:nvPr>
            <p:ph/>
          </p:nvPr>
        </p:nvSpPr>
        <p:spPr/>
        <p:txBody>
          <a:bodyPr>
            <a:noAutofit/>
          </a:bodyPr>
          <a:p>
            <a:pPr marL="0" indent="0">
              <a:lnSpc>
                <a:spcPct val="100000"/>
              </a:lnSpc>
              <a:buFont typeface="Arial" panose="020B0604020202020204" pitchFamily="34" charset="0"/>
              <a:buNone/>
            </a:pPr>
            <a:r>
              <a:rPr lang="en-US" sz="1800" b="1">
                <a:latin typeface="Times New Roman" panose="02020603050405020304" pitchFamily="18" charset="0"/>
                <a:cs typeface="Times New Roman" panose="02020603050405020304" pitchFamily="18" charset="0"/>
              </a:rPr>
              <a:t>Vision</a:t>
            </a:r>
            <a:endParaRPr lang="en-US" sz="1800" b="1">
              <a:latin typeface="Times New Roman" panose="02020603050405020304" pitchFamily="18" charset="0"/>
              <a:cs typeface="Times New Roman" panose="02020603050405020304" pitchFamily="18" charset="0"/>
            </a:endParaRPr>
          </a:p>
          <a:p>
            <a:pPr marL="285750" indent="-285750">
              <a:lnSpc>
                <a:spcPct val="100000"/>
              </a:lnSpc>
              <a:buFont typeface="Arial" panose="020B0604020202020204" pitchFamily="34" charset="0"/>
              <a:buChar char="•"/>
            </a:pPr>
            <a:r>
              <a:rPr lang="en-US" sz="1800">
                <a:latin typeface="Times New Roman" panose="02020603050405020304" pitchFamily="18" charset="0"/>
                <a:cs typeface="Times New Roman" panose="02020603050405020304" pitchFamily="18" charset="0"/>
              </a:rPr>
              <a:t>To revolutionize the retail shopping experience by eliminating the need for long checkout queues and providing a seamless, efficient, and customer-centric shopping environment.</a:t>
            </a:r>
            <a:endParaRPr lang="en-US" sz="1800">
              <a:latin typeface="Times New Roman" panose="02020603050405020304" pitchFamily="18" charset="0"/>
              <a:cs typeface="Times New Roman" panose="02020603050405020304" pitchFamily="18" charset="0"/>
            </a:endParaRPr>
          </a:p>
          <a:p>
            <a:pPr marL="285750" indent="-285750">
              <a:lnSpc>
                <a:spcPct val="100000"/>
              </a:lnSpc>
              <a:buFont typeface="Arial" panose="020B0604020202020204" pitchFamily="34" charset="0"/>
              <a:buChar char="•"/>
            </a:pPr>
            <a:r>
              <a:rPr lang="en-US" sz="1800">
                <a:latin typeface="Times New Roman" panose="02020603050405020304" pitchFamily="18" charset="0"/>
                <a:cs typeface="Times New Roman" panose="02020603050405020304" pitchFamily="18" charset="0"/>
              </a:rPr>
              <a:t>To lead the retail industry in adopting innovative technologies that enhance operational efficiency and customer satisfaction.</a:t>
            </a:r>
            <a:endParaRPr lang="en-US" sz="1800">
              <a:latin typeface="Times New Roman" panose="02020603050405020304" pitchFamily="18" charset="0"/>
              <a:cs typeface="Times New Roman" panose="02020603050405020304" pitchFamily="18" charset="0"/>
            </a:endParaRPr>
          </a:p>
          <a:p>
            <a:pPr marL="0" indent="0">
              <a:lnSpc>
                <a:spcPct val="100000"/>
              </a:lnSpc>
              <a:buFont typeface="Arial" panose="020B0604020202020204" pitchFamily="34" charset="0"/>
              <a:buNone/>
            </a:pPr>
            <a:endParaRPr lang="en-US" sz="1800">
              <a:latin typeface="Times New Roman" panose="02020603050405020304" pitchFamily="18" charset="0"/>
              <a:cs typeface="Times New Roman" panose="02020603050405020304" pitchFamily="18" charset="0"/>
            </a:endParaRPr>
          </a:p>
          <a:p>
            <a:pPr marL="0" indent="0">
              <a:lnSpc>
                <a:spcPct val="100000"/>
              </a:lnSpc>
              <a:buFont typeface="Arial" panose="020B0604020202020204" pitchFamily="34" charset="0"/>
              <a:buNone/>
            </a:pPr>
            <a:r>
              <a:rPr lang="en-US" sz="1800" b="1">
                <a:latin typeface="Times New Roman" panose="02020603050405020304" pitchFamily="18" charset="0"/>
                <a:cs typeface="Times New Roman" panose="02020603050405020304" pitchFamily="18" charset="0"/>
              </a:rPr>
              <a:t>Mission</a:t>
            </a:r>
            <a:endParaRPr lang="en-US" sz="1800" b="1">
              <a:latin typeface="Times New Roman" panose="02020603050405020304" pitchFamily="18" charset="0"/>
              <a:cs typeface="Times New Roman" panose="02020603050405020304" pitchFamily="18" charset="0"/>
            </a:endParaRPr>
          </a:p>
          <a:p>
            <a:pPr marL="285750" indent="-285750">
              <a:lnSpc>
                <a:spcPct val="100000"/>
              </a:lnSpc>
              <a:buFont typeface="Arial" panose="020B0604020202020204" pitchFamily="34" charset="0"/>
              <a:buChar char="•"/>
            </a:pPr>
            <a:r>
              <a:rPr lang="en-US" sz="1800">
                <a:latin typeface="Times New Roman" panose="02020603050405020304" pitchFamily="18" charset="0"/>
                <a:cs typeface="Times New Roman" panose="02020603050405020304" pitchFamily="18" charset="0"/>
              </a:rPr>
              <a:t>To develop and implement a smart cart system that integrates advanced technologies like NFC, IoT, and UPI, ensuring a hassle-free shopping experience for customers.</a:t>
            </a:r>
            <a:endParaRPr lang="en-US" sz="1800">
              <a:latin typeface="Times New Roman" panose="02020603050405020304" pitchFamily="18" charset="0"/>
              <a:cs typeface="Times New Roman" panose="02020603050405020304" pitchFamily="18" charset="0"/>
            </a:endParaRPr>
          </a:p>
          <a:p>
            <a:pPr marL="285750" indent="-285750">
              <a:lnSpc>
                <a:spcPct val="100000"/>
              </a:lnSpc>
              <a:buFont typeface="Arial" panose="020B0604020202020204" pitchFamily="34" charset="0"/>
              <a:buChar char="•"/>
            </a:pPr>
            <a:r>
              <a:rPr lang="en-US" sz="1800">
                <a:latin typeface="Times New Roman" panose="02020603050405020304" pitchFamily="18" charset="0"/>
                <a:cs typeface="Times New Roman" panose="02020603050405020304" pitchFamily="18" charset="0"/>
              </a:rPr>
              <a:t>To continuously innovate and enhance the TAV-Cart system, making it adaptable to the changing needs of retail stores and consumers.</a:t>
            </a:r>
            <a:endParaRPr lang="en-US" sz="1800">
              <a:latin typeface="Times New Roman" panose="02020603050405020304" pitchFamily="18" charset="0"/>
              <a:cs typeface="Times New Roman" panose="02020603050405020304" pitchFamily="18" charset="0"/>
            </a:endParaRPr>
          </a:p>
          <a:p>
            <a:pPr marL="285750" indent="-285750">
              <a:lnSpc>
                <a:spcPct val="100000"/>
              </a:lnSpc>
              <a:buFont typeface="Arial" panose="020B0604020202020204" pitchFamily="34" charset="0"/>
              <a:buChar char="•"/>
            </a:pPr>
            <a:r>
              <a:rPr lang="en-US" sz="1800">
                <a:latin typeface="Times New Roman" panose="02020603050405020304" pitchFamily="18" charset="0"/>
                <a:cs typeface="Times New Roman" panose="02020603050405020304" pitchFamily="18" charset="0"/>
              </a:rPr>
              <a:t>To achieve significant cost savings for retailers by optimizing checkout processes and reducing operational overheads.</a:t>
            </a:r>
            <a:endParaRPr lang="en-US" sz="180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altLang="en-IN" b="1" dirty="0" smtClean="0">
                <a:latin typeface="Times New Roman" panose="02020603050405020304" pitchFamily="18" charset="0"/>
                <a:cs typeface="Times New Roman" panose="02020603050405020304" pitchFamily="18" charset="0"/>
              </a:rPr>
              <a:t>Index</a:t>
            </a:r>
            <a:endParaRPr lang="en-US" altLang="en-IN" b="1"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r>
              <a:rPr lang="en-US" smtClean="0">
                <a:latin typeface="Times New Roman" panose="02020603050405020304" pitchFamily="18" charset="0"/>
                <a:cs typeface="Times New Roman" panose="02020603050405020304" pitchFamily="18" charset="0"/>
                <a:sym typeface="+mn-ea"/>
              </a:rPr>
              <a:t>2</a:t>
            </a:r>
            <a:endParaRPr lang="en-US"/>
          </a:p>
        </p:txBody>
      </p:sp>
      <p:graphicFrame>
        <p:nvGraphicFramePr>
          <p:cNvPr id="5" name="Table 4"/>
          <p:cNvGraphicFramePr/>
          <p:nvPr>
            <p:custDataLst>
              <p:tags r:id="rId1"/>
            </p:custDataLst>
          </p:nvPr>
        </p:nvGraphicFramePr>
        <p:xfrm>
          <a:off x="609600" y="1044575"/>
          <a:ext cx="7880350" cy="5383530"/>
        </p:xfrm>
        <a:graphic>
          <a:graphicData uri="http://schemas.openxmlformats.org/drawingml/2006/table">
            <a:tbl>
              <a:tblPr firstRow="1" bandRow="1">
                <a:tableStyleId>{5C22544A-7EE6-4342-B048-85BDC9FD1C3A}</a:tableStyleId>
              </a:tblPr>
              <a:tblGrid>
                <a:gridCol w="2614930"/>
                <a:gridCol w="2614930"/>
                <a:gridCol w="2650490"/>
              </a:tblGrid>
              <a:tr h="466725">
                <a:tc>
                  <a:txBody>
                    <a:bodyPr/>
                    <a:p>
                      <a:pPr>
                        <a:buNone/>
                      </a:pPr>
                      <a:r>
                        <a:rPr lang="en-US">
                          <a:latin typeface="Times New Roman" panose="02020603050405020304" pitchFamily="18" charset="0"/>
                          <a:cs typeface="Times New Roman" panose="02020603050405020304" pitchFamily="18" charset="0"/>
                        </a:rPr>
                        <a:t>Sr. No.</a:t>
                      </a:r>
                      <a:endParaRPr lang="en-US">
                        <a:latin typeface="Times New Roman" panose="02020603050405020304" pitchFamily="18" charset="0"/>
                        <a:cs typeface="Times New Roman" panose="02020603050405020304" pitchFamily="18" charset="0"/>
                      </a:endParaRPr>
                    </a:p>
                  </a:txBody>
                  <a:tcPr/>
                </a:tc>
                <a:tc>
                  <a:txBody>
                    <a:bodyPr/>
                    <a:p>
                      <a:pPr>
                        <a:buNone/>
                      </a:pPr>
                      <a:r>
                        <a:rPr lang="en-US">
                          <a:latin typeface="Times New Roman" panose="02020603050405020304" pitchFamily="18" charset="0"/>
                          <a:cs typeface="Times New Roman" panose="02020603050405020304" pitchFamily="18" charset="0"/>
                        </a:rPr>
                        <a:t>Slides</a:t>
                      </a:r>
                      <a:endParaRPr lang="en-US">
                        <a:latin typeface="Times New Roman" panose="02020603050405020304" pitchFamily="18" charset="0"/>
                        <a:cs typeface="Times New Roman" panose="02020603050405020304" pitchFamily="18" charset="0"/>
                      </a:endParaRPr>
                    </a:p>
                  </a:txBody>
                  <a:tcPr/>
                </a:tc>
                <a:tc>
                  <a:txBody>
                    <a:bodyPr/>
                    <a:p>
                      <a:pPr>
                        <a:buNone/>
                      </a:pPr>
                      <a:r>
                        <a:rPr lang="en-US">
                          <a:latin typeface="Times New Roman" panose="02020603050405020304" pitchFamily="18" charset="0"/>
                          <a:cs typeface="Times New Roman" panose="02020603050405020304" pitchFamily="18" charset="0"/>
                        </a:rPr>
                        <a:t>Slide Number</a:t>
                      </a:r>
                      <a:endParaRPr lang="en-US">
                        <a:latin typeface="Times New Roman" panose="02020603050405020304" pitchFamily="18" charset="0"/>
                        <a:cs typeface="Times New Roman" panose="02020603050405020304" pitchFamily="18" charset="0"/>
                      </a:endParaRPr>
                    </a:p>
                  </a:txBody>
                  <a:tcPr/>
                </a:tc>
              </a:tr>
              <a:tr h="467995">
                <a:tc>
                  <a:txBody>
                    <a:bodyPr/>
                    <a:p>
                      <a:pPr>
                        <a:buNone/>
                      </a:pPr>
                      <a:r>
                        <a:rPr lang="en-US">
                          <a:latin typeface="Times New Roman" panose="02020603050405020304" pitchFamily="18" charset="0"/>
                          <a:cs typeface="Times New Roman" panose="02020603050405020304" pitchFamily="18" charset="0"/>
                        </a:rPr>
                        <a:t>I</a:t>
                      </a:r>
                      <a:endParaRPr lang="en-US">
                        <a:latin typeface="Times New Roman" panose="02020603050405020304" pitchFamily="18" charset="0"/>
                        <a:cs typeface="Times New Roman" panose="02020603050405020304" pitchFamily="18" charset="0"/>
                      </a:endParaRPr>
                    </a:p>
                  </a:txBody>
                  <a:tcPr/>
                </a:tc>
                <a:tc>
                  <a:txBody>
                    <a:bodyPr/>
                    <a:p>
                      <a:pPr>
                        <a:buNone/>
                      </a:pPr>
                      <a:r>
                        <a:rPr lang="en-IN" sz="1800">
                          <a:latin typeface="Times New Roman" panose="02020603050405020304" pitchFamily="18" charset="0"/>
                          <a:cs typeface="Times New Roman" panose="02020603050405020304" pitchFamily="18" charset="0"/>
                          <a:sym typeface="+mn-ea"/>
                        </a:rPr>
                        <a:t>Objective of Project</a:t>
                      </a:r>
                      <a:endParaRPr lang="en-IN" sz="1800">
                        <a:latin typeface="Times New Roman" panose="02020603050405020304" pitchFamily="18" charset="0"/>
                        <a:cs typeface="Times New Roman" panose="02020603050405020304" pitchFamily="18" charset="0"/>
                        <a:sym typeface="+mn-ea"/>
                      </a:endParaRPr>
                    </a:p>
                  </a:txBody>
                  <a:tcPr/>
                </a:tc>
                <a:tc>
                  <a:txBody>
                    <a:bodyPr/>
                    <a:p>
                      <a:pPr>
                        <a:buNone/>
                      </a:pPr>
                      <a:r>
                        <a:rPr lang="en-US">
                          <a:latin typeface="Times New Roman" panose="02020603050405020304" pitchFamily="18" charset="0"/>
                          <a:cs typeface="Times New Roman" panose="02020603050405020304" pitchFamily="18" charset="0"/>
                        </a:rPr>
                        <a:t>3</a:t>
                      </a:r>
                      <a:endParaRPr lang="en-US">
                        <a:latin typeface="Times New Roman" panose="02020603050405020304" pitchFamily="18" charset="0"/>
                        <a:cs typeface="Times New Roman" panose="02020603050405020304" pitchFamily="18" charset="0"/>
                      </a:endParaRPr>
                    </a:p>
                  </a:txBody>
                  <a:tcPr/>
                </a:tc>
              </a:tr>
              <a:tr h="467360">
                <a:tc>
                  <a:txBody>
                    <a:bodyPr/>
                    <a:p>
                      <a:pPr marL="0" lvl="1">
                        <a:buNone/>
                      </a:pPr>
                      <a:r>
                        <a:rPr lang="en-US">
                          <a:latin typeface="Times New Roman" panose="02020603050405020304" pitchFamily="18" charset="0"/>
                          <a:cs typeface="Times New Roman" panose="02020603050405020304" pitchFamily="18" charset="0"/>
                        </a:rPr>
                        <a:t>II</a:t>
                      </a:r>
                      <a:endParaRPr lang="en-US">
                        <a:latin typeface="Times New Roman" panose="02020603050405020304" pitchFamily="18" charset="0"/>
                        <a:cs typeface="Times New Roman" panose="02020603050405020304" pitchFamily="18" charset="0"/>
                      </a:endParaRPr>
                    </a:p>
                  </a:txBody>
                  <a:tcPr/>
                </a:tc>
                <a:tc>
                  <a:txBody>
                    <a:bodyPr/>
                    <a:p>
                      <a:pPr marL="0" lvl="1">
                        <a:buNone/>
                      </a:pPr>
                      <a:r>
                        <a:rPr lang="en-IN" sz="1800">
                          <a:latin typeface="Times New Roman" panose="02020603050405020304" pitchFamily="18" charset="0"/>
                          <a:cs typeface="Times New Roman" panose="02020603050405020304" pitchFamily="18" charset="0"/>
                          <a:sym typeface="+mn-ea"/>
                        </a:rPr>
                        <a:t>Literature Survey</a:t>
                      </a:r>
                      <a:endParaRPr lang="en-IN" sz="1800">
                        <a:latin typeface="Times New Roman" panose="02020603050405020304" pitchFamily="18" charset="0"/>
                        <a:cs typeface="Times New Roman" panose="02020603050405020304" pitchFamily="18" charset="0"/>
                        <a:sym typeface="+mn-ea"/>
                      </a:endParaRPr>
                    </a:p>
                  </a:txBody>
                  <a:tcPr/>
                </a:tc>
                <a:tc>
                  <a:txBody>
                    <a:bodyPr/>
                    <a:p>
                      <a:pPr>
                        <a:buNone/>
                      </a:pPr>
                      <a:r>
                        <a:rPr lang="en-US">
                          <a:latin typeface="Times New Roman" panose="02020603050405020304" pitchFamily="18" charset="0"/>
                          <a:cs typeface="Times New Roman" panose="02020603050405020304" pitchFamily="18" charset="0"/>
                        </a:rPr>
                        <a:t>4</a:t>
                      </a:r>
                      <a:endParaRPr lang="en-US">
                        <a:latin typeface="Times New Roman" panose="02020603050405020304" pitchFamily="18" charset="0"/>
                        <a:cs typeface="Times New Roman" panose="02020603050405020304" pitchFamily="18" charset="0"/>
                      </a:endParaRPr>
                    </a:p>
                  </a:txBody>
                  <a:tcPr/>
                </a:tc>
              </a:tr>
              <a:tr h="467360">
                <a:tc>
                  <a:txBody>
                    <a:bodyPr/>
                    <a:p>
                      <a:pPr marL="0" lvl="1">
                        <a:buNone/>
                      </a:pPr>
                      <a:r>
                        <a:rPr lang="en-US">
                          <a:latin typeface="Times New Roman" panose="02020603050405020304" pitchFamily="18" charset="0"/>
                          <a:cs typeface="Times New Roman" panose="02020603050405020304" pitchFamily="18" charset="0"/>
                        </a:rPr>
                        <a:t>III</a:t>
                      </a:r>
                      <a:endParaRPr lang="en-US">
                        <a:latin typeface="Times New Roman" panose="02020603050405020304" pitchFamily="18" charset="0"/>
                        <a:cs typeface="Times New Roman" panose="02020603050405020304" pitchFamily="18" charset="0"/>
                      </a:endParaRPr>
                    </a:p>
                  </a:txBody>
                  <a:tcPr/>
                </a:tc>
                <a:tc>
                  <a:txBody>
                    <a:bodyPr/>
                    <a:p>
                      <a:pPr marL="0" lvl="1">
                        <a:buNone/>
                      </a:pPr>
                      <a:r>
                        <a:rPr lang="en-IN" sz="1800">
                          <a:latin typeface="Times New Roman" panose="02020603050405020304" pitchFamily="18" charset="0"/>
                          <a:cs typeface="Times New Roman" panose="02020603050405020304" pitchFamily="18" charset="0"/>
                          <a:sym typeface="+mn-ea"/>
                        </a:rPr>
                        <a:t>Problem Statement</a:t>
                      </a:r>
                      <a:endParaRPr lang="en-IN" sz="1800">
                        <a:latin typeface="Times New Roman" panose="02020603050405020304" pitchFamily="18" charset="0"/>
                        <a:cs typeface="Times New Roman" panose="02020603050405020304" pitchFamily="18" charset="0"/>
                        <a:sym typeface="+mn-ea"/>
                      </a:endParaRPr>
                    </a:p>
                  </a:txBody>
                  <a:tcPr/>
                </a:tc>
                <a:tc>
                  <a:txBody>
                    <a:bodyPr/>
                    <a:p>
                      <a:pPr>
                        <a:buNone/>
                      </a:pPr>
                      <a:r>
                        <a:rPr lang="en-US">
                          <a:latin typeface="Times New Roman" panose="02020603050405020304" pitchFamily="18" charset="0"/>
                          <a:cs typeface="Times New Roman" panose="02020603050405020304" pitchFamily="18" charset="0"/>
                        </a:rPr>
                        <a:t>9</a:t>
                      </a:r>
                      <a:endParaRPr lang="en-US">
                        <a:latin typeface="Times New Roman" panose="02020603050405020304" pitchFamily="18" charset="0"/>
                        <a:cs typeface="Times New Roman" panose="02020603050405020304" pitchFamily="18" charset="0"/>
                      </a:endParaRPr>
                    </a:p>
                  </a:txBody>
                  <a:tcPr/>
                </a:tc>
              </a:tr>
              <a:tr h="466725">
                <a:tc>
                  <a:txBody>
                    <a:bodyPr/>
                    <a:p>
                      <a:pPr marL="0" lvl="1">
                        <a:buNone/>
                      </a:pPr>
                      <a:r>
                        <a:rPr lang="en-US">
                          <a:latin typeface="Times New Roman" panose="02020603050405020304" pitchFamily="18" charset="0"/>
                          <a:cs typeface="Times New Roman" panose="02020603050405020304" pitchFamily="18" charset="0"/>
                        </a:rPr>
                        <a:t>IV</a:t>
                      </a:r>
                      <a:endParaRPr lang="en-US">
                        <a:latin typeface="Times New Roman" panose="02020603050405020304" pitchFamily="18" charset="0"/>
                        <a:cs typeface="Times New Roman" panose="02020603050405020304" pitchFamily="18" charset="0"/>
                      </a:endParaRPr>
                    </a:p>
                  </a:txBody>
                  <a:tcPr/>
                </a:tc>
                <a:tc>
                  <a:txBody>
                    <a:bodyPr/>
                    <a:p>
                      <a:pPr marL="0" lvl="1">
                        <a:buNone/>
                      </a:pPr>
                      <a:r>
                        <a:rPr lang="en-IN" sz="1800">
                          <a:latin typeface="Times New Roman" panose="02020603050405020304" pitchFamily="18" charset="0"/>
                          <a:cs typeface="Times New Roman" panose="02020603050405020304" pitchFamily="18" charset="0"/>
                          <a:sym typeface="+mn-ea"/>
                        </a:rPr>
                        <a:t>Proposed Solution</a:t>
                      </a:r>
                      <a:endParaRPr lang="en-IN" sz="1800">
                        <a:latin typeface="Times New Roman" panose="02020603050405020304" pitchFamily="18" charset="0"/>
                        <a:cs typeface="Times New Roman" panose="02020603050405020304" pitchFamily="18" charset="0"/>
                        <a:sym typeface="+mn-ea"/>
                      </a:endParaRPr>
                    </a:p>
                  </a:txBody>
                  <a:tcPr/>
                </a:tc>
                <a:tc>
                  <a:txBody>
                    <a:bodyPr/>
                    <a:p>
                      <a:pPr>
                        <a:buNone/>
                      </a:pPr>
                      <a:r>
                        <a:rPr lang="en-US">
                          <a:latin typeface="Times New Roman" panose="02020603050405020304" pitchFamily="18" charset="0"/>
                          <a:cs typeface="Times New Roman" panose="02020603050405020304" pitchFamily="18" charset="0"/>
                        </a:rPr>
                        <a:t>10</a:t>
                      </a:r>
                      <a:endParaRPr lang="en-US">
                        <a:latin typeface="Times New Roman" panose="02020603050405020304" pitchFamily="18" charset="0"/>
                        <a:cs typeface="Times New Roman" panose="02020603050405020304" pitchFamily="18" charset="0"/>
                      </a:endParaRPr>
                    </a:p>
                  </a:txBody>
                  <a:tcPr/>
                </a:tc>
              </a:tr>
              <a:tr h="1122045">
                <a:tc>
                  <a:txBody>
                    <a:bodyPr/>
                    <a:p>
                      <a:pPr marL="0" lvl="1">
                        <a:buNone/>
                      </a:pPr>
                      <a:r>
                        <a:rPr lang="en-US">
                          <a:latin typeface="Times New Roman" panose="02020603050405020304" pitchFamily="18" charset="0"/>
                          <a:cs typeface="Times New Roman" panose="02020603050405020304" pitchFamily="18" charset="0"/>
                        </a:rPr>
                        <a:t>V</a:t>
                      </a:r>
                      <a:endParaRPr lang="en-US">
                        <a:latin typeface="Times New Roman" panose="02020603050405020304" pitchFamily="18" charset="0"/>
                        <a:cs typeface="Times New Roman" panose="02020603050405020304" pitchFamily="18" charset="0"/>
                      </a:endParaRPr>
                    </a:p>
                  </a:txBody>
                  <a:tcPr/>
                </a:tc>
                <a:tc>
                  <a:txBody>
                    <a:bodyPr/>
                    <a:p>
                      <a:pPr marL="0" lvl="1">
                        <a:buNone/>
                      </a:pPr>
                      <a:r>
                        <a:rPr lang="en-IN" sz="1800">
                          <a:latin typeface="Times New Roman" panose="02020603050405020304" pitchFamily="18" charset="0"/>
                          <a:cs typeface="Times New Roman" panose="02020603050405020304" pitchFamily="18" charset="0"/>
                          <a:sym typeface="+mn-ea"/>
                        </a:rPr>
                        <a:t>Software and Hardware Requirements</a:t>
                      </a:r>
                      <a:endParaRPr lang="en-IN" sz="1800">
                        <a:latin typeface="Times New Roman" panose="02020603050405020304" pitchFamily="18" charset="0"/>
                        <a:cs typeface="Times New Roman" panose="02020603050405020304" pitchFamily="18" charset="0"/>
                        <a:sym typeface="+mn-ea"/>
                      </a:endParaRPr>
                    </a:p>
                  </a:txBody>
                  <a:tcPr/>
                </a:tc>
                <a:tc>
                  <a:txBody>
                    <a:bodyPr/>
                    <a:p>
                      <a:pPr>
                        <a:buNone/>
                      </a:pPr>
                      <a:r>
                        <a:rPr lang="en-US">
                          <a:latin typeface="Times New Roman" panose="02020603050405020304" pitchFamily="18" charset="0"/>
                          <a:cs typeface="Times New Roman" panose="02020603050405020304" pitchFamily="18" charset="0"/>
                        </a:rPr>
                        <a:t>11</a:t>
                      </a:r>
                      <a:endParaRPr lang="en-US">
                        <a:latin typeface="Times New Roman" panose="02020603050405020304" pitchFamily="18" charset="0"/>
                        <a:cs typeface="Times New Roman" panose="02020603050405020304" pitchFamily="18" charset="0"/>
                      </a:endParaRPr>
                    </a:p>
                  </a:txBody>
                  <a:tcPr/>
                </a:tc>
              </a:tr>
              <a:tr h="1458595">
                <a:tc>
                  <a:txBody>
                    <a:bodyPr/>
                    <a:p>
                      <a:pPr marL="0" lvl="1">
                        <a:buNone/>
                      </a:pPr>
                      <a:r>
                        <a:rPr lang="en-US">
                          <a:latin typeface="Times New Roman" panose="02020603050405020304" pitchFamily="18" charset="0"/>
                          <a:cs typeface="Times New Roman" panose="02020603050405020304" pitchFamily="18" charset="0"/>
                        </a:rPr>
                        <a:t>VI</a:t>
                      </a:r>
                      <a:endParaRPr lang="en-US">
                        <a:latin typeface="Times New Roman" panose="02020603050405020304" pitchFamily="18" charset="0"/>
                        <a:cs typeface="Times New Roman" panose="02020603050405020304" pitchFamily="18" charset="0"/>
                      </a:endParaRPr>
                    </a:p>
                  </a:txBody>
                  <a:tcPr/>
                </a:tc>
                <a:tc>
                  <a:txBody>
                    <a:bodyPr/>
                    <a:p>
                      <a:pPr marL="0" lvl="1">
                        <a:buNone/>
                      </a:pPr>
                      <a:r>
                        <a:rPr lang="en-IN" sz="1800">
                          <a:latin typeface="Times New Roman" panose="02020603050405020304" pitchFamily="18" charset="0"/>
                          <a:cs typeface="Times New Roman" panose="02020603050405020304" pitchFamily="18" charset="0"/>
                          <a:sym typeface="+mn-ea"/>
                        </a:rPr>
                        <a:t>Project Development Timeline (Gantt Chart)</a:t>
                      </a:r>
                      <a:endParaRPr lang="en-IN" sz="1800">
                        <a:latin typeface="Times New Roman" panose="02020603050405020304" pitchFamily="18" charset="0"/>
                        <a:cs typeface="Times New Roman" panose="02020603050405020304" pitchFamily="18" charset="0"/>
                        <a:sym typeface="+mn-ea"/>
                      </a:endParaRPr>
                    </a:p>
                  </a:txBody>
                  <a:tcPr/>
                </a:tc>
                <a:tc>
                  <a:txBody>
                    <a:bodyPr/>
                    <a:p>
                      <a:pPr>
                        <a:buNone/>
                      </a:pPr>
                      <a:r>
                        <a:rPr lang="en-US">
                          <a:latin typeface="Times New Roman" panose="02020603050405020304" pitchFamily="18" charset="0"/>
                          <a:cs typeface="Times New Roman" panose="02020603050405020304" pitchFamily="18" charset="0"/>
                        </a:rPr>
                        <a:t>15</a:t>
                      </a:r>
                      <a:endParaRPr lang="en-US">
                        <a:latin typeface="Times New Roman" panose="02020603050405020304" pitchFamily="18" charset="0"/>
                        <a:cs typeface="Times New Roman" panose="02020603050405020304" pitchFamily="18" charset="0"/>
                      </a:endParaRPr>
                    </a:p>
                  </a:txBody>
                  <a:tcPr/>
                </a:tc>
              </a:tr>
              <a:tr h="466725">
                <a:tc>
                  <a:txBody>
                    <a:bodyPr/>
                    <a:p>
                      <a:pPr marL="0" lvl="1">
                        <a:buNone/>
                      </a:pPr>
                      <a:r>
                        <a:rPr lang="en-US">
                          <a:latin typeface="Times New Roman" panose="02020603050405020304" pitchFamily="18" charset="0"/>
                          <a:cs typeface="Times New Roman" panose="02020603050405020304" pitchFamily="18" charset="0"/>
                        </a:rPr>
                        <a:t>VII</a:t>
                      </a:r>
                      <a:endParaRPr lang="en-US">
                        <a:latin typeface="Times New Roman" panose="02020603050405020304" pitchFamily="18" charset="0"/>
                        <a:cs typeface="Times New Roman" panose="02020603050405020304" pitchFamily="18" charset="0"/>
                      </a:endParaRPr>
                    </a:p>
                  </a:txBody>
                  <a:tcPr/>
                </a:tc>
                <a:tc>
                  <a:txBody>
                    <a:bodyPr/>
                    <a:p>
                      <a:pPr marL="0" lvl="1">
                        <a:buNone/>
                      </a:pPr>
                      <a:r>
                        <a:rPr lang="en-IN" sz="1800">
                          <a:latin typeface="Times New Roman" panose="02020603050405020304" pitchFamily="18" charset="0"/>
                          <a:cs typeface="Times New Roman" panose="02020603050405020304" pitchFamily="18" charset="0"/>
                          <a:sym typeface="+mn-ea"/>
                        </a:rPr>
                        <a:t>References</a:t>
                      </a:r>
                      <a:endParaRPr lang="en-IN" sz="1800">
                        <a:latin typeface="Times New Roman" panose="02020603050405020304" pitchFamily="18" charset="0"/>
                        <a:cs typeface="Times New Roman" panose="02020603050405020304" pitchFamily="18" charset="0"/>
                        <a:sym typeface="+mn-ea"/>
                      </a:endParaRPr>
                    </a:p>
                  </a:txBody>
                  <a:tcPr/>
                </a:tc>
                <a:tc>
                  <a:txBody>
                    <a:bodyPr/>
                    <a:p>
                      <a:pPr>
                        <a:buNone/>
                      </a:pPr>
                      <a:r>
                        <a:rPr lang="en-US">
                          <a:latin typeface="Times New Roman" panose="02020603050405020304" pitchFamily="18" charset="0"/>
                          <a:cs typeface="Times New Roman" panose="02020603050405020304" pitchFamily="18" charset="0"/>
                        </a:rPr>
                        <a:t>16</a:t>
                      </a:r>
                      <a:endParaRPr lang="en-US">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b="1">
                <a:latin typeface="Times New Roman" panose="02020603050405020304" pitchFamily="18" charset="0"/>
                <a:cs typeface="Times New Roman" panose="02020603050405020304" pitchFamily="18" charset="0"/>
              </a:rPr>
              <a:t>Objective of Project</a:t>
            </a:r>
            <a:endParaRPr lang="en-IN"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0000"/>
          </a:bodyPr>
          <a:p>
            <a:pPr marL="0" indent="0">
              <a:buNone/>
            </a:pPr>
            <a:r>
              <a:rPr lang="en-US" b="1">
                <a:latin typeface="Times New Roman" panose="02020603050405020304" pitchFamily="18" charset="0"/>
                <a:cs typeface="Times New Roman" panose="02020603050405020304" pitchFamily="18" charset="0"/>
                <a:sym typeface="+mn-ea"/>
              </a:rPr>
              <a:t>Goal:</a:t>
            </a:r>
            <a:r>
              <a:rPr lang="en-US">
                <a:latin typeface="Times New Roman" panose="02020603050405020304" pitchFamily="18" charset="0"/>
                <a:cs typeface="Times New Roman" panose="02020603050405020304" pitchFamily="18" charset="0"/>
                <a:sym typeface="+mn-ea"/>
              </a:rPr>
              <a:t> To develop a smart cart system that eliminates the need for traditional checkout lines in retail stores.</a:t>
            </a:r>
            <a:endParaRPr lang="en-US">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sym typeface="+mn-ea"/>
              </a:rPr>
              <a:t>Key Objectives:</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sym typeface="+mn-ea"/>
              </a:rPr>
              <a:t>Enhance Shopping Experience: Reduce wait times by automating the checkout process, making shopping faster and more convenient for customers.</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sym typeface="+mn-ea"/>
              </a:rPr>
              <a:t>Improve Store Efficiency: Streamline operations and reduce the need for manual labor at checkout counters, allowing staff to focus on other important tasks.</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sym typeface="+mn-ea"/>
              </a:rPr>
              <a:t>Cost Savings: Reduce costs associated with traditional checkout systems and RFID technology by implementing a more cost-effective and scalable smart cart solution.</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r>
              <a:rPr lang="en-US" smtClean="0">
                <a:latin typeface="Times New Roman" panose="02020603050405020304" pitchFamily="18" charset="0"/>
                <a:cs typeface="Times New Roman" panose="02020603050405020304" pitchFamily="18" charset="0"/>
              </a:rPr>
              <a:t>3</a:t>
            </a:r>
            <a:endParaRPr lang="en-US"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itle 2"/>
          <p:cNvSpPr/>
          <p:nvPr/>
        </p:nvSpPr>
        <p:spPr>
          <a:xfrm>
            <a:off x="410760" y="0"/>
            <a:ext cx="8228880" cy="114228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ctr">
            <a:noAutofit/>
          </a:bodyPr>
          <a:p>
            <a:pPr algn="ctr" defTabSz="914400">
              <a:lnSpc>
                <a:spcPct val="100000"/>
              </a:lnSpc>
            </a:pPr>
            <a:r>
              <a:rPr lang="en-IN" sz="4400" b="1" strike="noStrike" spc="-1">
                <a:solidFill>
                  <a:schemeClr val="dk1"/>
                </a:solidFill>
                <a:latin typeface="Times New Roman" panose="02020603050405020304"/>
              </a:rPr>
              <a:t>Literature Survey</a:t>
            </a:r>
            <a:endParaRPr lang="en-IN" sz="4400" b="0" strike="noStrike" spc="-1">
              <a:solidFill>
                <a:srgbClr val="000000"/>
              </a:solidFill>
              <a:latin typeface="Arial" panose="020B0604020202020204"/>
            </a:endParaRPr>
          </a:p>
        </p:txBody>
      </p:sp>
      <p:pic>
        <p:nvPicPr>
          <p:cNvPr id="62" name="Picture 61"/>
          <p:cNvPicPr/>
          <p:nvPr/>
        </p:nvPicPr>
        <p:blipFill>
          <a:blip r:embed="rId1"/>
          <a:srcRect t="1473"/>
          <a:stretch>
            <a:fillRect/>
          </a:stretch>
        </p:blipFill>
        <p:spPr>
          <a:xfrm>
            <a:off x="457200" y="990600"/>
            <a:ext cx="8280400" cy="5400000"/>
          </a:xfrm>
          <a:prstGeom prst="rect">
            <a:avLst/>
          </a:prstGeom>
          <a:ln w="0">
            <a:noFill/>
          </a:ln>
        </p:spPr>
      </p:pic>
      <p:sp>
        <p:nvSpPr>
          <p:cNvPr id="2" name="PlaceHolder 1"/>
          <p:cNvSpPr>
            <a:spLocks noGrp="1"/>
          </p:cNvSpPr>
          <p:nvPr>
            <p:ph type="sldNum" idx="11"/>
          </p:nvPr>
        </p:nvSpPr>
        <p:spPr/>
        <p:txBody>
          <a:bodyPr/>
          <a:p>
            <a:fld id="{BB5B4D6D-69F5-40AD-BE4D-4A4292A06EAE}" type="slidenum">
              <a:rPr/>
            </a:fld>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itle 3"/>
          <p:cNvSpPr/>
          <p:nvPr/>
        </p:nvSpPr>
        <p:spPr>
          <a:xfrm>
            <a:off x="411120" y="0"/>
            <a:ext cx="8228880" cy="114228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ctr">
            <a:noAutofit/>
          </a:bodyPr>
          <a:p>
            <a:pPr algn="ctr" defTabSz="914400">
              <a:lnSpc>
                <a:spcPct val="100000"/>
              </a:lnSpc>
            </a:pPr>
            <a:r>
              <a:rPr lang="en-IN" sz="4400" b="1" strike="noStrike" spc="-1">
                <a:solidFill>
                  <a:schemeClr val="dk1"/>
                </a:solidFill>
                <a:latin typeface="Times New Roman" panose="02020603050405020304"/>
              </a:rPr>
              <a:t>Literature Survey</a:t>
            </a:r>
            <a:endParaRPr lang="en-IN" sz="4400" b="0" strike="noStrike" spc="-1">
              <a:solidFill>
                <a:srgbClr val="000000"/>
              </a:solidFill>
              <a:latin typeface="Arial" panose="020B0604020202020204"/>
            </a:endParaRPr>
          </a:p>
        </p:txBody>
      </p:sp>
      <p:pic>
        <p:nvPicPr>
          <p:cNvPr id="64" name="Picture 63"/>
          <p:cNvPicPr/>
          <p:nvPr/>
        </p:nvPicPr>
        <p:blipFill>
          <a:blip r:embed="rId1"/>
          <a:srcRect t="1144"/>
          <a:stretch>
            <a:fillRect/>
          </a:stretch>
        </p:blipFill>
        <p:spPr>
          <a:xfrm>
            <a:off x="410845" y="990600"/>
            <a:ext cx="8280000" cy="5400000"/>
          </a:xfrm>
          <a:prstGeom prst="rect">
            <a:avLst/>
          </a:prstGeom>
          <a:ln w="0">
            <a:noFill/>
          </a:ln>
        </p:spPr>
      </p:pic>
      <p:sp>
        <p:nvSpPr>
          <p:cNvPr id="2" name="PlaceHolder 1"/>
          <p:cNvSpPr>
            <a:spLocks noGrp="1"/>
          </p:cNvSpPr>
          <p:nvPr>
            <p:ph type="sldNum" idx="11"/>
          </p:nvPr>
        </p:nvSpPr>
        <p:spPr/>
        <p:txBody>
          <a:bodyPr/>
          <a:p>
            <a:fld id="{DD9EBFC3-EDFD-4DFF-A12E-8481386F3933}" type="slidenum">
              <a:rPr/>
            </a:fld>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itle 4"/>
          <p:cNvSpPr/>
          <p:nvPr/>
        </p:nvSpPr>
        <p:spPr>
          <a:xfrm>
            <a:off x="411480" y="0"/>
            <a:ext cx="8228880" cy="114228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ctr">
            <a:noAutofit/>
          </a:bodyPr>
          <a:p>
            <a:pPr algn="ctr" defTabSz="914400">
              <a:lnSpc>
                <a:spcPct val="100000"/>
              </a:lnSpc>
            </a:pPr>
            <a:r>
              <a:rPr lang="en-IN" sz="4400" b="1" strike="noStrike" spc="-1">
                <a:solidFill>
                  <a:schemeClr val="dk1"/>
                </a:solidFill>
                <a:latin typeface="Times New Roman" panose="02020603050405020304"/>
              </a:rPr>
              <a:t>Literature Survey</a:t>
            </a:r>
            <a:endParaRPr lang="en-IN" sz="4400" b="0" strike="noStrike" spc="-1">
              <a:solidFill>
                <a:srgbClr val="000000"/>
              </a:solidFill>
              <a:latin typeface="Arial" panose="020B0604020202020204"/>
            </a:endParaRPr>
          </a:p>
        </p:txBody>
      </p:sp>
      <p:pic>
        <p:nvPicPr>
          <p:cNvPr id="66" name="Picture 65"/>
          <p:cNvPicPr/>
          <p:nvPr/>
        </p:nvPicPr>
        <p:blipFill>
          <a:blip r:embed="rId1"/>
          <a:srcRect t="1146"/>
          <a:stretch>
            <a:fillRect/>
          </a:stretch>
        </p:blipFill>
        <p:spPr>
          <a:xfrm>
            <a:off x="533400" y="990600"/>
            <a:ext cx="8280000" cy="5400000"/>
          </a:xfrm>
          <a:prstGeom prst="rect">
            <a:avLst/>
          </a:prstGeom>
          <a:ln w="0">
            <a:noFill/>
          </a:ln>
        </p:spPr>
      </p:pic>
      <p:sp>
        <p:nvSpPr>
          <p:cNvPr id="2" name="PlaceHolder 1"/>
          <p:cNvSpPr>
            <a:spLocks noGrp="1"/>
          </p:cNvSpPr>
          <p:nvPr>
            <p:ph type="sldNum" idx="11"/>
          </p:nvPr>
        </p:nvSpPr>
        <p:spPr/>
        <p:txBody>
          <a:bodyPr/>
          <a:p>
            <a:fld id="{D543F9E5-3F22-47D9-8D10-F10B5575306D}" type="slidenum">
              <a:rPr/>
            </a:fld>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itle 5"/>
          <p:cNvSpPr/>
          <p:nvPr/>
        </p:nvSpPr>
        <p:spPr>
          <a:xfrm>
            <a:off x="411840" y="0"/>
            <a:ext cx="8228880" cy="114228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ctr">
            <a:noAutofit/>
          </a:bodyPr>
          <a:p>
            <a:pPr algn="ctr" defTabSz="914400">
              <a:lnSpc>
                <a:spcPct val="100000"/>
              </a:lnSpc>
            </a:pPr>
            <a:r>
              <a:rPr lang="en-IN" sz="4400" b="1" strike="noStrike" spc="-1">
                <a:solidFill>
                  <a:schemeClr val="dk1"/>
                </a:solidFill>
                <a:latin typeface="Times New Roman" panose="02020603050405020304"/>
              </a:rPr>
              <a:t>Literature Survey</a:t>
            </a:r>
            <a:endParaRPr lang="en-IN" sz="4400" b="0" strike="noStrike" spc="-1">
              <a:solidFill>
                <a:srgbClr val="000000"/>
              </a:solidFill>
              <a:latin typeface="Arial" panose="020B0604020202020204"/>
            </a:endParaRPr>
          </a:p>
        </p:txBody>
      </p:sp>
      <p:pic>
        <p:nvPicPr>
          <p:cNvPr id="68" name="Picture 67"/>
          <p:cNvPicPr/>
          <p:nvPr/>
        </p:nvPicPr>
        <p:blipFill>
          <a:blip r:embed="rId1"/>
          <a:srcRect t="1273"/>
          <a:stretch>
            <a:fillRect/>
          </a:stretch>
        </p:blipFill>
        <p:spPr>
          <a:xfrm>
            <a:off x="457200" y="956070"/>
            <a:ext cx="8280000" cy="5400000"/>
          </a:xfrm>
          <a:prstGeom prst="rect">
            <a:avLst/>
          </a:prstGeom>
          <a:ln w="0">
            <a:noFill/>
          </a:ln>
        </p:spPr>
      </p:pic>
      <p:sp>
        <p:nvSpPr>
          <p:cNvPr id="2" name="PlaceHolder 1"/>
          <p:cNvSpPr>
            <a:spLocks noGrp="1"/>
          </p:cNvSpPr>
          <p:nvPr>
            <p:ph type="sldNum" idx="11"/>
          </p:nvPr>
        </p:nvSpPr>
        <p:spPr/>
        <p:txBody>
          <a:bodyPr/>
          <a:p>
            <a:fld id="{EAC79CDC-032C-4509-A0B4-0997D3DEC6F5}" type="slidenum">
              <a:rPr/>
            </a:fld>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
          <p:cNvSpPr/>
          <p:nvPr/>
        </p:nvSpPr>
        <p:spPr>
          <a:xfrm>
            <a:off x="412200" y="0"/>
            <a:ext cx="8228880" cy="114228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ctr">
            <a:noAutofit/>
          </a:bodyPr>
          <a:p>
            <a:pPr algn="ctr" defTabSz="914400">
              <a:lnSpc>
                <a:spcPct val="100000"/>
              </a:lnSpc>
            </a:pPr>
            <a:r>
              <a:rPr lang="en-IN" sz="4400" b="1" strike="noStrike" spc="-1">
                <a:solidFill>
                  <a:schemeClr val="dk1"/>
                </a:solidFill>
                <a:latin typeface="Times New Roman" panose="02020603050405020304"/>
              </a:rPr>
              <a:t>Literature Survey</a:t>
            </a:r>
            <a:endParaRPr lang="en-IN" sz="4400" b="0" strike="noStrike" spc="-1">
              <a:solidFill>
                <a:srgbClr val="000000"/>
              </a:solidFill>
              <a:latin typeface="Arial" panose="020B0604020202020204"/>
            </a:endParaRPr>
          </a:p>
        </p:txBody>
      </p:sp>
      <p:pic>
        <p:nvPicPr>
          <p:cNvPr id="70" name="Picture 69"/>
          <p:cNvPicPr/>
          <p:nvPr/>
        </p:nvPicPr>
        <p:blipFill>
          <a:blip r:embed="rId1"/>
          <a:srcRect t="1411"/>
          <a:stretch>
            <a:fillRect/>
          </a:stretch>
        </p:blipFill>
        <p:spPr>
          <a:xfrm>
            <a:off x="457200" y="990600"/>
            <a:ext cx="8279765" cy="5323840"/>
          </a:xfrm>
          <a:prstGeom prst="rect">
            <a:avLst/>
          </a:prstGeom>
          <a:ln w="0">
            <a:noFill/>
          </a:ln>
        </p:spPr>
      </p:pic>
      <p:sp>
        <p:nvSpPr>
          <p:cNvPr id="2" name="PlaceHolder 1"/>
          <p:cNvSpPr>
            <a:spLocks noGrp="1"/>
          </p:cNvSpPr>
          <p:nvPr>
            <p:ph type="sldNum" idx="11"/>
          </p:nvPr>
        </p:nvSpPr>
        <p:spPr/>
        <p:txBody>
          <a:bodyPr/>
          <a:p>
            <a:fld id="{F2FEA0D3-3797-4CB9-9356-74DD6AEFAE71}" type="slidenum">
              <a:rPr/>
            </a:fld>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ags/tag1.xml><?xml version="1.0" encoding="utf-8"?>
<p:tagLst xmlns:p="http://schemas.openxmlformats.org/presentationml/2006/main">
  <p:tag name="TABLE_ENDDRAG_ORIGIN_RECT" val="620*423"/>
  <p:tag name="TABLE_ENDDRAG_RECT" val="48*82*620*423"/>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13750</Words>
  <Application>WPS Presentation</Application>
  <PresentationFormat>On-screen Show (4:3)</PresentationFormat>
  <Paragraphs>256</Paragraphs>
  <Slides>19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19</vt:i4>
      </vt:variant>
    </vt:vector>
  </HeadingPairs>
  <TitlesOfParts>
    <vt:vector size="29" baseType="lpstr">
      <vt:lpstr>Arial</vt:lpstr>
      <vt:lpstr>SimSun</vt:lpstr>
      <vt:lpstr>Wingdings</vt:lpstr>
      <vt:lpstr>Times New Roman</vt:lpstr>
      <vt:lpstr>Times New Roman</vt:lpstr>
      <vt:lpstr>Arial</vt:lpstr>
      <vt:lpstr>Calibri</vt:lpstr>
      <vt:lpstr>Microsoft YaHei</vt:lpstr>
      <vt:lpstr>Arial Unicode MS</vt:lpstr>
      <vt:lpstr>Office Theme</vt:lpstr>
      <vt:lpstr>A  Presentation on “TAV-Cart: Transaction Assistance and Validation Cart System for Effortless Shopping and Checkout”  By Tanish Singh Rajpal 	-	B202 Akshit Naithani		-	B208 Vansh Mistry 		- 	B223   Under the Guidance of Prof. Kiran Salunke </vt:lpstr>
      <vt:lpstr>Vision And Mission</vt:lpstr>
      <vt:lpstr>Index</vt:lpstr>
      <vt:lpstr>Objective of Project</vt:lpstr>
      <vt:lpstr>PowerPoint 演示文稿</vt:lpstr>
      <vt:lpstr>PowerPoint 演示文稿</vt:lpstr>
      <vt:lpstr>PowerPoint 演示文稿</vt:lpstr>
      <vt:lpstr>PowerPoint 演示文稿</vt:lpstr>
      <vt:lpstr>PowerPoint 演示文稿</vt:lpstr>
      <vt:lpstr>Problem Statement</vt:lpstr>
      <vt:lpstr>Proposed Solution</vt:lpstr>
      <vt:lpstr>Software and Hardware Requirements</vt:lpstr>
      <vt:lpstr>Software and Hardware Requirements</vt:lpstr>
      <vt:lpstr>Software and Hardware Requirements</vt:lpstr>
      <vt:lpstr>Software and Hardware Requirements</vt:lpstr>
      <vt:lpstr>Project Development Timeline (Gantt Chart)</vt:lpstr>
      <vt:lpstr>References</vt:lpstr>
      <vt:lpstr>References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Presentation on “TITLE OF PROJECT”  By NAME OF STUDENT    Under the Guidance of NAME OF GUIDE</dc:title>
  <dc:creator>kunal</dc:creator>
  <cp:lastModifiedBy>naith</cp:lastModifiedBy>
  <cp:revision>46</cp:revision>
  <dcterms:created xsi:type="dcterms:W3CDTF">2006-08-16T00:00:00Z</dcterms:created>
  <dcterms:modified xsi:type="dcterms:W3CDTF">2024-08-09T15:57:52Z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701DD23A585F43EE8458C3E580291DD9_12</vt:lpwstr>
  </property>
  <property fmtid="{D5CDD505-2E9C-101B-9397-08002B2CF9AE}" pid="3" name="KSOProductBuildVer">
    <vt:lpwstr>1033-12.2.0.17545</vt:lpwstr>
  </property>
</Properties>
</file>