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24" r:id="rId2"/>
    <p:sldId id="2542" r:id="rId3"/>
    <p:sldId id="2544" r:id="rId4"/>
    <p:sldId id="2545" r:id="rId5"/>
    <p:sldId id="2582" r:id="rId6"/>
    <p:sldId id="2552" r:id="rId7"/>
    <p:sldId id="2583" r:id="rId8"/>
    <p:sldId id="2554" r:id="rId9"/>
    <p:sldId id="258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034" autoAdjust="0"/>
  </p:normalViewPr>
  <p:slideViewPr>
    <p:cSldViewPr snapToGrid="0" snapToObjects="1" showGuides="1">
      <p:cViewPr varScale="1">
        <p:scale>
          <a:sx n="85" d="100"/>
          <a:sy n="85" d="100"/>
        </p:scale>
        <p:origin x="590" y="62"/>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2/3/2022</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5255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3695746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40053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1699044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2663438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725" r:id="rId46"/>
    <p:sldLayoutId id="2147483726" r:id="rId47"/>
    <p:sldLayoutId id="2147483675" r:id="rId48"/>
    <p:sldLayoutId id="2147483677" r:id="rId49"/>
    <p:sldLayoutId id="2147483729" r:id="rId50"/>
    <p:sldLayoutId id="2147483728" r:id="rId51"/>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0.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8.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4"/>
          </p:nvPr>
        </p:nvSpPr>
        <p:spPr>
          <a:xfrm>
            <a:off x="5661212" y="5486401"/>
            <a:ext cx="2487706" cy="700610"/>
          </a:xfrm>
        </p:spPr>
        <p:txBody>
          <a:bodyPr>
            <a:normAutofit/>
          </a:bodyPr>
          <a:lstStyle/>
          <a:p>
            <a:r>
              <a:rPr lang="en-US" sz="2400" dirty="0"/>
              <a:t>-Akshit Saini</a:t>
            </a:r>
          </a:p>
          <a:p>
            <a:endParaRPr lang="en-US" sz="2400" dirty="0"/>
          </a:p>
        </p:txBody>
      </p:sp>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813" b="7813"/>
          <a:stretch>
            <a:fillRect/>
          </a:stretch>
        </p:blipFill>
        <p:spPr>
          <a:xfrm>
            <a:off x="0" y="0"/>
            <a:ext cx="12192000" cy="6858000"/>
          </a:xfrm>
        </p:spPr>
      </p:pic>
      <p:sp>
        <p:nvSpPr>
          <p:cNvPr id="4" name="Title 3">
            <a:extLst>
              <a:ext uri="{FF2B5EF4-FFF2-40B4-BE49-F238E27FC236}">
                <a16:creationId xmlns:a16="http://schemas.microsoft.com/office/drawing/2014/main" id="{CF09D981-4146-4AA0-8ECA-9E57FD531622}"/>
              </a:ext>
            </a:extLst>
          </p:cNvPr>
          <p:cNvSpPr>
            <a:spLocks noGrp="1"/>
          </p:cNvSpPr>
          <p:nvPr>
            <p:ph type="title"/>
          </p:nvPr>
        </p:nvSpPr>
        <p:spPr>
          <a:xfrm>
            <a:off x="0" y="2150010"/>
            <a:ext cx="7252505" cy="891250"/>
          </a:xfrm>
        </p:spPr>
        <p:txBody>
          <a:bodyPr/>
          <a:lstStyle/>
          <a:p>
            <a:r>
              <a:rPr lang="en-IN" dirty="0"/>
              <a:t>NODEJS Login And Registration with MYSQL</a:t>
            </a:r>
          </a:p>
        </p:txBody>
      </p:sp>
    </p:spTree>
    <p:extLst>
      <p:ext uri="{BB962C8B-B14F-4D97-AF65-F5344CB8AC3E}">
        <p14:creationId xmlns:p14="http://schemas.microsoft.com/office/powerpoint/2010/main" val="243965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73589" y="5217161"/>
            <a:ext cx="2727803" cy="1025525"/>
          </a:xfrm>
        </p:spPr>
        <p:txBody>
          <a:bodyPr/>
          <a:lstStyle/>
          <a:p>
            <a:r>
              <a:rPr lang="en-US" dirty="0"/>
              <a:t>NODEJS AND MYSQL</a:t>
            </a:r>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p:txBody>
          <a:bodyPr/>
          <a:lstStyle/>
          <a:p>
            <a:r>
              <a:rPr lang="en-US" b="0" i="0" dirty="0">
                <a:solidFill>
                  <a:srgbClr val="292929"/>
                </a:solidFill>
                <a:effectLst/>
                <a:latin typeface="charter"/>
              </a:rPr>
              <a:t>.</a:t>
            </a:r>
            <a:endParaRPr lang="en-US" dirty="0"/>
          </a:p>
        </p:txBody>
      </p:sp>
      <p:sp>
        <p:nvSpPr>
          <p:cNvPr id="14" name="Text Placeholder 13">
            <a:extLst>
              <a:ext uri="{FF2B5EF4-FFF2-40B4-BE49-F238E27FC236}">
                <a16:creationId xmlns:a16="http://schemas.microsoft.com/office/drawing/2014/main" id="{9C7D62EB-2597-47CE-BB7C-6A6EAB5BC0B7}"/>
              </a:ext>
            </a:extLst>
          </p:cNvPr>
          <p:cNvSpPr>
            <a:spLocks noGrp="1"/>
          </p:cNvSpPr>
          <p:nvPr>
            <p:ph type="body" sz="quarter" idx="15"/>
          </p:nvPr>
        </p:nvSpPr>
        <p:spPr>
          <a:xfrm>
            <a:off x="7559432" y="618565"/>
            <a:ext cx="4294206" cy="5351929"/>
          </a:xfrm>
        </p:spPr>
        <p:txBody>
          <a:bodyPr>
            <a:normAutofit/>
          </a:bodyPr>
          <a:lstStyle/>
          <a:p>
            <a:r>
              <a:rPr lang="en-US" sz="1800" i="0" dirty="0">
                <a:solidFill>
                  <a:schemeClr val="tx1"/>
                </a:solidFill>
                <a:effectLst/>
                <a:latin typeface="Arial" panose="020B0604020202020204" pitchFamily="34" charset="0"/>
              </a:rPr>
              <a:t>Nodejs and MySQL are some of the necessary binding needed for any web application</a:t>
            </a:r>
            <a:r>
              <a:rPr lang="en-US" sz="1800" dirty="0">
                <a:solidFill>
                  <a:schemeClr val="tx1"/>
                </a:solidFill>
                <a:latin typeface="Arial" panose="020B0604020202020204" pitchFamily="34" charset="0"/>
              </a:rPr>
              <a:t>. </a:t>
            </a:r>
            <a:r>
              <a:rPr lang="en-US" sz="1800" i="0" dirty="0">
                <a:solidFill>
                  <a:schemeClr val="tx1"/>
                </a:solidFill>
                <a:effectLst/>
                <a:latin typeface="Arial" panose="020B0604020202020204" pitchFamily="34" charset="0"/>
              </a:rPr>
              <a:t>As a cross-platform runtime environment, Node.js enables web programmers to build a variety of server-side applications using JavaScript .</a:t>
            </a:r>
          </a:p>
          <a:p>
            <a:endParaRPr lang="en-US" sz="1800" i="0" dirty="0">
              <a:solidFill>
                <a:schemeClr val="tx1"/>
              </a:solidFill>
              <a:effectLst/>
              <a:latin typeface="Arial" panose="020B0604020202020204" pitchFamily="34" charset="0"/>
            </a:endParaRPr>
          </a:p>
          <a:p>
            <a:r>
              <a:rPr lang="en-US" sz="1800" i="0" dirty="0">
                <a:solidFill>
                  <a:schemeClr val="tx1"/>
                </a:solidFill>
                <a:effectLst/>
                <a:latin typeface="Arial" panose="020B0604020202020204" pitchFamily="34" charset="0"/>
              </a:rPr>
              <a:t> As the JavaScript applications run within the Nodejs runtime, they can run seamlessly on major operating systems and web servers. Thus, the open source runtime environment helps developers to make web applications more responsive by writing both client-side and server-side code in JavaScript.</a:t>
            </a:r>
          </a:p>
          <a:p>
            <a:endParaRPr lang="en-US" sz="1800" i="0" dirty="0">
              <a:solidFill>
                <a:schemeClr val="tx1"/>
              </a:solidFill>
              <a:effectLst/>
              <a:latin typeface="Arial" panose="020B0604020202020204" pitchFamily="34" charset="0"/>
            </a:endParaRPr>
          </a:p>
          <a:p>
            <a:r>
              <a:rPr lang="en-US" sz="1800" i="0" dirty="0">
                <a:solidFill>
                  <a:schemeClr val="tx1"/>
                </a:solidFill>
                <a:effectLst/>
                <a:latin typeface="Arial" panose="020B0604020202020204" pitchFamily="34" charset="0"/>
              </a:rPr>
              <a:t>Node.js is a backend technology used to implement server-side business logic and MYSQL works perfectly as a Database along with it.</a:t>
            </a:r>
            <a:endParaRPr lang="en-US" sz="1800" dirty="0">
              <a:solidFill>
                <a:schemeClr val="tx1"/>
              </a:solidFill>
              <a:latin typeface="Arial" panose="020B0604020202020204" pitchFamily="34" charset="0"/>
            </a:endParaRPr>
          </a:p>
        </p:txBody>
      </p:sp>
      <p:pic>
        <p:nvPicPr>
          <p:cNvPr id="5" name="Picture Placeholder 4" descr="Two people sitting at a table&#10;&#10;Description automatically generated">
            <a:extLst>
              <a:ext uri="{FF2B5EF4-FFF2-40B4-BE49-F238E27FC236}">
                <a16:creationId xmlns:a16="http://schemas.microsoft.com/office/drawing/2014/main" id="{7DE76D96-D2E8-6F4E-BE03-3ADF7B81D9E1}"/>
              </a:ext>
            </a:extLst>
          </p:cNvPr>
          <p:cNvPicPr>
            <a:picLocks noGrp="1" noChangeAspect="1"/>
          </p:cNvPicPr>
          <p:nvPr>
            <p:ph type="pic" sz="quarter" idx="12"/>
          </p:nvPr>
        </p:nvPicPr>
        <p:blipFill>
          <a:blip r:embed="rId3"/>
          <a:srcRect l="19952" r="19952"/>
          <a:stretch>
            <a:fillRect/>
          </a:stretch>
        </p:blipFill>
        <p:spPr>
          <a:xfrm>
            <a:off x="4694611" y="2790689"/>
            <a:ext cx="1878928" cy="1937256"/>
          </a:xfrm>
        </p:spPr>
      </p:pic>
      <p:pic>
        <p:nvPicPr>
          <p:cNvPr id="1026" name="Picture 2" descr="Node.js Express Login example with MySQL database - DEV Community">
            <a:extLst>
              <a:ext uri="{FF2B5EF4-FFF2-40B4-BE49-F238E27FC236}">
                <a16:creationId xmlns:a16="http://schemas.microsoft.com/office/drawing/2014/main" id="{F42444F9-4086-4D7F-A7CF-1885945D9F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1730" y="2070847"/>
            <a:ext cx="3622032" cy="362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95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249062A-D4B8-4980-B15D-2F0CF58BB5B7}"/>
              </a:ext>
            </a:extLst>
          </p:cNvPr>
          <p:cNvSpPr>
            <a:spLocks noGrp="1"/>
          </p:cNvSpPr>
          <p:nvPr>
            <p:ph type="title"/>
          </p:nvPr>
        </p:nvSpPr>
        <p:spPr>
          <a:xfrm>
            <a:off x="286871" y="510988"/>
            <a:ext cx="4966447" cy="1400512"/>
          </a:xfrm>
        </p:spPr>
        <p:txBody>
          <a:bodyPr>
            <a:normAutofit/>
          </a:bodyPr>
          <a:lstStyle/>
          <a:p>
            <a:r>
              <a:rPr lang="en-US" dirty="0"/>
              <a:t>NODEJS AND MYSQL </a:t>
            </a:r>
            <a:endParaRPr lang="en-US" dirty="0">
              <a:solidFill>
                <a:srgbClr val="5DAAB0"/>
              </a:solidFill>
            </a:endParaRPr>
          </a:p>
        </p:txBody>
      </p:sp>
      <p:sp>
        <p:nvSpPr>
          <p:cNvPr id="11" name="Text Placeholder 10">
            <a:extLst>
              <a:ext uri="{FF2B5EF4-FFF2-40B4-BE49-F238E27FC236}">
                <a16:creationId xmlns:a16="http://schemas.microsoft.com/office/drawing/2014/main" id="{B59FCEF3-B015-47B8-8D8F-7C0C90D275EB}"/>
              </a:ext>
            </a:extLst>
          </p:cNvPr>
          <p:cNvSpPr>
            <a:spLocks noGrp="1"/>
          </p:cNvSpPr>
          <p:nvPr>
            <p:ph type="body" sz="quarter" idx="11"/>
          </p:nvPr>
        </p:nvSpPr>
        <p:spPr>
          <a:xfrm>
            <a:off x="5669326" y="279924"/>
            <a:ext cx="6173050" cy="2230194"/>
          </a:xfrm>
        </p:spPr>
        <p:txBody>
          <a:bodyPr>
            <a:noAutofit/>
          </a:bodyPr>
          <a:lstStyle/>
          <a:p>
            <a:pPr algn="l"/>
            <a:r>
              <a:rPr lang="en-US" b="0" i="0" dirty="0">
                <a:solidFill>
                  <a:srgbClr val="000000"/>
                </a:solidFill>
                <a:effectLst/>
                <a:latin typeface="Verdana" panose="020B0604030504040204" pitchFamily="34" charset="0"/>
              </a:rPr>
              <a:t>To access a MySQL database in Node.js, you need a MySQL driver:</a:t>
            </a:r>
          </a:p>
          <a:p>
            <a:pPr algn="ctr">
              <a:buClr>
                <a:srgbClr val="7030A0"/>
              </a:buClr>
              <a:buSzPct val="150000"/>
            </a:pPr>
            <a:r>
              <a:rPr lang="en-US" b="0" i="0" dirty="0">
                <a:solidFill>
                  <a:srgbClr val="FFFFFF"/>
                </a:solidFill>
                <a:effectLst/>
                <a:highlight>
                  <a:srgbClr val="0000FF"/>
                </a:highlight>
                <a:latin typeface="Consolas" panose="020B0609020204030204" pitchFamily="49" charset="0"/>
              </a:rPr>
              <a:t>C:\Users\</a:t>
            </a:r>
            <a:r>
              <a:rPr lang="en-US" i="1" dirty="0">
                <a:solidFill>
                  <a:srgbClr val="FFFFFF"/>
                </a:solidFill>
                <a:highlight>
                  <a:srgbClr val="0000FF"/>
                </a:highlight>
                <a:latin typeface="Consolas" panose="020B0609020204030204" pitchFamily="49" charset="0"/>
              </a:rPr>
              <a:t>PROJECT NAME</a:t>
            </a:r>
            <a:r>
              <a:rPr lang="en-US" b="0" i="0" dirty="0">
                <a:solidFill>
                  <a:srgbClr val="FFFFFF"/>
                </a:solidFill>
                <a:effectLst/>
                <a:highlight>
                  <a:srgbClr val="0000FF"/>
                </a:highlight>
                <a:latin typeface="Consolas" panose="020B0609020204030204" pitchFamily="49" charset="0"/>
              </a:rPr>
              <a:t>&gt;</a:t>
            </a:r>
            <a:r>
              <a:rPr lang="en-US" b="0" i="0" dirty="0" err="1">
                <a:solidFill>
                  <a:srgbClr val="FFFFFF"/>
                </a:solidFill>
                <a:effectLst/>
                <a:highlight>
                  <a:srgbClr val="0000FF"/>
                </a:highlight>
                <a:latin typeface="Consolas" panose="020B0609020204030204" pitchFamily="49" charset="0"/>
              </a:rPr>
              <a:t>npm</a:t>
            </a:r>
            <a:r>
              <a:rPr lang="en-US" b="0" i="0" dirty="0">
                <a:solidFill>
                  <a:srgbClr val="FFFFFF"/>
                </a:solidFill>
                <a:effectLst/>
                <a:highlight>
                  <a:srgbClr val="0000FF"/>
                </a:highlight>
                <a:latin typeface="Consolas" panose="020B0609020204030204" pitchFamily="49" charset="0"/>
              </a:rPr>
              <a:t> install </a:t>
            </a:r>
            <a:r>
              <a:rPr lang="en-US" b="0" i="0" dirty="0" err="1">
                <a:solidFill>
                  <a:srgbClr val="FFFFFF"/>
                </a:solidFill>
                <a:effectLst/>
                <a:highlight>
                  <a:srgbClr val="0000FF"/>
                </a:highlight>
                <a:latin typeface="Consolas" panose="020B0609020204030204" pitchFamily="49" charset="0"/>
              </a:rPr>
              <a:t>mysql</a:t>
            </a:r>
            <a:endParaRPr lang="en-US" dirty="0">
              <a:solidFill>
                <a:srgbClr val="FFFFFF"/>
              </a:solidFill>
              <a:highlight>
                <a:srgbClr val="0000FF"/>
              </a:highlight>
              <a:latin typeface="Consolas" panose="020B0609020204030204" pitchFamily="49" charset="0"/>
            </a:endParaRPr>
          </a:p>
          <a:p>
            <a:pPr>
              <a:buClr>
                <a:srgbClr val="7030A0"/>
              </a:buClr>
              <a:buSzPct val="150000"/>
            </a:pPr>
            <a:endParaRPr lang="en-US" b="0" i="0" dirty="0">
              <a:solidFill>
                <a:srgbClr val="FFFFFF"/>
              </a:solidFill>
              <a:effectLst/>
              <a:highlight>
                <a:srgbClr val="000000"/>
              </a:highlight>
              <a:latin typeface="Consolas" panose="020B0609020204030204" pitchFamily="49" charset="0"/>
            </a:endParaRPr>
          </a:p>
          <a:p>
            <a:pPr algn="l"/>
            <a:r>
              <a:rPr lang="en-US" b="0" i="0" dirty="0">
                <a:solidFill>
                  <a:srgbClr val="000000"/>
                </a:solidFill>
                <a:effectLst/>
                <a:latin typeface="Verdana" panose="020B0604030504040204" pitchFamily="34" charset="0"/>
              </a:rPr>
              <a:t>Node.js uses the following module to reach out the Database:</a:t>
            </a:r>
          </a:p>
          <a:p>
            <a:pPr algn="ctr"/>
            <a:r>
              <a:rPr lang="en-US" b="0" i="0" dirty="0">
                <a:solidFill>
                  <a:schemeClr val="bg1"/>
                </a:solidFill>
                <a:effectLst/>
                <a:highlight>
                  <a:srgbClr val="0000FF"/>
                </a:highlight>
                <a:latin typeface="Consolas" panose="020B0609020204030204" pitchFamily="49" charset="0"/>
              </a:rPr>
              <a:t>var </a:t>
            </a:r>
            <a:r>
              <a:rPr lang="en-US" b="0" i="0" dirty="0" err="1">
                <a:solidFill>
                  <a:schemeClr val="bg1"/>
                </a:solidFill>
                <a:effectLst/>
                <a:highlight>
                  <a:srgbClr val="0000FF"/>
                </a:highlight>
                <a:latin typeface="Consolas" panose="020B0609020204030204" pitchFamily="49" charset="0"/>
              </a:rPr>
              <a:t>mysql</a:t>
            </a:r>
            <a:r>
              <a:rPr lang="en-US" b="0" i="0" dirty="0">
                <a:solidFill>
                  <a:schemeClr val="bg1"/>
                </a:solidFill>
                <a:effectLst/>
                <a:highlight>
                  <a:srgbClr val="0000FF"/>
                </a:highlight>
                <a:latin typeface="Consolas" panose="020B0609020204030204" pitchFamily="49" charset="0"/>
              </a:rPr>
              <a:t> = require('</a:t>
            </a:r>
            <a:r>
              <a:rPr lang="en-US" b="0" i="0" dirty="0" err="1">
                <a:solidFill>
                  <a:schemeClr val="bg1"/>
                </a:solidFill>
                <a:effectLst/>
                <a:highlight>
                  <a:srgbClr val="0000FF"/>
                </a:highlight>
                <a:latin typeface="Consolas" panose="020B0609020204030204" pitchFamily="49" charset="0"/>
              </a:rPr>
              <a:t>mysql</a:t>
            </a:r>
            <a:r>
              <a:rPr lang="en-US" b="0" i="0" dirty="0">
                <a:solidFill>
                  <a:schemeClr val="bg1"/>
                </a:solidFill>
                <a:effectLst/>
                <a:highlight>
                  <a:srgbClr val="0000FF"/>
                </a:highlight>
                <a:latin typeface="Consolas" panose="020B0609020204030204" pitchFamily="49" charset="0"/>
              </a:rPr>
              <a:t>’);</a:t>
            </a:r>
          </a:p>
          <a:p>
            <a:pPr>
              <a:lnSpc>
                <a:spcPct val="100000"/>
              </a:lnSpc>
            </a:pPr>
            <a:endParaRPr lang="en-US" dirty="0"/>
          </a:p>
        </p:txBody>
      </p:sp>
      <p:pic>
        <p:nvPicPr>
          <p:cNvPr id="2054" name="Picture 6" descr="MySQL Server - Node.js - MySQL Workbench connection - Stack Overflow">
            <a:extLst>
              <a:ext uri="{FF2B5EF4-FFF2-40B4-BE49-F238E27FC236}">
                <a16:creationId xmlns:a16="http://schemas.microsoft.com/office/drawing/2014/main" id="{4CCE55C9-783C-482F-AD3C-3662018A8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966" y="2384698"/>
            <a:ext cx="9110527"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04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A981189-9280-48E8-90AE-7F25E741BE94}"/>
              </a:ext>
            </a:extLst>
          </p:cNvPr>
          <p:cNvSpPr>
            <a:spLocks noGrp="1"/>
          </p:cNvSpPr>
          <p:nvPr>
            <p:ph type="title"/>
          </p:nvPr>
        </p:nvSpPr>
        <p:spPr>
          <a:xfrm>
            <a:off x="2017059" y="648193"/>
            <a:ext cx="7969624" cy="744082"/>
          </a:xfrm>
        </p:spPr>
        <p:txBody>
          <a:bodyPr>
            <a:normAutofit/>
          </a:bodyPr>
          <a:lstStyle/>
          <a:p>
            <a:r>
              <a:rPr lang="en-US" dirty="0"/>
              <a:t>LOGIN AND REGISTRATION PAGE</a:t>
            </a:r>
            <a:endParaRPr lang="en-US" dirty="0">
              <a:solidFill>
                <a:srgbClr val="5DAAB0"/>
              </a:solidFill>
            </a:endParaRPr>
          </a:p>
        </p:txBody>
      </p:sp>
      <p:sp>
        <p:nvSpPr>
          <p:cNvPr id="19" name="Text Placeholder 18">
            <a:extLst>
              <a:ext uri="{FF2B5EF4-FFF2-40B4-BE49-F238E27FC236}">
                <a16:creationId xmlns:a16="http://schemas.microsoft.com/office/drawing/2014/main" id="{4C3079F2-FA5D-4717-9945-965E324EBF60}"/>
              </a:ext>
            </a:extLst>
          </p:cNvPr>
          <p:cNvSpPr>
            <a:spLocks noGrp="1"/>
          </p:cNvSpPr>
          <p:nvPr>
            <p:ph type="body" sz="quarter" idx="14"/>
          </p:nvPr>
        </p:nvSpPr>
        <p:spPr>
          <a:xfrm>
            <a:off x="8426824" y="1850247"/>
            <a:ext cx="3267319" cy="632977"/>
          </a:xfrm>
        </p:spPr>
        <p:txBody>
          <a:bodyPr>
            <a:normAutofit/>
          </a:bodyPr>
          <a:lstStyle/>
          <a:p>
            <a:pPr marL="0" indent="0">
              <a:buNone/>
            </a:pPr>
            <a:r>
              <a:rPr lang="en-US" dirty="0"/>
              <a:t>FOLLOWING STEPS ARE USED TO CREATE THE LOGIN PAGE</a:t>
            </a:r>
          </a:p>
        </p:txBody>
      </p:sp>
      <p:sp>
        <p:nvSpPr>
          <p:cNvPr id="18" name="Text Placeholder 17">
            <a:extLst>
              <a:ext uri="{FF2B5EF4-FFF2-40B4-BE49-F238E27FC236}">
                <a16:creationId xmlns:a16="http://schemas.microsoft.com/office/drawing/2014/main" id="{94D72ABF-5D1D-4141-8DFE-03D197B7C1E3}"/>
              </a:ext>
            </a:extLst>
          </p:cNvPr>
          <p:cNvSpPr>
            <a:spLocks noGrp="1"/>
          </p:cNvSpPr>
          <p:nvPr>
            <p:ph type="body" sz="quarter" idx="16"/>
          </p:nvPr>
        </p:nvSpPr>
        <p:spPr/>
        <p:txBody>
          <a:bodyPr>
            <a:normAutofit/>
          </a:bodyPr>
          <a:lstStyle/>
          <a:p>
            <a:r>
              <a:rPr lang="en-US" sz="1800" dirty="0"/>
              <a:t>Creating Database</a:t>
            </a:r>
          </a:p>
          <a:p>
            <a:r>
              <a:rPr lang="en-US" sz="1800" dirty="0"/>
              <a:t>Inserting Data in Database.</a:t>
            </a:r>
          </a:p>
          <a:p>
            <a:r>
              <a:rPr lang="en-US" sz="1800" b="0" i="0" dirty="0">
                <a:solidFill>
                  <a:srgbClr val="292929"/>
                </a:solidFill>
                <a:effectLst/>
              </a:rPr>
              <a:t>Connect your NodeJS with MYSQL using given commands</a:t>
            </a:r>
          </a:p>
          <a:p>
            <a:r>
              <a:rPr lang="en-US" sz="1800" dirty="0"/>
              <a:t>Setup Nodejs and Routes</a:t>
            </a:r>
          </a:p>
          <a:p>
            <a:r>
              <a:rPr lang="en-US" sz="1800" dirty="0"/>
              <a:t>Enter the login information and confirm</a:t>
            </a:r>
          </a:p>
        </p:txBody>
      </p:sp>
      <p:pic>
        <p:nvPicPr>
          <p:cNvPr id="3074" name="Picture 2" descr="Create Registration and Login Form in Node.js &amp;amp; MySQL">
            <a:extLst>
              <a:ext uri="{FF2B5EF4-FFF2-40B4-BE49-F238E27FC236}">
                <a16:creationId xmlns:a16="http://schemas.microsoft.com/office/drawing/2014/main" id="{E5B242E4-E95D-4209-AA9C-950F34EA2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632" y="2923278"/>
            <a:ext cx="7193861" cy="2347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998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8CD555-AB49-4CAE-998F-97A85F59AD6D}"/>
              </a:ext>
            </a:extLst>
          </p:cNvPr>
          <p:cNvSpPr>
            <a:spLocks noGrp="1"/>
          </p:cNvSpPr>
          <p:nvPr>
            <p:ph type="title"/>
          </p:nvPr>
        </p:nvSpPr>
        <p:spPr/>
        <p:txBody>
          <a:bodyPr/>
          <a:lstStyle/>
          <a:p>
            <a:r>
              <a:rPr lang="en-US" dirty="0"/>
              <a:t>Creating a </a:t>
            </a:r>
            <a:br>
              <a:rPr lang="en-US" dirty="0"/>
            </a:br>
            <a:r>
              <a:rPr lang="en-US" dirty="0"/>
              <a:t>Database</a:t>
            </a:r>
          </a:p>
        </p:txBody>
      </p:sp>
      <p:pic>
        <p:nvPicPr>
          <p:cNvPr id="4098" name="Picture 2">
            <a:extLst>
              <a:ext uri="{FF2B5EF4-FFF2-40B4-BE49-F238E27FC236}">
                <a16:creationId xmlns:a16="http://schemas.microsoft.com/office/drawing/2014/main" id="{5E72171B-E63B-45B5-896E-C24B2FF79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282" y="209103"/>
            <a:ext cx="7017964" cy="306384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9126FF3-0231-4B0E-A7EF-9958FB17DC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7458" y="3429000"/>
            <a:ext cx="5794998" cy="32125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9">
            <a:extLst>
              <a:ext uri="{FF2B5EF4-FFF2-40B4-BE49-F238E27FC236}">
                <a16:creationId xmlns:a16="http://schemas.microsoft.com/office/drawing/2014/main" id="{A83AA7B3-9573-401B-AA49-2449701AF393}"/>
              </a:ext>
            </a:extLst>
          </p:cNvPr>
          <p:cNvSpPr txBox="1">
            <a:spLocks/>
          </p:cNvSpPr>
          <p:nvPr/>
        </p:nvSpPr>
        <p:spPr>
          <a:xfrm>
            <a:off x="234483" y="2026024"/>
            <a:ext cx="3969964" cy="43078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0" i="0" dirty="0">
                <a:solidFill>
                  <a:srgbClr val="292929"/>
                </a:solidFill>
                <a:effectLst/>
                <a:latin typeface="sohne"/>
              </a:rPr>
              <a:t>Create a new Database in MYSQL-Workbench</a:t>
            </a:r>
          </a:p>
          <a:p>
            <a:r>
              <a:rPr lang="en-US" b="0" i="0" dirty="0">
                <a:solidFill>
                  <a:srgbClr val="292929"/>
                </a:solidFill>
                <a:effectLst/>
                <a:latin typeface="sohne"/>
              </a:rPr>
              <a:t>Create a table in the database and add the credentials user-id, user and password.</a:t>
            </a:r>
          </a:p>
          <a:p>
            <a:endParaRPr lang="en-IN" b="0" i="0" dirty="0">
              <a:solidFill>
                <a:srgbClr val="292929"/>
              </a:solidFill>
              <a:effectLst/>
              <a:latin typeface="sohne"/>
            </a:endParaRPr>
          </a:p>
          <a:p>
            <a:pPr marL="0" indent="0">
              <a:buNone/>
            </a:pPr>
            <a:r>
              <a:rPr lang="en-IN" b="0" i="0" dirty="0">
                <a:solidFill>
                  <a:srgbClr val="292929"/>
                </a:solidFill>
                <a:effectLst/>
                <a:latin typeface="sohne"/>
              </a:rPr>
              <a:t>Following  information will be used in our Nodejs code to connect to the database.</a:t>
            </a:r>
          </a:p>
          <a:p>
            <a:endParaRPr lang="en-US" dirty="0"/>
          </a:p>
        </p:txBody>
      </p:sp>
      <p:pic>
        <p:nvPicPr>
          <p:cNvPr id="12" name="Picture 11">
            <a:extLst>
              <a:ext uri="{FF2B5EF4-FFF2-40B4-BE49-F238E27FC236}">
                <a16:creationId xmlns:a16="http://schemas.microsoft.com/office/drawing/2014/main" id="{EB358B64-5CC8-4955-BE25-0662810DC60E}"/>
              </a:ext>
            </a:extLst>
          </p:cNvPr>
          <p:cNvPicPr>
            <a:picLocks noChangeAspect="1"/>
          </p:cNvPicPr>
          <p:nvPr/>
        </p:nvPicPr>
        <p:blipFill>
          <a:blip r:embed="rId5"/>
          <a:stretch>
            <a:fillRect/>
          </a:stretch>
        </p:blipFill>
        <p:spPr>
          <a:xfrm>
            <a:off x="234483" y="5035279"/>
            <a:ext cx="3756986" cy="1120237"/>
          </a:xfrm>
          <a:prstGeom prst="rect">
            <a:avLst/>
          </a:prstGeom>
        </p:spPr>
      </p:pic>
    </p:spTree>
    <p:extLst>
      <p:ext uri="{BB962C8B-B14F-4D97-AF65-F5344CB8AC3E}">
        <p14:creationId xmlns:p14="http://schemas.microsoft.com/office/powerpoint/2010/main" val="20247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a:xfrm>
            <a:off x="0" y="207038"/>
            <a:ext cx="4316506" cy="3674680"/>
          </a:xfrm>
        </p:spPr>
        <p:txBody>
          <a:bodyPr>
            <a:normAutofit/>
          </a:bodyPr>
          <a:lstStyle/>
          <a:p>
            <a:pPr algn="l"/>
            <a:r>
              <a:rPr lang="en-US" b="0" i="0" dirty="0">
                <a:effectLst/>
                <a:latin typeface="sohne"/>
              </a:rPr>
              <a:t>Connecting NodeJS App with MYSQL Database</a:t>
            </a:r>
          </a:p>
        </p:txBody>
      </p:sp>
      <p:sp>
        <p:nvSpPr>
          <p:cNvPr id="4" name="Text Placeholder 3">
            <a:extLst>
              <a:ext uri="{FF2B5EF4-FFF2-40B4-BE49-F238E27FC236}">
                <a16:creationId xmlns:a16="http://schemas.microsoft.com/office/drawing/2014/main" id="{FD47FBB8-2A87-4FDD-8742-D0C12871A3DD}"/>
              </a:ext>
            </a:extLst>
          </p:cNvPr>
          <p:cNvSpPr>
            <a:spLocks noGrp="1"/>
          </p:cNvSpPr>
          <p:nvPr>
            <p:ph type="body" sz="quarter" idx="10"/>
          </p:nvPr>
        </p:nvSpPr>
        <p:spPr/>
        <p:txBody>
          <a:bodyPr/>
          <a:lstStyle/>
          <a:p>
            <a:r>
              <a:rPr lang="en-US" dirty="0"/>
              <a:t>1</a:t>
            </a:r>
          </a:p>
        </p:txBody>
      </p:sp>
      <p:sp>
        <p:nvSpPr>
          <p:cNvPr id="6" name="Text Placeholder 9">
            <a:extLst>
              <a:ext uri="{FF2B5EF4-FFF2-40B4-BE49-F238E27FC236}">
                <a16:creationId xmlns:a16="http://schemas.microsoft.com/office/drawing/2014/main" id="{000C81EF-2CA3-423B-B7A7-65C0871FA300}"/>
              </a:ext>
            </a:extLst>
          </p:cNvPr>
          <p:cNvSpPr txBox="1">
            <a:spLocks/>
          </p:cNvSpPr>
          <p:nvPr/>
        </p:nvSpPr>
        <p:spPr>
          <a:xfrm>
            <a:off x="138953" y="3597226"/>
            <a:ext cx="3708900" cy="28451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8" name="Picture 7">
            <a:extLst>
              <a:ext uri="{FF2B5EF4-FFF2-40B4-BE49-F238E27FC236}">
                <a16:creationId xmlns:a16="http://schemas.microsoft.com/office/drawing/2014/main" id="{7D18C534-EA87-4D61-A845-380E05AAFF44}"/>
              </a:ext>
            </a:extLst>
          </p:cNvPr>
          <p:cNvPicPr>
            <a:picLocks noChangeAspect="1"/>
          </p:cNvPicPr>
          <p:nvPr/>
        </p:nvPicPr>
        <p:blipFill>
          <a:blip r:embed="rId3"/>
          <a:stretch>
            <a:fillRect/>
          </a:stretch>
        </p:blipFill>
        <p:spPr>
          <a:xfrm>
            <a:off x="138953" y="4096870"/>
            <a:ext cx="4923481" cy="1986872"/>
          </a:xfrm>
          <a:prstGeom prst="rect">
            <a:avLst/>
          </a:prstGeom>
        </p:spPr>
      </p:pic>
      <p:pic>
        <p:nvPicPr>
          <p:cNvPr id="10" name="Picture 9">
            <a:extLst>
              <a:ext uri="{FF2B5EF4-FFF2-40B4-BE49-F238E27FC236}">
                <a16:creationId xmlns:a16="http://schemas.microsoft.com/office/drawing/2014/main" id="{32D993B7-40AE-4998-9D3A-08887CF63D4A}"/>
              </a:ext>
            </a:extLst>
          </p:cNvPr>
          <p:cNvPicPr>
            <a:picLocks noChangeAspect="1"/>
          </p:cNvPicPr>
          <p:nvPr/>
        </p:nvPicPr>
        <p:blipFill>
          <a:blip r:embed="rId4"/>
          <a:stretch>
            <a:fillRect/>
          </a:stretch>
        </p:blipFill>
        <p:spPr>
          <a:xfrm>
            <a:off x="5233802" y="541174"/>
            <a:ext cx="5479022" cy="5542567"/>
          </a:xfrm>
          <a:prstGeom prst="rect">
            <a:avLst/>
          </a:prstGeom>
        </p:spPr>
      </p:pic>
    </p:spTree>
    <p:extLst>
      <p:ext uri="{BB962C8B-B14F-4D97-AF65-F5344CB8AC3E}">
        <p14:creationId xmlns:p14="http://schemas.microsoft.com/office/powerpoint/2010/main" val="954333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A3D82-1D5A-4AE6-B52D-3A5B50319FFC}"/>
              </a:ext>
            </a:extLst>
          </p:cNvPr>
          <p:cNvSpPr>
            <a:spLocks noGrp="1"/>
          </p:cNvSpPr>
          <p:nvPr>
            <p:ph type="title"/>
          </p:nvPr>
        </p:nvSpPr>
        <p:spPr>
          <a:xfrm>
            <a:off x="1021351" y="452344"/>
            <a:ext cx="3500719" cy="3075268"/>
          </a:xfrm>
        </p:spPr>
        <p:txBody>
          <a:bodyPr>
            <a:noAutofit/>
          </a:bodyPr>
          <a:lstStyle/>
          <a:p>
            <a:r>
              <a:rPr lang="en-IN" sz="3200" dirty="0"/>
              <a:t>CREATING .env FILE TO IMPORT CREDENTIALS</a:t>
            </a:r>
          </a:p>
        </p:txBody>
      </p:sp>
      <p:sp>
        <p:nvSpPr>
          <p:cNvPr id="3" name="Text Placeholder 2">
            <a:extLst>
              <a:ext uri="{FF2B5EF4-FFF2-40B4-BE49-F238E27FC236}">
                <a16:creationId xmlns:a16="http://schemas.microsoft.com/office/drawing/2014/main" id="{B830987A-2741-4903-990B-09F020186225}"/>
              </a:ext>
            </a:extLst>
          </p:cNvPr>
          <p:cNvSpPr>
            <a:spLocks noGrp="1"/>
          </p:cNvSpPr>
          <p:nvPr>
            <p:ph type="body" sz="quarter" idx="10"/>
          </p:nvPr>
        </p:nvSpPr>
        <p:spPr/>
        <p:txBody>
          <a:bodyPr/>
          <a:lstStyle/>
          <a:p>
            <a:endParaRPr lang="en-IN"/>
          </a:p>
        </p:txBody>
      </p:sp>
      <p:pic>
        <p:nvPicPr>
          <p:cNvPr id="5" name="Picture 4">
            <a:extLst>
              <a:ext uri="{FF2B5EF4-FFF2-40B4-BE49-F238E27FC236}">
                <a16:creationId xmlns:a16="http://schemas.microsoft.com/office/drawing/2014/main" id="{3F56FC2F-6B8B-4503-A354-35CB23ED816C}"/>
              </a:ext>
            </a:extLst>
          </p:cNvPr>
          <p:cNvPicPr>
            <a:picLocks noChangeAspect="1"/>
          </p:cNvPicPr>
          <p:nvPr/>
        </p:nvPicPr>
        <p:blipFill>
          <a:blip r:embed="rId2"/>
          <a:stretch>
            <a:fillRect/>
          </a:stretch>
        </p:blipFill>
        <p:spPr>
          <a:xfrm>
            <a:off x="456833" y="3093133"/>
            <a:ext cx="4629757" cy="3011831"/>
          </a:xfrm>
          <a:prstGeom prst="rect">
            <a:avLst/>
          </a:prstGeom>
        </p:spPr>
      </p:pic>
      <p:pic>
        <p:nvPicPr>
          <p:cNvPr id="7" name="Picture 6">
            <a:extLst>
              <a:ext uri="{FF2B5EF4-FFF2-40B4-BE49-F238E27FC236}">
                <a16:creationId xmlns:a16="http://schemas.microsoft.com/office/drawing/2014/main" id="{B7834C36-5374-4D8A-88E6-31FA301D94A2}"/>
              </a:ext>
            </a:extLst>
          </p:cNvPr>
          <p:cNvPicPr>
            <a:picLocks noChangeAspect="1"/>
          </p:cNvPicPr>
          <p:nvPr/>
        </p:nvPicPr>
        <p:blipFill>
          <a:blip r:embed="rId3"/>
          <a:stretch>
            <a:fillRect/>
          </a:stretch>
        </p:blipFill>
        <p:spPr>
          <a:xfrm>
            <a:off x="5952322" y="2119359"/>
            <a:ext cx="4854361" cy="3985605"/>
          </a:xfrm>
          <a:prstGeom prst="rect">
            <a:avLst/>
          </a:prstGeom>
        </p:spPr>
      </p:pic>
      <p:sp>
        <p:nvSpPr>
          <p:cNvPr id="8" name="Title 1">
            <a:extLst>
              <a:ext uri="{FF2B5EF4-FFF2-40B4-BE49-F238E27FC236}">
                <a16:creationId xmlns:a16="http://schemas.microsoft.com/office/drawing/2014/main" id="{366BAF63-B22D-45C7-8165-FC9964F26F9F}"/>
              </a:ext>
            </a:extLst>
          </p:cNvPr>
          <p:cNvSpPr txBox="1">
            <a:spLocks/>
          </p:cNvSpPr>
          <p:nvPr/>
        </p:nvSpPr>
        <p:spPr>
          <a:xfrm>
            <a:off x="6096000" y="243571"/>
            <a:ext cx="4487348" cy="20562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i="0" kern="1200" spc="-150">
                <a:solidFill>
                  <a:schemeClr val="bg1"/>
                </a:solidFill>
                <a:latin typeface="+mj-lt"/>
                <a:ea typeface="+mj-ea"/>
                <a:cs typeface="Gill Sans" panose="020B0502020104020203" pitchFamily="34" charset="-79"/>
              </a:defRPr>
            </a:lvl1pPr>
          </a:lstStyle>
          <a:p>
            <a:r>
              <a:rPr lang="en-IN" sz="3200" dirty="0"/>
              <a:t>Importing .env FILE TO our NODEJS file</a:t>
            </a:r>
          </a:p>
        </p:txBody>
      </p:sp>
    </p:spTree>
    <p:extLst>
      <p:ext uri="{BB962C8B-B14F-4D97-AF65-F5344CB8AC3E}">
        <p14:creationId xmlns:p14="http://schemas.microsoft.com/office/powerpoint/2010/main" val="3448732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231455" y="992716"/>
            <a:ext cx="4008437" cy="1395208"/>
          </a:xfrm>
        </p:spPr>
        <p:txBody>
          <a:bodyPr>
            <a:normAutofit/>
          </a:bodyPr>
          <a:lstStyle/>
          <a:p>
            <a:r>
              <a:rPr lang="en-US" dirty="0"/>
              <a:t>REGISTRATING A NEW USER</a:t>
            </a:r>
            <a:endParaRPr lang="en-US" dirty="0">
              <a:solidFill>
                <a:srgbClr val="5DAAB0"/>
              </a:solidFill>
            </a:endParaRPr>
          </a:p>
        </p:txBody>
      </p:sp>
      <p:sp>
        <p:nvSpPr>
          <p:cNvPr id="3" name="Text Placeholder 2">
            <a:extLst>
              <a:ext uri="{FF2B5EF4-FFF2-40B4-BE49-F238E27FC236}">
                <a16:creationId xmlns:a16="http://schemas.microsoft.com/office/drawing/2014/main" id="{83EA9174-B756-460D-A4EB-3406CEE2A122}"/>
              </a:ext>
            </a:extLst>
          </p:cNvPr>
          <p:cNvSpPr>
            <a:spLocks noGrp="1"/>
          </p:cNvSpPr>
          <p:nvPr>
            <p:ph type="body" sz="quarter" idx="12"/>
          </p:nvPr>
        </p:nvSpPr>
        <p:spPr>
          <a:xfrm>
            <a:off x="215074" y="2380696"/>
            <a:ext cx="4761886" cy="1395208"/>
          </a:xfrm>
        </p:spPr>
        <p:txBody>
          <a:bodyPr>
            <a:normAutofit/>
          </a:bodyPr>
          <a:lstStyle/>
          <a:p>
            <a:pPr marL="285750" indent="-285750">
              <a:buFont typeface="Arial" panose="020B0604020202020204" pitchFamily="34" charset="0"/>
              <a:buChar char="•"/>
            </a:pPr>
            <a:r>
              <a:rPr lang="en-US" sz="1600" i="0" dirty="0">
                <a:solidFill>
                  <a:srgbClr val="292929"/>
                </a:solidFill>
                <a:effectLst/>
                <a:latin typeface="Arial" panose="020B0604020202020204" pitchFamily="34" charset="0"/>
              </a:rPr>
              <a:t>We will create routes to register a new user in our database.</a:t>
            </a:r>
          </a:p>
          <a:p>
            <a:pPr marL="285750" indent="-285750">
              <a:buFont typeface="Arial" panose="020B0604020202020204" pitchFamily="34" charset="0"/>
              <a:buChar char="•"/>
            </a:pPr>
            <a:r>
              <a:rPr lang="en-US" sz="1600" i="0" dirty="0">
                <a:solidFill>
                  <a:srgbClr val="292929"/>
                </a:solidFill>
                <a:effectLst/>
                <a:latin typeface="Arial" panose="020B0604020202020204" pitchFamily="34" charset="0"/>
              </a:rPr>
              <a:t>We will be using </a:t>
            </a:r>
            <a:r>
              <a:rPr lang="en-US" sz="1600" b="1" i="0" u="sng" dirty="0" err="1">
                <a:solidFill>
                  <a:srgbClr val="292929"/>
                </a:solidFill>
                <a:effectLst/>
                <a:latin typeface="Arial" panose="020B0604020202020204" pitchFamily="34" charset="0"/>
              </a:rPr>
              <a:t>bcrypt</a:t>
            </a:r>
            <a:r>
              <a:rPr lang="en-US" sz="1600" i="0" dirty="0">
                <a:solidFill>
                  <a:srgbClr val="292929"/>
                </a:solidFill>
                <a:effectLst/>
                <a:latin typeface="Arial" panose="020B0604020202020204" pitchFamily="34" charset="0"/>
              </a:rPr>
              <a:t> to store hashed passwords in our Database.</a:t>
            </a:r>
            <a:endParaRPr lang="en-IN" sz="1600" dirty="0">
              <a:latin typeface="Arial" panose="020B0604020202020204" pitchFamily="34" charset="0"/>
            </a:endParaRPr>
          </a:p>
          <a:p>
            <a:pPr marL="285750" indent="-285750">
              <a:buFont typeface="Arial" panose="020B0604020202020204" pitchFamily="34" charset="0"/>
              <a:buChar char="•"/>
            </a:pPr>
            <a:endParaRPr lang="en-US" sz="1600" i="0" dirty="0">
              <a:solidFill>
                <a:srgbClr val="292929"/>
              </a:solidFill>
              <a:effectLst/>
              <a:latin typeface="Arial" panose="020B0604020202020204" pitchFamily="34" charset="0"/>
            </a:endParaRPr>
          </a:p>
        </p:txBody>
      </p:sp>
      <p:pic>
        <p:nvPicPr>
          <p:cNvPr id="6" name="Picture 5">
            <a:extLst>
              <a:ext uri="{FF2B5EF4-FFF2-40B4-BE49-F238E27FC236}">
                <a16:creationId xmlns:a16="http://schemas.microsoft.com/office/drawing/2014/main" id="{7B359D74-3957-4A5C-B6D2-0777DC6EC788}"/>
              </a:ext>
            </a:extLst>
          </p:cNvPr>
          <p:cNvPicPr>
            <a:picLocks noChangeAspect="1"/>
          </p:cNvPicPr>
          <p:nvPr/>
        </p:nvPicPr>
        <p:blipFill>
          <a:blip r:embed="rId3"/>
          <a:stretch>
            <a:fillRect/>
          </a:stretch>
        </p:blipFill>
        <p:spPr>
          <a:xfrm>
            <a:off x="6257365" y="90133"/>
            <a:ext cx="5719561" cy="3468856"/>
          </a:xfrm>
          <a:prstGeom prst="rect">
            <a:avLst/>
          </a:prstGeom>
        </p:spPr>
      </p:pic>
      <p:pic>
        <p:nvPicPr>
          <p:cNvPr id="29" name="Picture 28">
            <a:extLst>
              <a:ext uri="{FF2B5EF4-FFF2-40B4-BE49-F238E27FC236}">
                <a16:creationId xmlns:a16="http://schemas.microsoft.com/office/drawing/2014/main" id="{F9510E4C-1D01-497C-9970-B067414D5689}"/>
              </a:ext>
            </a:extLst>
          </p:cNvPr>
          <p:cNvPicPr>
            <a:picLocks noChangeAspect="1"/>
          </p:cNvPicPr>
          <p:nvPr/>
        </p:nvPicPr>
        <p:blipFill>
          <a:blip r:embed="rId4"/>
          <a:stretch>
            <a:fillRect/>
          </a:stretch>
        </p:blipFill>
        <p:spPr>
          <a:xfrm>
            <a:off x="6257365" y="3558989"/>
            <a:ext cx="5719561" cy="3167169"/>
          </a:xfrm>
          <a:prstGeom prst="rect">
            <a:avLst/>
          </a:prstGeom>
        </p:spPr>
      </p:pic>
      <p:pic>
        <p:nvPicPr>
          <p:cNvPr id="33" name="Picture 32">
            <a:extLst>
              <a:ext uri="{FF2B5EF4-FFF2-40B4-BE49-F238E27FC236}">
                <a16:creationId xmlns:a16="http://schemas.microsoft.com/office/drawing/2014/main" id="{77CD430E-0438-4C73-844A-E65E4249C06D}"/>
              </a:ext>
            </a:extLst>
          </p:cNvPr>
          <p:cNvPicPr>
            <a:picLocks noChangeAspect="1"/>
          </p:cNvPicPr>
          <p:nvPr/>
        </p:nvPicPr>
        <p:blipFill>
          <a:blip r:embed="rId5"/>
          <a:stretch>
            <a:fillRect/>
          </a:stretch>
        </p:blipFill>
        <p:spPr>
          <a:xfrm>
            <a:off x="215074" y="3654201"/>
            <a:ext cx="2922979" cy="995057"/>
          </a:xfrm>
          <a:prstGeom prst="rect">
            <a:avLst/>
          </a:prstGeom>
        </p:spPr>
      </p:pic>
      <p:sp>
        <p:nvSpPr>
          <p:cNvPr id="39" name="Text Placeholder 9">
            <a:extLst>
              <a:ext uri="{FF2B5EF4-FFF2-40B4-BE49-F238E27FC236}">
                <a16:creationId xmlns:a16="http://schemas.microsoft.com/office/drawing/2014/main" id="{170C3B10-DC4B-4D2E-8C21-D4CB96FCBF97}"/>
              </a:ext>
            </a:extLst>
          </p:cNvPr>
          <p:cNvSpPr txBox="1">
            <a:spLocks/>
          </p:cNvSpPr>
          <p:nvPr/>
        </p:nvSpPr>
        <p:spPr>
          <a:xfrm>
            <a:off x="569274" y="3137647"/>
            <a:ext cx="3931008" cy="2371258"/>
          </a:xfrm>
          <a:prstGeom prst="rect">
            <a:avLst/>
          </a:prstGeom>
        </p:spPr>
        <p:txBody>
          <a:bodyPr vert="horz" lIns="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35" name="Rectangle 2">
            <a:extLst>
              <a:ext uri="{FF2B5EF4-FFF2-40B4-BE49-F238E27FC236}">
                <a16:creationId xmlns:a16="http://schemas.microsoft.com/office/drawing/2014/main" id="{F256174D-0144-4FF3-9498-7164B0F863FA}"/>
              </a:ext>
            </a:extLst>
          </p:cNvPr>
          <p:cNvSpPr>
            <a:spLocks noChangeArrowheads="1"/>
          </p:cNvSpPr>
          <p:nvPr/>
        </p:nvSpPr>
        <p:spPr bwMode="auto">
          <a:xfrm>
            <a:off x="267315" y="4706701"/>
            <a:ext cx="5541816" cy="183628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292929"/>
                </a:solidFill>
                <a:effectLst/>
                <a:latin typeface="Arial" panose="020B0604020202020204" pitchFamily="34" charset="0"/>
                <a:cs typeface="Arial" panose="020B0604020202020204" pitchFamily="34" charset="0"/>
              </a:rPr>
              <a:t>The </a:t>
            </a:r>
            <a:r>
              <a:rPr kumimoji="0" lang="en-US" altLang="en-US" sz="1600" b="1" i="0" u="none" strike="noStrike" cap="none" normalizeH="0" baseline="0" dirty="0" err="1">
                <a:ln>
                  <a:noFill/>
                </a:ln>
                <a:solidFill>
                  <a:srgbClr val="292929"/>
                </a:solidFill>
                <a:effectLst/>
                <a:latin typeface="Arial" panose="020B0604020202020204" pitchFamily="34" charset="0"/>
                <a:cs typeface="Arial" panose="020B0604020202020204" pitchFamily="34" charset="0"/>
              </a:rPr>
              <a:t>bcrypt</a:t>
            </a:r>
            <a:r>
              <a:rPr kumimoji="0" lang="en-US" altLang="en-US" sz="1600" i="0" u="none" strike="noStrike" cap="none" normalizeH="0" baseline="0" dirty="0">
                <a:ln>
                  <a:noFill/>
                </a:ln>
                <a:solidFill>
                  <a:srgbClr val="292929"/>
                </a:solidFill>
                <a:effectLst/>
                <a:latin typeface="Arial" panose="020B0604020202020204" pitchFamily="34" charset="0"/>
                <a:cs typeface="Arial" panose="020B0604020202020204" pitchFamily="34" charset="0"/>
              </a:rPr>
              <a:t> function may take a while to generate the hash, and so we use the "await" keyword in front of it. Since we are using the "await" keyword within the function, we need to add "async" keyword in front of the function. "async" and "await" are basically "syntactical sugar", or a neater way to write promises in </a:t>
            </a:r>
            <a:r>
              <a:rPr kumimoji="0" lang="en-US" altLang="en-US" sz="1600" i="0" u="none" strike="noStrike" cap="none" normalizeH="0" baseline="0" dirty="0" err="1">
                <a:ln>
                  <a:noFill/>
                </a:ln>
                <a:solidFill>
                  <a:srgbClr val="292929"/>
                </a:solidFill>
                <a:effectLst/>
                <a:latin typeface="Arial" panose="020B0604020202020204" pitchFamily="34" charset="0"/>
                <a:cs typeface="Arial" panose="020B0604020202020204" pitchFamily="34" charset="0"/>
              </a:rPr>
              <a:t>Javascript</a:t>
            </a:r>
            <a:r>
              <a:rPr kumimoji="0" lang="en-US" altLang="en-US" sz="1600" i="0" u="none" strike="noStrike" cap="none" normalizeH="0" baseline="0" dirty="0">
                <a:ln>
                  <a:noFill/>
                </a:ln>
                <a:solidFill>
                  <a:srgbClr val="292929"/>
                </a:solidFill>
                <a:effectLst/>
                <a:latin typeface="Arial" panose="020B0604020202020204" pitchFamily="34" charset="0"/>
                <a:cs typeface="Arial" panose="020B0604020202020204" pitchFamily="34" charset="0"/>
              </a:rPr>
              <a:t>. </a:t>
            </a:r>
            <a:endParaRPr kumimoji="0" lang="en-US" altLang="en-US" sz="24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842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7B3B5-E4C5-4757-BAF7-2C8FCDDF73BE}"/>
              </a:ext>
            </a:extLst>
          </p:cNvPr>
          <p:cNvSpPr>
            <a:spLocks noGrp="1"/>
          </p:cNvSpPr>
          <p:nvPr>
            <p:ph type="title"/>
          </p:nvPr>
        </p:nvSpPr>
        <p:spPr>
          <a:xfrm>
            <a:off x="2846299" y="2694501"/>
            <a:ext cx="6172195" cy="1325563"/>
          </a:xfrm>
        </p:spPr>
        <p:txBody>
          <a:bodyPr>
            <a:normAutofit fontScale="90000"/>
          </a:bodyPr>
          <a:lstStyle/>
          <a:p>
            <a:r>
              <a:rPr lang="en-IN" sz="8000" dirty="0"/>
              <a:t>THANK-YOU</a:t>
            </a:r>
            <a:endParaRPr lang="en-IN" dirty="0"/>
          </a:p>
        </p:txBody>
      </p:sp>
    </p:spTree>
    <p:extLst>
      <p:ext uri="{BB962C8B-B14F-4D97-AF65-F5344CB8AC3E}">
        <p14:creationId xmlns:p14="http://schemas.microsoft.com/office/powerpoint/2010/main" val="3756432634"/>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clean sophisticated presentation</Template>
  <TotalTime>94</TotalTime>
  <Words>385</Words>
  <Application>Microsoft Office PowerPoint</Application>
  <PresentationFormat>Widescreen</PresentationFormat>
  <Paragraphs>42</Paragraphs>
  <Slides>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charter</vt:lpstr>
      <vt:lpstr>Consolas</vt:lpstr>
      <vt:lpstr>Constantia</vt:lpstr>
      <vt:lpstr>Helvetica Light</vt:lpstr>
      <vt:lpstr>sohne</vt:lpstr>
      <vt:lpstr>Verdana</vt:lpstr>
      <vt:lpstr>Office Theme</vt:lpstr>
      <vt:lpstr>NODEJS Login And Registration with MYSQL</vt:lpstr>
      <vt:lpstr>NODEJS AND MYSQL</vt:lpstr>
      <vt:lpstr>NODEJS AND MYSQL </vt:lpstr>
      <vt:lpstr>LOGIN AND REGISTRATION PAGE</vt:lpstr>
      <vt:lpstr>Creating a  Database</vt:lpstr>
      <vt:lpstr>Connecting NodeJS App with MYSQL Database</vt:lpstr>
      <vt:lpstr>CREATING .env FILE TO IMPORT CREDENTIALS</vt:lpstr>
      <vt:lpstr>REGISTRATING A NEW USER</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Login And Registration with MYSQL</dc:title>
  <dc:creator>Akshit Saini</dc:creator>
  <cp:lastModifiedBy>Akshit Saini</cp:lastModifiedBy>
  <cp:revision>1</cp:revision>
  <dcterms:created xsi:type="dcterms:W3CDTF">2022-02-03T00:32:46Z</dcterms:created>
  <dcterms:modified xsi:type="dcterms:W3CDTF">2022-02-03T02:07:37Z</dcterms:modified>
</cp:coreProperties>
</file>