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Bold" charset="1" panose="00000900000000000000"/>
      <p:regular r:id="rId11"/>
    </p:embeddedFont>
    <p:embeddedFont>
      <p:font typeface="Be Vietnam Italics" charset="1" panose="00000500000000000000"/>
      <p:regular r:id="rId12"/>
    </p:embeddedFont>
    <p:embeddedFont>
      <p:font typeface="Be Vietnam Bold Italics" charset="1" panose="00000900000000000000"/>
      <p:regular r:id="rId13"/>
    </p:embeddedFont>
    <p:embeddedFont>
      <p:font typeface="IBM Plex Sans" charset="1" panose="020B0503050203000203"/>
      <p:regular r:id="rId14"/>
    </p:embeddedFont>
    <p:embeddedFont>
      <p:font typeface="IBM Plex Sans Bold" charset="1" panose="020B0803050203000203"/>
      <p:regular r:id="rId15"/>
    </p:embeddedFont>
    <p:embeddedFont>
      <p:font typeface="IBM Plex Sans Italics" charset="1" panose="020B0503050203000203"/>
      <p:regular r:id="rId16"/>
    </p:embeddedFont>
    <p:embeddedFont>
      <p:font typeface="IBM Plex Sans Bold Italics" charset="1" panose="020B0803050203000203"/>
      <p:regular r:id="rId17"/>
    </p:embeddedFont>
    <p:embeddedFont>
      <p:font typeface="Gagalin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slides/slide15.xml" Type="http://schemas.openxmlformats.org/officeDocument/2006/relationships/slide"/><Relationship Id="rId34" Target="slides/slide16.xml" Type="http://schemas.openxmlformats.org/officeDocument/2006/relationships/slide"/><Relationship Id="rId35" Target="slides/slide17.xml" Type="http://schemas.openxmlformats.org/officeDocument/2006/relationships/slide"/><Relationship Id="rId36" Target="slides/slide18.xml" Type="http://schemas.openxmlformats.org/officeDocument/2006/relationships/slide"/><Relationship Id="rId37" Target="slides/slide19.xml" Type="http://schemas.openxmlformats.org/officeDocument/2006/relationships/slide"/><Relationship Id="rId38" Target="slides/slide20.xml" Type="http://schemas.openxmlformats.org/officeDocument/2006/relationships/slide"/><Relationship Id="rId39" Target="slides/slide21.xml" Type="http://schemas.openxmlformats.org/officeDocument/2006/relationships/slide"/><Relationship Id="rId4" Target="theme/theme1.xml" Type="http://schemas.openxmlformats.org/officeDocument/2006/relationships/theme"/><Relationship Id="rId40" Target="slides/slide2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gif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5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Relationship Id="rId5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00000">
            <a:off x="4226452" y="2785792"/>
            <a:ext cx="16909587" cy="611819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601878"/>
            <a:ext cx="11078006" cy="458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0"/>
              </a:lnSpc>
            </a:pPr>
            <a:r>
              <a:rPr lang="en-US" sz="11534">
                <a:solidFill>
                  <a:srgbClr val="F8F8F8"/>
                </a:solidFill>
                <a:latin typeface="Be Vietnam"/>
              </a:rPr>
              <a:t>CONSUMER</a:t>
            </a:r>
          </a:p>
          <a:p>
            <a:pPr>
              <a:lnSpc>
                <a:spcPts val="11880"/>
              </a:lnSpc>
            </a:pPr>
            <a:r>
              <a:rPr lang="en-US" sz="11534">
                <a:solidFill>
                  <a:srgbClr val="F8F8F8"/>
                </a:solidFill>
                <a:latin typeface="Be Vietnam"/>
              </a:rPr>
              <a:t>GOODS</a:t>
            </a:r>
          </a:p>
          <a:p>
            <a:pPr>
              <a:lnSpc>
                <a:spcPts val="11880"/>
              </a:lnSpc>
            </a:pPr>
            <a:r>
              <a:rPr lang="en-US" sz="11534">
                <a:solidFill>
                  <a:srgbClr val="F8F8F8"/>
                </a:solidFill>
                <a:latin typeface="Be Vietnam"/>
              </a:rPr>
              <a:t>ANALYSIS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28700" y="873206"/>
            <a:ext cx="2552569" cy="130067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8700" y="7797644"/>
            <a:ext cx="2003623" cy="200362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2848786" y="5746624"/>
            <a:ext cx="4880417" cy="4102040"/>
            <a:chOff x="0" y="0"/>
            <a:chExt cx="6507223" cy="546938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9050"/>
              <a:ext cx="6507223" cy="1844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59"/>
                </a:lnSpc>
              </a:pPr>
            </a:p>
            <a:p>
              <a:pPr algn="r">
                <a:lnSpc>
                  <a:spcPts val="2859"/>
                </a:lnSpc>
              </a:pPr>
            </a:p>
            <a:p>
              <a:pPr algn="r" marL="0" indent="0" lvl="0">
                <a:lnSpc>
                  <a:spcPts val="5460"/>
                </a:lnSpc>
                <a:spcBef>
                  <a:spcPct val="0"/>
                </a:spcBef>
              </a:pPr>
              <a:r>
                <a:rPr lang="en-US" sz="4200" spc="365" u="none">
                  <a:solidFill>
                    <a:srgbClr val="F8F8F8"/>
                  </a:solidFill>
                  <a:latin typeface="Be Vietnam Bold"/>
                </a:rPr>
                <a:t>PRESENTED BY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69078"/>
              <a:ext cx="6507223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599"/>
                </a:lnSpc>
              </a:pPr>
              <a:r>
                <a:rPr lang="en-US" sz="3999">
                  <a:solidFill>
                    <a:srgbClr val="F8F8F8"/>
                  </a:solidFill>
                  <a:latin typeface="IBM Plex Sans"/>
                </a:rPr>
                <a:t>Akshit Singhal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131169"/>
              <a:ext cx="6507223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sz="3500" spc="304">
                  <a:solidFill>
                    <a:srgbClr val="F8F8F8"/>
                  </a:solidFill>
                  <a:latin typeface="Be Vietnam Bold"/>
                </a:rPr>
                <a:t>24-JAN-2023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944241"/>
              <a:ext cx="6507223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590736" y="6135691"/>
            <a:ext cx="12015155" cy="356250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00378" y="322599"/>
            <a:ext cx="11512480" cy="556513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960686" y="1216038"/>
            <a:ext cx="6162894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Desktop segment has highest 214%increase in product count 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 Notebook segment has lowest 17% increase in product count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458" y="6646943"/>
            <a:ext cx="5276081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Accessories segment has added 34 new products from 2020 to 2021 highest in all.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134081"/>
            <a:ext cx="2003623" cy="20036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6421" b="0"/>
          <a:stretch>
            <a:fillRect/>
          </a:stretch>
        </p:blipFill>
        <p:spPr>
          <a:xfrm flipH="false" flipV="false" rot="0">
            <a:off x="1028700" y="1028700"/>
            <a:ext cx="2388656" cy="130067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240285" y="2414507"/>
            <a:ext cx="11385171" cy="368951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240285" y="7134081"/>
            <a:ext cx="10098947" cy="182640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99709" y="4183063"/>
            <a:ext cx="4905232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Products that have the 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highest and lowest manufacturing costs.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69832"/>
            <a:ext cx="61628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F8F8F8"/>
                </a:solidFill>
                <a:latin typeface="IBM Plex Sans Bold"/>
              </a:rPr>
              <a:t>Request-5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134081"/>
            <a:ext cx="2003623" cy="20036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6421" b="0"/>
          <a:stretch>
            <a:fillRect/>
          </a:stretch>
        </p:blipFill>
        <p:spPr>
          <a:xfrm flipH="false" flipV="false" rot="0">
            <a:off x="1028700" y="1028700"/>
            <a:ext cx="2388656" cy="130067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602" b="0"/>
          <a:stretch>
            <a:fillRect/>
          </a:stretch>
        </p:blipFill>
        <p:spPr>
          <a:xfrm flipH="false" flipV="false" rot="0">
            <a:off x="6969617" y="2403840"/>
            <a:ext cx="10289683" cy="297435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969617" y="6320132"/>
            <a:ext cx="10264013" cy="281757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3947222"/>
            <a:ext cx="6114522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8F8F8"/>
                </a:solidFill>
                <a:latin typeface="IBM Plex Sans"/>
              </a:rPr>
              <a:t>Top 5 customers who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8F8F8"/>
                </a:solidFill>
                <a:latin typeface="IBM Plex Sans"/>
              </a:rPr>
              <a:t>received an </a:t>
            </a:r>
            <a:r>
              <a:rPr lang="en-US" sz="3200">
                <a:solidFill>
                  <a:srgbClr val="F8F8F8"/>
                </a:solidFill>
                <a:latin typeface="IBM Plex Sans"/>
              </a:rPr>
              <a:t>average high pre_invoice_discount_pct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8F8F8"/>
                </a:solidFill>
                <a:latin typeface="IBM Plex Sans"/>
              </a:rPr>
              <a:t>for the fiscal year 2021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8F8F8"/>
                </a:solidFill>
                <a:latin typeface="IBM Plex Sans"/>
              </a:rPr>
              <a:t>and in theIndian market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69832"/>
            <a:ext cx="61628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F8F8F8"/>
                </a:solidFill>
                <a:latin typeface="IBM Plex Sans Bold"/>
              </a:rPr>
              <a:t>Request-6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3441" b="1644"/>
          <a:stretch>
            <a:fillRect/>
          </a:stretch>
        </p:blipFill>
        <p:spPr>
          <a:xfrm flipH="false" flipV="false" rot="0">
            <a:off x="1834894" y="561108"/>
            <a:ext cx="12809439" cy="650137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34894" y="7471718"/>
            <a:ext cx="11064551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F8F8F8"/>
                </a:solidFill>
                <a:latin typeface="IBM Plex Sans"/>
              </a:rPr>
              <a:t>Flipkart receive highest pre invoice discount in year 2021 from indian market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134081"/>
            <a:ext cx="2003623" cy="20036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6421" b="0"/>
          <a:stretch>
            <a:fillRect/>
          </a:stretch>
        </p:blipFill>
        <p:spPr>
          <a:xfrm flipH="false" flipV="false" rot="0">
            <a:off x="1028700" y="1028700"/>
            <a:ext cx="2388656" cy="130067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35660" b="0"/>
          <a:stretch>
            <a:fillRect/>
          </a:stretch>
        </p:blipFill>
        <p:spPr>
          <a:xfrm flipH="false" flipV="false" rot="0">
            <a:off x="5875750" y="1866672"/>
            <a:ext cx="6778358" cy="458527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2895482" y="1301987"/>
            <a:ext cx="5144907" cy="843324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3873500"/>
            <a:ext cx="5050346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Gross sales amount for the customer “Atliq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Exclusive” for each month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69832"/>
            <a:ext cx="61628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F8F8F8"/>
                </a:solidFill>
                <a:latin typeface="IBM Plex Sans Bold"/>
              </a:rPr>
              <a:t>Request-7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7641" y="1164373"/>
            <a:ext cx="17452719" cy="79582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134081"/>
            <a:ext cx="2003623" cy="20036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6421" b="0"/>
          <a:stretch>
            <a:fillRect/>
          </a:stretch>
        </p:blipFill>
        <p:spPr>
          <a:xfrm flipH="false" flipV="false" rot="0">
            <a:off x="1028700" y="1028700"/>
            <a:ext cx="2388656" cy="130067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21120" b="0"/>
          <a:stretch>
            <a:fillRect/>
          </a:stretch>
        </p:blipFill>
        <p:spPr>
          <a:xfrm flipH="false" flipV="false" rot="0">
            <a:off x="6956071" y="2300994"/>
            <a:ext cx="10303229" cy="568501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4492625"/>
            <a:ext cx="5050346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Total_sold_quantity by quarter in year 2020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69832"/>
            <a:ext cx="61628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F8F8F8"/>
                </a:solidFill>
                <a:latin typeface="IBM Plex Sans Bold"/>
              </a:rPr>
              <a:t>Request-8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184949" y="1028700"/>
            <a:ext cx="9128990" cy="440709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14385" y="319886"/>
            <a:ext cx="3545565" cy="931212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184949" y="5894459"/>
            <a:ext cx="9226430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F8F8F8"/>
                </a:solidFill>
                <a:latin typeface="IBM Plex Sans"/>
              </a:rPr>
              <a:t>In year 2020 Quarter-1 have highest number of sold_quantity while Quarter-3 been a lowest sold_quantity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134081"/>
            <a:ext cx="2003623" cy="20036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6421" b="0"/>
          <a:stretch>
            <a:fillRect/>
          </a:stretch>
        </p:blipFill>
        <p:spPr>
          <a:xfrm flipH="false" flipV="false" rot="0">
            <a:off x="1028700" y="1028700"/>
            <a:ext cx="2388656" cy="130067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293364" y="2483770"/>
            <a:ext cx="10965936" cy="465031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4492625"/>
            <a:ext cx="5050346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Gross sales per channel in 2021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69832"/>
            <a:ext cx="61628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F8F8F8"/>
                </a:solidFill>
                <a:latin typeface="IBM Plex Sans Bold"/>
              </a:rPr>
              <a:t>Request-9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855247" y="2322581"/>
            <a:ext cx="9528026" cy="300885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3310" t="11496" r="8643" b="14808"/>
          <a:stretch>
            <a:fillRect/>
          </a:stretch>
        </p:blipFill>
        <p:spPr>
          <a:xfrm flipH="false" flipV="false" rot="0">
            <a:off x="476739" y="2042521"/>
            <a:ext cx="7852382" cy="657782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855247" y="5904188"/>
            <a:ext cx="8818604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F8F8F8"/>
                </a:solidFill>
                <a:latin typeface="IBM Plex Sans"/>
              </a:rPr>
              <a:t>Retail channel contribute (73%) maximum gross-sales in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85823"/>
            <a:ext cx="15082021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8F8F8"/>
                </a:solidFill>
                <a:latin typeface="IBM Plex Sans"/>
              </a:rPr>
              <a:t>Atliq Hardwares (imaginary company) is one of the leading computer hardware producers in India and well expanded in other countries too. They want to to make quick and smart data-informed decisions to expand in different markets. 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723676"/>
            <a:ext cx="2552569" cy="130067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601899"/>
            <a:ext cx="2003623" cy="200362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2702412"/>
            <a:ext cx="665281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8F8F8"/>
                </a:solidFill>
                <a:latin typeface="IBM Plex Sans Bold"/>
              </a:rPr>
              <a:t>Problem statement-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134081"/>
            <a:ext cx="2003623" cy="20036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6421" b="0"/>
          <a:stretch>
            <a:fillRect/>
          </a:stretch>
        </p:blipFill>
        <p:spPr>
          <a:xfrm flipH="false" flipV="false" rot="0">
            <a:off x="1028700" y="1028700"/>
            <a:ext cx="2388656" cy="130067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7616"/>
          <a:stretch>
            <a:fillRect/>
          </a:stretch>
        </p:blipFill>
        <p:spPr>
          <a:xfrm flipH="false" flipV="false" rot="0">
            <a:off x="6270098" y="2651801"/>
            <a:ext cx="11501326" cy="412200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873500"/>
            <a:ext cx="5050346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Top 3 products in each division that have a high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total_sold_quantity in the fiscal_year 2021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69832"/>
            <a:ext cx="61628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F8F8F8"/>
                </a:solidFill>
                <a:latin typeface="IBM Plex Sans Bold"/>
              </a:rPr>
              <a:t>Request-10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585" r="0" b="2585"/>
          <a:stretch>
            <a:fillRect/>
          </a:stretch>
        </p:blipFill>
        <p:spPr>
          <a:xfrm flipH="false" flipV="false" rot="0">
            <a:off x="1028700" y="1028700"/>
            <a:ext cx="14253276" cy="428695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81435" y="5710976"/>
            <a:ext cx="11514277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List of top 3 products in each division that have a high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total_sold_quantity in the fiscal_year 2021.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PC division have less total_sold_qty then other division.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Pen drive is most sold product from all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       divisions.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64885">
            <a:off x="1458605" y="2756054"/>
            <a:ext cx="12476985" cy="305686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-908563">
            <a:off x="9164536" y="6423236"/>
            <a:ext cx="675863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F8F8F8"/>
                </a:solidFill>
                <a:latin typeface="Gagalin"/>
              </a:rPr>
              <a:t>Akshit Singhal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3590" t="4014" r="15123" b="0"/>
          <a:stretch>
            <a:fillRect/>
          </a:stretch>
        </p:blipFill>
        <p:spPr>
          <a:xfrm flipH="false" flipV="false" rot="0">
            <a:off x="10606720" y="2086552"/>
            <a:ext cx="3233085" cy="690664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92619" y="1093250"/>
            <a:ext cx="2552569" cy="130067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92619" y="7428092"/>
            <a:ext cx="2003623" cy="200362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92619" y="4833191"/>
            <a:ext cx="7681512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List of market in which customer "Atliq Exclusive" operates its business in the "APAC" region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12108" y="2096077"/>
            <a:ext cx="6212627" cy="859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92619" y="3788893"/>
            <a:ext cx="61628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F8F8F8"/>
                </a:solidFill>
                <a:latin typeface="IBM Plex Sans Bold"/>
              </a:rPr>
              <a:t>Request-1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952" t="0" r="4952" b="0"/>
          <a:stretch>
            <a:fillRect/>
          </a:stretch>
        </p:blipFill>
        <p:spPr>
          <a:xfrm flipH="false" flipV="false" rot="0">
            <a:off x="915833" y="353111"/>
            <a:ext cx="9691248" cy="958077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1141422" y="952500"/>
            <a:ext cx="6117878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IBM Plex Sans"/>
              </a:rPr>
              <a:t>Altiq Exclusive operates in 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IBM Plex Sans"/>
              </a:rPr>
              <a:t>eight different market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IBM Plex Sans"/>
              </a:rPr>
              <a:t>in APAC Regions.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41422" y="4279907"/>
            <a:ext cx="5853449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IBM Plex Sans"/>
              </a:rPr>
              <a:t>India is highest revenue market in APAC region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118081" y="1495519"/>
            <a:ext cx="9141219" cy="776278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92619" y="1028700"/>
            <a:ext cx="2552569" cy="130067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92619" y="7438194"/>
            <a:ext cx="2003623" cy="200362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92619" y="5142753"/>
            <a:ext cx="7681512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What is the percentage of unique product increase in 2021 vs. 2020?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2619" y="3788893"/>
            <a:ext cx="61628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F8F8F8"/>
                </a:solidFill>
                <a:latin typeface="IBM Plex Sans Bold"/>
              </a:rPr>
              <a:t>Request-2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1799" b="0"/>
          <a:stretch>
            <a:fillRect/>
          </a:stretch>
        </p:blipFill>
        <p:spPr>
          <a:xfrm flipH="false" flipV="false" rot="0">
            <a:off x="1135715" y="2300002"/>
            <a:ext cx="8458719" cy="695829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609716" y="3163912"/>
            <a:ext cx="5560000" cy="4809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11"/>
              </a:lnSpc>
            </a:pPr>
            <a:r>
              <a:rPr lang="en-US" sz="5436">
                <a:solidFill>
                  <a:srgbClr val="F8F8F8"/>
                </a:solidFill>
                <a:latin typeface="IBM Plex Sans"/>
              </a:rPr>
              <a:t>36.33% YoY increase </a:t>
            </a:r>
          </a:p>
          <a:p>
            <a:pPr>
              <a:lnSpc>
                <a:spcPts val="7611"/>
              </a:lnSpc>
            </a:pPr>
            <a:r>
              <a:rPr lang="en-US" sz="5436">
                <a:solidFill>
                  <a:srgbClr val="F8F8F8"/>
                </a:solidFill>
                <a:latin typeface="IBM Plex Sans"/>
              </a:rPr>
              <a:t>in product count</a:t>
            </a:r>
          </a:p>
          <a:p>
            <a:pPr>
              <a:lnSpc>
                <a:spcPts val="7611"/>
              </a:lnSpc>
            </a:pPr>
            <a:r>
              <a:rPr lang="en-US" sz="5436">
                <a:solidFill>
                  <a:srgbClr val="F8F8F8"/>
                </a:solidFill>
                <a:latin typeface="IBM Plex Sans"/>
              </a:rPr>
              <a:t>from 245 in 2020</a:t>
            </a:r>
          </a:p>
          <a:p>
            <a:pPr>
              <a:lnSpc>
                <a:spcPts val="7611"/>
              </a:lnSpc>
            </a:pPr>
            <a:r>
              <a:rPr lang="en-US" sz="5436">
                <a:solidFill>
                  <a:srgbClr val="F8F8F8"/>
                </a:solidFill>
                <a:latin typeface="IBM Plex Sans"/>
              </a:rPr>
              <a:t>to 334 in 2021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35715" y="879562"/>
            <a:ext cx="10296319" cy="127213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347161" y="1548503"/>
            <a:ext cx="9952327" cy="197706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347161" y="5093880"/>
            <a:ext cx="6223287" cy="404382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28700" y="7134081"/>
            <a:ext cx="2003623" cy="200362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6421" b="0"/>
          <a:stretch>
            <a:fillRect/>
          </a:stretch>
        </p:blipFill>
        <p:spPr>
          <a:xfrm flipH="false" flipV="false" rot="0">
            <a:off x="1028700" y="1028700"/>
            <a:ext cx="2388656" cy="130067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4492625"/>
            <a:ext cx="5085568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Unique product count 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by segment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69832"/>
            <a:ext cx="61628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F8F8F8"/>
                </a:solidFill>
                <a:latin typeface="IBM Plex Sans Bold"/>
              </a:rPr>
              <a:t>Request-3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1129" b="0"/>
          <a:stretch>
            <a:fillRect/>
          </a:stretch>
        </p:blipFill>
        <p:spPr>
          <a:xfrm flipH="false" flipV="false" rot="0">
            <a:off x="883585" y="787963"/>
            <a:ext cx="5644963" cy="871107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757587" y="2665374"/>
            <a:ext cx="8692829" cy="488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55137" indent="-427568" lvl="1">
              <a:lnSpc>
                <a:spcPts val="5545"/>
              </a:lnSpc>
              <a:buFont typeface="Arial"/>
              <a:buChar char="•"/>
            </a:pPr>
            <a:r>
              <a:rPr lang="en-US" sz="3960">
                <a:solidFill>
                  <a:srgbClr val="F8F8F8"/>
                </a:solidFill>
                <a:latin typeface="IBM Plex Sans"/>
              </a:rPr>
              <a:t>Notebook segmenent has highest products i.e. 129 followed by </a:t>
            </a:r>
          </a:p>
          <a:p>
            <a:pPr marL="855137" indent="-427568" lvl="1">
              <a:lnSpc>
                <a:spcPts val="5545"/>
              </a:lnSpc>
              <a:buFont typeface="Arial"/>
              <a:buChar char="•"/>
            </a:pPr>
            <a:r>
              <a:rPr lang="en-US" sz="3960">
                <a:solidFill>
                  <a:srgbClr val="F8F8F8"/>
                </a:solidFill>
                <a:latin typeface="IBM Plex Sans"/>
              </a:rPr>
              <a:t>Accessories segment that have 116 unique products.</a:t>
            </a:r>
          </a:p>
          <a:p>
            <a:pPr marL="855137" indent="-427568" lvl="1">
              <a:lnSpc>
                <a:spcPts val="5545"/>
              </a:lnSpc>
              <a:buFont typeface="Arial"/>
              <a:buChar char="•"/>
            </a:pPr>
            <a:r>
              <a:rPr lang="en-US" sz="3960">
                <a:solidFill>
                  <a:srgbClr val="F8F8F8"/>
                </a:solidFill>
                <a:latin typeface="IBM Plex Sans"/>
              </a:rPr>
              <a:t>Network segment has 9 products only. </a:t>
            </a:r>
          </a:p>
          <a:p>
            <a:pPr>
              <a:lnSpc>
                <a:spcPts val="5545"/>
              </a:lnSpc>
            </a:p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134081"/>
            <a:ext cx="2003623" cy="20036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6421" b="0"/>
          <a:stretch>
            <a:fillRect/>
          </a:stretch>
        </p:blipFill>
        <p:spPr>
          <a:xfrm flipH="false" flipV="false" rot="0">
            <a:off x="1028700" y="1028700"/>
            <a:ext cx="2388656" cy="130067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323558" y="1969266"/>
            <a:ext cx="10431136" cy="669040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4165233"/>
            <a:ext cx="6162894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Which segment had the most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 increase in unique products in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2021 vs 2020?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69832"/>
            <a:ext cx="61628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F8F8F8"/>
                </a:solidFill>
                <a:latin typeface="IBM Plex Sans Bold"/>
              </a:rPr>
              <a:t>Request-4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DAFYeujo8Oo</dc:identifier>
  <dcterms:modified xsi:type="dcterms:W3CDTF">2011-08-01T06:04:30Z</dcterms:modified>
  <cp:revision>1</cp:revision>
  <dc:title>Consumer goods analysis</dc:title>
</cp:coreProperties>
</file>