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Encode Sans"/>
      <p:regular r:id="rId28"/>
      <p:bold r:id="rId29"/>
    </p:embeddedFont>
    <p:embeddedFont>
      <p:font typeface="Encode Sans Black"/>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6126B1-38D5-4914-A385-CDC22AFB4BB6}">
  <a:tblStyle styleId="{E66126B1-38D5-4914-A385-CDC22AFB4B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EncodeSans-regular.fntdata"/><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EncodeSans-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OpenSans-regular.fntdata"/><Relationship Id="rId30" Type="http://schemas.openxmlformats.org/officeDocument/2006/relationships/font" Target="fonts/EncodeSansBlack-bold.fntdata"/><Relationship Id="rId11" Type="http://schemas.openxmlformats.org/officeDocument/2006/relationships/slide" Target="slides/slide3.xml"/><Relationship Id="rId33" Type="http://schemas.openxmlformats.org/officeDocument/2006/relationships/font" Target="fonts/OpenSans-italic.fntdata"/><Relationship Id="rId10" Type="http://schemas.openxmlformats.org/officeDocument/2006/relationships/slide" Target="slides/slide2.xml"/><Relationship Id="rId32" Type="http://schemas.openxmlformats.org/officeDocument/2006/relationships/font" Target="fonts/OpenSans-bold.fntdata"/><Relationship Id="rId13" Type="http://schemas.openxmlformats.org/officeDocument/2006/relationships/slide" Target="slides/slide5.xml"/><Relationship Id="rId12" Type="http://schemas.openxmlformats.org/officeDocument/2006/relationships/slide" Target="slides/slide4.xml"/><Relationship Id="rId34" Type="http://schemas.openxmlformats.org/officeDocument/2006/relationships/font" Target="fonts/OpenSans-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6d1af43ff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6d1af43f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6d1af43f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6d1af43f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6d1af43f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6d1af43f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f339367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f33936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f3393674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f339367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f3393674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f339367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f3393674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f339367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f3393674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f339367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f3393674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f339367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6d1af43ff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6d1af43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6d1af43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6d1af43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6d1af43f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6d1af43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6d1af43f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6d1af43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6d1af43f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6d1af43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6d1af43f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6d1af43f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8.png"/><Relationship Id="rId4"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9.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undless">
  <p:cSld name="2_Title Slide">
    <p:bg>
      <p:bgPr>
        <a:solidFill>
          <a:schemeClr val="dk1"/>
        </a:solidFill>
      </p:bgPr>
    </p:bg>
    <p:spTree>
      <p:nvGrpSpPr>
        <p:cNvPr id="6" name="Shape 6"/>
        <p:cNvGrpSpPr/>
        <p:nvPr/>
      </p:nvGrpSpPr>
      <p:grpSpPr>
        <a:xfrm>
          <a:off x="0" y="0"/>
          <a:ext cx="0" cy="0"/>
          <a:chOff x="0" y="0"/>
          <a:chExt cx="0" cy="0"/>
        </a:xfrm>
      </p:grpSpPr>
      <p:pic>
        <p:nvPicPr>
          <p:cNvPr descr="UW_W Logo_White.png" id="7" name="Google Shape;7;p2"/>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8" name="Google Shape;8;p2"/>
          <p:cNvPicPr preferRelativeResize="0"/>
          <p:nvPr/>
        </p:nvPicPr>
        <p:blipFill rotWithShape="1">
          <a:blip r:embed="rId3">
            <a:alphaModFix/>
          </a:blip>
          <a:srcRect b="0" l="0" r="0" t="0"/>
          <a:stretch/>
        </p:blipFill>
        <p:spPr>
          <a:xfrm>
            <a:off x="568081" y="4598607"/>
            <a:ext cx="2416273" cy="213486"/>
          </a:xfrm>
          <a:prstGeom prst="rect">
            <a:avLst/>
          </a:prstGeom>
          <a:noFill/>
          <a:ln>
            <a:noFill/>
          </a:ln>
        </p:spPr>
      </p:pic>
      <p:pic>
        <p:nvPicPr>
          <p:cNvPr id="9" name="Google Shape;9;p2"/>
          <p:cNvPicPr preferRelativeResize="0"/>
          <p:nvPr/>
        </p:nvPicPr>
        <p:blipFill rotWithShape="1">
          <a:blip r:embed="rId4">
            <a:alphaModFix/>
          </a:blip>
          <a:srcRect b="0" l="0" r="0" t="0"/>
          <a:stretch/>
        </p:blipFill>
        <p:spPr>
          <a:xfrm>
            <a:off x="568081" y="3426449"/>
            <a:ext cx="1600200" cy="139700"/>
          </a:xfrm>
          <a:prstGeom prst="rect">
            <a:avLst/>
          </a:prstGeom>
          <a:noFill/>
          <a:ln>
            <a:noFill/>
          </a:ln>
        </p:spPr>
      </p:pic>
      <p:sp>
        <p:nvSpPr>
          <p:cNvPr id="10" name="Google Shape;10;p2"/>
          <p:cNvSpPr txBox="1"/>
          <p:nvPr>
            <p:ph type="title"/>
          </p:nvPr>
        </p:nvSpPr>
        <p:spPr>
          <a:xfrm>
            <a:off x="460375" y="644993"/>
            <a:ext cx="697230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undless">
  <p:cSld name="1_Title Only">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2">
            <a:alphaModFix/>
          </a:blip>
          <a:srcRect b="0" l="0" r="0" t="0"/>
          <a:stretch/>
        </p:blipFill>
        <p:spPr>
          <a:xfrm>
            <a:off x="569461" y="3426449"/>
            <a:ext cx="1597439" cy="139700"/>
          </a:xfrm>
          <a:prstGeom prst="rect">
            <a:avLst/>
          </a:prstGeom>
          <a:noFill/>
          <a:ln>
            <a:noFill/>
          </a:ln>
        </p:spPr>
      </p:pic>
      <p:pic>
        <p:nvPicPr>
          <p:cNvPr id="58" name="Google Shape;58;p13"/>
          <p:cNvPicPr preferRelativeResize="0"/>
          <p:nvPr/>
        </p:nvPicPr>
        <p:blipFill rotWithShape="1">
          <a:blip r:embed="rId3">
            <a:alphaModFix/>
          </a:blip>
          <a:srcRect b="0" l="0" r="0" t="0"/>
          <a:stretch/>
        </p:blipFill>
        <p:spPr>
          <a:xfrm>
            <a:off x="568081" y="4599107"/>
            <a:ext cx="2416273" cy="212486"/>
          </a:xfrm>
          <a:prstGeom prst="rect">
            <a:avLst/>
          </a:prstGeom>
          <a:noFill/>
          <a:ln>
            <a:noFill/>
          </a:ln>
        </p:spPr>
      </p:pic>
      <p:pic>
        <p:nvPicPr>
          <p:cNvPr descr="W Logo_Purple_2685_HEX.png" id="59" name="Google Shape;59;p13"/>
          <p:cNvPicPr preferRelativeResize="0"/>
          <p:nvPr/>
        </p:nvPicPr>
        <p:blipFill rotWithShape="1">
          <a:blip r:embed="rId4">
            <a:alphaModFix/>
          </a:blip>
          <a:srcRect b="0" l="0" r="0" t="0"/>
          <a:stretch/>
        </p:blipFill>
        <p:spPr>
          <a:xfrm>
            <a:off x="7483915" y="4219956"/>
            <a:ext cx="1371600" cy="923544"/>
          </a:xfrm>
          <a:prstGeom prst="rect">
            <a:avLst/>
          </a:prstGeom>
          <a:noFill/>
          <a:ln>
            <a:noFill/>
          </a:ln>
        </p:spPr>
      </p:pic>
      <p:sp>
        <p:nvSpPr>
          <p:cNvPr id="60" name="Google Shape;60;p13"/>
          <p:cNvSpPr txBox="1"/>
          <p:nvPr>
            <p:ph type="title"/>
          </p:nvPr>
        </p:nvSpPr>
        <p:spPr>
          <a:xfrm>
            <a:off x="460375" y="644993"/>
            <a:ext cx="702354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UW">
  <p:cSld name="Title Only">
    <p:spTree>
      <p:nvGrpSpPr>
        <p:cNvPr id="61" name="Shape 61"/>
        <p:cNvGrpSpPr/>
        <p:nvPr/>
      </p:nvGrpSpPr>
      <p:grpSpPr>
        <a:xfrm>
          <a:off x="0" y="0"/>
          <a:ext cx="0" cy="0"/>
          <a:chOff x="0" y="0"/>
          <a:chExt cx="0" cy="0"/>
        </a:xfrm>
      </p:grpSpPr>
      <p:pic>
        <p:nvPicPr>
          <p:cNvPr descr="W Logo_Purple_2685_HEX.png" id="62" name="Google Shape;62;p14"/>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63" name="Google Shape;63;p14"/>
          <p:cNvPicPr preferRelativeResize="0"/>
          <p:nvPr/>
        </p:nvPicPr>
        <p:blipFill rotWithShape="1">
          <a:blip r:embed="rId3">
            <a:alphaModFix/>
          </a:blip>
          <a:srcRect b="0" l="0" r="0" t="0"/>
          <a:stretch/>
        </p:blipFill>
        <p:spPr>
          <a:xfrm>
            <a:off x="569461" y="3426449"/>
            <a:ext cx="1597439" cy="139700"/>
          </a:xfrm>
          <a:prstGeom prst="rect">
            <a:avLst/>
          </a:prstGeom>
          <a:noFill/>
          <a:ln>
            <a:noFill/>
          </a:ln>
        </p:spPr>
      </p:pic>
      <p:pic>
        <p:nvPicPr>
          <p:cNvPr id="64" name="Google Shape;64;p14"/>
          <p:cNvPicPr preferRelativeResize="0"/>
          <p:nvPr/>
        </p:nvPicPr>
        <p:blipFill rotWithShape="1">
          <a:blip r:embed="rId4">
            <a:alphaModFix/>
          </a:blip>
          <a:srcRect b="0" l="0" r="0" t="0"/>
          <a:stretch/>
        </p:blipFill>
        <p:spPr>
          <a:xfrm>
            <a:off x="568085" y="4675530"/>
            <a:ext cx="2539991" cy="172311"/>
          </a:xfrm>
          <a:prstGeom prst="rect">
            <a:avLst/>
          </a:prstGeom>
          <a:noFill/>
          <a:ln>
            <a:noFill/>
          </a:ln>
        </p:spPr>
      </p:pic>
      <p:sp>
        <p:nvSpPr>
          <p:cNvPr id="65" name="Google Shape;65;p14"/>
          <p:cNvSpPr txBox="1"/>
          <p:nvPr>
            <p:ph type="title"/>
          </p:nvPr>
        </p:nvSpPr>
        <p:spPr>
          <a:xfrm>
            <a:off x="460375" y="644993"/>
            <a:ext cx="697230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Custom Layout">
    <p:spTree>
      <p:nvGrpSpPr>
        <p:cNvPr id="66" name="Shape 66"/>
        <p:cNvGrpSpPr/>
        <p:nvPr/>
      </p:nvGrpSpPr>
      <p:grpSpPr>
        <a:xfrm>
          <a:off x="0" y="0"/>
          <a:ext cx="0" cy="0"/>
          <a:chOff x="0" y="0"/>
          <a:chExt cx="0" cy="0"/>
        </a:xfrm>
      </p:grpSpPr>
      <p:sp>
        <p:nvSpPr>
          <p:cNvPr id="67" name="Google Shape;67;p15"/>
          <p:cNvSpPr txBox="1"/>
          <p:nvPr>
            <p:ph idx="1" type="body"/>
          </p:nvPr>
        </p:nvSpPr>
        <p:spPr>
          <a:xfrm>
            <a:off x="447923" y="2320239"/>
            <a:ext cx="8197114" cy="225176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8" name="Google Shape;68;p15"/>
          <p:cNvSpPr txBox="1"/>
          <p:nvPr>
            <p:ph idx="2" type="body"/>
          </p:nvPr>
        </p:nvSpPr>
        <p:spPr>
          <a:xfrm>
            <a:off x="460375"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dk2"/>
              </a:buClr>
              <a:buSzPts val="2400"/>
              <a:buFont typeface="Open Sans"/>
              <a:buNone/>
              <a:defRPr i="0" sz="2400" u="none" cap="none" strike="noStrike">
                <a:solidFill>
                  <a:schemeClr val="dk2"/>
                </a:solidFill>
                <a:latin typeface="Open Sans"/>
                <a:ea typeface="Open Sans"/>
                <a:cs typeface="Open Sans"/>
                <a:sym typeface="Open Sans"/>
              </a:defRPr>
            </a:lvl1pPr>
            <a:lvl2pPr indent="-228600" lvl="1" marL="914400" marR="0" rtl="0" algn="l">
              <a:spcBef>
                <a:spcPts val="560"/>
              </a:spcBef>
              <a:spcAft>
                <a:spcPts val="0"/>
              </a:spcAft>
              <a:buClr>
                <a:srgbClr val="E8D3A2"/>
              </a:buClr>
              <a:buSzPts val="2800"/>
              <a:buFont typeface="Open Sans"/>
              <a:buNone/>
              <a:defRPr i="0" sz="2800" u="none" cap="none" strike="noStrike">
                <a:solidFill>
                  <a:srgbClr val="E8D3A2"/>
                </a:solidFill>
                <a:latin typeface="Open Sans"/>
                <a:ea typeface="Open Sans"/>
                <a:cs typeface="Open Sans"/>
                <a:sym typeface="Open Sans"/>
              </a:defRPr>
            </a:lvl2pPr>
            <a:lvl3pPr indent="-228600" lvl="2" marL="1371600" marR="0" rtl="0" algn="l">
              <a:spcBef>
                <a:spcPts val="480"/>
              </a:spcBef>
              <a:spcAft>
                <a:spcPts val="0"/>
              </a:spcAft>
              <a:buClr>
                <a:srgbClr val="E8D3A2"/>
              </a:buClr>
              <a:buSzPts val="2400"/>
              <a:buFont typeface="Open Sans"/>
              <a:buNone/>
              <a:defRPr i="0" sz="2400" u="none" cap="none" strike="noStrike">
                <a:solidFill>
                  <a:srgbClr val="E8D3A2"/>
                </a:solidFill>
                <a:latin typeface="Open Sans"/>
                <a:ea typeface="Open Sans"/>
                <a:cs typeface="Open Sans"/>
                <a:sym typeface="Open Sans"/>
              </a:defRPr>
            </a:lvl3pPr>
            <a:lvl4pPr indent="-228600" lvl="3" marL="18288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4pPr>
            <a:lvl5pPr indent="-228600" lvl="4" marL="22860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6pPr>
            <a:lvl7pPr indent="-355600" lvl="6" marL="32004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7pPr>
            <a:lvl8pPr indent="-355600" lvl="7" marL="36576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8pPr>
            <a:lvl9pPr indent="-355600" lvl="8" marL="41148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9pPr>
          </a:lstStyle>
          <a:p/>
        </p:txBody>
      </p:sp>
      <p:pic>
        <p:nvPicPr>
          <p:cNvPr id="69" name="Google Shape;69;p15"/>
          <p:cNvPicPr preferRelativeResize="0"/>
          <p:nvPr/>
        </p:nvPicPr>
        <p:blipFill rotWithShape="1">
          <a:blip r:embed="rId2">
            <a:alphaModFix/>
          </a:blip>
          <a:srcRect b="0" l="0" r="0" t="0"/>
          <a:stretch/>
        </p:blipFill>
        <p:spPr>
          <a:xfrm>
            <a:off x="555874" y="1363508"/>
            <a:ext cx="1090095" cy="96362"/>
          </a:xfrm>
          <a:prstGeom prst="rect">
            <a:avLst/>
          </a:prstGeom>
          <a:noFill/>
          <a:ln>
            <a:noFill/>
          </a:ln>
        </p:spPr>
      </p:pic>
      <p:pic>
        <p:nvPicPr>
          <p:cNvPr id="70" name="Google Shape;70;p15"/>
          <p:cNvPicPr preferRelativeResize="0"/>
          <p:nvPr/>
        </p:nvPicPr>
        <p:blipFill rotWithShape="1">
          <a:blip r:embed="rId3">
            <a:alphaModFix/>
          </a:blip>
          <a:srcRect b="0" l="0" r="0" t="0"/>
          <a:stretch/>
        </p:blipFill>
        <p:spPr>
          <a:xfrm>
            <a:off x="6105041" y="4675530"/>
            <a:ext cx="2539991" cy="172311"/>
          </a:xfrm>
          <a:prstGeom prst="rect">
            <a:avLst/>
          </a:prstGeom>
          <a:noFill/>
          <a:ln>
            <a:noFill/>
          </a:ln>
        </p:spPr>
      </p:pic>
      <p:sp>
        <p:nvSpPr>
          <p:cNvPr id="71" name="Google Shape;71;p15"/>
          <p:cNvSpPr txBox="1"/>
          <p:nvPr>
            <p:ph type="title"/>
          </p:nvPr>
        </p:nvSpPr>
        <p:spPr>
          <a:xfrm>
            <a:off x="460374" y="369733"/>
            <a:ext cx="8184657"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447923" y="2320239"/>
            <a:ext cx="8197114" cy="225176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2"/>
              </a:buClr>
              <a:buSzPts val="2400"/>
              <a:buFont typeface="Merriweather Sans"/>
              <a:buChar char="&gt;"/>
              <a:defRPr b="1" i="0" sz="2400" u="none" cap="none" strike="noStrike">
                <a:solidFill>
                  <a:schemeClr val="lt2"/>
                </a:solidFill>
                <a:latin typeface="Open Sans"/>
                <a:ea typeface="Open Sans"/>
                <a:cs typeface="Open Sans"/>
                <a:sym typeface="Open Sans"/>
              </a:defRPr>
            </a:lvl1pPr>
            <a:lvl2pPr indent="-355600" lvl="1" marL="914400" marR="0" rtl="0" algn="l">
              <a:spcBef>
                <a:spcPts val="400"/>
              </a:spcBef>
              <a:spcAft>
                <a:spcPts val="0"/>
              </a:spcAft>
              <a:buClr>
                <a:schemeClr val="lt2"/>
              </a:buClr>
              <a:buSzPts val="2000"/>
              <a:buFont typeface="Arial"/>
              <a:buChar char="–"/>
              <a:defRPr b="1" i="0" sz="2000" u="none" cap="none" strike="noStrike">
                <a:solidFill>
                  <a:schemeClr val="lt2"/>
                </a:solidFill>
                <a:latin typeface="Open Sans"/>
                <a:ea typeface="Open Sans"/>
                <a:cs typeface="Open Sans"/>
                <a:sym typeface="Open Sans"/>
              </a:defRPr>
            </a:lvl2pPr>
            <a:lvl3pPr indent="-342900" lvl="2" marL="1371600" marR="0" rtl="0" algn="l">
              <a:spcBef>
                <a:spcPts val="360"/>
              </a:spcBef>
              <a:spcAft>
                <a:spcPts val="0"/>
              </a:spcAft>
              <a:buClr>
                <a:schemeClr val="lt2"/>
              </a:buClr>
              <a:buSzPts val="1800"/>
              <a:buFont typeface="Merriweather Sans"/>
              <a:buChar char="&gt;"/>
              <a:defRPr b="1" i="0" sz="1800" u="none" cap="none" strike="noStrike">
                <a:solidFill>
                  <a:schemeClr val="lt2"/>
                </a:solidFill>
                <a:latin typeface="Open Sans"/>
                <a:ea typeface="Open Sans"/>
                <a:cs typeface="Open Sans"/>
                <a:sym typeface="Open Sans"/>
              </a:defRPr>
            </a:lvl3pPr>
            <a:lvl4pPr indent="-330200" lvl="3" marL="1828800" marR="0" rtl="0" algn="l">
              <a:spcBef>
                <a:spcPts val="320"/>
              </a:spcBef>
              <a:spcAft>
                <a:spcPts val="0"/>
              </a:spcAft>
              <a:buClr>
                <a:schemeClr val="lt2"/>
              </a:buClr>
              <a:buSzPts val="1600"/>
              <a:buFont typeface="Arial"/>
              <a:buChar char="–"/>
              <a:defRPr b="1" i="0" sz="1600" u="none" cap="none" strike="noStrike">
                <a:solidFill>
                  <a:schemeClr val="lt2"/>
                </a:solidFill>
                <a:latin typeface="Open Sans"/>
                <a:ea typeface="Open Sans"/>
                <a:cs typeface="Open Sans"/>
                <a:sym typeface="Open Sans"/>
              </a:defRPr>
            </a:lvl4pPr>
            <a:lvl5pPr indent="-317500" lvl="4" marL="2286000" marR="0" rtl="0" algn="l">
              <a:spcBef>
                <a:spcPts val="280"/>
              </a:spcBef>
              <a:spcAft>
                <a:spcPts val="0"/>
              </a:spcAft>
              <a:buClr>
                <a:schemeClr val="lt2"/>
              </a:buClr>
              <a:buSzPts val="1400"/>
              <a:buFont typeface="Merriweather Sans"/>
              <a:buChar char="&gt;"/>
              <a:defRPr b="1" i="0" sz="1400" u="none" cap="none" strike="noStrike">
                <a:solidFill>
                  <a:schemeClr val="lt2"/>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3" name="Google Shape;13;p3"/>
          <p:cNvSpPr txBox="1"/>
          <p:nvPr>
            <p:ph idx="2" type="body"/>
          </p:nvPr>
        </p:nvSpPr>
        <p:spPr>
          <a:xfrm>
            <a:off x="460375"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lt2"/>
              </a:buClr>
              <a:buSzPts val="2400"/>
              <a:buFont typeface="Open Sans"/>
              <a:buNone/>
              <a:defRPr i="0" sz="2400" u="none" cap="none" strike="noStrike">
                <a:solidFill>
                  <a:schemeClr val="lt2"/>
                </a:solidFill>
                <a:latin typeface="Open Sans"/>
                <a:ea typeface="Open Sans"/>
                <a:cs typeface="Open Sans"/>
                <a:sym typeface="Open Sans"/>
              </a:defRPr>
            </a:lvl1pPr>
            <a:lvl2pPr indent="-228600" lvl="1" marL="914400" marR="0" rtl="0" algn="l">
              <a:spcBef>
                <a:spcPts val="560"/>
              </a:spcBef>
              <a:spcAft>
                <a:spcPts val="0"/>
              </a:spcAft>
              <a:buClr>
                <a:srgbClr val="E8D3A2"/>
              </a:buClr>
              <a:buSzPts val="2800"/>
              <a:buFont typeface="Open Sans"/>
              <a:buNone/>
              <a:defRPr i="0" sz="2800" u="none" cap="none" strike="noStrike">
                <a:solidFill>
                  <a:srgbClr val="E8D3A2"/>
                </a:solidFill>
                <a:latin typeface="Open Sans"/>
                <a:ea typeface="Open Sans"/>
                <a:cs typeface="Open Sans"/>
                <a:sym typeface="Open Sans"/>
              </a:defRPr>
            </a:lvl2pPr>
            <a:lvl3pPr indent="-228600" lvl="2" marL="1371600" marR="0" rtl="0" algn="l">
              <a:spcBef>
                <a:spcPts val="480"/>
              </a:spcBef>
              <a:spcAft>
                <a:spcPts val="0"/>
              </a:spcAft>
              <a:buClr>
                <a:srgbClr val="E8D3A2"/>
              </a:buClr>
              <a:buSzPts val="2400"/>
              <a:buFont typeface="Open Sans"/>
              <a:buNone/>
              <a:defRPr i="0" sz="2400" u="none" cap="none" strike="noStrike">
                <a:solidFill>
                  <a:srgbClr val="E8D3A2"/>
                </a:solidFill>
                <a:latin typeface="Open Sans"/>
                <a:ea typeface="Open Sans"/>
                <a:cs typeface="Open Sans"/>
                <a:sym typeface="Open Sans"/>
              </a:defRPr>
            </a:lvl3pPr>
            <a:lvl4pPr indent="-228600" lvl="3" marL="18288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4pPr>
            <a:lvl5pPr indent="-228600" lvl="4" marL="22860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Open Sans"/>
              <a:buChar char="•"/>
              <a:defRPr i="0" sz="2000" u="none" cap="none" strike="noStrike">
                <a:solidFill>
                  <a:schemeClr val="lt1"/>
                </a:solidFill>
                <a:latin typeface="Open Sans"/>
                <a:ea typeface="Open Sans"/>
                <a:cs typeface="Open Sans"/>
                <a:sym typeface="Open Sans"/>
              </a:defRPr>
            </a:lvl6pPr>
            <a:lvl7pPr indent="-355600" lvl="6" marL="3200400" marR="0" rtl="0" algn="l">
              <a:spcBef>
                <a:spcPts val="400"/>
              </a:spcBef>
              <a:spcAft>
                <a:spcPts val="0"/>
              </a:spcAft>
              <a:buClr>
                <a:schemeClr val="lt1"/>
              </a:buClr>
              <a:buSzPts val="2000"/>
              <a:buFont typeface="Open Sans"/>
              <a:buChar char="•"/>
              <a:defRPr i="0" sz="2000" u="none" cap="none" strike="noStrike">
                <a:solidFill>
                  <a:schemeClr val="lt1"/>
                </a:solidFill>
                <a:latin typeface="Open Sans"/>
                <a:ea typeface="Open Sans"/>
                <a:cs typeface="Open Sans"/>
                <a:sym typeface="Open Sans"/>
              </a:defRPr>
            </a:lvl7pPr>
            <a:lvl8pPr indent="-355600" lvl="7" marL="3657600" marR="0" rtl="0" algn="l">
              <a:spcBef>
                <a:spcPts val="400"/>
              </a:spcBef>
              <a:spcAft>
                <a:spcPts val="0"/>
              </a:spcAft>
              <a:buClr>
                <a:schemeClr val="lt1"/>
              </a:buClr>
              <a:buSzPts val="2000"/>
              <a:buFont typeface="Open Sans"/>
              <a:buChar char="•"/>
              <a:defRPr i="0" sz="2000" u="none" cap="none" strike="noStrike">
                <a:solidFill>
                  <a:schemeClr val="lt1"/>
                </a:solidFill>
                <a:latin typeface="Open Sans"/>
                <a:ea typeface="Open Sans"/>
                <a:cs typeface="Open Sans"/>
                <a:sym typeface="Open Sans"/>
              </a:defRPr>
            </a:lvl8pPr>
            <a:lvl9pPr indent="-355600" lvl="8" marL="4114800" marR="0" rtl="0" algn="l">
              <a:spcBef>
                <a:spcPts val="400"/>
              </a:spcBef>
              <a:spcAft>
                <a:spcPts val="0"/>
              </a:spcAft>
              <a:buClr>
                <a:schemeClr val="lt1"/>
              </a:buClr>
              <a:buSzPts val="2000"/>
              <a:buFont typeface="Open Sans"/>
              <a:buChar char="•"/>
              <a:defRPr i="0" sz="2000" u="none" cap="none" strike="noStrike">
                <a:solidFill>
                  <a:schemeClr val="lt1"/>
                </a:solidFill>
                <a:latin typeface="Open Sans"/>
                <a:ea typeface="Open Sans"/>
                <a:cs typeface="Open Sans"/>
                <a:sym typeface="Open Sans"/>
              </a:defRPr>
            </a:lvl9pPr>
          </a:lstStyle>
          <a:p/>
        </p:txBody>
      </p:sp>
      <p:pic>
        <p:nvPicPr>
          <p:cNvPr id="14" name="Google Shape;14;p3"/>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pic>
        <p:nvPicPr>
          <p:cNvPr id="15" name="Google Shape;15;p3"/>
          <p:cNvPicPr preferRelativeResize="0"/>
          <p:nvPr/>
        </p:nvPicPr>
        <p:blipFill rotWithShape="1">
          <a:blip r:embed="rId3">
            <a:alphaModFix/>
          </a:blip>
          <a:srcRect b="0" l="0" r="0" t="0"/>
          <a:stretch/>
        </p:blipFill>
        <p:spPr>
          <a:xfrm>
            <a:off x="6105037" y="4675530"/>
            <a:ext cx="2540000" cy="172311"/>
          </a:xfrm>
          <a:prstGeom prst="rect">
            <a:avLst/>
          </a:prstGeom>
          <a:noFill/>
          <a:ln>
            <a:noFill/>
          </a:ln>
        </p:spPr>
      </p:pic>
      <p:sp>
        <p:nvSpPr>
          <p:cNvPr id="16" name="Google Shape;16;p3"/>
          <p:cNvSpPr txBox="1"/>
          <p:nvPr>
            <p:ph type="title"/>
          </p:nvPr>
        </p:nvSpPr>
        <p:spPr>
          <a:xfrm>
            <a:off x="447923" y="371510"/>
            <a:ext cx="8197114"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UW">
  <p:cSld name="1_Title Slide">
    <p:bg>
      <p:bgPr>
        <a:solidFill>
          <a:schemeClr val="dk1"/>
        </a:solidFill>
      </p:bgPr>
    </p:bg>
    <p:spTree>
      <p:nvGrpSpPr>
        <p:cNvPr id="17" name="Shape 17"/>
        <p:cNvGrpSpPr/>
        <p:nvPr/>
      </p:nvGrpSpPr>
      <p:grpSpPr>
        <a:xfrm>
          <a:off x="0" y="0"/>
          <a:ext cx="0" cy="0"/>
          <a:chOff x="0" y="0"/>
          <a:chExt cx="0" cy="0"/>
        </a:xfrm>
      </p:grpSpPr>
      <p:pic>
        <p:nvPicPr>
          <p:cNvPr descr="UW_W Logo_White.png" id="18" name="Google Shape;18;p4"/>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19" name="Google Shape;19;p4"/>
          <p:cNvPicPr preferRelativeResize="0"/>
          <p:nvPr/>
        </p:nvPicPr>
        <p:blipFill rotWithShape="1">
          <a:blip r:embed="rId3">
            <a:alphaModFix/>
          </a:blip>
          <a:srcRect b="0" l="0" r="0" t="0"/>
          <a:stretch/>
        </p:blipFill>
        <p:spPr>
          <a:xfrm>
            <a:off x="568081" y="4675530"/>
            <a:ext cx="2540000" cy="172311"/>
          </a:xfrm>
          <a:prstGeom prst="rect">
            <a:avLst/>
          </a:prstGeom>
          <a:noFill/>
          <a:ln>
            <a:noFill/>
          </a:ln>
        </p:spPr>
      </p:pic>
      <p:pic>
        <p:nvPicPr>
          <p:cNvPr id="20" name="Google Shape;20;p4"/>
          <p:cNvPicPr preferRelativeResize="0"/>
          <p:nvPr/>
        </p:nvPicPr>
        <p:blipFill rotWithShape="1">
          <a:blip r:embed="rId4">
            <a:alphaModFix/>
          </a:blip>
          <a:srcRect b="0" l="0" r="0" t="0"/>
          <a:stretch/>
        </p:blipFill>
        <p:spPr>
          <a:xfrm>
            <a:off x="568081" y="3426449"/>
            <a:ext cx="1600200" cy="139700"/>
          </a:xfrm>
          <a:prstGeom prst="rect">
            <a:avLst/>
          </a:prstGeom>
          <a:noFill/>
          <a:ln>
            <a:noFill/>
          </a:ln>
        </p:spPr>
      </p:pic>
      <p:sp>
        <p:nvSpPr>
          <p:cNvPr id="21" name="Google Shape;21;p4"/>
          <p:cNvSpPr txBox="1"/>
          <p:nvPr>
            <p:ph type="title"/>
          </p:nvPr>
        </p:nvSpPr>
        <p:spPr>
          <a:xfrm>
            <a:off x="460375" y="644993"/>
            <a:ext cx="702354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bg>
      <p:bgPr>
        <a:solidFill>
          <a:schemeClr val="dk1"/>
        </a:solidFill>
      </p:bgPr>
    </p:bg>
    <p:spTree>
      <p:nvGrpSpPr>
        <p:cNvPr id="22" name="Shape 22"/>
        <p:cNvGrpSpPr/>
        <p:nvPr/>
      </p:nvGrpSpPr>
      <p:grpSpPr>
        <a:xfrm>
          <a:off x="0" y="0"/>
          <a:ext cx="0" cy="0"/>
          <a:chOff x="0" y="0"/>
          <a:chExt cx="0" cy="0"/>
        </a:xfrm>
      </p:grpSpPr>
      <p:sp>
        <p:nvSpPr>
          <p:cNvPr id="23" name="Google Shape;23;p5"/>
          <p:cNvSpPr txBox="1"/>
          <p:nvPr>
            <p:ph idx="1" type="body"/>
          </p:nvPr>
        </p:nvSpPr>
        <p:spPr>
          <a:xfrm>
            <a:off x="447923" y="1730667"/>
            <a:ext cx="8197114" cy="236590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2"/>
              </a:buClr>
              <a:buSzPts val="2400"/>
              <a:buFont typeface="Merriweather Sans"/>
              <a:buChar char="&gt;"/>
              <a:defRPr b="1" i="0" sz="2400" u="none" cap="none" strike="noStrike">
                <a:solidFill>
                  <a:schemeClr val="lt2"/>
                </a:solidFill>
                <a:latin typeface="Open Sans"/>
                <a:ea typeface="Open Sans"/>
                <a:cs typeface="Open Sans"/>
                <a:sym typeface="Open Sans"/>
              </a:defRPr>
            </a:lvl1pPr>
            <a:lvl2pPr indent="-355600" lvl="1" marL="914400" marR="0" rtl="0" algn="l">
              <a:spcBef>
                <a:spcPts val="400"/>
              </a:spcBef>
              <a:spcAft>
                <a:spcPts val="0"/>
              </a:spcAft>
              <a:buClr>
                <a:schemeClr val="lt2"/>
              </a:buClr>
              <a:buSzPts val="2000"/>
              <a:buFont typeface="Arial"/>
              <a:buChar char="–"/>
              <a:defRPr b="1" i="0" sz="2000" u="none" cap="none" strike="noStrike">
                <a:solidFill>
                  <a:schemeClr val="lt2"/>
                </a:solidFill>
                <a:latin typeface="Open Sans"/>
                <a:ea typeface="Open Sans"/>
                <a:cs typeface="Open Sans"/>
                <a:sym typeface="Open Sans"/>
              </a:defRPr>
            </a:lvl2pPr>
            <a:lvl3pPr indent="-342900" lvl="2" marL="1371600" marR="0" rtl="0" algn="l">
              <a:spcBef>
                <a:spcPts val="360"/>
              </a:spcBef>
              <a:spcAft>
                <a:spcPts val="0"/>
              </a:spcAft>
              <a:buClr>
                <a:schemeClr val="lt2"/>
              </a:buClr>
              <a:buSzPts val="1800"/>
              <a:buFont typeface="Merriweather Sans"/>
              <a:buChar char="&gt;"/>
              <a:defRPr b="1" i="0" sz="1800" u="none" cap="none" strike="noStrike">
                <a:solidFill>
                  <a:schemeClr val="lt2"/>
                </a:solidFill>
                <a:latin typeface="Open Sans"/>
                <a:ea typeface="Open Sans"/>
                <a:cs typeface="Open Sans"/>
                <a:sym typeface="Open Sans"/>
              </a:defRPr>
            </a:lvl3pPr>
            <a:lvl4pPr indent="-330200" lvl="3" marL="1828800" marR="0" rtl="0" algn="l">
              <a:spcBef>
                <a:spcPts val="320"/>
              </a:spcBef>
              <a:spcAft>
                <a:spcPts val="0"/>
              </a:spcAft>
              <a:buClr>
                <a:schemeClr val="lt2"/>
              </a:buClr>
              <a:buSzPts val="1600"/>
              <a:buFont typeface="Arial"/>
              <a:buChar char="–"/>
              <a:defRPr b="1" i="0" sz="1600" u="none" cap="none" strike="noStrike">
                <a:solidFill>
                  <a:schemeClr val="lt2"/>
                </a:solidFill>
                <a:latin typeface="Open Sans"/>
                <a:ea typeface="Open Sans"/>
                <a:cs typeface="Open Sans"/>
                <a:sym typeface="Open Sans"/>
              </a:defRPr>
            </a:lvl4pPr>
            <a:lvl5pPr indent="-317500" lvl="4" marL="2286000" marR="0" rtl="0" algn="l">
              <a:spcBef>
                <a:spcPts val="280"/>
              </a:spcBef>
              <a:spcAft>
                <a:spcPts val="0"/>
              </a:spcAft>
              <a:buClr>
                <a:schemeClr val="lt2"/>
              </a:buClr>
              <a:buSzPts val="1400"/>
              <a:buFont typeface="Merriweather Sans"/>
              <a:buChar char="&gt;"/>
              <a:defRPr b="1" i="0" sz="1400" u="none" cap="none" strike="noStrike">
                <a:solidFill>
                  <a:schemeClr val="lt2"/>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24" name="Google Shape;24;p5"/>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pic>
        <p:nvPicPr>
          <p:cNvPr descr="UW_W Logo_White.png" id="25" name="Google Shape;25;p5"/>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sp>
        <p:nvSpPr>
          <p:cNvPr id="26" name="Google Shape;26;p5"/>
          <p:cNvSpPr txBox="1"/>
          <p:nvPr>
            <p:ph type="title"/>
          </p:nvPr>
        </p:nvSpPr>
        <p:spPr>
          <a:xfrm>
            <a:off x="447923" y="369733"/>
            <a:ext cx="8197114"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28" name="Shape 28"/>
        <p:cNvGrpSpPr/>
        <p:nvPr/>
      </p:nvGrpSpPr>
      <p:grpSpPr>
        <a:xfrm>
          <a:off x="0" y="0"/>
          <a:ext cx="0" cy="0"/>
          <a:chOff x="0" y="0"/>
          <a:chExt cx="0" cy="0"/>
        </a:xfrm>
      </p:grpSpPr>
      <p:pic>
        <p:nvPicPr>
          <p:cNvPr id="29" name="Google Shape;29;p7"/>
          <p:cNvPicPr preferRelativeResize="0"/>
          <p:nvPr/>
        </p:nvPicPr>
        <p:blipFill rotWithShape="1">
          <a:blip r:embed="rId2">
            <a:alphaModFix/>
          </a:blip>
          <a:srcRect b="0" l="0" r="0" t="0"/>
          <a:stretch/>
        </p:blipFill>
        <p:spPr>
          <a:xfrm>
            <a:off x="555381" y="1364403"/>
            <a:ext cx="1103781" cy="96361"/>
          </a:xfrm>
          <a:prstGeom prst="rect">
            <a:avLst/>
          </a:prstGeom>
          <a:noFill/>
          <a:ln>
            <a:noFill/>
          </a:ln>
        </p:spPr>
      </p:pic>
      <p:pic>
        <p:nvPicPr>
          <p:cNvPr id="30" name="Google Shape;30;p7"/>
          <p:cNvPicPr preferRelativeResize="0"/>
          <p:nvPr/>
        </p:nvPicPr>
        <p:blipFill rotWithShape="1">
          <a:blip r:embed="rId3">
            <a:alphaModFix/>
          </a:blip>
          <a:srcRect b="0" l="0" r="0" t="0"/>
          <a:stretch/>
        </p:blipFill>
        <p:spPr>
          <a:xfrm>
            <a:off x="549031" y="1363508"/>
            <a:ext cx="1103781" cy="96362"/>
          </a:xfrm>
          <a:prstGeom prst="rect">
            <a:avLst/>
          </a:prstGeom>
          <a:noFill/>
          <a:ln>
            <a:noFill/>
          </a:ln>
        </p:spPr>
      </p:pic>
      <p:sp>
        <p:nvSpPr>
          <p:cNvPr id="31" name="Google Shape;31;p7"/>
          <p:cNvSpPr txBox="1"/>
          <p:nvPr>
            <p:ph idx="1" type="body"/>
          </p:nvPr>
        </p:nvSpPr>
        <p:spPr>
          <a:xfrm>
            <a:off x="447923" y="2320239"/>
            <a:ext cx="8197114" cy="225176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7"/>
          <p:cNvSpPr txBox="1"/>
          <p:nvPr>
            <p:ph idx="2" type="body"/>
          </p:nvPr>
        </p:nvSpPr>
        <p:spPr>
          <a:xfrm>
            <a:off x="460375"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dk2"/>
              </a:buClr>
              <a:buSzPts val="2400"/>
              <a:buFont typeface="Open Sans"/>
              <a:buNone/>
              <a:defRPr i="0" sz="2400" u="none" cap="none" strike="noStrike">
                <a:solidFill>
                  <a:schemeClr val="dk2"/>
                </a:solidFill>
                <a:latin typeface="Open Sans"/>
                <a:ea typeface="Open Sans"/>
                <a:cs typeface="Open Sans"/>
                <a:sym typeface="Open Sans"/>
              </a:defRPr>
            </a:lvl1pPr>
            <a:lvl2pPr indent="-228600" lvl="1" marL="914400" marR="0" rtl="0" algn="l">
              <a:spcBef>
                <a:spcPts val="560"/>
              </a:spcBef>
              <a:spcAft>
                <a:spcPts val="0"/>
              </a:spcAft>
              <a:buClr>
                <a:srgbClr val="E8D3A2"/>
              </a:buClr>
              <a:buSzPts val="2800"/>
              <a:buFont typeface="Open Sans"/>
              <a:buNone/>
              <a:defRPr i="0" sz="2800" u="none" cap="none" strike="noStrike">
                <a:solidFill>
                  <a:srgbClr val="E8D3A2"/>
                </a:solidFill>
                <a:latin typeface="Open Sans"/>
                <a:ea typeface="Open Sans"/>
                <a:cs typeface="Open Sans"/>
                <a:sym typeface="Open Sans"/>
              </a:defRPr>
            </a:lvl2pPr>
            <a:lvl3pPr indent="-228600" lvl="2" marL="1371600" marR="0" rtl="0" algn="l">
              <a:spcBef>
                <a:spcPts val="480"/>
              </a:spcBef>
              <a:spcAft>
                <a:spcPts val="0"/>
              </a:spcAft>
              <a:buClr>
                <a:srgbClr val="E8D3A2"/>
              </a:buClr>
              <a:buSzPts val="2400"/>
              <a:buFont typeface="Open Sans"/>
              <a:buNone/>
              <a:defRPr i="0" sz="2400" u="none" cap="none" strike="noStrike">
                <a:solidFill>
                  <a:srgbClr val="E8D3A2"/>
                </a:solidFill>
                <a:latin typeface="Open Sans"/>
                <a:ea typeface="Open Sans"/>
                <a:cs typeface="Open Sans"/>
                <a:sym typeface="Open Sans"/>
              </a:defRPr>
            </a:lvl3pPr>
            <a:lvl4pPr indent="-228600" lvl="3" marL="18288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4pPr>
            <a:lvl5pPr indent="-228600" lvl="4" marL="22860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6pPr>
            <a:lvl7pPr indent="-355600" lvl="6" marL="32004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7pPr>
            <a:lvl8pPr indent="-355600" lvl="7" marL="36576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8pPr>
            <a:lvl9pPr indent="-355600" lvl="8" marL="41148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9pPr>
          </a:lstStyle>
          <a:p/>
        </p:txBody>
      </p:sp>
      <p:pic>
        <p:nvPicPr>
          <p:cNvPr id="33" name="Google Shape;33;p7"/>
          <p:cNvPicPr preferRelativeResize="0"/>
          <p:nvPr/>
        </p:nvPicPr>
        <p:blipFill rotWithShape="1">
          <a:blip r:embed="rId4">
            <a:alphaModFix/>
          </a:blip>
          <a:srcRect b="0" l="0" r="0" t="0"/>
          <a:stretch/>
        </p:blipFill>
        <p:spPr>
          <a:xfrm>
            <a:off x="6105041" y="4675530"/>
            <a:ext cx="2539991" cy="172311"/>
          </a:xfrm>
          <a:prstGeom prst="rect">
            <a:avLst/>
          </a:prstGeom>
          <a:noFill/>
          <a:ln>
            <a:noFill/>
          </a:ln>
        </p:spPr>
      </p:pic>
      <p:sp>
        <p:nvSpPr>
          <p:cNvPr id="34" name="Google Shape;34;p7"/>
          <p:cNvSpPr txBox="1"/>
          <p:nvPr>
            <p:ph type="title"/>
          </p:nvPr>
        </p:nvSpPr>
        <p:spPr>
          <a:xfrm>
            <a:off x="447922" y="369285"/>
            <a:ext cx="8197109"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undless">
  <p:cSld name="1_Title Slide">
    <p:spTree>
      <p:nvGrpSpPr>
        <p:cNvPr id="35"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b="0" l="0" r="0" t="0"/>
          <a:stretch/>
        </p:blipFill>
        <p:spPr>
          <a:xfrm>
            <a:off x="568081" y="3426449"/>
            <a:ext cx="1600200" cy="139700"/>
          </a:xfrm>
          <a:prstGeom prst="rect">
            <a:avLst/>
          </a:prstGeom>
          <a:noFill/>
          <a:ln>
            <a:noFill/>
          </a:ln>
        </p:spPr>
      </p:pic>
      <p:pic>
        <p:nvPicPr>
          <p:cNvPr id="37" name="Google Shape;37;p8"/>
          <p:cNvPicPr preferRelativeResize="0"/>
          <p:nvPr/>
        </p:nvPicPr>
        <p:blipFill rotWithShape="1">
          <a:blip r:embed="rId3">
            <a:alphaModFix/>
          </a:blip>
          <a:srcRect b="0" l="0" r="0" t="0"/>
          <a:stretch/>
        </p:blipFill>
        <p:spPr>
          <a:xfrm>
            <a:off x="568081" y="4599009"/>
            <a:ext cx="2425226" cy="213273"/>
          </a:xfrm>
          <a:prstGeom prst="rect">
            <a:avLst/>
          </a:prstGeom>
          <a:noFill/>
          <a:ln>
            <a:noFill/>
          </a:ln>
        </p:spPr>
      </p:pic>
      <p:pic>
        <p:nvPicPr>
          <p:cNvPr descr="W Logo_Purple_2685_HEX.png" id="38" name="Google Shape;38;p8"/>
          <p:cNvPicPr preferRelativeResize="0"/>
          <p:nvPr/>
        </p:nvPicPr>
        <p:blipFill rotWithShape="1">
          <a:blip r:embed="rId4">
            <a:alphaModFix/>
          </a:blip>
          <a:srcRect b="0" l="0" r="0" t="0"/>
          <a:stretch/>
        </p:blipFill>
        <p:spPr>
          <a:xfrm>
            <a:off x="7483915" y="4219956"/>
            <a:ext cx="1371600" cy="923544"/>
          </a:xfrm>
          <a:prstGeom prst="rect">
            <a:avLst/>
          </a:prstGeom>
          <a:noFill/>
          <a:ln>
            <a:noFill/>
          </a:ln>
        </p:spPr>
      </p:pic>
      <p:sp>
        <p:nvSpPr>
          <p:cNvPr id="39" name="Google Shape;39;p8"/>
          <p:cNvSpPr txBox="1"/>
          <p:nvPr>
            <p:ph type="title"/>
          </p:nvPr>
        </p:nvSpPr>
        <p:spPr>
          <a:xfrm>
            <a:off x="460375" y="644993"/>
            <a:ext cx="702354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UW">
  <p:cSld name="Title Slide">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0" l="0" r="0" t="0"/>
          <a:stretch/>
        </p:blipFill>
        <p:spPr>
          <a:xfrm>
            <a:off x="568081" y="3426449"/>
            <a:ext cx="1600200" cy="139700"/>
          </a:xfrm>
          <a:prstGeom prst="rect">
            <a:avLst/>
          </a:prstGeom>
          <a:noFill/>
          <a:ln>
            <a:noFill/>
          </a:ln>
        </p:spPr>
      </p:pic>
      <p:pic>
        <p:nvPicPr>
          <p:cNvPr descr="W Logo_Purple_2685_HEX.png" id="42" name="Google Shape;42;p9"/>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pic>
        <p:nvPicPr>
          <p:cNvPr id="43" name="Google Shape;43;p9"/>
          <p:cNvPicPr preferRelativeResize="0"/>
          <p:nvPr/>
        </p:nvPicPr>
        <p:blipFill rotWithShape="1">
          <a:blip r:embed="rId4">
            <a:alphaModFix/>
          </a:blip>
          <a:srcRect b="0" l="0" r="0" t="0"/>
          <a:stretch/>
        </p:blipFill>
        <p:spPr>
          <a:xfrm>
            <a:off x="568085" y="4675530"/>
            <a:ext cx="2539991" cy="172311"/>
          </a:xfrm>
          <a:prstGeom prst="rect">
            <a:avLst/>
          </a:prstGeom>
          <a:noFill/>
          <a:ln>
            <a:noFill/>
          </a:ln>
        </p:spPr>
      </p:pic>
      <p:sp>
        <p:nvSpPr>
          <p:cNvPr id="44" name="Google Shape;44;p9"/>
          <p:cNvSpPr txBox="1"/>
          <p:nvPr>
            <p:ph type="title"/>
          </p:nvPr>
        </p:nvSpPr>
        <p:spPr>
          <a:xfrm>
            <a:off x="460376" y="644993"/>
            <a:ext cx="702354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45" name="Shape 45"/>
        <p:cNvGrpSpPr/>
        <p:nvPr/>
      </p:nvGrpSpPr>
      <p:grpSpPr>
        <a:xfrm>
          <a:off x="0" y="0"/>
          <a:ext cx="0" cy="0"/>
          <a:chOff x="0" y="0"/>
          <a:chExt cx="0" cy="0"/>
        </a:xfrm>
      </p:grpSpPr>
      <p:pic>
        <p:nvPicPr>
          <p:cNvPr id="46" name="Google Shape;46;p10"/>
          <p:cNvPicPr preferRelativeResize="0"/>
          <p:nvPr/>
        </p:nvPicPr>
        <p:blipFill rotWithShape="1">
          <a:blip r:embed="rId2">
            <a:alphaModFix/>
          </a:blip>
          <a:srcRect b="0" l="0" r="0" t="0"/>
          <a:stretch/>
        </p:blipFill>
        <p:spPr>
          <a:xfrm>
            <a:off x="549031" y="1363508"/>
            <a:ext cx="1103781" cy="96362"/>
          </a:xfrm>
          <a:prstGeom prst="rect">
            <a:avLst/>
          </a:prstGeom>
          <a:noFill/>
          <a:ln>
            <a:noFill/>
          </a:ln>
        </p:spPr>
      </p:pic>
      <p:pic>
        <p:nvPicPr>
          <p:cNvPr descr="W Logo_Purple_2685_HEX.png" id="47" name="Google Shape;47;p10"/>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sp>
        <p:nvSpPr>
          <p:cNvPr id="48" name="Google Shape;48;p10"/>
          <p:cNvSpPr txBox="1"/>
          <p:nvPr>
            <p:ph idx="1" type="body"/>
          </p:nvPr>
        </p:nvSpPr>
        <p:spPr>
          <a:xfrm>
            <a:off x="447923" y="1730667"/>
            <a:ext cx="8197114" cy="236590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10"/>
          <p:cNvSpPr txBox="1"/>
          <p:nvPr>
            <p:ph type="title"/>
          </p:nvPr>
        </p:nvSpPr>
        <p:spPr>
          <a:xfrm>
            <a:off x="460375" y="370622"/>
            <a:ext cx="8184662"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1_Custom Layout">
    <p:spTree>
      <p:nvGrpSpPr>
        <p:cNvPr id="51" name="Shape 51"/>
        <p:cNvGrpSpPr/>
        <p:nvPr/>
      </p:nvGrpSpPr>
      <p:grpSpPr>
        <a:xfrm>
          <a:off x="0" y="0"/>
          <a:ext cx="0" cy="0"/>
          <a:chOff x="0" y="0"/>
          <a:chExt cx="0" cy="0"/>
        </a:xfrm>
      </p:grpSpPr>
      <p:sp>
        <p:nvSpPr>
          <p:cNvPr id="52" name="Google Shape;52;p12"/>
          <p:cNvSpPr txBox="1"/>
          <p:nvPr>
            <p:ph idx="1" type="body"/>
          </p:nvPr>
        </p:nvSpPr>
        <p:spPr>
          <a:xfrm>
            <a:off x="447923" y="1730667"/>
            <a:ext cx="8197114" cy="236590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53" name="Google Shape;53;p12"/>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54" name="Google Shape;54;p12"/>
          <p:cNvPicPr preferRelativeResize="0"/>
          <p:nvPr/>
        </p:nvPicPr>
        <p:blipFill rotWithShape="1">
          <a:blip r:embed="rId3">
            <a:alphaModFix/>
          </a:blip>
          <a:srcRect b="0" l="0" r="0" t="0"/>
          <a:stretch/>
        </p:blipFill>
        <p:spPr>
          <a:xfrm>
            <a:off x="555874" y="1363508"/>
            <a:ext cx="1090095" cy="96362"/>
          </a:xfrm>
          <a:prstGeom prst="rect">
            <a:avLst/>
          </a:prstGeom>
          <a:noFill/>
          <a:ln>
            <a:noFill/>
          </a:ln>
        </p:spPr>
      </p:pic>
      <p:sp>
        <p:nvSpPr>
          <p:cNvPr id="55" name="Google Shape;55;p12"/>
          <p:cNvSpPr txBox="1"/>
          <p:nvPr>
            <p:ph type="title"/>
          </p:nvPr>
        </p:nvSpPr>
        <p:spPr>
          <a:xfrm>
            <a:off x="460375" y="369733"/>
            <a:ext cx="8184662"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CA9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54025" y="408643"/>
            <a:ext cx="6972300" cy="2641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000"/>
              <a:buFont typeface="Encode Sans Black"/>
              <a:buNone/>
            </a:pPr>
            <a:r>
              <a:rPr lang="en-US" sz="4300"/>
              <a:t>AZURE SYNAPSE - SPARK TWITTER EUROVISION ANALYSIS</a:t>
            </a:r>
            <a:endParaRPr sz="4300"/>
          </a:p>
        </p:txBody>
      </p:sp>
      <p:sp>
        <p:nvSpPr>
          <p:cNvPr id="77" name="Google Shape;77;p16"/>
          <p:cNvSpPr txBox="1"/>
          <p:nvPr/>
        </p:nvSpPr>
        <p:spPr>
          <a:xfrm>
            <a:off x="630275" y="3759150"/>
            <a:ext cx="67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solidFill>
                  <a:schemeClr val="lt2"/>
                </a:solidFill>
                <a:latin typeface="Encode Sans"/>
                <a:ea typeface="Encode Sans"/>
                <a:cs typeface="Encode Sans"/>
                <a:sym typeface="Encode Sans"/>
              </a:rPr>
              <a:t>ANISH DIXIT, AKSHIT MIGLANI, ANANYA BAJAJ, AMEYA BHAMARE</a:t>
            </a:r>
            <a:endParaRPr b="1" i="1">
              <a:solidFill>
                <a:schemeClr val="lt2"/>
              </a:solidFill>
              <a:latin typeface="Encode Sans"/>
              <a:ea typeface="Encode Sans"/>
              <a:cs typeface="Encode Sans"/>
              <a:sym typeface="Encod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454025" y="796500"/>
            <a:ext cx="8466000" cy="23658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b="0" lang="en-US" sz="1200">
                <a:latin typeface="Encode Sans"/>
                <a:ea typeface="Encode Sans"/>
                <a:cs typeface="Encode Sans"/>
                <a:sym typeface="Encode Sans"/>
              </a:rPr>
              <a:t>Step 2: Convert nested JSON to Spark DataFrame using Python Pre-Processing</a:t>
            </a:r>
            <a:endParaRPr b="0" sz="1200">
              <a:latin typeface="Encode Sans"/>
              <a:ea typeface="Encode Sans"/>
              <a:cs typeface="Encode Sans"/>
              <a:sym typeface="Encode Sans"/>
            </a:endParaRPr>
          </a:p>
          <a:p>
            <a:pPr indent="0" lvl="0" marL="0" rtl="0" algn="l">
              <a:lnSpc>
                <a:spcPct val="115000"/>
              </a:lnSpc>
              <a:spcBef>
                <a:spcPts val="1500"/>
              </a:spcBef>
              <a:spcAft>
                <a:spcPts val="0"/>
              </a:spcAft>
              <a:buNone/>
            </a:pPr>
            <a:r>
              <a:rPr lang="en-US" sz="1200">
                <a:latin typeface="Encode Sans"/>
                <a:ea typeface="Encode Sans"/>
                <a:cs typeface="Encode Sans"/>
                <a:sym typeface="Encode Sans"/>
              </a:rPr>
              <a:t>Parsing the Nested JSON</a:t>
            </a:r>
            <a:r>
              <a:rPr b="0" lang="en-US" sz="1200">
                <a:latin typeface="Encode Sans"/>
                <a:ea typeface="Encode Sans"/>
                <a:cs typeface="Encode Sans"/>
                <a:sym typeface="Encode Sans"/>
              </a:rPr>
              <a:t>: To work with the nested JSON data, we use the from_json function. This function parses the JSON column and converts it into a struct type, preserving the nested structure. We specify the schema of the JSON data to ensure correct parsing.</a:t>
            </a:r>
            <a:endParaRPr b="0" sz="1200">
              <a:latin typeface="Encode Sans"/>
              <a:ea typeface="Encode Sans"/>
              <a:cs typeface="Encode Sans"/>
              <a:sym typeface="Encode Sans"/>
            </a:endParaRPr>
          </a:p>
          <a:p>
            <a:pPr indent="0" lvl="0" marL="0" rtl="0" algn="l">
              <a:lnSpc>
                <a:spcPct val="115000"/>
              </a:lnSpc>
              <a:spcBef>
                <a:spcPts val="1500"/>
              </a:spcBef>
              <a:spcAft>
                <a:spcPts val="0"/>
              </a:spcAft>
              <a:buNone/>
            </a:pPr>
            <a:r>
              <a:rPr lang="en-US" sz="1200">
                <a:latin typeface="Encode Sans"/>
                <a:ea typeface="Encode Sans"/>
                <a:cs typeface="Encode Sans"/>
                <a:sym typeface="Encode Sans"/>
              </a:rPr>
              <a:t>Exploding Arrays:</a:t>
            </a:r>
            <a:r>
              <a:rPr b="0" lang="en-US" sz="1200">
                <a:latin typeface="Encode Sans"/>
                <a:ea typeface="Encode Sans"/>
                <a:cs typeface="Encode Sans"/>
                <a:sym typeface="Encode Sans"/>
              </a:rPr>
              <a:t> If the JSON contains arrays, we might need to expand them to process individual elements. Spark's explode function allows us to unnest arrays, creating multiple rows for each array element. This step helps to flatten the nested structure and enables easy access to individual array elements.</a:t>
            </a:r>
            <a:endParaRPr b="0" sz="1200">
              <a:latin typeface="Encode Sans"/>
              <a:ea typeface="Encode Sans"/>
              <a:cs typeface="Encode Sans"/>
              <a:sym typeface="Encode Sans"/>
            </a:endParaRPr>
          </a:p>
          <a:p>
            <a:pPr indent="0" lvl="0" marL="0" rtl="0" algn="l">
              <a:lnSpc>
                <a:spcPct val="115000"/>
              </a:lnSpc>
              <a:spcBef>
                <a:spcPts val="1500"/>
              </a:spcBef>
              <a:spcAft>
                <a:spcPts val="0"/>
              </a:spcAft>
              <a:buNone/>
            </a:pPr>
            <a:r>
              <a:rPr lang="en-US" sz="1200">
                <a:latin typeface="Encode Sans"/>
                <a:ea typeface="Encode Sans"/>
                <a:cs typeface="Encode Sans"/>
                <a:sym typeface="Encode Sans"/>
              </a:rPr>
              <a:t>Extracting Nested Fields:</a:t>
            </a:r>
            <a:r>
              <a:rPr b="0" lang="en-US" sz="1200">
                <a:latin typeface="Encode Sans"/>
                <a:ea typeface="Encode Sans"/>
                <a:cs typeface="Encode Sans"/>
                <a:sym typeface="Encode Sans"/>
              </a:rPr>
              <a:t> Once the JSON data is parsed and arrays are exploded, we can access nested fields using dot notation. By specifying the path to the desired field, we can extract and create new columns for further analysis or transformations.</a:t>
            </a:r>
            <a:endParaRPr b="0" sz="1200">
              <a:latin typeface="Encode Sans"/>
              <a:ea typeface="Encode Sans"/>
              <a:cs typeface="Encode Sans"/>
              <a:sym typeface="Encode Sans"/>
            </a:endParaRPr>
          </a:p>
          <a:p>
            <a:pPr indent="0" lvl="0" marL="0" rtl="0" algn="l">
              <a:lnSpc>
                <a:spcPct val="115000"/>
              </a:lnSpc>
              <a:spcBef>
                <a:spcPts val="1500"/>
              </a:spcBef>
              <a:spcAft>
                <a:spcPts val="1500"/>
              </a:spcAft>
              <a:buNone/>
            </a:pPr>
            <a:r>
              <a:rPr lang="en-US" sz="1200">
                <a:latin typeface="Encode Sans"/>
                <a:ea typeface="Encode Sans"/>
                <a:cs typeface="Encode Sans"/>
                <a:sym typeface="Encode Sans"/>
              </a:rPr>
              <a:t>Performing Operations:</a:t>
            </a:r>
            <a:r>
              <a:rPr b="0" lang="en-US" sz="1200">
                <a:latin typeface="Encode Sans"/>
                <a:ea typeface="Encode Sans"/>
                <a:cs typeface="Encode Sans"/>
                <a:sym typeface="Encode Sans"/>
              </a:rPr>
              <a:t> With the flattened DataFrame, we can perform various operations like filtering, aggregating, or joining with other data sources. Spark provides a rich set of functions and SQL-like expressions to manipulate and transform the data efficiently.</a:t>
            </a:r>
            <a:endParaRPr b="0" sz="1200">
              <a:latin typeface="Encode Sans"/>
              <a:ea typeface="Encode Sans"/>
              <a:cs typeface="Encode Sans"/>
              <a:sym typeface="Encode Sans"/>
            </a:endParaRPr>
          </a:p>
        </p:txBody>
      </p:sp>
      <p:sp>
        <p:nvSpPr>
          <p:cNvPr id="137" name="Google Shape;137;p25"/>
          <p:cNvSpPr txBox="1"/>
          <p:nvPr>
            <p:ph type="title"/>
          </p:nvPr>
        </p:nvSpPr>
        <p:spPr>
          <a:xfrm>
            <a:off x="447925" y="133349"/>
            <a:ext cx="8197200" cy="53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Load Twitter Data into Spark</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454025" y="909050"/>
            <a:ext cx="8466000" cy="23658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b="0" lang="en-US" sz="1200">
                <a:latin typeface="Encode Sans"/>
                <a:ea typeface="Encode Sans"/>
                <a:cs typeface="Encode Sans"/>
                <a:sym typeface="Encode Sans"/>
              </a:rPr>
              <a:t>Result: </a:t>
            </a:r>
            <a:endParaRPr b="0" sz="1200">
              <a:latin typeface="Encode Sans"/>
              <a:ea typeface="Encode Sans"/>
              <a:cs typeface="Encode Sans"/>
              <a:sym typeface="Encode Sans"/>
            </a:endParaRPr>
          </a:p>
          <a:p>
            <a:pPr indent="0" lvl="0" marL="0" rtl="0" algn="l">
              <a:lnSpc>
                <a:spcPct val="115000"/>
              </a:lnSpc>
              <a:spcBef>
                <a:spcPts val="1500"/>
              </a:spcBef>
              <a:spcAft>
                <a:spcPts val="1500"/>
              </a:spcAft>
              <a:buNone/>
            </a:pPr>
            <a:r>
              <a:rPr b="0" lang="en-US" sz="1200">
                <a:latin typeface="Encode Sans"/>
                <a:ea typeface="Encode Sans"/>
                <a:cs typeface="Encode Sans"/>
                <a:sym typeface="Encode Sans"/>
              </a:rPr>
              <a:t>We get a flattened DataFrame considering unique values per row for columns of interest. We can use the SQL expression in the spark notebook to do the analysis.</a:t>
            </a:r>
            <a:endParaRPr b="0" sz="1200">
              <a:latin typeface="Encode Sans"/>
              <a:ea typeface="Encode Sans"/>
              <a:cs typeface="Encode Sans"/>
              <a:sym typeface="Encode Sans"/>
            </a:endParaRPr>
          </a:p>
        </p:txBody>
      </p:sp>
      <p:sp>
        <p:nvSpPr>
          <p:cNvPr id="143" name="Google Shape;143;p26"/>
          <p:cNvSpPr txBox="1"/>
          <p:nvPr>
            <p:ph type="title"/>
          </p:nvPr>
        </p:nvSpPr>
        <p:spPr>
          <a:xfrm>
            <a:off x="447925" y="133349"/>
            <a:ext cx="8197200" cy="53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Load Twitter Data into Spark</a:t>
            </a:r>
            <a:endParaRPr b="0"/>
          </a:p>
        </p:txBody>
      </p:sp>
      <p:pic>
        <p:nvPicPr>
          <p:cNvPr id="144" name="Google Shape;144;p26"/>
          <p:cNvPicPr preferRelativeResize="0"/>
          <p:nvPr/>
        </p:nvPicPr>
        <p:blipFill rotWithShape="1">
          <a:blip r:embed="rId3">
            <a:alphaModFix/>
          </a:blip>
          <a:srcRect b="0" l="0" r="0" t="7321"/>
          <a:stretch/>
        </p:blipFill>
        <p:spPr>
          <a:xfrm>
            <a:off x="388525" y="2155725"/>
            <a:ext cx="8597000" cy="298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60375" y="645000"/>
            <a:ext cx="8194500" cy="2641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i="1" lang="en-US" sz="4000"/>
              <a:t>QUERYING TWITTER EUROVISION DATA IN SPARK</a:t>
            </a:r>
            <a:endParaRPr i="1"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60375" y="644993"/>
            <a:ext cx="69723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pic>
        <p:nvPicPr>
          <p:cNvPr id="155" name="Google Shape;155;p28"/>
          <p:cNvPicPr preferRelativeResize="0"/>
          <p:nvPr/>
        </p:nvPicPr>
        <p:blipFill>
          <a:blip r:embed="rId3">
            <a:alphaModFix/>
          </a:blip>
          <a:stretch>
            <a:fillRect/>
          </a:stretch>
        </p:blipFill>
        <p:spPr>
          <a:xfrm>
            <a:off x="66675" y="828675"/>
            <a:ext cx="9010650" cy="348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60375" y="644993"/>
            <a:ext cx="69723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pic>
        <p:nvPicPr>
          <p:cNvPr id="161" name="Google Shape;161;p29"/>
          <p:cNvPicPr preferRelativeResize="0"/>
          <p:nvPr/>
        </p:nvPicPr>
        <p:blipFill>
          <a:blip r:embed="rId3">
            <a:alphaModFix/>
          </a:blip>
          <a:stretch>
            <a:fillRect/>
          </a:stretch>
        </p:blipFill>
        <p:spPr>
          <a:xfrm>
            <a:off x="95250" y="990600"/>
            <a:ext cx="8953500" cy="316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157575" y="645000"/>
            <a:ext cx="8261100" cy="37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i="1" lang="en-US" sz="2200"/>
              <a:t>Q</a:t>
            </a:r>
            <a:r>
              <a:rPr i="1" lang="en-US" sz="2000"/>
              <a:t>UERY 3: How many tweets are associated with each hashtag?</a:t>
            </a:r>
            <a:endParaRPr i="1" sz="2000"/>
          </a:p>
        </p:txBody>
      </p:sp>
      <p:pic>
        <p:nvPicPr>
          <p:cNvPr id="167" name="Google Shape;167;p30"/>
          <p:cNvPicPr preferRelativeResize="0"/>
          <p:nvPr/>
        </p:nvPicPr>
        <p:blipFill>
          <a:blip r:embed="rId3">
            <a:alphaModFix/>
          </a:blip>
          <a:stretch>
            <a:fillRect/>
          </a:stretch>
        </p:blipFill>
        <p:spPr>
          <a:xfrm>
            <a:off x="52388" y="1181100"/>
            <a:ext cx="9039225" cy="278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67525" y="645000"/>
            <a:ext cx="8835000" cy="390300"/>
          </a:xfrm>
          <a:prstGeom prst="rect">
            <a:avLst/>
          </a:prstGeom>
        </p:spPr>
        <p:txBody>
          <a:bodyPr anchorCtr="0" anchor="b" bIns="45700" lIns="91425" spcFirstLastPara="1" rIns="91425" wrap="square" tIns="45700">
            <a:noAutofit/>
          </a:bodyPr>
          <a:lstStyle/>
          <a:p>
            <a:pPr indent="0" lvl="0" marL="0" rtl="0" algn="l">
              <a:lnSpc>
                <a:spcPct val="107916"/>
              </a:lnSpc>
              <a:spcBef>
                <a:spcPts val="0"/>
              </a:spcBef>
              <a:spcAft>
                <a:spcPts val="0"/>
              </a:spcAft>
              <a:buNone/>
            </a:pPr>
            <a:r>
              <a:rPr i="1" lang="en-US" sz="1600">
                <a:latin typeface="Encode Sans"/>
                <a:ea typeface="Encode Sans"/>
                <a:cs typeface="Encode Sans"/>
                <a:sym typeface="Encode Sans"/>
              </a:rPr>
              <a:t>QUERY 4: For each verified user, what is the percentage of different types of tweets (simple tweet, reply, retweet, quoted tweet) to their overall number of tweets?</a:t>
            </a:r>
            <a:endParaRPr i="1" sz="1600">
              <a:latin typeface="Encode Sans"/>
              <a:ea typeface="Encode Sans"/>
              <a:cs typeface="Encode Sans"/>
              <a:sym typeface="Encode Sans"/>
            </a:endParaRPr>
          </a:p>
          <a:p>
            <a:pPr indent="0" lvl="0" marL="0" rtl="0" algn="l">
              <a:spcBef>
                <a:spcPts val="0"/>
              </a:spcBef>
              <a:spcAft>
                <a:spcPts val="0"/>
              </a:spcAft>
              <a:buNone/>
            </a:pPr>
            <a:r>
              <a:t/>
            </a:r>
            <a:endParaRPr b="0" i="1" sz="1600"/>
          </a:p>
        </p:txBody>
      </p:sp>
      <p:pic>
        <p:nvPicPr>
          <p:cNvPr id="173" name="Google Shape;173;p31"/>
          <p:cNvPicPr preferRelativeResize="0"/>
          <p:nvPr/>
        </p:nvPicPr>
        <p:blipFill>
          <a:blip r:embed="rId3">
            <a:alphaModFix/>
          </a:blip>
          <a:stretch>
            <a:fillRect/>
          </a:stretch>
        </p:blipFill>
        <p:spPr>
          <a:xfrm>
            <a:off x="0" y="818041"/>
            <a:ext cx="9144000" cy="35074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432150" y="0"/>
            <a:ext cx="8279700" cy="1268400"/>
          </a:xfrm>
          <a:prstGeom prst="rect">
            <a:avLst/>
          </a:prstGeom>
        </p:spPr>
        <p:txBody>
          <a:bodyPr anchorCtr="0" anchor="b" bIns="45700" lIns="91425" spcFirstLastPara="1" rIns="91425" wrap="square" tIns="45700">
            <a:noAutofit/>
          </a:bodyPr>
          <a:lstStyle/>
          <a:p>
            <a:pPr indent="0" lvl="0" marL="0" rtl="0" algn="l">
              <a:lnSpc>
                <a:spcPct val="107916"/>
              </a:lnSpc>
              <a:spcBef>
                <a:spcPts val="0"/>
              </a:spcBef>
              <a:spcAft>
                <a:spcPts val="0"/>
              </a:spcAft>
              <a:buNone/>
            </a:pPr>
            <a:r>
              <a:rPr i="1" lang="en-US" sz="1600">
                <a:latin typeface="Encode Sans"/>
                <a:ea typeface="Encode Sans"/>
                <a:cs typeface="Encode Sans"/>
                <a:sym typeface="Encode Sans"/>
              </a:rPr>
              <a:t>QUERY 5: Display the thread (replies) of tweets (the tweet, time, id, in reply to id, user name with their screen name) posted by user with screen_name “blcklcfr” in the order in which they were posted.</a:t>
            </a:r>
            <a:endParaRPr b="0" i="1" sz="1600"/>
          </a:p>
        </p:txBody>
      </p:sp>
      <p:pic>
        <p:nvPicPr>
          <p:cNvPr id="179" name="Google Shape;179;p32"/>
          <p:cNvPicPr preferRelativeResize="0"/>
          <p:nvPr/>
        </p:nvPicPr>
        <p:blipFill>
          <a:blip r:embed="rId3">
            <a:alphaModFix/>
          </a:blip>
          <a:stretch>
            <a:fillRect/>
          </a:stretch>
        </p:blipFill>
        <p:spPr>
          <a:xfrm>
            <a:off x="38100" y="1411838"/>
            <a:ext cx="9067800" cy="265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460375" y="644993"/>
            <a:ext cx="69723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pic>
        <p:nvPicPr>
          <p:cNvPr id="185" name="Google Shape;185;p33"/>
          <p:cNvPicPr preferRelativeResize="0"/>
          <p:nvPr/>
        </p:nvPicPr>
        <p:blipFill>
          <a:blip r:embed="rId3">
            <a:alphaModFix/>
          </a:blip>
          <a:stretch>
            <a:fillRect/>
          </a:stretch>
        </p:blipFill>
        <p:spPr>
          <a:xfrm>
            <a:off x="76200" y="504825"/>
            <a:ext cx="8991600" cy="4133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1034375" y="408618"/>
            <a:ext cx="6972300" cy="2641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447875" y="1993821"/>
            <a:ext cx="8197200" cy="1332300"/>
          </a:xfrm>
          <a:prstGeom prst="rect">
            <a:avLst/>
          </a:prstGeom>
          <a:noFill/>
          <a:ln>
            <a:noFill/>
          </a:ln>
        </p:spPr>
        <p:txBody>
          <a:bodyPr anchorCtr="0" anchor="b" bIns="45700" lIns="91425" spcFirstLastPara="1" rIns="91425" wrap="square" tIns="45700">
            <a:noAutofit/>
          </a:bodyPr>
          <a:lstStyle/>
          <a:p>
            <a:pPr indent="0" lvl="0" marL="0" rtl="0" algn="just">
              <a:lnSpc>
                <a:spcPct val="115000"/>
              </a:lnSpc>
              <a:spcBef>
                <a:spcPts val="0"/>
              </a:spcBef>
              <a:spcAft>
                <a:spcPts val="0"/>
              </a:spcAft>
              <a:buNone/>
            </a:pPr>
            <a:r>
              <a:rPr b="0" lang="en-US" sz="1400">
                <a:solidFill>
                  <a:schemeClr val="dk1"/>
                </a:solidFill>
                <a:latin typeface="Encode Sans"/>
                <a:ea typeface="Encode Sans"/>
                <a:cs typeface="Encode Sans"/>
                <a:sym typeface="Encode Sans"/>
              </a:rPr>
              <a:t>Azure Synapse Analytics is a powerful cloud-based analytics service that combines enterprise data warehousing, big data processing, and data integration into a single unified platform. It seamlessly integrates with Apache Spark, a fast and flexible open-source analytics engine, to enable large-scale data processing and analytics capabilities.</a:t>
            </a:r>
            <a:endParaRPr b="0" sz="1400"/>
          </a:p>
        </p:txBody>
      </p:sp>
      <p:sp>
        <p:nvSpPr>
          <p:cNvPr id="83" name="Google Shape;83;p17"/>
          <p:cNvSpPr txBox="1"/>
          <p:nvPr>
            <p:ph type="title"/>
          </p:nvPr>
        </p:nvSpPr>
        <p:spPr>
          <a:xfrm>
            <a:off x="447922" y="369285"/>
            <a:ext cx="8197109" cy="9937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System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447923" y="1730667"/>
            <a:ext cx="8197114" cy="2365901"/>
          </a:xfrm>
          <a:prstGeom prst="rect">
            <a:avLst/>
          </a:prstGeom>
          <a:noFill/>
          <a:ln>
            <a:noFill/>
          </a:ln>
        </p:spPr>
        <p:txBody>
          <a:bodyPr anchorCtr="0" anchor="t" bIns="45700" lIns="91425" spcFirstLastPara="1" rIns="91425" wrap="square" tIns="45700">
            <a:noAutofit/>
          </a:bodyPr>
          <a:lstStyle/>
          <a:p>
            <a:pPr indent="0" lvl="0" marL="342900" rtl="0" algn="l">
              <a:spcBef>
                <a:spcPts val="400"/>
              </a:spcBef>
              <a:spcAft>
                <a:spcPts val="0"/>
              </a:spcAft>
              <a:buNone/>
            </a:pPr>
            <a:r>
              <a:t/>
            </a:r>
            <a:endParaRPr/>
          </a:p>
          <a:p>
            <a:pPr indent="-215900" lvl="0" marL="342900" rtl="0" algn="l">
              <a:spcBef>
                <a:spcPts val="400"/>
              </a:spcBef>
              <a:spcAft>
                <a:spcPts val="0"/>
              </a:spcAft>
              <a:buClr>
                <a:schemeClr val="dk2"/>
              </a:buClr>
              <a:buSzPts val="2000"/>
              <a:buFont typeface="Merriweather Sans"/>
              <a:buNone/>
            </a:pPr>
            <a:r>
              <a:t/>
            </a:r>
            <a:endParaRPr sz="2000"/>
          </a:p>
        </p:txBody>
      </p:sp>
      <p:sp>
        <p:nvSpPr>
          <p:cNvPr id="89" name="Google Shape;89;p18"/>
          <p:cNvSpPr txBox="1"/>
          <p:nvPr>
            <p:ph type="title"/>
          </p:nvPr>
        </p:nvSpPr>
        <p:spPr>
          <a:xfrm>
            <a:off x="447872" y="166685"/>
            <a:ext cx="8197200" cy="99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Features &amp; Capabilities</a:t>
            </a:r>
            <a:endParaRPr/>
          </a:p>
        </p:txBody>
      </p:sp>
      <p:graphicFrame>
        <p:nvGraphicFramePr>
          <p:cNvPr id="90" name="Google Shape;90;p18"/>
          <p:cNvGraphicFramePr/>
          <p:nvPr/>
        </p:nvGraphicFramePr>
        <p:xfrm>
          <a:off x="123175" y="1461550"/>
          <a:ext cx="3000000" cy="3000000"/>
        </p:xfrm>
        <a:graphic>
          <a:graphicData uri="http://schemas.openxmlformats.org/drawingml/2006/table">
            <a:tbl>
              <a:tblPr>
                <a:noFill/>
                <a:tableStyleId>{E66126B1-38D5-4914-A385-CDC22AFB4BB6}</a:tableStyleId>
              </a:tblPr>
              <a:tblGrid>
                <a:gridCol w="3650400"/>
                <a:gridCol w="3650400"/>
              </a:tblGrid>
              <a:tr h="379550">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300">
                          <a:solidFill>
                            <a:schemeClr val="dk1"/>
                          </a:solidFill>
                          <a:latin typeface="Encode Sans Black"/>
                          <a:ea typeface="Encode Sans Black"/>
                          <a:cs typeface="Encode Sans Black"/>
                          <a:sym typeface="Encode Sans Black"/>
                        </a:rPr>
                        <a:t>Feature</a:t>
                      </a:r>
                      <a:r>
                        <a:rPr lang="en-US" sz="1300">
                          <a:solidFill>
                            <a:schemeClr val="dk1"/>
                          </a:solidFill>
                          <a:latin typeface="Encode Sans"/>
                          <a:ea typeface="Encode Sans"/>
                          <a:cs typeface="Encode Sans"/>
                          <a:sym typeface="Encode Sans"/>
                        </a:rPr>
                        <a:t> </a:t>
                      </a:r>
                      <a:endParaRPr sz="1300">
                        <a:solidFill>
                          <a:schemeClr val="dk1"/>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300">
                          <a:solidFill>
                            <a:schemeClr val="dk1"/>
                          </a:solidFill>
                          <a:latin typeface="Encode Sans Black"/>
                          <a:ea typeface="Encode Sans Black"/>
                          <a:cs typeface="Encode Sans Black"/>
                          <a:sym typeface="Encode Sans Black"/>
                        </a:rPr>
                        <a:t>Description</a:t>
                      </a:r>
                      <a:endParaRPr sz="1300">
                        <a:solidFill>
                          <a:schemeClr val="dk1"/>
                        </a:solidFill>
                        <a:latin typeface="Encode Sans Black"/>
                        <a:ea typeface="Encode Sans Black"/>
                        <a:cs typeface="Encode Sans Black"/>
                        <a:sym typeface="Encode Sans Black"/>
                      </a:endParaRPr>
                    </a:p>
                  </a:txBody>
                  <a:tcPr marT="91425" marB="91425" marR="91425" marL="91425" anchor="b"/>
                </a:tc>
              </a:tr>
              <a:tr h="774275">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dk1"/>
                          </a:solidFill>
                          <a:latin typeface="Encode Sans"/>
                          <a:ea typeface="Encode Sans"/>
                          <a:cs typeface="Encode Sans"/>
                          <a:sym typeface="Encode Sans"/>
                        </a:rPr>
                        <a:t>Apache Spark Delta Lake tables in serverless SQL pools</a:t>
                      </a:r>
                      <a:endParaRPr sz="1200">
                        <a:solidFill>
                          <a:schemeClr val="dk1"/>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dk1"/>
                          </a:solidFill>
                          <a:latin typeface="Encode Sans"/>
                          <a:ea typeface="Encode Sans"/>
                          <a:cs typeface="Encode Sans"/>
                          <a:sym typeface="Encode Sans"/>
                        </a:rPr>
                        <a:t>The ability to for serverless SQL pools to access Delta Lake tables created in Spark databases is in preview.</a:t>
                      </a:r>
                      <a:endParaRPr sz="1200">
                        <a:solidFill>
                          <a:schemeClr val="dk1"/>
                        </a:solidFill>
                        <a:latin typeface="Encode Sans"/>
                        <a:ea typeface="Encode Sans"/>
                        <a:cs typeface="Encode Sans"/>
                        <a:sym typeface="Encode Sans"/>
                      </a:endParaRPr>
                    </a:p>
                  </a:txBody>
                  <a:tcPr marT="91425" marB="91425" marR="91425" marL="91425" anchor="b"/>
                </a:tc>
              </a:tr>
              <a:tr h="1169025">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dk1"/>
                          </a:solidFill>
                          <a:latin typeface="Encode Sans"/>
                          <a:ea typeface="Encode Sans"/>
                          <a:cs typeface="Encode Sans"/>
                          <a:sym typeface="Encode Sans"/>
                        </a:rPr>
                        <a:t>Apache Spark elastic pool storage</a:t>
                      </a:r>
                      <a:endParaRPr sz="1200">
                        <a:solidFill>
                          <a:schemeClr val="dk1"/>
                        </a:solidFill>
                        <a:latin typeface="Encode Sans"/>
                        <a:ea typeface="Encode Sans"/>
                        <a:cs typeface="Encode Sans"/>
                        <a:sym typeface="Encode Sans"/>
                      </a:endParaRPr>
                    </a:p>
                    <a:p>
                      <a:pPr indent="0" lvl="0" marL="0" marR="0" rtl="0" algn="l">
                        <a:lnSpc>
                          <a:spcPct val="100000"/>
                        </a:lnSpc>
                        <a:spcBef>
                          <a:spcPts val="0"/>
                        </a:spcBef>
                        <a:spcAft>
                          <a:spcPts val="0"/>
                        </a:spcAft>
                        <a:buClr>
                          <a:schemeClr val="dk1"/>
                        </a:buClr>
                        <a:buSzPts val="3000"/>
                        <a:buFont typeface="Encode Sans Black"/>
                        <a:buNone/>
                      </a:pPr>
                      <a:r>
                        <a:t/>
                      </a:r>
                      <a:endParaRPr sz="1200">
                        <a:solidFill>
                          <a:schemeClr val="dk1"/>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dk1"/>
                          </a:solidFill>
                          <a:latin typeface="Encode Sans"/>
                          <a:ea typeface="Encode Sans"/>
                          <a:cs typeface="Encode Sans"/>
                          <a:sym typeface="Encode Sans"/>
                        </a:rPr>
                        <a:t>Azure Synapse Analytics Spark pools now support elastic pool storage in preview. Elastic pool storage allows the Spark engine to monitor worker node temporary storage and attach more disks if needed.</a:t>
                      </a:r>
                      <a:endParaRPr sz="1200">
                        <a:solidFill>
                          <a:schemeClr val="dk1"/>
                        </a:solidFill>
                        <a:latin typeface="Encode Sans"/>
                        <a:ea typeface="Encode Sans"/>
                        <a:cs typeface="Encode Sans"/>
                        <a:sym typeface="Encode Sans"/>
                      </a:endParaRPr>
                    </a:p>
                  </a:txBody>
                  <a:tcPr marT="91425" marB="91425" marR="91425" marL="91425" anchor="b"/>
                </a:tc>
              </a:tr>
              <a:tr h="1169025">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dk1"/>
                          </a:solidFill>
                          <a:latin typeface="Encode Sans"/>
                          <a:ea typeface="Encode Sans"/>
                          <a:cs typeface="Encode Sans"/>
                          <a:sym typeface="Encode Sans"/>
                        </a:rPr>
                        <a:t>Apache Spark Optimized Write</a:t>
                      </a:r>
                      <a:endParaRPr sz="1200">
                        <a:solidFill>
                          <a:schemeClr val="dk1"/>
                        </a:solidFill>
                        <a:latin typeface="Encode Sans"/>
                        <a:ea typeface="Encode Sans"/>
                        <a:cs typeface="Encode Sans"/>
                        <a:sym typeface="Encode Sans"/>
                      </a:endParaRPr>
                    </a:p>
                    <a:p>
                      <a:pPr indent="0" lvl="0" marL="0" marR="0" rtl="0" algn="l">
                        <a:lnSpc>
                          <a:spcPct val="100000"/>
                        </a:lnSpc>
                        <a:spcBef>
                          <a:spcPts val="0"/>
                        </a:spcBef>
                        <a:spcAft>
                          <a:spcPts val="0"/>
                        </a:spcAft>
                        <a:buClr>
                          <a:schemeClr val="dk1"/>
                        </a:buClr>
                        <a:buSzPts val="3000"/>
                        <a:buFont typeface="Encode Sans Black"/>
                        <a:buNone/>
                      </a:pPr>
                      <a:r>
                        <a:t/>
                      </a:r>
                      <a:endParaRPr sz="1200">
                        <a:solidFill>
                          <a:schemeClr val="dk1"/>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dk1"/>
                          </a:solidFill>
                          <a:latin typeface="Encode Sans"/>
                          <a:ea typeface="Encode Sans"/>
                          <a:cs typeface="Encode Sans"/>
                          <a:sym typeface="Encode Sans"/>
                        </a:rPr>
                        <a:t>Optimize Write is a Delta Lake on Azure Synapse feature reduces the number of files written by Apache Spark 3 (3.1 and 3.2) and aims to increase individual file size of the written data.</a:t>
                      </a:r>
                      <a:endParaRPr sz="1200">
                        <a:solidFill>
                          <a:schemeClr val="dk1"/>
                        </a:solidFill>
                        <a:latin typeface="Encode Sans"/>
                        <a:ea typeface="Encode Sans"/>
                        <a:cs typeface="Encode Sans"/>
                        <a:sym typeface="Encode Sans"/>
                      </a:endParaRPr>
                    </a:p>
                  </a:txBody>
                  <a:tcPr marT="91425" marB="91425" marR="91425" marL="91425" anchor="b"/>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447923" y="2320239"/>
            <a:ext cx="8197114" cy="22517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t>  </a:t>
            </a:r>
            <a:endParaRPr/>
          </a:p>
          <a:p>
            <a:pPr indent="-215900" lvl="0" marL="342900" rtl="0" algn="l">
              <a:spcBef>
                <a:spcPts val="400"/>
              </a:spcBef>
              <a:spcAft>
                <a:spcPts val="0"/>
              </a:spcAft>
              <a:buClr>
                <a:schemeClr val="lt2"/>
              </a:buClr>
              <a:buSzPts val="2000"/>
              <a:buFont typeface="Merriweather Sans"/>
              <a:buNone/>
            </a:pPr>
            <a:r>
              <a:t/>
            </a:r>
            <a:endParaRPr sz="2000"/>
          </a:p>
          <a:p>
            <a:pPr indent="-215900" lvl="0" marL="342900" rtl="0" algn="l">
              <a:spcBef>
                <a:spcPts val="400"/>
              </a:spcBef>
              <a:spcAft>
                <a:spcPts val="0"/>
              </a:spcAft>
              <a:buClr>
                <a:schemeClr val="lt2"/>
              </a:buClr>
              <a:buSzPts val="2000"/>
              <a:buFont typeface="Merriweather Sans"/>
              <a:buNone/>
            </a:pPr>
            <a:r>
              <a:t/>
            </a:r>
            <a:endParaRPr sz="2000"/>
          </a:p>
        </p:txBody>
      </p:sp>
      <p:sp>
        <p:nvSpPr>
          <p:cNvPr id="96" name="Google Shape;96;p19"/>
          <p:cNvSpPr txBox="1"/>
          <p:nvPr>
            <p:ph type="title"/>
          </p:nvPr>
        </p:nvSpPr>
        <p:spPr>
          <a:xfrm>
            <a:off x="447923" y="236435"/>
            <a:ext cx="8197200" cy="993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Features &amp; Capabilities - 2</a:t>
            </a:r>
            <a:endParaRPr/>
          </a:p>
        </p:txBody>
      </p:sp>
      <p:graphicFrame>
        <p:nvGraphicFramePr>
          <p:cNvPr id="97" name="Google Shape;97;p19"/>
          <p:cNvGraphicFramePr/>
          <p:nvPr/>
        </p:nvGraphicFramePr>
        <p:xfrm>
          <a:off x="123175" y="1461550"/>
          <a:ext cx="3000000" cy="3000000"/>
        </p:xfrm>
        <a:graphic>
          <a:graphicData uri="http://schemas.openxmlformats.org/drawingml/2006/table">
            <a:tbl>
              <a:tblPr>
                <a:noFill/>
                <a:tableStyleId>{E66126B1-38D5-4914-A385-CDC22AFB4BB6}</a:tableStyleId>
              </a:tblPr>
              <a:tblGrid>
                <a:gridCol w="3727600"/>
                <a:gridCol w="3727600"/>
              </a:tblGrid>
              <a:tr h="351350">
                <a:tc>
                  <a:txBody>
                    <a:bodyPr/>
                    <a:lstStyle/>
                    <a:p>
                      <a:pPr indent="0" lvl="0" marL="0" marR="0" rtl="0" algn="l">
                        <a:lnSpc>
                          <a:spcPct val="100000"/>
                        </a:lnSpc>
                        <a:spcBef>
                          <a:spcPts val="0"/>
                        </a:spcBef>
                        <a:spcAft>
                          <a:spcPts val="0"/>
                        </a:spcAft>
                        <a:buNone/>
                      </a:pPr>
                      <a:r>
                        <a:rPr lang="en-US" sz="1200">
                          <a:solidFill>
                            <a:schemeClr val="lt2"/>
                          </a:solidFill>
                          <a:latin typeface="Encode Sans Black"/>
                          <a:ea typeface="Encode Sans Black"/>
                          <a:cs typeface="Encode Sans Black"/>
                          <a:sym typeface="Encode Sans Black"/>
                        </a:rPr>
                        <a:t>Feature</a:t>
                      </a:r>
                      <a:r>
                        <a:rPr lang="en-US" sz="1200">
                          <a:solidFill>
                            <a:schemeClr val="lt2"/>
                          </a:solidFill>
                          <a:latin typeface="Encode Sans"/>
                          <a:ea typeface="Encode Sans"/>
                          <a:cs typeface="Encode Sans"/>
                          <a:sym typeface="Encode Sans"/>
                        </a:rPr>
                        <a:t> </a:t>
                      </a:r>
                      <a:endParaRPr sz="1200">
                        <a:solidFill>
                          <a:schemeClr val="lt2"/>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None/>
                      </a:pPr>
                      <a:r>
                        <a:rPr lang="en-US" sz="1200">
                          <a:solidFill>
                            <a:schemeClr val="lt2"/>
                          </a:solidFill>
                          <a:latin typeface="Encode Sans Black"/>
                          <a:ea typeface="Encode Sans Black"/>
                          <a:cs typeface="Encode Sans Black"/>
                          <a:sym typeface="Encode Sans Black"/>
                        </a:rPr>
                        <a:t>Description</a:t>
                      </a:r>
                      <a:endParaRPr sz="1200">
                        <a:solidFill>
                          <a:schemeClr val="lt2"/>
                        </a:solidFill>
                        <a:latin typeface="Encode Sans Black"/>
                        <a:ea typeface="Encode Sans Black"/>
                        <a:cs typeface="Encode Sans Black"/>
                        <a:sym typeface="Encode Sans Black"/>
                      </a:endParaRPr>
                    </a:p>
                  </a:txBody>
                  <a:tcPr marT="91425" marB="91425" marR="91425" marL="91425" anchor="b"/>
                </a:tc>
              </a:tr>
              <a:tr h="527050">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lt2"/>
                          </a:solidFill>
                          <a:latin typeface="Encode Sans"/>
                          <a:ea typeface="Encode Sans"/>
                          <a:cs typeface="Encode Sans"/>
                          <a:sym typeface="Encode Sans"/>
                        </a:rPr>
                        <a:t>Apache Spark R language support</a:t>
                      </a:r>
                      <a:endParaRPr sz="1200">
                        <a:solidFill>
                          <a:schemeClr val="lt2"/>
                        </a:solidFill>
                        <a:latin typeface="Encode Sans"/>
                        <a:ea typeface="Encode Sans"/>
                        <a:cs typeface="Encode Sans"/>
                        <a:sym typeface="Encode Sans"/>
                      </a:endParaRPr>
                    </a:p>
                    <a:p>
                      <a:pPr indent="0" lvl="0" marL="0" marR="0" rtl="0" algn="l">
                        <a:lnSpc>
                          <a:spcPct val="100000"/>
                        </a:lnSpc>
                        <a:spcBef>
                          <a:spcPts val="0"/>
                        </a:spcBef>
                        <a:spcAft>
                          <a:spcPts val="0"/>
                        </a:spcAft>
                        <a:buNone/>
                      </a:pPr>
                      <a:r>
                        <a:t/>
                      </a:r>
                      <a:endParaRPr sz="1200">
                        <a:solidFill>
                          <a:schemeClr val="lt2"/>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lt2"/>
                          </a:solidFill>
                          <a:latin typeface="Encode Sans"/>
                          <a:ea typeface="Encode Sans"/>
                          <a:cs typeface="Encode Sans"/>
                          <a:sym typeface="Encode Sans"/>
                        </a:rPr>
                        <a:t>Built-in R support for Apache Spark is now in preview.</a:t>
                      </a:r>
                      <a:endParaRPr sz="1200">
                        <a:solidFill>
                          <a:schemeClr val="lt2"/>
                        </a:solidFill>
                        <a:latin typeface="Encode Sans"/>
                        <a:ea typeface="Encode Sans"/>
                        <a:cs typeface="Encode Sans"/>
                        <a:sym typeface="Encode Sans"/>
                      </a:endParaRPr>
                    </a:p>
                  </a:txBody>
                  <a:tcPr marT="91425" marB="91425" marR="91425" marL="91425" anchor="b"/>
                </a:tc>
              </a:tr>
              <a:tr h="1229800">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lt2"/>
                          </a:solidFill>
                          <a:latin typeface="Encode Sans"/>
                          <a:ea typeface="Encode Sans"/>
                          <a:cs typeface="Encode Sans"/>
                          <a:sym typeface="Encode Sans"/>
                        </a:rPr>
                        <a:t>Azure Synapse Data Explorer</a:t>
                      </a:r>
                      <a:endParaRPr sz="1200">
                        <a:solidFill>
                          <a:schemeClr val="lt2"/>
                        </a:solidFill>
                        <a:latin typeface="Encode Sans"/>
                        <a:ea typeface="Encode Sans"/>
                        <a:cs typeface="Encode Sans"/>
                        <a:sym typeface="Encode Sans"/>
                      </a:endParaRPr>
                    </a:p>
                    <a:p>
                      <a:pPr indent="0" lvl="0" marL="0" marR="0" rtl="0" algn="l">
                        <a:lnSpc>
                          <a:spcPct val="100000"/>
                        </a:lnSpc>
                        <a:spcBef>
                          <a:spcPts val="0"/>
                        </a:spcBef>
                        <a:spcAft>
                          <a:spcPts val="0"/>
                        </a:spcAft>
                        <a:buNone/>
                      </a:pPr>
                      <a:r>
                        <a:t/>
                      </a:r>
                      <a:endParaRPr sz="1200">
                        <a:solidFill>
                          <a:schemeClr val="lt2"/>
                        </a:solidFill>
                        <a:latin typeface="Encode Sans"/>
                        <a:ea typeface="Encode Sans"/>
                        <a:cs typeface="Encode Sans"/>
                        <a:sym typeface="Encode Sans"/>
                      </a:endParaRPr>
                    </a:p>
                    <a:p>
                      <a:pPr indent="0" lvl="0" marL="0" marR="0" rtl="0" algn="l">
                        <a:lnSpc>
                          <a:spcPct val="100000"/>
                        </a:lnSpc>
                        <a:spcBef>
                          <a:spcPts val="0"/>
                        </a:spcBef>
                        <a:spcAft>
                          <a:spcPts val="0"/>
                        </a:spcAft>
                        <a:buNone/>
                      </a:pPr>
                      <a:r>
                        <a:t/>
                      </a:r>
                      <a:endParaRPr sz="1200">
                        <a:solidFill>
                          <a:schemeClr val="lt2"/>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None/>
                      </a:pPr>
                      <a:r>
                        <a:rPr lang="en-US" sz="1200">
                          <a:solidFill>
                            <a:schemeClr val="lt2"/>
                          </a:solidFill>
                          <a:latin typeface="Encode Sans"/>
                          <a:ea typeface="Encode Sans"/>
                          <a:cs typeface="Encode Sans"/>
                          <a:sym typeface="Encode Sans"/>
                        </a:rPr>
                        <a:t>The Azure Synapse Data Explorer provides an interactive query experience to unlock insights from log and telemetry data. Connectors for Azure Data Explorer are available for Synapse Data Explorer.</a:t>
                      </a:r>
                      <a:endParaRPr sz="1200">
                        <a:solidFill>
                          <a:schemeClr val="lt2"/>
                        </a:solidFill>
                        <a:latin typeface="Encode Sans"/>
                        <a:ea typeface="Encode Sans"/>
                        <a:cs typeface="Encode Sans"/>
                        <a:sym typeface="Encode Sans"/>
                      </a:endParaRPr>
                    </a:p>
                    <a:p>
                      <a:pPr indent="0" lvl="0" marL="0" marR="0" rtl="0" algn="l">
                        <a:lnSpc>
                          <a:spcPct val="100000"/>
                        </a:lnSpc>
                        <a:spcBef>
                          <a:spcPts val="0"/>
                        </a:spcBef>
                        <a:spcAft>
                          <a:spcPts val="0"/>
                        </a:spcAft>
                        <a:buNone/>
                      </a:pPr>
                      <a:r>
                        <a:t/>
                      </a:r>
                      <a:endParaRPr sz="1200">
                        <a:solidFill>
                          <a:schemeClr val="lt2"/>
                        </a:solidFill>
                        <a:latin typeface="Encode Sans"/>
                        <a:ea typeface="Encode Sans"/>
                        <a:cs typeface="Encode Sans"/>
                        <a:sym typeface="Encode Sans"/>
                      </a:endParaRPr>
                    </a:p>
                  </a:txBody>
                  <a:tcPr marT="91425" marB="91425" marR="91425" marL="91425" anchor="b"/>
                </a:tc>
              </a:tr>
              <a:tr h="878425">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lt2"/>
                          </a:solidFill>
                          <a:latin typeface="Encode Sans"/>
                          <a:ea typeface="Encode Sans"/>
                          <a:cs typeface="Encode Sans"/>
                          <a:sym typeface="Encode Sans"/>
                        </a:rPr>
                        <a:t>Browse ADLS Gen2 folders in the Azure Synapse Analytics workspace</a:t>
                      </a:r>
                      <a:endParaRPr sz="1200">
                        <a:solidFill>
                          <a:schemeClr val="lt2"/>
                        </a:solidFill>
                        <a:latin typeface="Encode Sans"/>
                        <a:ea typeface="Encode Sans"/>
                        <a:cs typeface="Encode Sans"/>
                        <a:sym typeface="Encode Sans"/>
                      </a:endParaRPr>
                    </a:p>
                    <a:p>
                      <a:pPr indent="0" lvl="0" marL="0" marR="0" rtl="0" algn="l">
                        <a:lnSpc>
                          <a:spcPct val="100000"/>
                        </a:lnSpc>
                        <a:spcBef>
                          <a:spcPts val="0"/>
                        </a:spcBef>
                        <a:spcAft>
                          <a:spcPts val="0"/>
                        </a:spcAft>
                        <a:buNone/>
                      </a:pPr>
                      <a:r>
                        <a:t/>
                      </a:r>
                      <a:endParaRPr sz="1200">
                        <a:solidFill>
                          <a:schemeClr val="lt2"/>
                        </a:solidFill>
                        <a:latin typeface="Encode Sans"/>
                        <a:ea typeface="Encode Sans"/>
                        <a:cs typeface="Encode Sans"/>
                        <a:sym typeface="Encode Sans"/>
                      </a:endParaRPr>
                    </a:p>
                  </a:txBody>
                  <a:tcPr marT="91425" marB="91425" marR="91425" marL="91425" anchor="b"/>
                </a:tc>
                <a:tc>
                  <a:txBody>
                    <a:bodyPr/>
                    <a:lstStyle/>
                    <a:p>
                      <a:pPr indent="0" lvl="0" marL="0" marR="0" rtl="0" algn="l">
                        <a:lnSpc>
                          <a:spcPct val="100000"/>
                        </a:lnSpc>
                        <a:spcBef>
                          <a:spcPts val="0"/>
                        </a:spcBef>
                        <a:spcAft>
                          <a:spcPts val="0"/>
                        </a:spcAft>
                        <a:buClr>
                          <a:schemeClr val="dk1"/>
                        </a:buClr>
                        <a:buSzPts val="3000"/>
                        <a:buFont typeface="Encode Sans Black"/>
                        <a:buNone/>
                      </a:pPr>
                      <a:r>
                        <a:rPr lang="en-US" sz="1200">
                          <a:solidFill>
                            <a:schemeClr val="lt2"/>
                          </a:solidFill>
                          <a:latin typeface="Encode Sans"/>
                          <a:ea typeface="Encode Sans"/>
                          <a:cs typeface="Encode Sans"/>
                          <a:sym typeface="Encode Sans"/>
                        </a:rPr>
                        <a:t>You can now browse an Azure Data Lake Storage Gen2 (ADLS Gen2) container or folder in your Azure Synapse Analytics workspace in Synapse Studio.</a:t>
                      </a:r>
                      <a:endParaRPr sz="1200">
                        <a:solidFill>
                          <a:schemeClr val="lt2"/>
                        </a:solidFill>
                        <a:latin typeface="Encode Sans"/>
                        <a:ea typeface="Encode Sans"/>
                        <a:cs typeface="Encode Sans"/>
                        <a:sym typeface="Encode Sans"/>
                      </a:endParaRPr>
                    </a:p>
                    <a:p>
                      <a:pPr indent="0" lvl="0" marL="0" marR="0" rtl="0" algn="l">
                        <a:lnSpc>
                          <a:spcPct val="100000"/>
                        </a:lnSpc>
                        <a:spcBef>
                          <a:spcPts val="0"/>
                        </a:spcBef>
                        <a:spcAft>
                          <a:spcPts val="0"/>
                        </a:spcAft>
                        <a:buNone/>
                      </a:pPr>
                      <a:r>
                        <a:t/>
                      </a:r>
                      <a:endParaRPr sz="1200">
                        <a:solidFill>
                          <a:schemeClr val="lt2"/>
                        </a:solidFill>
                        <a:latin typeface="Encode Sans"/>
                        <a:ea typeface="Encode Sans"/>
                        <a:cs typeface="Encode Sans"/>
                        <a:sym typeface="Encode Sans"/>
                      </a:endParaRPr>
                    </a:p>
                  </a:txBody>
                  <a:tcPr marT="91425" marB="91425" marR="91425" marL="91425"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447923" y="886542"/>
            <a:ext cx="8197200" cy="23658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b="0" lang="en-US" sz="1200">
                <a:latin typeface="Encode Sans"/>
                <a:ea typeface="Encode Sans"/>
                <a:cs typeface="Encode Sans"/>
                <a:sym typeface="Encode Sans"/>
              </a:rPr>
              <a:t>Step 1: Create an Azure Synapse workspace</a:t>
            </a:r>
            <a:endParaRPr b="0" sz="1200">
              <a:latin typeface="Encode Sans"/>
              <a:ea typeface="Encode Sans"/>
              <a:cs typeface="Encode Sans"/>
              <a:sym typeface="Encode Sans"/>
            </a:endParaRPr>
          </a:p>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The first step is to create an Azure Synapse workspace in the Azure portal. This workspace is a unified workspace that allows us to manage our big data processing and analytics tasks. A Synapse workspace is a securable collaboration boundary for doing cloud-based enterprise analytics in Azure. A workspace is deployed in a specific region(in our case West)  and has an associated ADLS Gen2 account and file system (for storing data). A workspace is under a resource group. A workspace allows us  to perform analytics with SQL and Apache spark. Resources available for SQL and Spark analytics are organized into SQL and Spark pools. We also have Linked services to allow external data access: A workspace can contain any number of Linked service, essentially connection strings that define the connection information needed for the workspace to connect to external resources</a:t>
            </a:r>
            <a:r>
              <a:rPr b="0" lang="en-US" sz="1800"/>
              <a:t>.</a:t>
            </a:r>
            <a:endParaRPr b="0" sz="1800"/>
          </a:p>
          <a:p>
            <a:pPr indent="0" lvl="0" marL="0" rtl="0" algn="l">
              <a:spcBef>
                <a:spcPts val="1500"/>
              </a:spcBef>
              <a:spcAft>
                <a:spcPts val="0"/>
              </a:spcAft>
              <a:buNone/>
            </a:pPr>
            <a:r>
              <a:t/>
            </a:r>
            <a:endParaRPr/>
          </a:p>
        </p:txBody>
      </p:sp>
      <p:sp>
        <p:nvSpPr>
          <p:cNvPr id="103" name="Google Shape;103;p20"/>
          <p:cNvSpPr txBox="1"/>
          <p:nvPr>
            <p:ph type="title"/>
          </p:nvPr>
        </p:nvSpPr>
        <p:spPr>
          <a:xfrm>
            <a:off x="447925" y="133349"/>
            <a:ext cx="8197200" cy="53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Setup Spark Cluster in Azure</a:t>
            </a:r>
            <a:endParaRPr b="0"/>
          </a:p>
        </p:txBody>
      </p:sp>
      <p:pic>
        <p:nvPicPr>
          <p:cNvPr id="104" name="Google Shape;104;p20"/>
          <p:cNvPicPr preferRelativeResize="0"/>
          <p:nvPr/>
        </p:nvPicPr>
        <p:blipFill>
          <a:blip r:embed="rId3">
            <a:alphaModFix/>
          </a:blip>
          <a:stretch>
            <a:fillRect/>
          </a:stretch>
        </p:blipFill>
        <p:spPr>
          <a:xfrm>
            <a:off x="370475" y="3343500"/>
            <a:ext cx="6717126" cy="173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447923" y="886542"/>
            <a:ext cx="8197200" cy="2365800"/>
          </a:xfrm>
          <a:prstGeom prst="rect">
            <a:avLst/>
          </a:prstGeom>
        </p:spPr>
        <p:txBody>
          <a:bodyPr anchorCtr="0" anchor="t" bIns="45700" lIns="91425" spcFirstLastPara="1" rIns="91425" wrap="square" tIns="45700">
            <a:noAutofit/>
          </a:bodyPr>
          <a:lstStyle/>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Step 2: Create a Spark pool</a:t>
            </a:r>
            <a:endParaRPr b="0" sz="1200">
              <a:latin typeface="Encode Sans"/>
              <a:ea typeface="Encode Sans"/>
              <a:cs typeface="Encode Sans"/>
              <a:sym typeface="Encode Sans"/>
            </a:endParaRPr>
          </a:p>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Once our workspace is created, we created a Spark pool. A Spark pool is a set of resources that we can use to run Spark jobs. It is a set of metadata that defines the compute resource requirements and associated behavior characteristics when a Spark instance is instantiated. These characteristics include but aren't limited to name, number of nodes, node size, scaling behavior, and time to live. </a:t>
            </a:r>
            <a:endParaRPr b="0" sz="1200">
              <a:latin typeface="Encode Sans"/>
              <a:ea typeface="Encode Sans"/>
              <a:cs typeface="Encode Sans"/>
              <a:sym typeface="Encode Sans"/>
            </a:endParaRPr>
          </a:p>
          <a:p>
            <a:pPr indent="0" lvl="0" marL="0" rtl="0" algn="l">
              <a:spcBef>
                <a:spcPts val="1500"/>
              </a:spcBef>
              <a:spcAft>
                <a:spcPts val="0"/>
              </a:spcAft>
              <a:buNone/>
            </a:pPr>
            <a:r>
              <a:t/>
            </a:r>
            <a:endParaRPr/>
          </a:p>
        </p:txBody>
      </p:sp>
      <p:sp>
        <p:nvSpPr>
          <p:cNvPr id="110" name="Google Shape;110;p21"/>
          <p:cNvSpPr txBox="1"/>
          <p:nvPr>
            <p:ph type="title"/>
          </p:nvPr>
        </p:nvSpPr>
        <p:spPr>
          <a:xfrm>
            <a:off x="447925" y="133349"/>
            <a:ext cx="8197200" cy="53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Setup Spark Cluster in Azure</a:t>
            </a:r>
            <a:endParaRPr b="0"/>
          </a:p>
        </p:txBody>
      </p:sp>
      <p:pic>
        <p:nvPicPr>
          <p:cNvPr id="111" name="Google Shape;111;p21"/>
          <p:cNvPicPr preferRelativeResize="0"/>
          <p:nvPr/>
        </p:nvPicPr>
        <p:blipFill>
          <a:blip r:embed="rId3">
            <a:alphaModFix/>
          </a:blip>
          <a:stretch>
            <a:fillRect/>
          </a:stretch>
        </p:blipFill>
        <p:spPr>
          <a:xfrm>
            <a:off x="131213" y="2886600"/>
            <a:ext cx="8881574" cy="225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447923" y="886542"/>
            <a:ext cx="8197200" cy="2365800"/>
          </a:xfrm>
          <a:prstGeom prst="rect">
            <a:avLst/>
          </a:prstGeom>
        </p:spPr>
        <p:txBody>
          <a:bodyPr anchorCtr="0" anchor="t" bIns="45700" lIns="91425" spcFirstLastPara="1" rIns="91425" wrap="square" tIns="45700">
            <a:noAutofit/>
          </a:bodyPr>
          <a:lstStyle/>
          <a:p>
            <a:pPr indent="0" lvl="0" marL="0" rtl="0" algn="l">
              <a:lnSpc>
                <a:spcPct val="115000"/>
              </a:lnSpc>
              <a:spcBef>
                <a:spcPts val="1500"/>
              </a:spcBef>
              <a:spcAft>
                <a:spcPts val="0"/>
              </a:spcAft>
              <a:buNone/>
            </a:pPr>
            <a:r>
              <a:rPr lang="en-US" sz="1200">
                <a:latin typeface="Encode Sans"/>
                <a:ea typeface="Encode Sans"/>
                <a:cs typeface="Encode Sans"/>
                <a:sym typeface="Encode Sans"/>
              </a:rPr>
              <a:t>Step 3: Node Setup</a:t>
            </a:r>
            <a:endParaRPr sz="1200">
              <a:latin typeface="Encode Sans"/>
              <a:ea typeface="Encode Sans"/>
              <a:cs typeface="Encode Sans"/>
              <a:sym typeface="Encode Sans"/>
            </a:endParaRPr>
          </a:p>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Nodes: Apache Spark pool instance consists of one head node and two or more worker nodes with a minimum of three nodes in a Spark instance. The head node runs extra management services such as Livy, Yarn Resource Manager, Zookeeper, and the Spark driver. All nodes run services such as Node Agent and Yarn Node Manager. All worker nodes run the Spark Executor service.</a:t>
            </a:r>
            <a:endParaRPr b="0" sz="1200">
              <a:latin typeface="Encode Sans"/>
              <a:ea typeface="Encode Sans"/>
              <a:cs typeface="Encode Sans"/>
              <a:sym typeface="Encode Sans"/>
            </a:endParaRPr>
          </a:p>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Node Sizes: A Spark pool can be defined with node sizes that range from a Small compute node with 4 vCore and 32 GB of memory up to a XXLarge compute node with 64 vCore and 512 GB of memory per node. Node sizes can be altered after pool creation although the instance may need to be restarted.</a:t>
            </a:r>
            <a:endParaRPr b="0" sz="1200">
              <a:latin typeface="Encode Sans"/>
              <a:ea typeface="Encode Sans"/>
              <a:cs typeface="Encode Sans"/>
              <a:sym typeface="Encode Sans"/>
            </a:endParaRPr>
          </a:p>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Autoscale: Autoscale for Apache Spark pools allows automatic scale up and down of compute resources based on the amount of activity. When the autoscale feature is enabled, we set the minimum, and maximum number of nodes to scale(we did 3 - 16). When the autoscale feature is disabled, the number of nodes set will remain fixed.</a:t>
            </a:r>
            <a:endParaRPr b="0" sz="1200">
              <a:latin typeface="Encode Sans"/>
              <a:ea typeface="Encode Sans"/>
              <a:cs typeface="Encode Sans"/>
              <a:sym typeface="Encode Sans"/>
            </a:endParaRPr>
          </a:p>
          <a:p>
            <a:pPr indent="0" lvl="0" marL="0" rtl="0" algn="just">
              <a:lnSpc>
                <a:spcPct val="115000"/>
              </a:lnSpc>
              <a:spcBef>
                <a:spcPts val="1500"/>
              </a:spcBef>
              <a:spcAft>
                <a:spcPts val="0"/>
              </a:spcAft>
              <a:buNone/>
            </a:pPr>
            <a:r>
              <a:t/>
            </a:r>
            <a:endParaRPr b="0" sz="1200">
              <a:latin typeface="Encode Sans"/>
              <a:ea typeface="Encode Sans"/>
              <a:cs typeface="Encode Sans"/>
              <a:sym typeface="Encode Sans"/>
            </a:endParaRPr>
          </a:p>
          <a:p>
            <a:pPr indent="0" lvl="0" marL="0" rtl="0" algn="l">
              <a:spcBef>
                <a:spcPts val="1500"/>
              </a:spcBef>
              <a:spcAft>
                <a:spcPts val="0"/>
              </a:spcAft>
              <a:buNone/>
            </a:pPr>
            <a:r>
              <a:t/>
            </a:r>
            <a:endParaRPr sz="1200">
              <a:latin typeface="Encode Sans"/>
              <a:ea typeface="Encode Sans"/>
              <a:cs typeface="Encode Sans"/>
              <a:sym typeface="Encode Sans"/>
            </a:endParaRPr>
          </a:p>
        </p:txBody>
      </p:sp>
      <p:sp>
        <p:nvSpPr>
          <p:cNvPr id="117" name="Google Shape;117;p22"/>
          <p:cNvSpPr txBox="1"/>
          <p:nvPr>
            <p:ph type="title"/>
          </p:nvPr>
        </p:nvSpPr>
        <p:spPr>
          <a:xfrm>
            <a:off x="447925" y="133349"/>
            <a:ext cx="8197200" cy="53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Setup Spark Cluster in Azure</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447923" y="886542"/>
            <a:ext cx="8197200" cy="2365800"/>
          </a:xfrm>
          <a:prstGeom prst="rect">
            <a:avLst/>
          </a:prstGeom>
        </p:spPr>
        <p:txBody>
          <a:bodyPr anchorCtr="0" anchor="t" bIns="45700" lIns="91425" spcFirstLastPara="1" rIns="91425" wrap="square" tIns="45700">
            <a:noAutofit/>
          </a:bodyPr>
          <a:lstStyle/>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Step 4: Storage Account and Connecting Azure Resources to Synapse</a:t>
            </a:r>
            <a:endParaRPr b="0" sz="1200">
              <a:latin typeface="Encode Sans"/>
              <a:ea typeface="Encode Sans"/>
              <a:cs typeface="Encode Sans"/>
              <a:sym typeface="Encode Sans"/>
            </a:endParaRPr>
          </a:p>
          <a:p>
            <a:pPr indent="0" lvl="0" marL="0" rtl="0" algn="just">
              <a:lnSpc>
                <a:spcPct val="115000"/>
              </a:lnSpc>
              <a:spcBef>
                <a:spcPts val="1500"/>
              </a:spcBef>
              <a:spcAft>
                <a:spcPts val="0"/>
              </a:spcAft>
              <a:buNone/>
            </a:pPr>
            <a:r>
              <a:rPr b="0" lang="en-US" sz="1200">
                <a:latin typeface="Encode Sans"/>
                <a:ea typeface="Encode Sans"/>
                <a:cs typeface="Encode Sans"/>
                <a:sym typeface="Encode Sans"/>
              </a:rPr>
              <a:t>To analyze data using Spark, we created a storage account. On a storage account, we can upload data from a variety of sources, such as Azure Blob Storage, Azure Data Lake Storage, or on-premises data sources. Once we uploaded the data, we used it in our Spark jobs by connecting the Azure workspace to Synapse Analytics platform. We’re running our data system on two pillars: Azure resources such as workspace, data storage and Synapse Analytics platform. To leverage the capabilities of Synapse analytics platform by spinning up a spark pool using a notebook, we need the Azure resources on demand in the workspace interface. We do that by connecting the entire workspace to Synapse Analytics. </a:t>
            </a:r>
            <a:endParaRPr b="0" sz="1200">
              <a:latin typeface="Encode Sans"/>
              <a:ea typeface="Encode Sans"/>
              <a:cs typeface="Encode Sans"/>
              <a:sym typeface="Encode Sans"/>
            </a:endParaRPr>
          </a:p>
          <a:p>
            <a:pPr indent="0" lvl="0" marL="0" rtl="0" algn="l">
              <a:spcBef>
                <a:spcPts val="1500"/>
              </a:spcBef>
              <a:spcAft>
                <a:spcPts val="0"/>
              </a:spcAft>
              <a:buNone/>
            </a:pPr>
            <a:r>
              <a:t/>
            </a:r>
            <a:endParaRPr b="0" sz="1200">
              <a:latin typeface="Encode Sans"/>
              <a:ea typeface="Encode Sans"/>
              <a:cs typeface="Encode Sans"/>
              <a:sym typeface="Encode Sans"/>
            </a:endParaRPr>
          </a:p>
        </p:txBody>
      </p:sp>
      <p:sp>
        <p:nvSpPr>
          <p:cNvPr id="123" name="Google Shape;123;p23"/>
          <p:cNvSpPr txBox="1"/>
          <p:nvPr>
            <p:ph type="title"/>
          </p:nvPr>
        </p:nvSpPr>
        <p:spPr>
          <a:xfrm>
            <a:off x="447925" y="133349"/>
            <a:ext cx="8197200" cy="53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Setup Spark Cluster in Azure</a:t>
            </a:r>
            <a:endParaRPr b="0"/>
          </a:p>
        </p:txBody>
      </p:sp>
      <p:pic>
        <p:nvPicPr>
          <p:cNvPr id="124" name="Google Shape;124;p23"/>
          <p:cNvPicPr preferRelativeResize="0"/>
          <p:nvPr/>
        </p:nvPicPr>
        <p:blipFill>
          <a:blip r:embed="rId3">
            <a:alphaModFix/>
          </a:blip>
          <a:stretch>
            <a:fillRect/>
          </a:stretch>
        </p:blipFill>
        <p:spPr>
          <a:xfrm>
            <a:off x="2037775" y="2848525"/>
            <a:ext cx="4374500" cy="229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447925" y="1494325"/>
            <a:ext cx="4357800" cy="2365800"/>
          </a:xfrm>
          <a:prstGeom prst="rect">
            <a:avLst/>
          </a:prstGeom>
        </p:spPr>
        <p:txBody>
          <a:bodyPr anchorCtr="0" anchor="t" bIns="45700" lIns="91425" spcFirstLastPara="1" rIns="91425" wrap="square" tIns="45700">
            <a:noAutofit/>
          </a:bodyPr>
          <a:lstStyle/>
          <a:p>
            <a:pPr indent="0" lvl="0" marL="0" rtl="0" algn="just">
              <a:lnSpc>
                <a:spcPct val="115000"/>
              </a:lnSpc>
              <a:spcBef>
                <a:spcPts val="1500"/>
              </a:spcBef>
              <a:spcAft>
                <a:spcPts val="1500"/>
              </a:spcAft>
              <a:buClr>
                <a:srgbClr val="000000"/>
              </a:buClr>
              <a:buSzPts val="523"/>
              <a:buFont typeface="Arial"/>
              <a:buNone/>
            </a:pPr>
            <a:r>
              <a:rPr b="0" lang="en-US" sz="1200">
                <a:latin typeface="Encode Sans"/>
                <a:ea typeface="Encode Sans"/>
                <a:cs typeface="Encode Sans"/>
                <a:sym typeface="Encode Sans"/>
              </a:rPr>
              <a:t>Step 1: Our data is a nested JSON which we will need to convert to CSV in order to create Spark DataFrame easily..  JSON is a popular data format used for exchanging information between systems. It organizes data in a hierarchical structure, making it suitable for representing complex objects. Nested JSON structures contain objects or arrays within other objects or arrays, posing a challenge when working with such data in Spark.</a:t>
            </a:r>
            <a:endParaRPr b="0" sz="1200">
              <a:latin typeface="Encode Sans"/>
              <a:ea typeface="Encode Sans"/>
              <a:cs typeface="Encode Sans"/>
              <a:sym typeface="Encode Sans"/>
            </a:endParaRPr>
          </a:p>
        </p:txBody>
      </p:sp>
      <p:sp>
        <p:nvSpPr>
          <p:cNvPr id="130" name="Google Shape;130;p24"/>
          <p:cNvSpPr txBox="1"/>
          <p:nvPr>
            <p:ph type="title"/>
          </p:nvPr>
        </p:nvSpPr>
        <p:spPr>
          <a:xfrm>
            <a:off x="447925" y="133349"/>
            <a:ext cx="8197200" cy="530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Load Twitter Data into Spark</a:t>
            </a:r>
            <a:endParaRPr b="0"/>
          </a:p>
        </p:txBody>
      </p:sp>
      <p:pic>
        <p:nvPicPr>
          <p:cNvPr id="131" name="Google Shape;131;p24"/>
          <p:cNvPicPr preferRelativeResize="0"/>
          <p:nvPr/>
        </p:nvPicPr>
        <p:blipFill>
          <a:blip r:embed="rId3">
            <a:alphaModFix/>
          </a:blip>
          <a:stretch>
            <a:fillRect/>
          </a:stretch>
        </p:blipFill>
        <p:spPr>
          <a:xfrm>
            <a:off x="5329625" y="880075"/>
            <a:ext cx="3315499" cy="320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W White">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W Purple">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W Gold">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