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Robo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358185-5ED1-43C9-B8F7-C1D268293192}">
  <a:tblStyle styleId="{AD358185-5ED1-43C9-B8F7-C1D2682931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4bf03f8e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4bf03f8e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bf03f8e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bf03f8e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505c125e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505c125e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505c125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505c125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3df28b1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3df28b1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df28b1e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3df28b1e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05c125e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505c125e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505c125e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505c125e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Arrow: columnar in memory analytics</a:t>
            </a:r>
            <a:endParaRPr/>
          </a:p>
          <a:p>
            <a:pPr indent="0" lvl="0" marL="0" rtl="0" algn="l">
              <a:spcBef>
                <a:spcPts val="0"/>
              </a:spcBef>
              <a:spcAft>
                <a:spcPts val="0"/>
              </a:spcAft>
              <a:buNone/>
            </a:pPr>
            <a:r>
              <a:rPr lang="en"/>
              <a:t>SparkR: the user can interactively run R jobs from a shell on a cluster</a:t>
            </a:r>
            <a:endParaRPr/>
          </a:p>
          <a:p>
            <a:pPr indent="0" lvl="0" marL="0" rtl="0" algn="l">
              <a:spcBef>
                <a:spcPts val="0"/>
              </a:spcBef>
              <a:spcAft>
                <a:spcPts val="0"/>
              </a:spcAft>
              <a:buNone/>
            </a:pPr>
            <a:r>
              <a:rPr lang="en"/>
              <a:t>Spark Streaming: real-time streaming data</a:t>
            </a:r>
            <a:endParaRPr/>
          </a:p>
          <a:p>
            <a:pPr indent="0" lvl="0" marL="0" rtl="0" algn="l">
              <a:spcBef>
                <a:spcPts val="0"/>
              </a:spcBef>
              <a:spcAft>
                <a:spcPts val="0"/>
              </a:spcAft>
              <a:buNone/>
            </a:pPr>
            <a:r>
              <a:rPr lang="en"/>
              <a:t>Spark Mlib - scalable ML library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3df28b1e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3df28b1e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3df28b1e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3df28b1e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3df28b1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3df28b1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2ca255c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2ca255c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4b6ae26e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4b6ae26e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2ca255c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2ca255c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505c125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505c125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4b6ae26e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4b6ae26e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505c125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505c125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4b6ae26e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4b6ae26e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505c125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505c125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4b6ae26e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4b6ae26e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4b6ae26e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4b6ae26e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4bf03f8e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4bf03f8e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4bf03f8e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4bf03f8e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4bf03f8e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4bf03f8e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4bf03f8e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4bf03f8e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4bf03f8e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4bf03f8e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4bf03f8e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4bf03f8e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505c12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505c12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21700" y="944275"/>
            <a:ext cx="3921600" cy="20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Azure Synapse + Spark: Twitter Eurovision Data</a:t>
            </a:r>
            <a:endParaRPr sz="3980"/>
          </a:p>
        </p:txBody>
      </p:sp>
      <p:sp>
        <p:nvSpPr>
          <p:cNvPr id="63" name="Google Shape;63;p13"/>
          <p:cNvSpPr txBox="1"/>
          <p:nvPr>
            <p:ph idx="1" type="subTitle"/>
          </p:nvPr>
        </p:nvSpPr>
        <p:spPr>
          <a:xfrm>
            <a:off x="89500" y="2932925"/>
            <a:ext cx="8520600" cy="13491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t>Anish Dixit</a:t>
            </a:r>
            <a:endParaRPr b="1" sz="1800"/>
          </a:p>
          <a:p>
            <a:pPr indent="0" lvl="0" marL="457200" rtl="0" algn="ctr">
              <a:spcBef>
                <a:spcPts val="0"/>
              </a:spcBef>
              <a:spcAft>
                <a:spcPts val="0"/>
              </a:spcAft>
              <a:buNone/>
            </a:pPr>
            <a:r>
              <a:rPr b="1" lang="en" sz="1800"/>
              <a:t>Akshit Miglani</a:t>
            </a:r>
            <a:endParaRPr b="1" sz="1800"/>
          </a:p>
          <a:p>
            <a:pPr indent="0" lvl="0" marL="457200" rtl="0" algn="ctr">
              <a:spcBef>
                <a:spcPts val="0"/>
              </a:spcBef>
              <a:spcAft>
                <a:spcPts val="0"/>
              </a:spcAft>
              <a:buNone/>
            </a:pPr>
            <a:r>
              <a:rPr b="1" lang="en" sz="1800"/>
              <a:t>Ameya Bhamre</a:t>
            </a:r>
            <a:endParaRPr b="1" sz="1800"/>
          </a:p>
          <a:p>
            <a:pPr indent="0" lvl="0" marL="457200" rtl="0" algn="ctr">
              <a:spcBef>
                <a:spcPts val="0"/>
              </a:spcBef>
              <a:spcAft>
                <a:spcPts val="0"/>
              </a:spcAft>
              <a:buNone/>
            </a:pPr>
            <a:r>
              <a:rPr b="1" lang="en" sz="1800"/>
              <a:t>Ananya Bajaj</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006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SHARDING</a:t>
            </a:r>
            <a:endParaRPr/>
          </a:p>
        </p:txBody>
      </p:sp>
      <p:sp>
        <p:nvSpPr>
          <p:cNvPr id="115" name="Google Shape;115;p22"/>
          <p:cNvSpPr txBox="1"/>
          <p:nvPr>
            <p:ph idx="1" type="body"/>
          </p:nvPr>
        </p:nvSpPr>
        <p:spPr>
          <a:xfrm>
            <a:off x="311700" y="962175"/>
            <a:ext cx="8520600" cy="41259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rgbClr val="374151"/>
              </a:buClr>
              <a:buSzPts val="1600"/>
              <a:buFont typeface="Arial"/>
              <a:buChar char="●"/>
            </a:pPr>
            <a:r>
              <a:rPr lang="en" sz="1600">
                <a:solidFill>
                  <a:srgbClr val="374151"/>
                </a:solidFill>
              </a:rPr>
              <a:t>Sharding is a technique used to distribute data across multiple nodes for improved query performance and scalability.</a:t>
            </a:r>
            <a:endParaRPr sz="1600">
              <a:solidFill>
                <a:srgbClr val="374151"/>
              </a:solidFill>
            </a:endParaRPr>
          </a:p>
          <a:p>
            <a:pPr indent="-330200" lvl="0" marL="457200" rtl="0" algn="l">
              <a:spcBef>
                <a:spcPts val="0"/>
              </a:spcBef>
              <a:spcAft>
                <a:spcPts val="0"/>
              </a:spcAft>
              <a:buClr>
                <a:srgbClr val="374151"/>
              </a:buClr>
              <a:buSzPts val="1600"/>
              <a:buFont typeface="Arial"/>
              <a:buChar char="●"/>
            </a:pPr>
            <a:r>
              <a:rPr lang="en" sz="1600">
                <a:solidFill>
                  <a:srgbClr val="374151"/>
                </a:solidFill>
              </a:rPr>
              <a:t>Helps in handling large data volumes and achieving parallel processing capabilities.</a:t>
            </a:r>
            <a:endParaRPr sz="1600">
              <a:solidFill>
                <a:srgbClr val="374151"/>
              </a:solidFill>
            </a:endParaRPr>
          </a:p>
          <a:p>
            <a:pPr indent="-330200" lvl="0" marL="457200" rtl="0" algn="l">
              <a:spcBef>
                <a:spcPts val="0"/>
              </a:spcBef>
              <a:spcAft>
                <a:spcPts val="0"/>
              </a:spcAft>
              <a:buClr>
                <a:srgbClr val="374151"/>
              </a:buClr>
              <a:buSzPts val="1600"/>
              <a:buFont typeface="Arial"/>
              <a:buChar char="●"/>
            </a:pPr>
            <a:r>
              <a:rPr lang="en" sz="1600">
                <a:solidFill>
                  <a:srgbClr val="374151"/>
                </a:solidFill>
              </a:rPr>
              <a:t>Sharding strategy employed in Azure Synapse Analytics:</a:t>
            </a:r>
            <a:endParaRPr sz="1600">
              <a:solidFill>
                <a:srgbClr val="374151"/>
              </a:solidFill>
            </a:endParaRPr>
          </a:p>
          <a:p>
            <a:pPr indent="-330200" lvl="0" marL="914400" rtl="0" algn="l">
              <a:spcBef>
                <a:spcPts val="0"/>
              </a:spcBef>
              <a:spcAft>
                <a:spcPts val="0"/>
              </a:spcAft>
              <a:buClr>
                <a:srgbClr val="374151"/>
              </a:buClr>
              <a:buSzPts val="1600"/>
              <a:buFont typeface="Arial"/>
              <a:buChar char="●"/>
            </a:pPr>
            <a:r>
              <a:rPr lang="en" sz="1600">
                <a:solidFill>
                  <a:srgbClr val="374151"/>
                </a:solidFill>
              </a:rPr>
              <a:t>Distribution keys: Determine how data is distributed across the nodes.</a:t>
            </a:r>
            <a:endParaRPr sz="1600">
              <a:solidFill>
                <a:srgbClr val="374151"/>
              </a:solidFill>
            </a:endParaRPr>
          </a:p>
          <a:p>
            <a:pPr indent="-330200" lvl="0" marL="914400" rtl="0" algn="l">
              <a:spcBef>
                <a:spcPts val="0"/>
              </a:spcBef>
              <a:spcAft>
                <a:spcPts val="0"/>
              </a:spcAft>
              <a:buClr>
                <a:srgbClr val="374151"/>
              </a:buClr>
              <a:buSzPts val="1600"/>
              <a:buFont typeface="Arial"/>
              <a:buChar char="●"/>
            </a:pPr>
            <a:r>
              <a:rPr lang="en" sz="1600">
                <a:solidFill>
                  <a:srgbClr val="374151"/>
                </a:solidFill>
              </a:rPr>
              <a:t>Hash-based distribution: To evenly distribute data across nodes.</a:t>
            </a:r>
            <a:endParaRPr sz="1600">
              <a:solidFill>
                <a:srgbClr val="374151"/>
              </a:solidFill>
            </a:endParaRPr>
          </a:p>
          <a:p>
            <a:pPr indent="-330200" lvl="0" marL="457200" rtl="0" algn="l">
              <a:spcBef>
                <a:spcPts val="0"/>
              </a:spcBef>
              <a:spcAft>
                <a:spcPts val="0"/>
              </a:spcAft>
              <a:buClr>
                <a:srgbClr val="374151"/>
              </a:buClr>
              <a:buSzPts val="1600"/>
              <a:buFont typeface="Arial"/>
              <a:buChar char="●"/>
            </a:pPr>
            <a:r>
              <a:rPr lang="en" sz="1600">
                <a:solidFill>
                  <a:srgbClr val="374151"/>
                </a:solidFill>
              </a:rPr>
              <a:t>Data partitioning: Data is divided into logical partitions based on the distribution key.</a:t>
            </a:r>
            <a:endParaRPr sz="1600">
              <a:solidFill>
                <a:srgbClr val="374151"/>
              </a:solidFill>
            </a:endParaRPr>
          </a:p>
          <a:p>
            <a:pPr indent="-330200" lvl="0" marL="457200" rtl="0" algn="l">
              <a:spcBef>
                <a:spcPts val="0"/>
              </a:spcBef>
              <a:spcAft>
                <a:spcPts val="0"/>
              </a:spcAft>
              <a:buClr>
                <a:srgbClr val="374151"/>
              </a:buClr>
              <a:buSzPts val="1600"/>
              <a:buFont typeface="Arial"/>
              <a:buChar char="●"/>
            </a:pPr>
            <a:r>
              <a:rPr lang="en" sz="1600">
                <a:solidFill>
                  <a:srgbClr val="374151"/>
                </a:solidFill>
              </a:rPr>
              <a:t>Even distribution: Evenly distribute data across the nodes to ensure balanced query execution and optimal performance.</a:t>
            </a:r>
            <a:endParaRPr sz="1600">
              <a:solidFill>
                <a:srgbClr val="374151"/>
              </a:solidFill>
            </a:endParaRPr>
          </a:p>
          <a:p>
            <a:pPr indent="-330200" lvl="0" marL="457200" rtl="0" algn="l">
              <a:spcBef>
                <a:spcPts val="0"/>
              </a:spcBef>
              <a:spcAft>
                <a:spcPts val="0"/>
              </a:spcAft>
              <a:buClr>
                <a:srgbClr val="374151"/>
              </a:buClr>
              <a:buSzPts val="1600"/>
              <a:buFont typeface="Arial"/>
              <a:buChar char="●"/>
            </a:pPr>
            <a:r>
              <a:rPr lang="en" sz="1600">
                <a:solidFill>
                  <a:srgbClr val="374151"/>
                </a:solidFill>
              </a:rPr>
              <a:t>Data movement: Occurs transparently across nodes as data is added or modified.</a:t>
            </a:r>
            <a:endParaRPr sz="1600">
              <a:solidFill>
                <a:srgbClr val="37415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SHARDING</a:t>
            </a:r>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23850" lvl="0" marL="457200" rtl="0" algn="l">
              <a:spcBef>
                <a:spcPts val="1500"/>
              </a:spcBef>
              <a:spcAft>
                <a:spcPts val="0"/>
              </a:spcAft>
              <a:buClr>
                <a:srgbClr val="374151"/>
              </a:buClr>
              <a:buSzPts val="1500"/>
              <a:buFont typeface="Arial"/>
              <a:buChar char="●"/>
            </a:pPr>
            <a:r>
              <a:rPr lang="en" sz="1500">
                <a:solidFill>
                  <a:srgbClr val="374151"/>
                </a:solidFill>
              </a:rPr>
              <a:t>Benefits of Sharding</a:t>
            </a:r>
            <a:endParaRPr sz="1500">
              <a:solidFill>
                <a:srgbClr val="374151"/>
              </a:solidFill>
            </a:endParaRPr>
          </a:p>
          <a:p>
            <a:pPr indent="-323850" lvl="1" marL="914400" rtl="0" algn="l">
              <a:spcBef>
                <a:spcPts val="0"/>
              </a:spcBef>
              <a:spcAft>
                <a:spcPts val="0"/>
              </a:spcAft>
              <a:buClr>
                <a:srgbClr val="374151"/>
              </a:buClr>
              <a:buSzPts val="1500"/>
              <a:buChar char="○"/>
            </a:pPr>
            <a:r>
              <a:rPr lang="en" sz="1500">
                <a:solidFill>
                  <a:srgbClr val="374151"/>
                </a:solidFill>
              </a:rPr>
              <a:t>Scalability: Allows for horizontal scalability by distributing data across additional nodes as the workload increases.</a:t>
            </a:r>
            <a:endParaRPr sz="1500">
              <a:solidFill>
                <a:srgbClr val="374151"/>
              </a:solidFill>
            </a:endParaRPr>
          </a:p>
          <a:p>
            <a:pPr indent="-323850" lvl="1" marL="914400" rtl="0" algn="l">
              <a:spcBef>
                <a:spcPts val="0"/>
              </a:spcBef>
              <a:spcAft>
                <a:spcPts val="0"/>
              </a:spcAft>
              <a:buClr>
                <a:srgbClr val="374151"/>
              </a:buClr>
              <a:buSzPts val="1500"/>
              <a:buChar char="○"/>
            </a:pPr>
            <a:r>
              <a:rPr lang="en" sz="1500">
                <a:solidFill>
                  <a:srgbClr val="374151"/>
                </a:solidFill>
              </a:rPr>
              <a:t>Performance: Improves query performance by enabling parallel processing and reducing data retrieval times.</a:t>
            </a:r>
            <a:endParaRPr sz="1500">
              <a:solidFill>
                <a:srgbClr val="374151"/>
              </a:solidFill>
            </a:endParaRPr>
          </a:p>
          <a:p>
            <a:pPr indent="-323850" lvl="1" marL="914400" rtl="0" algn="l">
              <a:spcBef>
                <a:spcPts val="0"/>
              </a:spcBef>
              <a:spcAft>
                <a:spcPts val="0"/>
              </a:spcAft>
              <a:buClr>
                <a:srgbClr val="374151"/>
              </a:buClr>
              <a:buSzPts val="1500"/>
              <a:buChar char="○"/>
            </a:pPr>
            <a:r>
              <a:rPr lang="en" sz="1500">
                <a:solidFill>
                  <a:srgbClr val="374151"/>
                </a:solidFill>
              </a:rPr>
              <a:t>Fault tolerance: Enhances fault tolerance, as the loss of a single node does not result in the loss of the entire dataset.</a:t>
            </a:r>
            <a:endParaRPr sz="1500">
              <a:solidFill>
                <a:srgbClr val="374151"/>
              </a:solidFill>
            </a:endParaRPr>
          </a:p>
          <a:p>
            <a:pPr indent="-323850" lvl="0" marL="457200" rtl="0" algn="l">
              <a:spcBef>
                <a:spcPts val="0"/>
              </a:spcBef>
              <a:spcAft>
                <a:spcPts val="0"/>
              </a:spcAft>
              <a:buClr>
                <a:srgbClr val="374151"/>
              </a:buClr>
              <a:buSzPts val="1500"/>
              <a:buFont typeface="Arial"/>
              <a:buChar char="●"/>
            </a:pPr>
            <a:r>
              <a:rPr lang="en" sz="1500">
                <a:solidFill>
                  <a:srgbClr val="374151"/>
                </a:solidFill>
              </a:rPr>
              <a:t>Distribution key selection: Choosing an appropriate distribution key to ensure even data distribution and balanced query execution.</a:t>
            </a:r>
            <a:endParaRPr sz="1500">
              <a:solidFill>
                <a:srgbClr val="374151"/>
              </a:solidFill>
            </a:endParaRPr>
          </a:p>
          <a:p>
            <a:pPr indent="-323850" lvl="0" marL="457200" rtl="0" algn="l">
              <a:spcBef>
                <a:spcPts val="0"/>
              </a:spcBef>
              <a:spcAft>
                <a:spcPts val="0"/>
              </a:spcAft>
              <a:buClr>
                <a:srgbClr val="374151"/>
              </a:buClr>
              <a:buSzPts val="1500"/>
              <a:buFont typeface="Arial"/>
              <a:buChar char="●"/>
            </a:pPr>
            <a:r>
              <a:rPr lang="en" sz="1500">
                <a:solidFill>
                  <a:srgbClr val="374151"/>
                </a:solidFill>
              </a:rPr>
              <a:t>Data skew: When some distribution keys have more data than others, can impact performance. Consider strategies to mitigate data skew, such as range partitioning or composite distribution keys.</a:t>
            </a:r>
            <a:endParaRPr sz="15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862013" y="128588"/>
            <a:ext cx="7419975" cy="488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52400" y="152400"/>
            <a:ext cx="8881350" cy="461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20"/>
              <a:t>INTRODUCTION</a:t>
            </a:r>
            <a:endParaRPr sz="1620">
              <a:solidFill>
                <a:schemeClr val="dk2"/>
              </a:solidFill>
            </a:endParaRPr>
          </a:p>
        </p:txBody>
      </p:sp>
      <p:sp>
        <p:nvSpPr>
          <p:cNvPr id="137" name="Google Shape;13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9882" lvl="0" marL="457200" rtl="0" algn="l">
              <a:lnSpc>
                <a:spcPct val="140000"/>
              </a:lnSpc>
              <a:spcBef>
                <a:spcPts val="1500"/>
              </a:spcBef>
              <a:spcAft>
                <a:spcPts val="0"/>
              </a:spcAft>
              <a:buClr>
                <a:schemeClr val="dk1"/>
              </a:buClr>
              <a:buSzPts val="1595"/>
              <a:buChar char="●"/>
            </a:pPr>
            <a:r>
              <a:rPr lang="en" sz="1595">
                <a:solidFill>
                  <a:schemeClr val="dk1"/>
                </a:solidFill>
              </a:rPr>
              <a:t>Apache Spark is a distributed computing system designed to handle big data processing and analytics. It is an open-source project and is built for speed, ease of use, and flexibility</a:t>
            </a:r>
            <a:endParaRPr sz="1595">
              <a:solidFill>
                <a:schemeClr val="dk1"/>
              </a:solidFill>
            </a:endParaRPr>
          </a:p>
          <a:p>
            <a:pPr indent="-329882" lvl="0" marL="457200" marR="0" rtl="0" algn="l">
              <a:lnSpc>
                <a:spcPct val="140000"/>
              </a:lnSpc>
              <a:spcBef>
                <a:spcPts val="1000"/>
              </a:spcBef>
              <a:spcAft>
                <a:spcPts val="0"/>
              </a:spcAft>
              <a:buClr>
                <a:schemeClr val="dk1"/>
              </a:buClr>
              <a:buSzPts val="1595"/>
              <a:buChar char="●"/>
            </a:pPr>
            <a:r>
              <a:rPr lang="en" sz="1595">
                <a:solidFill>
                  <a:schemeClr val="dk1"/>
                </a:solidFill>
              </a:rPr>
              <a:t>Spark was initially developed at UC Berkeley's AMPLab in 2009 and was later open-sourced in 2010. Since then, it has become one of the most popular big data processing frameworks</a:t>
            </a:r>
            <a:endParaRPr sz="1595">
              <a:solidFill>
                <a:schemeClr val="dk1"/>
              </a:solidFill>
            </a:endParaRPr>
          </a:p>
          <a:p>
            <a:pPr indent="-329882" lvl="0" marL="457200" rtl="0" algn="l">
              <a:lnSpc>
                <a:spcPct val="140000"/>
              </a:lnSpc>
              <a:spcBef>
                <a:spcPts val="1500"/>
              </a:spcBef>
              <a:spcAft>
                <a:spcPts val="0"/>
              </a:spcAft>
              <a:buClr>
                <a:schemeClr val="dk1"/>
              </a:buClr>
              <a:buSzPts val="1595"/>
              <a:buChar char="●"/>
            </a:pPr>
            <a:r>
              <a:rPr lang="en" sz="1595">
                <a:solidFill>
                  <a:schemeClr val="dk1"/>
                </a:solidFill>
              </a:rPr>
              <a:t>Spark is designed to be used in a distributed computing environment, which means it can handle large amounts of data by breaking it into smaller chunks and processing them in parallel across multiple nodes</a:t>
            </a:r>
            <a:endParaRPr sz="1130">
              <a:solidFill>
                <a:schemeClr val="dk1"/>
              </a:solidFill>
              <a:highlight>
                <a:srgbClr val="444654"/>
              </a:highlight>
              <a:latin typeface="Roboto"/>
              <a:ea typeface="Roboto"/>
              <a:cs typeface="Roboto"/>
              <a:sym typeface="Roboto"/>
            </a:endParaRPr>
          </a:p>
          <a:p>
            <a:pPr indent="0" lvl="0" marL="0" rtl="0" algn="l">
              <a:lnSpc>
                <a:spcPct val="140000"/>
              </a:lnSpc>
              <a:spcBef>
                <a:spcPts val="1500"/>
              </a:spcBef>
              <a:spcAft>
                <a:spcPts val="0"/>
              </a:spcAft>
              <a:buSzPts val="852"/>
              <a:buNone/>
            </a:pPr>
            <a:r>
              <a:t/>
            </a:r>
            <a:endParaRPr sz="1595"/>
          </a:p>
          <a:p>
            <a:pPr indent="0" lvl="0" marL="0" rtl="0" algn="l">
              <a:lnSpc>
                <a:spcPct val="140000"/>
              </a:lnSpc>
              <a:spcBef>
                <a:spcPts val="1000"/>
              </a:spcBef>
              <a:spcAft>
                <a:spcPts val="1000"/>
              </a:spcAft>
              <a:buSzPts val="852"/>
              <a:buNone/>
            </a:pPr>
            <a:r>
              <a:t/>
            </a:r>
            <a:endParaRPr sz="159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solidFill>
                  <a:srgbClr val="161616"/>
                </a:solidFill>
              </a:rPr>
              <a:t>ARCHITECTURE</a:t>
            </a:r>
            <a:endParaRPr sz="2500">
              <a:solidFill>
                <a:srgbClr val="161616"/>
              </a:solidFill>
            </a:endParaRPr>
          </a:p>
        </p:txBody>
      </p:sp>
      <p:sp>
        <p:nvSpPr>
          <p:cNvPr id="143" name="Google Shape;14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marR="0" rtl="0" algn="l">
              <a:lnSpc>
                <a:spcPct val="130000"/>
              </a:lnSpc>
              <a:spcBef>
                <a:spcPts val="1500"/>
              </a:spcBef>
              <a:spcAft>
                <a:spcPts val="0"/>
              </a:spcAft>
              <a:buClr>
                <a:srgbClr val="161616"/>
              </a:buClr>
              <a:buSzPts val="2000"/>
              <a:buChar char="●"/>
            </a:pPr>
            <a:r>
              <a:rPr lang="en" sz="2000">
                <a:solidFill>
                  <a:srgbClr val="161616"/>
                </a:solidFill>
              </a:rPr>
              <a:t>Spark follows a master-worker architecture where the master node manages the distribution of tasks across the worker nodes</a:t>
            </a:r>
            <a:endParaRPr sz="2000">
              <a:solidFill>
                <a:srgbClr val="161616"/>
              </a:solidFill>
            </a:endParaRPr>
          </a:p>
          <a:p>
            <a:pPr indent="-355600" lvl="0" marL="457200" marR="0" rtl="0" algn="l">
              <a:lnSpc>
                <a:spcPct val="130000"/>
              </a:lnSpc>
              <a:spcBef>
                <a:spcPts val="1000"/>
              </a:spcBef>
              <a:spcAft>
                <a:spcPts val="0"/>
              </a:spcAft>
              <a:buClr>
                <a:srgbClr val="161616"/>
              </a:buClr>
              <a:buSzPts val="2000"/>
              <a:buChar char="●"/>
            </a:pPr>
            <a:r>
              <a:rPr lang="en" sz="2000">
                <a:solidFill>
                  <a:srgbClr val="161616"/>
                </a:solidFill>
              </a:rPr>
              <a:t>The master node is responsible for coordinating the execution of Spark applications and scheduling tasks on worker nodes</a:t>
            </a:r>
            <a:endParaRPr sz="2000">
              <a:solidFill>
                <a:srgbClr val="161616"/>
              </a:solidFill>
            </a:endParaRPr>
          </a:p>
          <a:p>
            <a:pPr indent="-355600" lvl="0" marL="457200" marR="0" rtl="0" algn="l">
              <a:lnSpc>
                <a:spcPct val="130000"/>
              </a:lnSpc>
              <a:spcBef>
                <a:spcPts val="1500"/>
              </a:spcBef>
              <a:spcAft>
                <a:spcPts val="0"/>
              </a:spcAft>
              <a:buClr>
                <a:srgbClr val="161616"/>
              </a:buClr>
              <a:buSzPts val="2000"/>
              <a:buChar char="●"/>
            </a:pPr>
            <a:r>
              <a:rPr lang="en" sz="2000">
                <a:solidFill>
                  <a:srgbClr val="161616"/>
                </a:solidFill>
              </a:rPr>
              <a:t>Worker nodes run the tasks and return the results to the master node. Spark provides a variety of cluster managers, including Apache Mesos, Hadoop YARN, and Spark Standalone</a:t>
            </a:r>
            <a:endParaRPr sz="1400">
              <a:solidFill>
                <a:srgbClr val="161616"/>
              </a:solidFill>
              <a:highlight>
                <a:srgbClr val="444654"/>
              </a:highlight>
              <a:latin typeface="Roboto"/>
              <a:ea typeface="Roboto"/>
              <a:cs typeface="Roboto"/>
              <a:sym typeface="Roboto"/>
            </a:endParaRPr>
          </a:p>
          <a:p>
            <a:pPr indent="0" lvl="0" marL="0" rtl="0" algn="l">
              <a:lnSpc>
                <a:spcPct val="130000"/>
              </a:lnSpc>
              <a:spcBef>
                <a:spcPts val="1000"/>
              </a:spcBef>
              <a:spcAft>
                <a:spcPts val="1200"/>
              </a:spcAft>
              <a:buNone/>
            </a:pPr>
            <a:r>
              <a:t/>
            </a:r>
            <a:endParaRPr sz="2000">
              <a:solidFill>
                <a:srgbClr val="16161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2252650" y="719075"/>
            <a:ext cx="4638675" cy="3295650"/>
          </a:xfrm>
          <a:prstGeom prst="rect">
            <a:avLst/>
          </a:prstGeom>
          <a:noFill/>
          <a:ln>
            <a:noFill/>
          </a:ln>
        </p:spPr>
      </p:pic>
      <p:sp>
        <p:nvSpPr>
          <p:cNvPr id="149" name="Google Shape;149;p28"/>
          <p:cNvSpPr txBox="1"/>
          <p:nvPr/>
        </p:nvSpPr>
        <p:spPr>
          <a:xfrm>
            <a:off x="1296400" y="4207700"/>
            <a:ext cx="695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 sample five-layer architecture for running applications using Spark stack</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solidFill>
                  <a:srgbClr val="161616"/>
                </a:solidFill>
              </a:rPr>
              <a:t>SPARK STACK - Application Support Layer</a:t>
            </a:r>
            <a:endParaRPr sz="2500">
              <a:solidFill>
                <a:srgbClr val="161616"/>
              </a:solidFill>
            </a:endParaRPr>
          </a:p>
        </p:txBody>
      </p:sp>
      <p:sp>
        <p:nvSpPr>
          <p:cNvPr id="155" name="Google Shape;155;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161616"/>
              </a:buClr>
              <a:buSzPts val="2000"/>
              <a:buChar char="●"/>
            </a:pPr>
            <a:r>
              <a:rPr lang="en" sz="2000">
                <a:solidFill>
                  <a:srgbClr val="161616"/>
                </a:solidFill>
              </a:rPr>
              <a:t>Spark SQL</a:t>
            </a:r>
            <a:endParaRPr sz="2000">
              <a:solidFill>
                <a:srgbClr val="161616"/>
              </a:solidFill>
            </a:endParaRPr>
          </a:p>
          <a:p>
            <a:pPr indent="-355600" lvl="0" marL="457200" rtl="0" algn="l">
              <a:lnSpc>
                <a:spcPct val="150000"/>
              </a:lnSpc>
              <a:spcBef>
                <a:spcPts val="1000"/>
              </a:spcBef>
              <a:spcAft>
                <a:spcPts val="0"/>
              </a:spcAft>
              <a:buClr>
                <a:srgbClr val="161616"/>
              </a:buClr>
              <a:buSzPts val="2000"/>
              <a:buChar char="●"/>
            </a:pPr>
            <a:r>
              <a:rPr lang="en" sz="2000">
                <a:solidFill>
                  <a:srgbClr val="161616"/>
                </a:solidFill>
              </a:rPr>
              <a:t>Spark Streaming</a:t>
            </a:r>
            <a:endParaRPr sz="2000">
              <a:solidFill>
                <a:srgbClr val="161616"/>
              </a:solidFill>
            </a:endParaRPr>
          </a:p>
          <a:p>
            <a:pPr indent="-355600" lvl="0" marL="457200" rtl="0" algn="l">
              <a:lnSpc>
                <a:spcPct val="150000"/>
              </a:lnSpc>
              <a:spcBef>
                <a:spcPts val="1000"/>
              </a:spcBef>
              <a:spcAft>
                <a:spcPts val="0"/>
              </a:spcAft>
              <a:buClr>
                <a:srgbClr val="161616"/>
              </a:buClr>
              <a:buSzPts val="2000"/>
              <a:buChar char="●"/>
            </a:pPr>
            <a:r>
              <a:rPr lang="en" sz="2000">
                <a:solidFill>
                  <a:srgbClr val="161616"/>
                </a:solidFill>
              </a:rPr>
              <a:t>SparkR</a:t>
            </a:r>
            <a:endParaRPr sz="2000">
              <a:solidFill>
                <a:srgbClr val="161616"/>
              </a:solidFill>
            </a:endParaRPr>
          </a:p>
          <a:p>
            <a:pPr indent="-355600" lvl="0" marL="457200" rtl="0" algn="l">
              <a:lnSpc>
                <a:spcPct val="150000"/>
              </a:lnSpc>
              <a:spcBef>
                <a:spcPts val="1000"/>
              </a:spcBef>
              <a:spcAft>
                <a:spcPts val="0"/>
              </a:spcAft>
              <a:buClr>
                <a:srgbClr val="161616"/>
              </a:buClr>
              <a:buSzPts val="2000"/>
              <a:buChar char="●"/>
            </a:pPr>
            <a:r>
              <a:rPr lang="en" sz="2000">
                <a:solidFill>
                  <a:srgbClr val="161616"/>
                </a:solidFill>
              </a:rPr>
              <a:t>Spark </a:t>
            </a:r>
            <a:r>
              <a:rPr lang="en" sz="2000">
                <a:solidFill>
                  <a:srgbClr val="161616"/>
                </a:solidFill>
              </a:rPr>
              <a:t>MLib</a:t>
            </a:r>
            <a:endParaRPr sz="2000">
              <a:solidFill>
                <a:srgbClr val="161616"/>
              </a:solidFill>
            </a:endParaRPr>
          </a:p>
          <a:p>
            <a:pPr indent="-355600" lvl="0" marL="457200" rtl="0" algn="l">
              <a:lnSpc>
                <a:spcPct val="150000"/>
              </a:lnSpc>
              <a:spcBef>
                <a:spcPts val="1000"/>
              </a:spcBef>
              <a:spcAft>
                <a:spcPts val="0"/>
              </a:spcAft>
              <a:buClr>
                <a:srgbClr val="161616"/>
              </a:buClr>
              <a:buSzPts val="2000"/>
              <a:buChar char="●"/>
            </a:pPr>
            <a:r>
              <a:rPr lang="en" sz="2000">
                <a:solidFill>
                  <a:srgbClr val="161616"/>
                </a:solidFill>
              </a:rPr>
              <a:t>Spark GraphX</a:t>
            </a:r>
            <a:endParaRPr sz="2000">
              <a:solidFill>
                <a:srgbClr val="161616"/>
              </a:solidFill>
            </a:endParaRPr>
          </a:p>
          <a:p>
            <a:pPr indent="-355600" lvl="0" marL="457200" rtl="0" algn="l">
              <a:lnSpc>
                <a:spcPct val="150000"/>
              </a:lnSpc>
              <a:spcBef>
                <a:spcPts val="1000"/>
              </a:spcBef>
              <a:spcAft>
                <a:spcPts val="1000"/>
              </a:spcAft>
              <a:buClr>
                <a:srgbClr val="161616"/>
              </a:buClr>
              <a:buSzPts val="2000"/>
              <a:buChar char="●"/>
            </a:pPr>
            <a:r>
              <a:rPr lang="en" sz="2000">
                <a:solidFill>
                  <a:srgbClr val="161616"/>
                </a:solidFill>
              </a:rPr>
              <a:t>Spark Arrow</a:t>
            </a:r>
            <a:endParaRPr sz="2000">
              <a:solidFill>
                <a:srgbClr val="16161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161616"/>
                </a:solidFill>
              </a:rPr>
              <a:t>KEY FEATURES</a:t>
            </a:r>
            <a:endParaRPr sz="3500">
              <a:solidFill>
                <a:srgbClr val="161616"/>
              </a:solidFill>
            </a:endParaRPr>
          </a:p>
        </p:txBody>
      </p:sp>
      <p:sp>
        <p:nvSpPr>
          <p:cNvPr id="161" name="Google Shape;161;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8455" lvl="0" marL="457200" marR="0" rtl="0" algn="l">
              <a:lnSpc>
                <a:spcPct val="130000"/>
              </a:lnSpc>
              <a:spcBef>
                <a:spcPts val="1500"/>
              </a:spcBef>
              <a:spcAft>
                <a:spcPts val="0"/>
              </a:spcAft>
              <a:buClr>
                <a:srgbClr val="161616"/>
              </a:buClr>
              <a:buSzPts val="1730"/>
              <a:buChar char="●"/>
            </a:pPr>
            <a:r>
              <a:rPr lang="en" sz="1729">
                <a:solidFill>
                  <a:srgbClr val="161616"/>
                </a:solidFill>
              </a:rPr>
              <a:t>In-memory processing: Spark can store data in memory, which allows for faster access and processing of large datasets</a:t>
            </a:r>
            <a:endParaRPr sz="1729">
              <a:solidFill>
                <a:srgbClr val="161616"/>
              </a:solidFill>
            </a:endParaRPr>
          </a:p>
          <a:p>
            <a:pPr indent="-338455" lvl="0" marL="457200" marR="0" rtl="0" algn="l">
              <a:lnSpc>
                <a:spcPct val="130000"/>
              </a:lnSpc>
              <a:spcBef>
                <a:spcPts val="1000"/>
              </a:spcBef>
              <a:spcAft>
                <a:spcPts val="0"/>
              </a:spcAft>
              <a:buClr>
                <a:srgbClr val="161616"/>
              </a:buClr>
              <a:buSzPts val="1730"/>
              <a:buChar char="●"/>
            </a:pPr>
            <a:r>
              <a:rPr lang="en" sz="1729">
                <a:solidFill>
                  <a:srgbClr val="161616"/>
                </a:solidFill>
              </a:rPr>
              <a:t>Data processing APIs: Spark provides a wide range of APIs for processing data, including SQL, streaming, machine learning, and graph processing</a:t>
            </a:r>
            <a:endParaRPr sz="1729">
              <a:solidFill>
                <a:srgbClr val="161616"/>
              </a:solidFill>
            </a:endParaRPr>
          </a:p>
          <a:p>
            <a:pPr indent="-338455" lvl="0" marL="457200" marR="0" rtl="0" algn="l">
              <a:lnSpc>
                <a:spcPct val="130000"/>
              </a:lnSpc>
              <a:spcBef>
                <a:spcPts val="1000"/>
              </a:spcBef>
              <a:spcAft>
                <a:spcPts val="0"/>
              </a:spcAft>
              <a:buClr>
                <a:srgbClr val="161616"/>
              </a:buClr>
              <a:buSzPts val="1730"/>
              <a:buChar char="●"/>
            </a:pPr>
            <a:r>
              <a:rPr lang="en" sz="1729">
                <a:solidFill>
                  <a:srgbClr val="161616"/>
                </a:solidFill>
              </a:rPr>
              <a:t>Fault tolerance: Spark can recover from node failures and data loss by re-executing failed tasks on other nodes or replicating data</a:t>
            </a:r>
            <a:endParaRPr sz="1729">
              <a:solidFill>
                <a:srgbClr val="161616"/>
              </a:solidFill>
            </a:endParaRPr>
          </a:p>
          <a:p>
            <a:pPr indent="-338455" lvl="0" marL="457200" marR="0" rtl="0" algn="l">
              <a:lnSpc>
                <a:spcPct val="130000"/>
              </a:lnSpc>
              <a:spcBef>
                <a:spcPts val="1500"/>
              </a:spcBef>
              <a:spcAft>
                <a:spcPts val="0"/>
              </a:spcAft>
              <a:buClr>
                <a:srgbClr val="161616"/>
              </a:buClr>
              <a:buSzPts val="1730"/>
              <a:buChar char="●"/>
            </a:pPr>
            <a:r>
              <a:rPr lang="en" sz="1729">
                <a:solidFill>
                  <a:srgbClr val="161616"/>
                </a:solidFill>
              </a:rPr>
              <a:t>Compatibility: Spark supports a variety of data sources and storage systems, including Hadoop Distributed File System (HDFS), Apache Cassandra, and Amazon S3</a:t>
            </a:r>
            <a:endParaRPr sz="1220">
              <a:solidFill>
                <a:srgbClr val="161616"/>
              </a:solidFill>
              <a:highlight>
                <a:srgbClr val="444654"/>
              </a:highlight>
              <a:latin typeface="Roboto"/>
              <a:ea typeface="Roboto"/>
              <a:cs typeface="Roboto"/>
              <a:sym typeface="Roboto"/>
            </a:endParaRPr>
          </a:p>
          <a:p>
            <a:pPr indent="0" lvl="0" marL="457200" rtl="0" algn="l">
              <a:lnSpc>
                <a:spcPct val="130000"/>
              </a:lnSpc>
              <a:spcBef>
                <a:spcPts val="1000"/>
              </a:spcBef>
              <a:spcAft>
                <a:spcPts val="1000"/>
              </a:spcAft>
              <a:buSzPts val="935"/>
              <a:buNone/>
            </a:pPr>
            <a:r>
              <a:t/>
            </a:r>
            <a:endParaRPr sz="1729">
              <a:solidFill>
                <a:srgbClr val="16161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1270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solidFill>
                  <a:srgbClr val="161616"/>
                </a:solidFill>
              </a:rPr>
              <a:t>USE CASES</a:t>
            </a:r>
            <a:endParaRPr sz="3500">
              <a:solidFill>
                <a:srgbClr val="161616"/>
              </a:solidFill>
            </a:endParaRPr>
          </a:p>
        </p:txBody>
      </p:sp>
      <p:sp>
        <p:nvSpPr>
          <p:cNvPr id="167" name="Google Shape;167;p31"/>
          <p:cNvSpPr txBox="1"/>
          <p:nvPr>
            <p:ph idx="1" type="body"/>
          </p:nvPr>
        </p:nvSpPr>
        <p:spPr>
          <a:xfrm>
            <a:off x="311700" y="958375"/>
            <a:ext cx="8520600" cy="3354000"/>
          </a:xfrm>
          <a:prstGeom prst="rect">
            <a:avLst/>
          </a:prstGeom>
        </p:spPr>
        <p:txBody>
          <a:bodyPr anchorCtr="0" anchor="t" bIns="91425" lIns="91425" spcFirstLastPara="1" rIns="91425" wrap="square" tIns="91425">
            <a:noAutofit/>
          </a:bodyPr>
          <a:lstStyle/>
          <a:p>
            <a:pPr indent="-332105" lvl="0" marL="457200" marR="0" rtl="0" algn="l">
              <a:lnSpc>
                <a:spcPct val="150000"/>
              </a:lnSpc>
              <a:spcBef>
                <a:spcPts val="1500"/>
              </a:spcBef>
              <a:spcAft>
                <a:spcPts val="0"/>
              </a:spcAft>
              <a:buClr>
                <a:srgbClr val="161616"/>
              </a:buClr>
              <a:buSzPts val="1630"/>
              <a:buChar char="●"/>
            </a:pPr>
            <a:r>
              <a:rPr lang="en" sz="1629">
                <a:solidFill>
                  <a:srgbClr val="161616"/>
                </a:solidFill>
              </a:rPr>
              <a:t>Batch processing: Spark is commonly used for processing large datasets in batch mode, such as running ETL pipelines or generating reports</a:t>
            </a:r>
            <a:endParaRPr sz="1629">
              <a:solidFill>
                <a:srgbClr val="161616"/>
              </a:solidFill>
            </a:endParaRPr>
          </a:p>
          <a:p>
            <a:pPr indent="-332105" lvl="0" marL="457200" marR="0" rtl="0" algn="l">
              <a:lnSpc>
                <a:spcPct val="150000"/>
              </a:lnSpc>
              <a:spcBef>
                <a:spcPts val="1000"/>
              </a:spcBef>
              <a:spcAft>
                <a:spcPts val="0"/>
              </a:spcAft>
              <a:buClr>
                <a:srgbClr val="161616"/>
              </a:buClr>
              <a:buSzPts val="1630"/>
              <a:buChar char="●"/>
            </a:pPr>
            <a:r>
              <a:rPr lang="en" sz="1629">
                <a:solidFill>
                  <a:srgbClr val="161616"/>
                </a:solidFill>
              </a:rPr>
              <a:t>Real-time processing: Spark Streaming provides an API for processing data in real-time, such as processing data from social media feeds or monitoring system logs</a:t>
            </a:r>
            <a:endParaRPr sz="1629">
              <a:solidFill>
                <a:srgbClr val="161616"/>
              </a:solidFill>
            </a:endParaRPr>
          </a:p>
          <a:p>
            <a:pPr indent="-332105" lvl="0" marL="457200" marR="0" rtl="0" algn="l">
              <a:lnSpc>
                <a:spcPct val="150000"/>
              </a:lnSpc>
              <a:spcBef>
                <a:spcPts val="1000"/>
              </a:spcBef>
              <a:spcAft>
                <a:spcPts val="0"/>
              </a:spcAft>
              <a:buClr>
                <a:srgbClr val="161616"/>
              </a:buClr>
              <a:buSzPts val="1630"/>
              <a:buChar char="●"/>
            </a:pPr>
            <a:r>
              <a:rPr lang="en" sz="1629">
                <a:solidFill>
                  <a:srgbClr val="161616"/>
                </a:solidFill>
              </a:rPr>
              <a:t>Machine learning: Spark ML provides an API for training and deploying machine learning models at scale, such as predicting customer churn or detecting fraud</a:t>
            </a:r>
            <a:endParaRPr sz="1629">
              <a:solidFill>
                <a:srgbClr val="161616"/>
              </a:solidFill>
            </a:endParaRPr>
          </a:p>
          <a:p>
            <a:pPr indent="-332105" lvl="0" marL="457200" marR="0" rtl="0" algn="l">
              <a:lnSpc>
                <a:spcPct val="150000"/>
              </a:lnSpc>
              <a:spcBef>
                <a:spcPts val="1000"/>
              </a:spcBef>
              <a:spcAft>
                <a:spcPts val="1000"/>
              </a:spcAft>
              <a:buClr>
                <a:srgbClr val="161616"/>
              </a:buClr>
              <a:buSzPts val="1630"/>
              <a:buChar char="●"/>
            </a:pPr>
            <a:r>
              <a:rPr lang="en" sz="1629">
                <a:solidFill>
                  <a:srgbClr val="161616"/>
                </a:solidFill>
              </a:rPr>
              <a:t>Graph processing: Spark GraphX provides an API for processing large-scale graphs, such as analyzing social networks or identifying relationships in a supply chain</a:t>
            </a:r>
            <a:endParaRPr sz="1629">
              <a:solidFill>
                <a:srgbClr val="16161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69" name="Google Shape;69;p14"/>
          <p:cNvSpPr txBox="1"/>
          <p:nvPr>
            <p:ph idx="1" type="body"/>
          </p:nvPr>
        </p:nvSpPr>
        <p:spPr>
          <a:xfrm>
            <a:off x="311700" y="1152475"/>
            <a:ext cx="8520600" cy="368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Azure Synapse</a:t>
            </a:r>
            <a:endParaRPr/>
          </a:p>
          <a:p>
            <a:pPr indent="-342900" lvl="0" marL="457200" rtl="0" algn="l">
              <a:spcBef>
                <a:spcPts val="1200"/>
              </a:spcBef>
              <a:spcAft>
                <a:spcPts val="0"/>
              </a:spcAft>
              <a:buSzPts val="1800"/>
              <a:buChar char="●"/>
            </a:pPr>
            <a:r>
              <a:rPr lang="en"/>
              <a:t>Overview</a:t>
            </a:r>
            <a:endParaRPr/>
          </a:p>
          <a:p>
            <a:pPr indent="-342900" lvl="0" marL="457200" rtl="0" algn="l">
              <a:spcBef>
                <a:spcPts val="0"/>
              </a:spcBef>
              <a:spcAft>
                <a:spcPts val="0"/>
              </a:spcAft>
              <a:buSzPts val="1800"/>
              <a:buChar char="●"/>
            </a:pPr>
            <a:r>
              <a:rPr lang="en"/>
              <a:t>Features</a:t>
            </a:r>
            <a:endParaRPr/>
          </a:p>
          <a:p>
            <a:pPr indent="-342900" lvl="0" marL="457200" rtl="0" algn="l">
              <a:spcBef>
                <a:spcPts val="0"/>
              </a:spcBef>
              <a:spcAft>
                <a:spcPts val="0"/>
              </a:spcAft>
              <a:buSzPts val="1800"/>
              <a:buChar char="●"/>
            </a:pPr>
            <a:r>
              <a:rPr lang="en"/>
              <a:t>Sharding</a:t>
            </a:r>
            <a:endParaRPr/>
          </a:p>
          <a:p>
            <a:pPr indent="-342900" lvl="0" marL="457200" rtl="0" algn="l">
              <a:spcBef>
                <a:spcPts val="0"/>
              </a:spcBef>
              <a:spcAft>
                <a:spcPts val="0"/>
              </a:spcAft>
              <a:buSzPts val="1800"/>
              <a:buChar char="●"/>
            </a:pPr>
            <a:r>
              <a:rPr lang="en"/>
              <a:t>Replication</a:t>
            </a:r>
            <a:endParaRPr/>
          </a:p>
          <a:p>
            <a:pPr indent="0" lvl="0" marL="0" rtl="0" algn="l">
              <a:spcBef>
                <a:spcPts val="1200"/>
              </a:spcBef>
              <a:spcAft>
                <a:spcPts val="0"/>
              </a:spcAft>
              <a:buNone/>
            </a:pPr>
            <a:r>
              <a:rPr lang="en"/>
              <a:t>Spark</a:t>
            </a:r>
            <a:endParaRPr/>
          </a:p>
          <a:p>
            <a:pPr indent="-342900" lvl="0" marL="457200" rtl="0" algn="l">
              <a:spcBef>
                <a:spcPts val="1200"/>
              </a:spcBef>
              <a:spcAft>
                <a:spcPts val="0"/>
              </a:spcAft>
              <a:buSzPts val="1800"/>
              <a:buChar char="●"/>
            </a:pPr>
            <a:r>
              <a:rPr lang="en"/>
              <a:t>Basic overview</a:t>
            </a:r>
            <a:endParaRPr/>
          </a:p>
          <a:p>
            <a:pPr indent="-342900" lvl="0" marL="457200" rtl="0" algn="l">
              <a:spcBef>
                <a:spcPts val="0"/>
              </a:spcBef>
              <a:spcAft>
                <a:spcPts val="0"/>
              </a:spcAft>
              <a:buSzPts val="1800"/>
              <a:buChar char="●"/>
            </a:pPr>
            <a:r>
              <a:rPr lang="en"/>
              <a:t>Setup Spark cluster in Azure</a:t>
            </a:r>
            <a:endParaRPr/>
          </a:p>
          <a:p>
            <a:pPr indent="-342900" lvl="0" marL="457200" rtl="0" algn="l">
              <a:spcBef>
                <a:spcPts val="0"/>
              </a:spcBef>
              <a:spcAft>
                <a:spcPts val="0"/>
              </a:spcAft>
              <a:buSzPts val="1800"/>
              <a:buChar char="●"/>
            </a:pPr>
            <a:r>
              <a:rPr lang="en"/>
              <a:t>Load Twitter data into Spark</a:t>
            </a:r>
            <a:endParaRPr/>
          </a:p>
          <a:p>
            <a:pPr indent="-342900" lvl="0" marL="457200" rtl="0" algn="l">
              <a:spcBef>
                <a:spcPts val="0"/>
              </a:spcBef>
              <a:spcAft>
                <a:spcPts val="0"/>
              </a:spcAft>
              <a:buSzPts val="1800"/>
              <a:buChar char="●"/>
            </a:pPr>
            <a:r>
              <a:rPr lang="en"/>
              <a:t>Query Twitter data in Spark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chemeClr val="dk2"/>
                </a:solidFill>
              </a:rPr>
              <a:t>Setup Spark cluster in Azure</a:t>
            </a:r>
            <a:endParaRPr sz="2300">
              <a:solidFill>
                <a:schemeClr val="dk2"/>
              </a:solidFill>
            </a:endParaRPr>
          </a:p>
        </p:txBody>
      </p:sp>
      <p:sp>
        <p:nvSpPr>
          <p:cNvPr id="173" name="Google Shape;173;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1500"/>
              </a:spcBef>
              <a:spcAft>
                <a:spcPts val="0"/>
              </a:spcAft>
              <a:buNone/>
            </a:pPr>
            <a:r>
              <a:rPr lang="en"/>
              <a:t>Introduction:</a:t>
            </a:r>
            <a:endParaRPr/>
          </a:p>
          <a:p>
            <a:pPr indent="0" lvl="0" marL="0" rtl="0" algn="just">
              <a:spcBef>
                <a:spcPts val="1500"/>
              </a:spcBef>
              <a:spcAft>
                <a:spcPts val="1500"/>
              </a:spcAft>
              <a:buClr>
                <a:schemeClr val="dk1"/>
              </a:buClr>
              <a:buSzPts val="1100"/>
              <a:buFont typeface="Arial"/>
              <a:buNone/>
            </a:pPr>
            <a:r>
              <a:rPr lang="en"/>
              <a:t>Azure Synapse is a cloud-based analytics service that provides a single platform for big data processing. It enables us to run Apache Spark workloads to process and analyze large datasets. Azure Synapse provides an End-to-end Analytics Solution by blending Big Data Analytics, Data Lake, Data Warehousing, and Data Integration into a single unified platform. It has the ability to query relational and non-relational data at a petabyte-scale by running intelligent distributed queries among nodes at the backend in a fault-tolerant manner. In this presentation, we will walk through the steps to set up Spark using Azure Synapse.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chemeClr val="dk2"/>
                </a:solidFill>
              </a:rPr>
              <a:t>Setup Spark cluster in Azure</a:t>
            </a:r>
            <a:endParaRPr sz="2300">
              <a:solidFill>
                <a:schemeClr val="dk2"/>
              </a:solidFill>
            </a:endParaRPr>
          </a:p>
        </p:txBody>
      </p:sp>
      <p:sp>
        <p:nvSpPr>
          <p:cNvPr id="179" name="Google Shape;179;p33"/>
          <p:cNvSpPr txBox="1"/>
          <p:nvPr>
            <p:ph idx="1" type="body"/>
          </p:nvPr>
        </p:nvSpPr>
        <p:spPr>
          <a:xfrm>
            <a:off x="311700" y="1225225"/>
            <a:ext cx="3848400" cy="3577800"/>
          </a:xfrm>
          <a:prstGeom prst="rect">
            <a:avLst/>
          </a:prstGeom>
        </p:spPr>
        <p:txBody>
          <a:bodyPr anchorCtr="0" anchor="t" bIns="91425" lIns="91425" spcFirstLastPara="1" rIns="91425" wrap="square" tIns="91425">
            <a:normAutofit fontScale="92500"/>
          </a:bodyPr>
          <a:lstStyle/>
          <a:p>
            <a:pPr indent="0" lvl="0" marL="0" rtl="0" algn="just">
              <a:spcBef>
                <a:spcPts val="1500"/>
              </a:spcBef>
              <a:spcAft>
                <a:spcPts val="1500"/>
              </a:spcAft>
              <a:buNone/>
            </a:pPr>
            <a:r>
              <a:rPr lang="en"/>
              <a:t>Platform Comparison: Considering a unified analytics platform, scalability and performance for our use case, Data Integration, cost optimization: workload isolation, allowing us to allocate resources based on workload priority, ensuring efficient resource utilization and cost control and having no urgent need of MLOps and Machine learning, we went ahead with Azure Synapse Analytics</a:t>
            </a:r>
            <a:endParaRPr/>
          </a:p>
        </p:txBody>
      </p:sp>
      <p:pic>
        <p:nvPicPr>
          <p:cNvPr id="180" name="Google Shape;180;p33"/>
          <p:cNvPicPr preferRelativeResize="0"/>
          <p:nvPr/>
        </p:nvPicPr>
        <p:blipFill>
          <a:blip r:embed="rId3">
            <a:alphaModFix/>
          </a:blip>
          <a:stretch>
            <a:fillRect/>
          </a:stretch>
        </p:blipFill>
        <p:spPr>
          <a:xfrm>
            <a:off x="4572002" y="171450"/>
            <a:ext cx="4229650" cy="480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chemeClr val="dk2"/>
                </a:solidFill>
              </a:rPr>
              <a:t>Setup Spark cluster in Azure</a:t>
            </a:r>
            <a:endParaRPr sz="2300">
              <a:solidFill>
                <a:schemeClr val="dk2"/>
              </a:solidFill>
            </a:endParaRPr>
          </a:p>
        </p:txBody>
      </p:sp>
      <p:sp>
        <p:nvSpPr>
          <p:cNvPr id="186" name="Google Shape;186;p34"/>
          <p:cNvSpPr txBox="1"/>
          <p:nvPr>
            <p:ph idx="1" type="body"/>
          </p:nvPr>
        </p:nvSpPr>
        <p:spPr>
          <a:xfrm>
            <a:off x="311700" y="1152475"/>
            <a:ext cx="8520600" cy="1986600"/>
          </a:xfrm>
          <a:prstGeom prst="rect">
            <a:avLst/>
          </a:prstGeom>
        </p:spPr>
        <p:txBody>
          <a:bodyPr anchorCtr="0" anchor="t" bIns="91425" lIns="91425" spcFirstLastPara="1" rIns="91425" wrap="square" tIns="91425">
            <a:normAutofit fontScale="62500" lnSpcReduction="10000"/>
          </a:bodyPr>
          <a:lstStyle/>
          <a:p>
            <a:pPr indent="0" lvl="0" marL="0" rtl="0" algn="l">
              <a:spcBef>
                <a:spcPts val="1500"/>
              </a:spcBef>
              <a:spcAft>
                <a:spcPts val="0"/>
              </a:spcAft>
              <a:buNone/>
            </a:pPr>
            <a:r>
              <a:rPr lang="en"/>
              <a:t>Step 1: Create an Azure Synapse workspace</a:t>
            </a:r>
            <a:endParaRPr/>
          </a:p>
          <a:p>
            <a:pPr indent="0" lvl="0" marL="0" rtl="0" algn="just">
              <a:spcBef>
                <a:spcPts val="1500"/>
              </a:spcBef>
              <a:spcAft>
                <a:spcPts val="1500"/>
              </a:spcAft>
              <a:buNone/>
            </a:pPr>
            <a:r>
              <a:rPr lang="en"/>
              <a:t>The first step is to create an Azure Synapse workspace in the Azure portal. This workspace is a unified workspace that allows us to manage our big data processing and analytics tasks. A Synapse workspace is a securable collaboration boundary for doing cloud-based enterprise analytics in Azure. A workspace is deployed in a specific region(in our case West)  and has an associated ADLS Gen2 account and file system (for storing data). A workspace is under a resource group. A workspace allows us  to perform analytics with SQL and Apache spark. Resources available for SQL and Spark analytics are organized into SQL and Spark pools. We also have Linked services to allow external data access: A workspace can contain any number of Linked service, essentially connection strings that define the connection information needed for the workspace to connect to external resources.</a:t>
            </a:r>
            <a:endParaRPr/>
          </a:p>
        </p:txBody>
      </p:sp>
      <p:pic>
        <p:nvPicPr>
          <p:cNvPr id="187" name="Google Shape;187;p34"/>
          <p:cNvPicPr preferRelativeResize="0"/>
          <p:nvPr/>
        </p:nvPicPr>
        <p:blipFill>
          <a:blip r:embed="rId3">
            <a:alphaModFix/>
          </a:blip>
          <a:stretch>
            <a:fillRect/>
          </a:stretch>
        </p:blipFill>
        <p:spPr>
          <a:xfrm>
            <a:off x="393000" y="3144325"/>
            <a:ext cx="6717126" cy="173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chemeClr val="dk2"/>
                </a:solidFill>
              </a:rPr>
              <a:t>Setup Spark cluster in Azure</a:t>
            </a:r>
            <a:endParaRPr sz="2300">
              <a:solidFill>
                <a:schemeClr val="dk2"/>
              </a:solidFill>
            </a:endParaRPr>
          </a:p>
        </p:txBody>
      </p:sp>
      <p:sp>
        <p:nvSpPr>
          <p:cNvPr id="193" name="Google Shape;193;p35"/>
          <p:cNvSpPr txBox="1"/>
          <p:nvPr>
            <p:ph idx="1" type="body"/>
          </p:nvPr>
        </p:nvSpPr>
        <p:spPr>
          <a:xfrm>
            <a:off x="311700" y="1152475"/>
            <a:ext cx="8520600" cy="14193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1500"/>
              </a:spcBef>
              <a:spcAft>
                <a:spcPts val="0"/>
              </a:spcAft>
              <a:buNone/>
            </a:pPr>
            <a:r>
              <a:rPr lang="en"/>
              <a:t>Step 2: Create a Spark pool</a:t>
            </a:r>
            <a:endParaRPr/>
          </a:p>
          <a:p>
            <a:pPr indent="0" lvl="0" marL="0" rtl="0" algn="just">
              <a:spcBef>
                <a:spcPts val="1500"/>
              </a:spcBef>
              <a:spcAft>
                <a:spcPts val="1500"/>
              </a:spcAft>
              <a:buNone/>
            </a:pPr>
            <a:r>
              <a:rPr lang="en"/>
              <a:t>Once our workspace is created, we created a Spark pool. A Spark pool is a set of resources that we can use to run Spark jobs. It is a set of metadata that defines the compute resource requirements and associated behavior characteristics when a Spark instance is instantiated. These characteristics include but aren't limited to name, number of nodes, node size, scaling behavior, and time to live. </a:t>
            </a:r>
            <a:endParaRPr/>
          </a:p>
        </p:txBody>
      </p:sp>
      <p:pic>
        <p:nvPicPr>
          <p:cNvPr id="194" name="Google Shape;194;p35"/>
          <p:cNvPicPr preferRelativeResize="0"/>
          <p:nvPr/>
        </p:nvPicPr>
        <p:blipFill>
          <a:blip r:embed="rId3">
            <a:alphaModFix/>
          </a:blip>
          <a:stretch>
            <a:fillRect/>
          </a:stretch>
        </p:blipFill>
        <p:spPr>
          <a:xfrm>
            <a:off x="311700" y="2706525"/>
            <a:ext cx="8520601" cy="21651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300">
                <a:solidFill>
                  <a:schemeClr val="dk2"/>
                </a:solidFill>
              </a:rPr>
              <a:t>Setup Spark cluster in Azure</a:t>
            </a:r>
            <a:endParaRPr sz="2300">
              <a:solidFill>
                <a:schemeClr val="dk2"/>
              </a:solidFill>
            </a:endParaRPr>
          </a:p>
        </p:txBody>
      </p:sp>
      <p:sp>
        <p:nvSpPr>
          <p:cNvPr id="200" name="Google Shape;200;p36"/>
          <p:cNvSpPr txBox="1"/>
          <p:nvPr>
            <p:ph idx="1" type="body"/>
          </p:nvPr>
        </p:nvSpPr>
        <p:spPr>
          <a:xfrm>
            <a:off x="311700" y="1152475"/>
            <a:ext cx="8520600" cy="3827100"/>
          </a:xfrm>
          <a:prstGeom prst="rect">
            <a:avLst/>
          </a:prstGeom>
        </p:spPr>
        <p:txBody>
          <a:bodyPr anchorCtr="0" anchor="t" bIns="91425" lIns="91425" spcFirstLastPara="1" rIns="91425" wrap="square" tIns="91425">
            <a:normAutofit fontScale="77500" lnSpcReduction="10000"/>
          </a:bodyPr>
          <a:lstStyle/>
          <a:p>
            <a:pPr indent="0" lvl="0" marL="0" rtl="0" algn="l">
              <a:spcBef>
                <a:spcPts val="1500"/>
              </a:spcBef>
              <a:spcAft>
                <a:spcPts val="0"/>
              </a:spcAft>
              <a:buNone/>
            </a:pPr>
            <a:r>
              <a:rPr b="1" lang="en"/>
              <a:t>Node Setup</a:t>
            </a:r>
            <a:endParaRPr b="1"/>
          </a:p>
          <a:p>
            <a:pPr indent="0" lvl="0" marL="0" rtl="0" algn="just">
              <a:spcBef>
                <a:spcPts val="1500"/>
              </a:spcBef>
              <a:spcAft>
                <a:spcPts val="0"/>
              </a:spcAft>
              <a:buNone/>
            </a:pPr>
            <a:r>
              <a:rPr lang="en"/>
              <a:t>Nodes: Apache Spark pool instance consists of one head node and two or more worker nodes with a minimum of three nodes in a Spark instance. The head node runs extra management services such as Livy, Yarn Resource Manager, Zookeeper, and the Spark driver. All nodes run services such as Node Agent and Yarn Node Manager. All worker nodes run the Spark Executor service.</a:t>
            </a:r>
            <a:endParaRPr/>
          </a:p>
          <a:p>
            <a:pPr indent="0" lvl="0" marL="0" rtl="0" algn="just">
              <a:spcBef>
                <a:spcPts val="1500"/>
              </a:spcBef>
              <a:spcAft>
                <a:spcPts val="0"/>
              </a:spcAft>
              <a:buNone/>
            </a:pPr>
            <a:r>
              <a:rPr lang="en"/>
              <a:t>Node Sizes: A Spark pool can be defined with node sizes that range from a Small compute node with 4 vCore and 32 GB of memory up to a XXLarge compute node with 64 vCore and 512 GB of memory per node. Node sizes can be altered after pool creation although the instance may need to be restarted.</a:t>
            </a:r>
            <a:endParaRPr/>
          </a:p>
          <a:p>
            <a:pPr indent="0" lvl="0" marL="0" rtl="0" algn="just">
              <a:spcBef>
                <a:spcPts val="1500"/>
              </a:spcBef>
              <a:spcAft>
                <a:spcPts val="1500"/>
              </a:spcAft>
              <a:buNone/>
            </a:pPr>
            <a:r>
              <a:rPr lang="en"/>
              <a:t>Autoscale: Autoscale for Apache Spark pools allows automatic scale up and down of compute resources based on the amount of activity. When the autoscale feature is enabled, we set the minimum, and maximum number of nodes to scale(we did 3 - 16). When the autoscale feature is disabled, the number of nodes set will remain fixed.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200">
                <a:solidFill>
                  <a:schemeClr val="dk2"/>
                </a:solidFill>
              </a:rPr>
              <a:t>Setup Spark cluster in Azure</a:t>
            </a:r>
            <a:endParaRPr sz="2200">
              <a:solidFill>
                <a:schemeClr val="dk2"/>
              </a:solidFill>
            </a:endParaRPr>
          </a:p>
        </p:txBody>
      </p:sp>
      <p:sp>
        <p:nvSpPr>
          <p:cNvPr id="206" name="Google Shape;206;p37"/>
          <p:cNvSpPr txBox="1"/>
          <p:nvPr>
            <p:ph idx="1" type="body"/>
          </p:nvPr>
        </p:nvSpPr>
        <p:spPr>
          <a:xfrm>
            <a:off x="311700" y="1152475"/>
            <a:ext cx="8424600" cy="16209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1500"/>
              </a:spcBef>
              <a:spcAft>
                <a:spcPts val="0"/>
              </a:spcAft>
              <a:buNone/>
            </a:pPr>
            <a:r>
              <a:rPr lang="en"/>
              <a:t>Step 3: Storage Account and Connecting Azure Resources to Synapse</a:t>
            </a:r>
            <a:endParaRPr/>
          </a:p>
          <a:p>
            <a:pPr indent="0" lvl="0" marL="0" rtl="0" algn="just">
              <a:spcBef>
                <a:spcPts val="1500"/>
              </a:spcBef>
              <a:spcAft>
                <a:spcPts val="1500"/>
              </a:spcAft>
              <a:buNone/>
            </a:pPr>
            <a:r>
              <a:rPr lang="en"/>
              <a:t>To analyze data using Spark, we created a storage account. On a storage account, we can upload data from a variety of sources, such as Azure Blob Storage, Azure Data Lake Storage, or on-premises data sources. Once we uploaded the data, we used it in our Spark jobs by connecting the Azure workspace to Synapse Analytics platform. </a:t>
            </a:r>
            <a:r>
              <a:rPr lang="en"/>
              <a:t>We’re running our data system on two pillars: Azure resources such as workspace, data storage and Synapse Analytics platform. To leverage the capabilities of Synapse analytics platform by spinning up a spark pool using a notebook, we need the Azure resources on demand in the workspace interface. We do that by connecting the entire workspace to Synapse Analytics. </a:t>
            </a:r>
            <a:endParaRPr/>
          </a:p>
        </p:txBody>
      </p:sp>
      <p:pic>
        <p:nvPicPr>
          <p:cNvPr id="207" name="Google Shape;207;p37"/>
          <p:cNvPicPr preferRelativeResize="0"/>
          <p:nvPr/>
        </p:nvPicPr>
        <p:blipFill>
          <a:blip r:embed="rId3">
            <a:alphaModFix/>
          </a:blip>
          <a:stretch>
            <a:fillRect/>
          </a:stretch>
        </p:blipFill>
        <p:spPr>
          <a:xfrm>
            <a:off x="2105300" y="2709600"/>
            <a:ext cx="4374500" cy="229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9300"/>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100">
                <a:solidFill>
                  <a:schemeClr val="dk2"/>
                </a:solidFill>
              </a:rPr>
              <a:t>Load Twitter data into Spark</a:t>
            </a:r>
            <a:endParaRPr sz="2100">
              <a:solidFill>
                <a:schemeClr val="dk2"/>
              </a:solidFill>
            </a:endParaRPr>
          </a:p>
        </p:txBody>
      </p:sp>
      <p:sp>
        <p:nvSpPr>
          <p:cNvPr id="213" name="Google Shape;213;p38"/>
          <p:cNvSpPr txBox="1"/>
          <p:nvPr>
            <p:ph idx="1" type="body"/>
          </p:nvPr>
        </p:nvSpPr>
        <p:spPr>
          <a:xfrm>
            <a:off x="311700" y="749919"/>
            <a:ext cx="8520600" cy="939300"/>
          </a:xfrm>
          <a:prstGeom prst="rect">
            <a:avLst/>
          </a:prstGeom>
        </p:spPr>
        <p:txBody>
          <a:bodyPr anchorCtr="0" anchor="t" bIns="91425" lIns="91425" spcFirstLastPara="1" rIns="91425" wrap="square" tIns="91425">
            <a:noAutofit/>
          </a:bodyPr>
          <a:lstStyle/>
          <a:p>
            <a:pPr indent="0" lvl="0" marL="0" rtl="0" algn="just">
              <a:spcBef>
                <a:spcPts val="1500"/>
              </a:spcBef>
              <a:spcAft>
                <a:spcPts val="1500"/>
              </a:spcAft>
              <a:buSzPts val="523"/>
              <a:buNone/>
            </a:pPr>
            <a:r>
              <a:rPr lang="en" sz="1155"/>
              <a:t>Step 1: </a:t>
            </a:r>
            <a:r>
              <a:rPr lang="en" sz="1155"/>
              <a:t>Our data is a nested JSON which we will need to convert to CSV in order to create Spark DataFrame easily.</a:t>
            </a:r>
            <a:r>
              <a:rPr lang="en" sz="1155"/>
              <a:t>.  JSON is a popular data format used for exchanging information between systems. It organizes data in a hierarchical structure, making it suitable for representing complex objects. Nested JSON structures contain objects or arrays within other objects or arrays, posing a challenge when working with such data in Spark.</a:t>
            </a:r>
            <a:endParaRPr sz="1155"/>
          </a:p>
        </p:txBody>
      </p:sp>
      <p:pic>
        <p:nvPicPr>
          <p:cNvPr id="214" name="Google Shape;214;p38"/>
          <p:cNvPicPr preferRelativeResize="0"/>
          <p:nvPr/>
        </p:nvPicPr>
        <p:blipFill>
          <a:blip r:embed="rId3">
            <a:alphaModFix/>
          </a:blip>
          <a:stretch>
            <a:fillRect/>
          </a:stretch>
        </p:blipFill>
        <p:spPr>
          <a:xfrm>
            <a:off x="403450" y="1814225"/>
            <a:ext cx="3315499" cy="320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200">
                <a:solidFill>
                  <a:schemeClr val="dk2"/>
                </a:solidFill>
              </a:rPr>
              <a:t>Load Twitter data into Spark</a:t>
            </a:r>
            <a:endParaRPr sz="2200">
              <a:solidFill>
                <a:schemeClr val="dk2"/>
              </a:solidFill>
            </a:endParaRPr>
          </a:p>
        </p:txBody>
      </p:sp>
      <p:sp>
        <p:nvSpPr>
          <p:cNvPr id="220" name="Google Shape;220;p39"/>
          <p:cNvSpPr txBox="1"/>
          <p:nvPr>
            <p:ph idx="1" type="body"/>
          </p:nvPr>
        </p:nvSpPr>
        <p:spPr>
          <a:xfrm>
            <a:off x="311700" y="1152475"/>
            <a:ext cx="8520600" cy="3449100"/>
          </a:xfrm>
          <a:prstGeom prst="rect">
            <a:avLst/>
          </a:prstGeom>
        </p:spPr>
        <p:txBody>
          <a:bodyPr anchorCtr="0" anchor="t" bIns="91425" lIns="91425" spcFirstLastPara="1" rIns="91425" wrap="square" tIns="91425">
            <a:normAutofit fontScale="70000" lnSpcReduction="20000"/>
          </a:bodyPr>
          <a:lstStyle/>
          <a:p>
            <a:pPr indent="0" lvl="0" marL="0" rtl="0" algn="l">
              <a:spcBef>
                <a:spcPts val="1500"/>
              </a:spcBef>
              <a:spcAft>
                <a:spcPts val="0"/>
              </a:spcAft>
              <a:buNone/>
            </a:pPr>
            <a:r>
              <a:rPr lang="en"/>
              <a:t>Step 2: Convert nested JSON to Spark DataFrame using Python Pre-Processing</a:t>
            </a:r>
            <a:endParaRPr/>
          </a:p>
          <a:p>
            <a:pPr indent="0" lvl="0" marL="0" rtl="0" algn="l">
              <a:spcBef>
                <a:spcPts val="1500"/>
              </a:spcBef>
              <a:spcAft>
                <a:spcPts val="0"/>
              </a:spcAft>
              <a:buNone/>
            </a:pPr>
            <a:r>
              <a:rPr b="1" lang="en"/>
              <a:t>Parsing the Nested JSON</a:t>
            </a:r>
            <a:r>
              <a:rPr lang="en"/>
              <a:t>: To work with the nested JSON data, we use the from_json function. This function parses the JSON column and converts it into a struct type, preserving the nested structure. We specify the schema of the JSON data to ensure correct parsing.</a:t>
            </a:r>
            <a:endParaRPr/>
          </a:p>
          <a:p>
            <a:pPr indent="0" lvl="0" marL="0" rtl="0" algn="l">
              <a:spcBef>
                <a:spcPts val="1500"/>
              </a:spcBef>
              <a:spcAft>
                <a:spcPts val="0"/>
              </a:spcAft>
              <a:buNone/>
            </a:pPr>
            <a:r>
              <a:rPr b="1" lang="en"/>
              <a:t>Exploding Arrays:</a:t>
            </a:r>
            <a:r>
              <a:rPr lang="en"/>
              <a:t> If the JSON contains arrays, we might need to expand them to process individual elements. Spark's explode function allows us to unnest arrays, creating multiple rows for each array element. This step helps to flatten the nested structure and enables easy access to individual array elements.</a:t>
            </a:r>
            <a:endParaRPr/>
          </a:p>
          <a:p>
            <a:pPr indent="0" lvl="0" marL="0" rtl="0" algn="l">
              <a:spcBef>
                <a:spcPts val="1500"/>
              </a:spcBef>
              <a:spcAft>
                <a:spcPts val="0"/>
              </a:spcAft>
              <a:buNone/>
            </a:pPr>
            <a:r>
              <a:rPr b="1" lang="en"/>
              <a:t>Extracting Nested Fields:</a:t>
            </a:r>
            <a:r>
              <a:rPr lang="en"/>
              <a:t> Once the JSON data is parsed and arrays are exploded, we can access nested fields using dot notation. By specifying the path to the desired field, we can extract and create new columns for further analysis or transformations.</a:t>
            </a:r>
            <a:endParaRPr/>
          </a:p>
          <a:p>
            <a:pPr indent="0" lvl="0" marL="0" rtl="0" algn="l">
              <a:spcBef>
                <a:spcPts val="1500"/>
              </a:spcBef>
              <a:spcAft>
                <a:spcPts val="1500"/>
              </a:spcAft>
              <a:buNone/>
            </a:pPr>
            <a:r>
              <a:rPr b="1" lang="en"/>
              <a:t>Performing Operations:</a:t>
            </a:r>
            <a:r>
              <a:rPr lang="en"/>
              <a:t> With the flattened DataFrame, we can perform various operations like filtering, aggregating, or joining with other data sources. Spark provides a rich set of functions and SQL-like expressions to manipulate and transform the data efficiently.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200">
                <a:solidFill>
                  <a:schemeClr val="dk2"/>
                </a:solidFill>
              </a:rPr>
              <a:t>Load Twitter data into Spark</a:t>
            </a:r>
            <a:endParaRPr sz="2200">
              <a:solidFill>
                <a:schemeClr val="dk2"/>
              </a:solidFill>
            </a:endParaRPr>
          </a:p>
        </p:txBody>
      </p:sp>
      <p:sp>
        <p:nvSpPr>
          <p:cNvPr id="226" name="Google Shape;226;p40"/>
          <p:cNvSpPr txBox="1"/>
          <p:nvPr>
            <p:ph idx="1" type="body"/>
          </p:nvPr>
        </p:nvSpPr>
        <p:spPr>
          <a:xfrm>
            <a:off x="311700" y="1152475"/>
            <a:ext cx="8520600" cy="65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500"/>
              </a:spcBef>
              <a:spcAft>
                <a:spcPts val="1500"/>
              </a:spcAft>
              <a:buNone/>
            </a:pPr>
            <a:r>
              <a:rPr lang="en"/>
              <a:t>Result: We get a flattened DataFrame considering unique values per row for columns of interest. We can use the SQL expression in the spark notebook to do the analysis</a:t>
            </a:r>
            <a:endParaRPr/>
          </a:p>
        </p:txBody>
      </p:sp>
      <p:pic>
        <p:nvPicPr>
          <p:cNvPr id="227" name="Google Shape;227;p40"/>
          <p:cNvPicPr preferRelativeResize="0"/>
          <p:nvPr/>
        </p:nvPicPr>
        <p:blipFill rotWithShape="1">
          <a:blip r:embed="rId3">
            <a:alphaModFix/>
          </a:blip>
          <a:srcRect b="0" l="0" r="0" t="7321"/>
          <a:stretch/>
        </p:blipFill>
        <p:spPr>
          <a:xfrm>
            <a:off x="379350" y="1808125"/>
            <a:ext cx="8597000" cy="2987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idx="1" type="body"/>
          </p:nvPr>
        </p:nvSpPr>
        <p:spPr>
          <a:xfrm>
            <a:off x="311700" y="1152475"/>
            <a:ext cx="8520600" cy="2453100"/>
          </a:xfrm>
          <a:prstGeom prst="rect">
            <a:avLst/>
          </a:prstGeom>
        </p:spPr>
        <p:txBody>
          <a:bodyPr anchorCtr="0" anchor="t" bIns="91425" lIns="91425" spcFirstLastPara="1" rIns="91425" wrap="square" tIns="91425">
            <a:normAutofit/>
          </a:bodyPr>
          <a:lstStyle/>
          <a:p>
            <a:pPr indent="0" lvl="0" marL="0" rtl="0" algn="ctr">
              <a:spcBef>
                <a:spcPts val="1500"/>
              </a:spcBef>
              <a:spcAft>
                <a:spcPts val="0"/>
              </a:spcAft>
              <a:buNone/>
            </a:pPr>
            <a:r>
              <a:rPr lang="en" sz="3600"/>
              <a:t>Thank You!</a:t>
            </a:r>
            <a:endParaRPr sz="3600"/>
          </a:p>
          <a:p>
            <a:pPr indent="0" lvl="0" marL="0" rtl="0" algn="ctr">
              <a:spcBef>
                <a:spcPts val="1500"/>
              </a:spcBef>
              <a:spcAft>
                <a:spcPts val="0"/>
              </a:spcAft>
              <a:buNone/>
            </a:pPr>
            <a:r>
              <a:t/>
            </a:r>
            <a:endParaRPr sz="3600"/>
          </a:p>
          <a:p>
            <a:pPr indent="0" lvl="0" marL="0" rtl="0" algn="ctr">
              <a:spcBef>
                <a:spcPts val="1500"/>
              </a:spcBef>
              <a:spcAft>
                <a:spcPts val="1500"/>
              </a:spcAft>
              <a:buNone/>
            </a:pPr>
            <a:r>
              <a:rPr lang="en" sz="3600"/>
              <a:t>Any Questions?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44400" y="856550"/>
            <a:ext cx="8455199" cy="343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Azure Synapse Analytics is an enterprise analytics service that accelerates time to insight across data warehouses and big data systems.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It brings together the best of SQL technologies used in enterprise data warehousing, Apache Spark technologies for big data, and Azure Data Explorer for log and time series analytics.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Limitless scale to rapidly deliver insights from all your data across data warehouses and big data analytics systems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Powerful insights uncovered from all your data transformed with machine learning models to enhance your intelligent apps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Unified experience for developing end-to-end analytics solutions to significantly reduce project development time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The most advanced security and privacy features on the market, including column- and row-level security and dynamic data masking</a:t>
            </a:r>
            <a:endParaRPr sz="14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450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FEATURES AND CAPABILITIES</a:t>
            </a:r>
            <a:endParaRPr/>
          </a:p>
        </p:txBody>
      </p:sp>
      <p:graphicFrame>
        <p:nvGraphicFramePr>
          <p:cNvPr id="86" name="Google Shape;86;p17"/>
          <p:cNvGraphicFramePr/>
          <p:nvPr/>
        </p:nvGraphicFramePr>
        <p:xfrm>
          <a:off x="351600" y="817750"/>
          <a:ext cx="3000000" cy="3000000"/>
        </p:xfrm>
        <a:graphic>
          <a:graphicData uri="http://schemas.openxmlformats.org/drawingml/2006/table">
            <a:tbl>
              <a:tblPr>
                <a:noFill/>
                <a:tableStyleId>{AD358185-5ED1-43C9-B8F7-C1D268293192}</a:tableStyleId>
              </a:tblPr>
              <a:tblGrid>
                <a:gridCol w="4220400"/>
                <a:gridCol w="4220400"/>
              </a:tblGrid>
              <a:tr h="425350">
                <a:tc>
                  <a:txBody>
                    <a:bodyPr/>
                    <a:lstStyle/>
                    <a:p>
                      <a:pPr indent="0" lvl="0" marL="0" rtl="0" algn="ctr">
                        <a:spcBef>
                          <a:spcPts val="0"/>
                        </a:spcBef>
                        <a:spcAft>
                          <a:spcPts val="0"/>
                        </a:spcAft>
                        <a:buNone/>
                      </a:pPr>
                      <a:r>
                        <a:rPr b="1" lang="en" u="sng"/>
                        <a:t>FEATURE</a:t>
                      </a:r>
                      <a:endParaRPr b="1" u="sng"/>
                    </a:p>
                  </a:txBody>
                  <a:tcPr marT="91425" marB="91425" marR="91425" marL="91425"/>
                </a:tc>
                <a:tc>
                  <a:txBody>
                    <a:bodyPr/>
                    <a:lstStyle/>
                    <a:p>
                      <a:pPr indent="0" lvl="0" marL="0" rtl="0" algn="ctr">
                        <a:spcBef>
                          <a:spcPts val="0"/>
                        </a:spcBef>
                        <a:spcAft>
                          <a:spcPts val="0"/>
                        </a:spcAft>
                        <a:buNone/>
                      </a:pPr>
                      <a:r>
                        <a:rPr b="1" lang="en" u="sng"/>
                        <a:t>DESCRIPTION</a:t>
                      </a:r>
                      <a:endParaRPr b="1" u="sng"/>
                    </a:p>
                  </a:txBody>
                  <a:tcPr marT="91425" marB="91425" marR="91425" marL="91425"/>
                </a:tc>
              </a:tr>
              <a:tr h="539875">
                <a:tc>
                  <a:txBody>
                    <a:bodyPr/>
                    <a:lstStyle/>
                    <a:p>
                      <a:pPr indent="0" lvl="0" marL="0" rtl="0" algn="l">
                        <a:spcBef>
                          <a:spcPts val="0"/>
                        </a:spcBef>
                        <a:spcAft>
                          <a:spcPts val="0"/>
                        </a:spcAft>
                        <a:buNone/>
                      </a:pPr>
                      <a:r>
                        <a:rPr lang="en" sz="1200">
                          <a:solidFill>
                            <a:srgbClr val="161616"/>
                          </a:solidFill>
                          <a:highlight>
                            <a:srgbClr val="FFFFFF"/>
                          </a:highlight>
                        </a:rPr>
                        <a:t>Apache Spark Delta Lake tables in serverless SQL pools</a:t>
                      </a:r>
                      <a:endParaRPr sz="1200"/>
                    </a:p>
                  </a:txBody>
                  <a:tcPr marT="91425" marB="91425" marR="91425" marL="91425"/>
                </a:tc>
                <a:tc>
                  <a:txBody>
                    <a:bodyPr/>
                    <a:lstStyle/>
                    <a:p>
                      <a:pPr indent="0" lvl="0" marL="0" rtl="0" algn="l">
                        <a:spcBef>
                          <a:spcPts val="0"/>
                        </a:spcBef>
                        <a:spcAft>
                          <a:spcPts val="0"/>
                        </a:spcAft>
                        <a:buNone/>
                      </a:pPr>
                      <a:r>
                        <a:rPr lang="en" sz="1200">
                          <a:solidFill>
                            <a:srgbClr val="161616"/>
                          </a:solidFill>
                          <a:highlight>
                            <a:srgbClr val="FFFFFF"/>
                          </a:highlight>
                        </a:rPr>
                        <a:t>The ability to for serverless SQL pools to access Delta Lake tables created in Spark databases is in preview.</a:t>
                      </a:r>
                      <a:endParaRPr sz="1200"/>
                    </a:p>
                  </a:txBody>
                  <a:tcPr marT="91425" marB="91425" marR="91425" marL="91425"/>
                </a:tc>
              </a:tr>
              <a:tr h="883425">
                <a:tc>
                  <a:txBody>
                    <a:bodyPr/>
                    <a:lstStyle/>
                    <a:p>
                      <a:pPr indent="0" lvl="0" marL="0" rtl="0" algn="l">
                        <a:spcBef>
                          <a:spcPts val="0"/>
                        </a:spcBef>
                        <a:spcAft>
                          <a:spcPts val="0"/>
                        </a:spcAft>
                        <a:buNone/>
                      </a:pPr>
                      <a:r>
                        <a:rPr lang="en" sz="1200">
                          <a:solidFill>
                            <a:srgbClr val="161616"/>
                          </a:solidFill>
                          <a:highlight>
                            <a:srgbClr val="FFFFFF"/>
                          </a:highlight>
                        </a:rPr>
                        <a:t>Apache Spark elastic pool storage</a:t>
                      </a:r>
                      <a:endParaRPr sz="1200"/>
                    </a:p>
                  </a:txBody>
                  <a:tcPr marT="91425" marB="91425" marR="91425" marL="91425"/>
                </a:tc>
                <a:tc>
                  <a:txBody>
                    <a:bodyPr/>
                    <a:lstStyle/>
                    <a:p>
                      <a:pPr indent="0" lvl="0" marL="0" rtl="0" algn="l">
                        <a:spcBef>
                          <a:spcPts val="0"/>
                        </a:spcBef>
                        <a:spcAft>
                          <a:spcPts val="0"/>
                        </a:spcAft>
                        <a:buNone/>
                      </a:pPr>
                      <a:r>
                        <a:rPr lang="en" sz="1200">
                          <a:solidFill>
                            <a:srgbClr val="161616"/>
                          </a:solidFill>
                          <a:highlight>
                            <a:srgbClr val="FFFFFF"/>
                          </a:highlight>
                        </a:rPr>
                        <a:t>Azure Synapse Analytics Spark pools now support elastic pool storage in preview. Elastic pool storage allows the Spark engine to monitor worker node temporary storage and attach more disks if needed.</a:t>
                      </a:r>
                      <a:endParaRPr sz="1200"/>
                    </a:p>
                  </a:txBody>
                  <a:tcPr marT="91425" marB="91425" marR="91425" marL="91425"/>
                </a:tc>
              </a:tr>
              <a:tr h="711650">
                <a:tc>
                  <a:txBody>
                    <a:bodyPr/>
                    <a:lstStyle/>
                    <a:p>
                      <a:pPr indent="0" lvl="0" marL="0" rtl="0" algn="l">
                        <a:spcBef>
                          <a:spcPts val="0"/>
                        </a:spcBef>
                        <a:spcAft>
                          <a:spcPts val="0"/>
                        </a:spcAft>
                        <a:buNone/>
                      </a:pPr>
                      <a:r>
                        <a:rPr lang="en" sz="1200">
                          <a:solidFill>
                            <a:srgbClr val="161616"/>
                          </a:solidFill>
                          <a:highlight>
                            <a:srgbClr val="FFFFFF"/>
                          </a:highlight>
                        </a:rPr>
                        <a:t>Apache Spark Optimized Write</a:t>
                      </a:r>
                      <a:endParaRPr sz="1200"/>
                    </a:p>
                  </a:txBody>
                  <a:tcPr marT="91425" marB="91425" marR="91425" marL="91425"/>
                </a:tc>
                <a:tc>
                  <a:txBody>
                    <a:bodyPr/>
                    <a:lstStyle/>
                    <a:p>
                      <a:pPr indent="0" lvl="0" marL="0" rtl="0" algn="l">
                        <a:spcBef>
                          <a:spcPts val="0"/>
                        </a:spcBef>
                        <a:spcAft>
                          <a:spcPts val="0"/>
                        </a:spcAft>
                        <a:buNone/>
                      </a:pPr>
                      <a:r>
                        <a:rPr lang="en" sz="1200">
                          <a:highlight>
                            <a:srgbClr val="FFFFFF"/>
                          </a:highlight>
                        </a:rPr>
                        <a:t>Optimize Write is a Delta Lake on Azure Synapse</a:t>
                      </a:r>
                      <a:r>
                        <a:rPr lang="en" sz="1200">
                          <a:solidFill>
                            <a:srgbClr val="161616"/>
                          </a:solidFill>
                          <a:highlight>
                            <a:srgbClr val="FFFFFF"/>
                          </a:highlight>
                        </a:rPr>
                        <a:t> feature reduces the number of files written by Apache Spark 3 (3.1 and 3.2) and aims to increase individual file size of the written data.</a:t>
                      </a:r>
                      <a:endParaRPr sz="1200"/>
                    </a:p>
                  </a:txBody>
                  <a:tcPr marT="91425" marB="91425" marR="91425" marL="91425"/>
                </a:tc>
              </a:tr>
              <a:tr h="368075">
                <a:tc>
                  <a:txBody>
                    <a:bodyPr/>
                    <a:lstStyle/>
                    <a:p>
                      <a:pPr indent="0" lvl="0" marL="0" rtl="0" algn="l">
                        <a:spcBef>
                          <a:spcPts val="0"/>
                        </a:spcBef>
                        <a:spcAft>
                          <a:spcPts val="0"/>
                        </a:spcAft>
                        <a:buNone/>
                      </a:pPr>
                      <a:r>
                        <a:rPr lang="en" sz="1200">
                          <a:solidFill>
                            <a:srgbClr val="161616"/>
                          </a:solidFill>
                          <a:highlight>
                            <a:srgbClr val="FFFFFF"/>
                          </a:highlight>
                        </a:rPr>
                        <a:t>Apache Spark R language support</a:t>
                      </a:r>
                      <a:endParaRPr sz="1200"/>
                    </a:p>
                  </a:txBody>
                  <a:tcPr marT="91425" marB="91425" marR="91425" marL="91425"/>
                </a:tc>
                <a:tc>
                  <a:txBody>
                    <a:bodyPr/>
                    <a:lstStyle/>
                    <a:p>
                      <a:pPr indent="0" lvl="0" marL="0" rtl="0" algn="l">
                        <a:spcBef>
                          <a:spcPts val="0"/>
                        </a:spcBef>
                        <a:spcAft>
                          <a:spcPts val="0"/>
                        </a:spcAft>
                        <a:buNone/>
                      </a:pPr>
                      <a:r>
                        <a:rPr lang="en" sz="1200">
                          <a:solidFill>
                            <a:srgbClr val="161616"/>
                          </a:solidFill>
                          <a:highlight>
                            <a:srgbClr val="FFFFFF"/>
                          </a:highlight>
                        </a:rPr>
                        <a:t>Built-in R support for Apache Spark is now in preview.</a:t>
                      </a:r>
                      <a:endParaRPr sz="1200"/>
                    </a:p>
                  </a:txBody>
                  <a:tcPr marT="91425" marB="91425" marR="91425" marL="91425"/>
                </a:tc>
              </a:tr>
              <a:tr h="883425">
                <a:tc>
                  <a:txBody>
                    <a:bodyPr/>
                    <a:lstStyle/>
                    <a:p>
                      <a:pPr indent="0" lvl="0" marL="0" rtl="0" algn="l">
                        <a:spcBef>
                          <a:spcPts val="0"/>
                        </a:spcBef>
                        <a:spcAft>
                          <a:spcPts val="0"/>
                        </a:spcAft>
                        <a:buNone/>
                      </a:pPr>
                      <a:r>
                        <a:rPr lang="en" sz="1200">
                          <a:solidFill>
                            <a:srgbClr val="161616"/>
                          </a:solidFill>
                          <a:highlight>
                            <a:srgbClr val="FFFFFF"/>
                          </a:highlight>
                        </a:rPr>
                        <a:t>Azure Synapse Data Explorer</a:t>
                      </a:r>
                      <a:endParaRPr sz="1200"/>
                    </a:p>
                  </a:txBody>
                  <a:tcPr marT="91425" marB="91425" marR="91425" marL="91425"/>
                </a:tc>
                <a:tc>
                  <a:txBody>
                    <a:bodyPr/>
                    <a:lstStyle/>
                    <a:p>
                      <a:pPr indent="0" lvl="0" marL="0" rtl="0" algn="l">
                        <a:spcBef>
                          <a:spcPts val="0"/>
                        </a:spcBef>
                        <a:spcAft>
                          <a:spcPts val="0"/>
                        </a:spcAft>
                        <a:buNone/>
                      </a:pPr>
                      <a:r>
                        <a:rPr lang="en" sz="1200">
                          <a:solidFill>
                            <a:srgbClr val="161616"/>
                          </a:solidFill>
                          <a:highlight>
                            <a:srgbClr val="FFFFFF"/>
                          </a:highlight>
                        </a:rPr>
                        <a:t>The Azure Synapse Data Explorer provides an interactive query experience to unlock insights from log and telemetry data. Connectors for Azure Data Explorer are available for Synapse Data Explorer.</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450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FEATURES AND CAPABILITIES</a:t>
            </a:r>
            <a:endParaRPr/>
          </a:p>
        </p:txBody>
      </p:sp>
      <p:graphicFrame>
        <p:nvGraphicFramePr>
          <p:cNvPr id="92" name="Google Shape;92;p18"/>
          <p:cNvGraphicFramePr/>
          <p:nvPr/>
        </p:nvGraphicFramePr>
        <p:xfrm>
          <a:off x="351600" y="740000"/>
          <a:ext cx="3000000" cy="3000000"/>
        </p:xfrm>
        <a:graphic>
          <a:graphicData uri="http://schemas.openxmlformats.org/drawingml/2006/table">
            <a:tbl>
              <a:tblPr>
                <a:noFill/>
                <a:tableStyleId>{AD358185-5ED1-43C9-B8F7-C1D268293192}</a:tableStyleId>
              </a:tblPr>
              <a:tblGrid>
                <a:gridCol w="4220400"/>
                <a:gridCol w="4220400"/>
              </a:tblGrid>
              <a:tr h="523300">
                <a:tc>
                  <a:txBody>
                    <a:bodyPr/>
                    <a:lstStyle/>
                    <a:p>
                      <a:pPr indent="0" lvl="0" marL="0" rtl="0" algn="ctr">
                        <a:spcBef>
                          <a:spcPts val="0"/>
                        </a:spcBef>
                        <a:spcAft>
                          <a:spcPts val="0"/>
                        </a:spcAft>
                        <a:buNone/>
                      </a:pPr>
                      <a:r>
                        <a:rPr b="1" lang="en" u="sng"/>
                        <a:t>FEATURE</a:t>
                      </a:r>
                      <a:endParaRPr b="1" u="sng"/>
                    </a:p>
                  </a:txBody>
                  <a:tcPr marT="91425" marB="91425" marR="91425" marL="91425"/>
                </a:tc>
                <a:tc>
                  <a:txBody>
                    <a:bodyPr/>
                    <a:lstStyle/>
                    <a:p>
                      <a:pPr indent="0" lvl="0" marL="0" rtl="0" algn="ctr">
                        <a:spcBef>
                          <a:spcPts val="0"/>
                        </a:spcBef>
                        <a:spcAft>
                          <a:spcPts val="0"/>
                        </a:spcAft>
                        <a:buNone/>
                      </a:pPr>
                      <a:r>
                        <a:rPr b="1" lang="en" u="sng"/>
                        <a:t>DESCRIPTION</a:t>
                      </a:r>
                      <a:endParaRPr b="1" u="sng"/>
                    </a:p>
                  </a:txBody>
                  <a:tcPr marT="91425" marB="91425" marR="91425" marL="91425"/>
                </a:tc>
              </a:tr>
              <a:tr h="739725">
                <a:tc>
                  <a:txBody>
                    <a:bodyPr/>
                    <a:lstStyle/>
                    <a:p>
                      <a:pPr indent="0" lvl="0" marL="0" rtl="0" algn="l">
                        <a:spcBef>
                          <a:spcPts val="0"/>
                        </a:spcBef>
                        <a:spcAft>
                          <a:spcPts val="0"/>
                        </a:spcAft>
                        <a:buNone/>
                      </a:pPr>
                      <a:r>
                        <a:rPr lang="en" sz="1250">
                          <a:solidFill>
                            <a:srgbClr val="161616"/>
                          </a:solidFill>
                          <a:highlight>
                            <a:srgbClr val="FFFFFF"/>
                          </a:highlight>
                        </a:rPr>
                        <a:t>Browse ADLS Gen2 folders in the Azure Synapse Analytics workspace</a:t>
                      </a:r>
                      <a:endParaRPr/>
                    </a:p>
                  </a:txBody>
                  <a:tcPr marT="91425" marB="91425" marR="91425" marL="91425"/>
                </a:tc>
                <a:tc>
                  <a:txBody>
                    <a:bodyPr/>
                    <a:lstStyle/>
                    <a:p>
                      <a:pPr indent="0" lvl="0" marL="0" rtl="0" algn="l">
                        <a:spcBef>
                          <a:spcPts val="0"/>
                        </a:spcBef>
                        <a:spcAft>
                          <a:spcPts val="0"/>
                        </a:spcAft>
                        <a:buNone/>
                      </a:pPr>
                      <a:r>
                        <a:rPr lang="en" sz="1250">
                          <a:solidFill>
                            <a:srgbClr val="161616"/>
                          </a:solidFill>
                          <a:highlight>
                            <a:srgbClr val="FFFFFF"/>
                          </a:highlight>
                        </a:rPr>
                        <a:t>You can now browse an Azure Data Lake Storage Gen2 (ADLS Gen2) container or folder in your Azure Synapse Analytics workspace in Synapse Studio.</a:t>
                      </a:r>
                      <a:endParaRPr/>
                    </a:p>
                  </a:txBody>
                  <a:tcPr marT="91425" marB="91425" marR="91425" marL="91425"/>
                </a:tc>
              </a:tr>
              <a:tr h="739725">
                <a:tc>
                  <a:txBody>
                    <a:bodyPr/>
                    <a:lstStyle/>
                    <a:p>
                      <a:pPr indent="0" lvl="0" marL="0" rtl="0" algn="l">
                        <a:spcBef>
                          <a:spcPts val="0"/>
                        </a:spcBef>
                        <a:spcAft>
                          <a:spcPts val="0"/>
                        </a:spcAft>
                        <a:buNone/>
                      </a:pPr>
                      <a:r>
                        <a:rPr lang="en" sz="1250">
                          <a:solidFill>
                            <a:srgbClr val="161616"/>
                          </a:solidFill>
                          <a:highlight>
                            <a:srgbClr val="FFFFFF"/>
                          </a:highlight>
                        </a:rPr>
                        <a:t>Capture changed data from Cosmos DB analytical store</a:t>
                      </a:r>
                      <a:endParaRPr/>
                    </a:p>
                  </a:txBody>
                  <a:tcPr marT="91425" marB="91425" marR="91425" marL="91425"/>
                </a:tc>
                <a:tc>
                  <a:txBody>
                    <a:bodyPr/>
                    <a:lstStyle/>
                    <a:p>
                      <a:pPr indent="0" lvl="0" marL="0" rtl="0" algn="l">
                        <a:spcBef>
                          <a:spcPts val="0"/>
                        </a:spcBef>
                        <a:spcAft>
                          <a:spcPts val="0"/>
                        </a:spcAft>
                        <a:buNone/>
                      </a:pPr>
                      <a:r>
                        <a:rPr lang="en" sz="1250">
                          <a:solidFill>
                            <a:srgbClr val="161616"/>
                          </a:solidFill>
                          <a:highlight>
                            <a:srgbClr val="FFFFFF"/>
                          </a:highlight>
                        </a:rPr>
                        <a:t>Azure Cosmos DB analytical store now supports change data capture (CDC) for Azure Cosmos DB API for NoSQL and Azure Cosmos DB API for MongoDB. </a:t>
                      </a:r>
                      <a:endParaRPr/>
                    </a:p>
                  </a:txBody>
                  <a:tcPr marT="91425" marB="91425" marR="91425" marL="91425"/>
                </a:tc>
              </a:tr>
              <a:tr h="548225">
                <a:tc>
                  <a:txBody>
                    <a:bodyPr/>
                    <a:lstStyle/>
                    <a:p>
                      <a:pPr indent="0" lvl="0" marL="0" rtl="0" algn="l">
                        <a:spcBef>
                          <a:spcPts val="0"/>
                        </a:spcBef>
                        <a:spcAft>
                          <a:spcPts val="0"/>
                        </a:spcAft>
                        <a:buNone/>
                      </a:pPr>
                      <a:r>
                        <a:rPr lang="en" sz="1250">
                          <a:solidFill>
                            <a:srgbClr val="161616"/>
                          </a:solidFill>
                          <a:highlight>
                            <a:srgbClr val="FFFFFF"/>
                          </a:highlight>
                        </a:rPr>
                        <a:t>Data flow improvements to Data Preview</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26550">
                <a:tc>
                  <a:txBody>
                    <a:bodyPr/>
                    <a:lstStyle/>
                    <a:p>
                      <a:pPr indent="0" lvl="0" marL="0" rtl="0" algn="l">
                        <a:spcBef>
                          <a:spcPts val="0"/>
                        </a:spcBef>
                        <a:spcAft>
                          <a:spcPts val="0"/>
                        </a:spcAft>
                        <a:buNone/>
                      </a:pPr>
                      <a:r>
                        <a:rPr lang="en" sz="1250">
                          <a:solidFill>
                            <a:srgbClr val="161616"/>
                          </a:solidFill>
                          <a:highlight>
                            <a:srgbClr val="FFFFFF"/>
                          </a:highlight>
                        </a:rPr>
                        <a:t>Distribution Advisor</a:t>
                      </a:r>
                      <a:endParaRPr/>
                    </a:p>
                  </a:txBody>
                  <a:tcPr marT="91425" marB="91425" marR="91425" marL="91425"/>
                </a:tc>
                <a:tc>
                  <a:txBody>
                    <a:bodyPr/>
                    <a:lstStyle/>
                    <a:p>
                      <a:pPr indent="0" lvl="0" marL="0" rtl="0" algn="l">
                        <a:spcBef>
                          <a:spcPts val="0"/>
                        </a:spcBef>
                        <a:spcAft>
                          <a:spcPts val="0"/>
                        </a:spcAft>
                        <a:buNone/>
                      </a:pPr>
                      <a:r>
                        <a:rPr lang="en" sz="1250">
                          <a:solidFill>
                            <a:srgbClr val="161616"/>
                          </a:solidFill>
                          <a:highlight>
                            <a:srgbClr val="FFFFFF"/>
                          </a:highlight>
                        </a:rPr>
                        <a:t>The Distribution Advisor is a new preview feature in Azure Synapse dedicated SQL pools Gen2 that analyzes queries and recommends the best distribution strategies for tables to improve query performance.</a:t>
                      </a:r>
                      <a:endParaRPr/>
                    </a:p>
                  </a:txBody>
                  <a:tcPr marT="91425" marB="91425" marR="91425" marL="91425"/>
                </a:tc>
              </a:tr>
              <a:tr h="739725">
                <a:tc>
                  <a:txBody>
                    <a:bodyPr/>
                    <a:lstStyle/>
                    <a:p>
                      <a:pPr indent="0" lvl="0" marL="0" rtl="0" algn="l">
                        <a:spcBef>
                          <a:spcPts val="0"/>
                        </a:spcBef>
                        <a:spcAft>
                          <a:spcPts val="0"/>
                        </a:spcAft>
                        <a:buNone/>
                      </a:pPr>
                      <a:r>
                        <a:rPr lang="en" sz="1250">
                          <a:solidFill>
                            <a:srgbClr val="161616"/>
                          </a:solidFill>
                          <a:highlight>
                            <a:srgbClr val="FFFFFF"/>
                          </a:highlight>
                        </a:rPr>
                        <a:t>Distributed Deep Neural Network Training</a:t>
                      </a:r>
                      <a:endParaRPr/>
                    </a:p>
                  </a:txBody>
                  <a:tcPr marT="91425" marB="91425" marR="91425" marL="91425"/>
                </a:tc>
                <a:tc>
                  <a:txBody>
                    <a:bodyPr/>
                    <a:lstStyle/>
                    <a:p>
                      <a:pPr indent="0" lvl="0" marL="0" rtl="0" algn="l">
                        <a:spcBef>
                          <a:spcPts val="0"/>
                        </a:spcBef>
                        <a:spcAft>
                          <a:spcPts val="0"/>
                        </a:spcAft>
                        <a:buNone/>
                      </a:pPr>
                      <a:r>
                        <a:rPr lang="en" sz="1250">
                          <a:solidFill>
                            <a:srgbClr val="161616"/>
                          </a:solidFill>
                          <a:highlight>
                            <a:srgbClr val="FFFFFF"/>
                          </a:highlight>
                        </a:rPr>
                        <a:t>Learn more about new distributed training libraries like Horovod, Petastorm, TensorFlow, and PyTorch in Deep learning tutorials.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228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98" name="Google Shape;98;p19"/>
          <p:cNvSpPr txBox="1"/>
          <p:nvPr>
            <p:ph idx="1" type="body"/>
          </p:nvPr>
        </p:nvSpPr>
        <p:spPr>
          <a:xfrm>
            <a:off x="311700" y="795550"/>
            <a:ext cx="8520600" cy="4114800"/>
          </a:xfrm>
          <a:prstGeom prst="rect">
            <a:avLst/>
          </a:prstGeom>
        </p:spPr>
        <p:txBody>
          <a:bodyPr anchorCtr="0" anchor="t" bIns="91425" lIns="91425" spcFirstLastPara="1" rIns="91425" wrap="square" tIns="91425">
            <a:normAutofit fontScale="92500" lnSpcReduction="20000"/>
          </a:bodyPr>
          <a:lstStyle/>
          <a:p>
            <a:pPr indent="-323616" lvl="0" marL="457200" rtl="0" algn="l">
              <a:spcBef>
                <a:spcPts val="0"/>
              </a:spcBef>
              <a:spcAft>
                <a:spcPts val="0"/>
              </a:spcAft>
              <a:buClr>
                <a:srgbClr val="374151"/>
              </a:buClr>
              <a:buSzPct val="100000"/>
              <a:buChar char="●"/>
            </a:pPr>
            <a:r>
              <a:rPr lang="en" sz="1617">
                <a:solidFill>
                  <a:srgbClr val="374151"/>
                </a:solidFill>
              </a:rPr>
              <a:t>Replication refers to the process of creating and maintaining duplicate copies of data for high availability and disaster recovery purposes.</a:t>
            </a:r>
            <a:endParaRPr sz="1617">
              <a:solidFill>
                <a:srgbClr val="374151"/>
              </a:solidFill>
            </a:endParaRPr>
          </a:p>
          <a:p>
            <a:pPr indent="-323616" lvl="0" marL="457200" rtl="0" algn="l">
              <a:spcBef>
                <a:spcPts val="0"/>
              </a:spcBef>
              <a:spcAft>
                <a:spcPts val="0"/>
              </a:spcAft>
              <a:buClr>
                <a:srgbClr val="374151"/>
              </a:buClr>
              <a:buSzPct val="100000"/>
              <a:buChar char="●"/>
            </a:pPr>
            <a:r>
              <a:rPr lang="en" sz="1617">
                <a:solidFill>
                  <a:srgbClr val="374151"/>
                </a:solidFill>
              </a:rPr>
              <a:t>Ensures data redundancy, fault tolerance, and continuous access to critical data.</a:t>
            </a:r>
            <a:endParaRPr sz="1617">
              <a:solidFill>
                <a:srgbClr val="374151"/>
              </a:solidFill>
            </a:endParaRPr>
          </a:p>
          <a:p>
            <a:pPr indent="-323616" lvl="0" marL="457200" rtl="0" algn="l">
              <a:spcBef>
                <a:spcPts val="0"/>
              </a:spcBef>
              <a:spcAft>
                <a:spcPts val="0"/>
              </a:spcAft>
              <a:buClr>
                <a:srgbClr val="374151"/>
              </a:buClr>
              <a:buSzPct val="100000"/>
              <a:buChar char="●"/>
            </a:pPr>
            <a:r>
              <a:rPr lang="en" sz="1617">
                <a:solidFill>
                  <a:srgbClr val="374151"/>
                </a:solidFill>
              </a:rPr>
              <a:t>Available replication options in Azure Synapse Analytics:</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Cross-region replication: Replicate data across different Azure regions for geographic redundancy and disaster recovery.</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Geo-redundant storage: Store multiple copies of data in different Azure data centers within the same region for high availability.</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Azure Blob Storage: Utilize Azure Blob Storage for storing replicated data.</a:t>
            </a:r>
            <a:endParaRPr sz="1617">
              <a:solidFill>
                <a:srgbClr val="374151"/>
              </a:solidFill>
            </a:endParaRPr>
          </a:p>
          <a:p>
            <a:pPr indent="-323616" lvl="0" marL="457200" rtl="0" algn="l">
              <a:spcBef>
                <a:spcPts val="0"/>
              </a:spcBef>
              <a:spcAft>
                <a:spcPts val="0"/>
              </a:spcAft>
              <a:buClr>
                <a:srgbClr val="374151"/>
              </a:buClr>
              <a:buSzPct val="100000"/>
              <a:buChar char="●"/>
            </a:pPr>
            <a:r>
              <a:rPr lang="en" sz="1617">
                <a:solidFill>
                  <a:srgbClr val="374151"/>
                </a:solidFill>
              </a:rPr>
              <a:t>Benefits of replication:</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High availability: Ensure continuous access to data even in the event of a localized outage or failure.</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Disaster recovery: Facilitate quick recovery and restoration of data in case of a major system failure or disaster.</a:t>
            </a:r>
            <a:endParaRPr sz="1617">
              <a:solidFill>
                <a:srgbClr val="374151"/>
              </a:solidFill>
            </a:endParaRPr>
          </a:p>
          <a:p>
            <a:pPr indent="-323616" lvl="1" marL="914400" rtl="0" algn="l">
              <a:spcBef>
                <a:spcPts val="0"/>
              </a:spcBef>
              <a:spcAft>
                <a:spcPts val="0"/>
              </a:spcAft>
              <a:buClr>
                <a:srgbClr val="374151"/>
              </a:buClr>
              <a:buSzPct val="100000"/>
              <a:buChar char="○"/>
            </a:pPr>
            <a:r>
              <a:rPr lang="en" sz="1617">
                <a:solidFill>
                  <a:srgbClr val="374151"/>
                </a:solidFill>
              </a:rPr>
              <a:t>Reduced latency: Improve data access performance by replicating data closer to the end-users or applications.</a:t>
            </a:r>
            <a:endParaRPr sz="1617">
              <a:solidFill>
                <a:srgbClr val="374151"/>
              </a:solidFill>
            </a:endParaRPr>
          </a:p>
          <a:p>
            <a:pPr indent="0" lvl="0" marL="457200" rtl="0" algn="l">
              <a:spcBef>
                <a:spcPts val="0"/>
              </a:spcBef>
              <a:spcAft>
                <a:spcPts val="0"/>
              </a:spcAft>
              <a:buNone/>
            </a:pPr>
            <a:r>
              <a:t/>
            </a:r>
            <a:endParaRPr>
              <a:solidFill>
                <a:srgbClr val="374151"/>
              </a:solidFill>
            </a:endParaRPr>
          </a:p>
          <a:p>
            <a:pPr indent="0" lvl="0" marL="0" rtl="0" algn="l">
              <a:spcBef>
                <a:spcPts val="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228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104" name="Google Shape;104;p20"/>
          <p:cNvSpPr txBox="1"/>
          <p:nvPr>
            <p:ph idx="1" type="body"/>
          </p:nvPr>
        </p:nvSpPr>
        <p:spPr>
          <a:xfrm>
            <a:off x="311700" y="795550"/>
            <a:ext cx="8520600" cy="4347900"/>
          </a:xfrm>
          <a:prstGeom prst="rect">
            <a:avLst/>
          </a:prstGeom>
        </p:spPr>
        <p:txBody>
          <a:bodyPr anchorCtr="0" anchor="t" bIns="91425" lIns="91425" spcFirstLastPara="1" rIns="91425" wrap="square" tIns="91425">
            <a:normAutofit lnSpcReduction="10000"/>
          </a:bodyPr>
          <a:lstStyle/>
          <a:p>
            <a:pPr indent="-317500" lvl="0" marL="457200" rtl="0" algn="l">
              <a:spcBef>
                <a:spcPts val="1500"/>
              </a:spcBef>
              <a:spcAft>
                <a:spcPts val="0"/>
              </a:spcAft>
              <a:buClr>
                <a:srgbClr val="374151"/>
              </a:buClr>
              <a:buSzPts val="1400"/>
              <a:buFont typeface="Arial"/>
              <a:buChar char="●"/>
            </a:pPr>
            <a:r>
              <a:rPr lang="en" sz="1400">
                <a:solidFill>
                  <a:srgbClr val="374151"/>
                </a:solidFill>
              </a:rPr>
              <a:t>Process of replication:</a:t>
            </a:r>
            <a:endParaRPr sz="1400">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Data synchronization: Initially replicate the data from the primary source to the replica location.</a:t>
            </a:r>
            <a:endParaRPr>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Incremental updates: Continuously replicate incremental changes or updates to keep the replica in sync with the primary data source.</a:t>
            </a:r>
            <a:endParaRPr>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Monitoring and validation: Monitor the replication process and validate data consistency and integrity between the primary and replica locations.</a:t>
            </a:r>
            <a:endParaRPr>
              <a:solidFill>
                <a:srgbClr val="374151"/>
              </a:solidFill>
            </a:endParaRPr>
          </a:p>
          <a:p>
            <a:pPr indent="-317500" lvl="0" marL="457200" rtl="0" algn="l">
              <a:spcBef>
                <a:spcPts val="0"/>
              </a:spcBef>
              <a:spcAft>
                <a:spcPts val="0"/>
              </a:spcAft>
              <a:buClr>
                <a:srgbClr val="374151"/>
              </a:buClr>
              <a:buSzPts val="1400"/>
              <a:buFont typeface="Arial"/>
              <a:buChar char="●"/>
            </a:pPr>
            <a:r>
              <a:rPr lang="en" sz="1400">
                <a:solidFill>
                  <a:srgbClr val="374151"/>
                </a:solidFill>
              </a:rPr>
              <a:t>Best practices for implementing replication:</a:t>
            </a:r>
            <a:endParaRPr sz="1400">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Regular testing: Perform regular testing and validation of the replicated data to ensure its accuracy and integrity.</a:t>
            </a:r>
            <a:endParaRPr>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Monitoring and alerts: Set up monitoring and alerts to proactively identify any replication issues or failures.</a:t>
            </a:r>
            <a:endParaRPr>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Documentation: Document the replication setup, configuration, and procedures for future reference and troubleshooting.</a:t>
            </a:r>
            <a:endParaRPr>
              <a:solidFill>
                <a:srgbClr val="374151"/>
              </a:solidFill>
            </a:endParaRPr>
          </a:p>
          <a:p>
            <a:pPr indent="0" lvl="0" marL="0" rtl="0" algn="l">
              <a:spcBef>
                <a:spcPts val="0"/>
              </a:spcBef>
              <a:spcAft>
                <a:spcPts val="0"/>
              </a:spcAft>
              <a:buNone/>
            </a:pPr>
            <a:r>
              <a:t/>
            </a:r>
            <a:endParaRPr sz="1617">
              <a:solidFill>
                <a:srgbClr val="374151"/>
              </a:solidFill>
            </a:endParaRPr>
          </a:p>
          <a:p>
            <a:pPr indent="0" lvl="0" marL="457200" rtl="0" algn="l">
              <a:spcBef>
                <a:spcPts val="1200"/>
              </a:spcBef>
              <a:spcAft>
                <a:spcPts val="0"/>
              </a:spcAft>
              <a:buNone/>
            </a:pPr>
            <a:r>
              <a:t/>
            </a:r>
            <a:endParaRPr>
              <a:solidFill>
                <a:srgbClr val="374151"/>
              </a:solidFill>
            </a:endParaRPr>
          </a:p>
          <a:p>
            <a:pPr indent="0" lvl="0" marL="0" rtl="0" algn="l">
              <a:spcBef>
                <a:spcPts val="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510625" y="677987"/>
            <a:ext cx="5561217" cy="378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