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6f9e470d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6f9e470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8e4895fed0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8e4895fe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e4895fed0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8e4895fed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8e4895fed0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8e4895fed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8e4895fed0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8e4895fed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e4895fed0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e4895fed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Unveiling Minot's Wildfire Smoke Impact: Data &amp; Ethical Insights</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Empowering Policy Through Analytical &amp; Ethical Perspectives</a:t>
            </a:r>
            <a:br>
              <a:rPr lang="en"/>
            </a:br>
            <a:endParaRPr/>
          </a:p>
          <a:p>
            <a:pPr indent="0" lvl="0" marL="0" rtl="0" algn="l">
              <a:spcBef>
                <a:spcPts val="0"/>
              </a:spcBef>
              <a:spcAft>
                <a:spcPts val="0"/>
              </a:spcAft>
              <a:buNone/>
            </a:pPr>
            <a:r>
              <a:rPr i="1" lang="en" sz="1700"/>
              <a:t>AKSHIT MIGLANI</a:t>
            </a:r>
            <a:endParaRPr i="1"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Plan</a:t>
            </a:r>
            <a:endParaRPr/>
          </a:p>
        </p:txBody>
      </p:sp>
      <p:sp>
        <p:nvSpPr>
          <p:cNvPr id="211" name="Google Shape;211;p22"/>
          <p:cNvSpPr txBox="1"/>
          <p:nvPr/>
        </p:nvSpPr>
        <p:spPr>
          <a:xfrm>
            <a:off x="443850" y="1331575"/>
            <a:ext cx="75195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Font typeface="Roboto"/>
              <a:buAutoNum type="arabicPeriod"/>
            </a:pPr>
            <a:r>
              <a:rPr lang="en" sz="1800">
                <a:solidFill>
                  <a:schemeClr val="dk2"/>
                </a:solidFill>
                <a:latin typeface="Roboto"/>
                <a:ea typeface="Roboto"/>
                <a:cs typeface="Roboto"/>
                <a:sym typeface="Roboto"/>
              </a:rPr>
              <a:t>Classify Fires: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Prairie</a:t>
            </a:r>
            <a:r>
              <a:rPr lang="en" sz="1800">
                <a:solidFill>
                  <a:schemeClr val="dk2"/>
                </a:solidFill>
                <a:latin typeface="Roboto"/>
                <a:ea typeface="Roboto"/>
                <a:cs typeface="Roboto"/>
                <a:sym typeface="Roboto"/>
              </a:rPr>
              <a:t> Fires: f</a:t>
            </a:r>
            <a:r>
              <a:rPr lang="en" sz="1800">
                <a:solidFill>
                  <a:schemeClr val="dk2"/>
                </a:solidFill>
                <a:latin typeface="Roboto"/>
                <a:ea typeface="Roboto"/>
                <a:cs typeface="Roboto"/>
                <a:sym typeface="Roboto"/>
              </a:rPr>
              <a:t>ires were often ignited by lightning strikes and helped maintain the health of the ecosystem by clearing dead vegetation and allowing new growth</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Fires originating outside North Dakota within 1250 miles</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Fires originating within North Dakota within 1250 miles</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Char char="-"/>
            </a:pPr>
            <a:r>
              <a:rPr lang="en" sz="1800">
                <a:solidFill>
                  <a:schemeClr val="dk2"/>
                </a:solidFill>
                <a:latin typeface="Roboto"/>
                <a:ea typeface="Roboto"/>
                <a:cs typeface="Roboto"/>
                <a:sym typeface="Roboto"/>
              </a:rPr>
              <a:t>Unclassified/Others</a:t>
            </a:r>
            <a:endParaRPr sz="1800">
              <a:solidFill>
                <a:schemeClr val="dk2"/>
              </a:solidFill>
              <a:latin typeface="Roboto"/>
              <a:ea typeface="Roboto"/>
              <a:cs typeface="Roboto"/>
              <a:sym typeface="Roboto"/>
            </a:endParaRPr>
          </a:p>
          <a:p>
            <a:pPr indent="0" lvl="0" marL="0" rtl="0" algn="l">
              <a:spcBef>
                <a:spcPts val="0"/>
              </a:spcBef>
              <a:spcAft>
                <a:spcPts val="0"/>
              </a:spcAft>
              <a:buNone/>
            </a:pPr>
            <a:r>
              <a:t/>
            </a:r>
            <a:endParaRPr sz="1800">
              <a:solidFill>
                <a:schemeClr val="dk2"/>
              </a:solidFill>
              <a:latin typeface="Roboto"/>
              <a:ea typeface="Roboto"/>
              <a:cs typeface="Roboto"/>
              <a:sym typeface="Roboto"/>
            </a:endParaRPr>
          </a:p>
          <a:p>
            <a:pPr indent="-342900" lvl="0" marL="457200" rtl="0" algn="l">
              <a:spcBef>
                <a:spcPts val="0"/>
              </a:spcBef>
              <a:spcAft>
                <a:spcPts val="0"/>
              </a:spcAft>
              <a:buClr>
                <a:schemeClr val="dk2"/>
              </a:buClr>
              <a:buSzPts val="1800"/>
              <a:buFont typeface="Roboto"/>
              <a:buAutoNum type="arabicPeriod"/>
            </a:pPr>
            <a:r>
              <a:rPr lang="en" sz="1800">
                <a:solidFill>
                  <a:schemeClr val="dk2"/>
                </a:solidFill>
                <a:latin typeface="Roboto"/>
                <a:ea typeface="Roboto"/>
                <a:cs typeface="Roboto"/>
                <a:sym typeface="Roboto"/>
              </a:rPr>
              <a:t>How does fire smoke relate to the chronic respiratory disease rate in Ward County, Minot across different years?</a:t>
            </a:r>
            <a:endParaRPr sz="18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grpSp>
        <p:nvGrpSpPr>
          <p:cNvPr id="216" name="Google Shape;216;p23"/>
          <p:cNvGrpSpPr/>
          <p:nvPr/>
        </p:nvGrpSpPr>
        <p:grpSpPr>
          <a:xfrm>
            <a:off x="4939500" y="1219611"/>
            <a:ext cx="3837000" cy="2704200"/>
            <a:chOff x="4939500" y="1219611"/>
            <a:chExt cx="3837000" cy="2704200"/>
          </a:xfrm>
        </p:grpSpPr>
        <p:cxnSp>
          <p:nvCxnSpPr>
            <p:cNvPr id="217" name="Google Shape;217;p23"/>
            <p:cNvCxnSpPr/>
            <p:nvPr/>
          </p:nvCxnSpPr>
          <p:spPr>
            <a:xfrm>
              <a:off x="4939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8" name="Google Shape;218;p23"/>
            <p:cNvCxnSpPr/>
            <p:nvPr/>
          </p:nvCxnSpPr>
          <p:spPr>
            <a:xfrm>
              <a:off x="5365833"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19" name="Google Shape;219;p23"/>
            <p:cNvCxnSpPr/>
            <p:nvPr/>
          </p:nvCxnSpPr>
          <p:spPr>
            <a:xfrm>
              <a:off x="5792167"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0" name="Google Shape;220;p23"/>
            <p:cNvCxnSpPr/>
            <p:nvPr/>
          </p:nvCxnSpPr>
          <p:spPr>
            <a:xfrm>
              <a:off x="6218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1" name="Google Shape;221;p23"/>
            <p:cNvCxnSpPr/>
            <p:nvPr/>
          </p:nvCxnSpPr>
          <p:spPr>
            <a:xfrm>
              <a:off x="6644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2" name="Google Shape;222;p23"/>
            <p:cNvCxnSpPr/>
            <p:nvPr/>
          </p:nvCxnSpPr>
          <p:spPr>
            <a:xfrm>
              <a:off x="7071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3" name="Google Shape;223;p23"/>
            <p:cNvCxnSpPr/>
            <p:nvPr/>
          </p:nvCxnSpPr>
          <p:spPr>
            <a:xfrm>
              <a:off x="7497500"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4" name="Google Shape;224;p23"/>
            <p:cNvCxnSpPr/>
            <p:nvPr/>
          </p:nvCxnSpPr>
          <p:spPr>
            <a:xfrm>
              <a:off x="7923834"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5" name="Google Shape;225;p23"/>
            <p:cNvCxnSpPr/>
            <p:nvPr/>
          </p:nvCxnSpPr>
          <p:spPr>
            <a:xfrm>
              <a:off x="8350166" y="1219611"/>
              <a:ext cx="0" cy="2704200"/>
            </a:xfrm>
            <a:prstGeom prst="straightConnector1">
              <a:avLst/>
            </a:prstGeom>
            <a:noFill/>
            <a:ln cap="flat" cmpd="sng" w="9525">
              <a:solidFill>
                <a:schemeClr val="lt1"/>
              </a:solidFill>
              <a:prstDash val="dash"/>
              <a:round/>
              <a:headEnd len="sm" w="sm" type="none"/>
              <a:tailEnd len="sm" w="sm" type="none"/>
            </a:ln>
          </p:spPr>
        </p:cxnSp>
        <p:cxnSp>
          <p:nvCxnSpPr>
            <p:cNvPr id="226" name="Google Shape;226;p23"/>
            <p:cNvCxnSpPr/>
            <p:nvPr/>
          </p:nvCxnSpPr>
          <p:spPr>
            <a:xfrm>
              <a:off x="8776500" y="1219611"/>
              <a:ext cx="0" cy="2704200"/>
            </a:xfrm>
            <a:prstGeom prst="straightConnector1">
              <a:avLst/>
            </a:prstGeom>
            <a:noFill/>
            <a:ln cap="flat" cmpd="sng" w="9525">
              <a:solidFill>
                <a:schemeClr val="lt1"/>
              </a:solidFill>
              <a:prstDash val="dash"/>
              <a:round/>
              <a:headEnd len="sm" w="sm" type="none"/>
              <a:tailEnd len="sm" w="sm" type="none"/>
            </a:ln>
          </p:spPr>
        </p:cxnSp>
      </p:grpSp>
      <p:sp>
        <p:nvSpPr>
          <p:cNvPr id="227" name="Google Shape;227;p23"/>
          <p:cNvSpPr/>
          <p:nvPr/>
        </p:nvSpPr>
        <p:spPr>
          <a:xfrm>
            <a:off x="5265595" y="1654344"/>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3"/>
          <p:cNvSpPr txBox="1"/>
          <p:nvPr>
            <p:ph type="title"/>
          </p:nvPr>
        </p:nvSpPr>
        <p:spPr>
          <a:xfrm>
            <a:off x="265500" y="0"/>
            <a:ext cx="4045200" cy="82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Impact</a:t>
            </a:r>
            <a:endParaRPr/>
          </a:p>
        </p:txBody>
      </p:sp>
      <p:sp>
        <p:nvSpPr>
          <p:cNvPr id="229" name="Google Shape;229;p23"/>
          <p:cNvSpPr txBox="1"/>
          <p:nvPr>
            <p:ph idx="1" type="subTitle"/>
          </p:nvPr>
        </p:nvSpPr>
        <p:spPr>
          <a:xfrm>
            <a:off x="265500" y="734760"/>
            <a:ext cx="4045200" cy="4138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t>Understanding these ethical impacts and enlightening policymakers and residents about potential future scenarios arising from smoke exposure in thei</a:t>
            </a:r>
            <a:r>
              <a:rPr lang="en"/>
              <a:t>r </a:t>
            </a:r>
            <a:r>
              <a:rPr lang="en"/>
              <a:t>community is critical. Forecasting and classifying the potential trends in hospitalizations or fatalities in upcoming years can aid i</a:t>
            </a:r>
            <a:r>
              <a:rPr lang="en"/>
              <a:t>n </a:t>
            </a:r>
            <a:r>
              <a:rPr lang="en"/>
              <a:t>devising strategies to mitigate these effects.</a:t>
            </a:r>
            <a:endParaRPr/>
          </a:p>
        </p:txBody>
      </p:sp>
      <p:grpSp>
        <p:nvGrpSpPr>
          <p:cNvPr id="230" name="Google Shape;230;p23"/>
          <p:cNvGrpSpPr/>
          <p:nvPr/>
        </p:nvGrpSpPr>
        <p:grpSpPr>
          <a:xfrm>
            <a:off x="4939534" y="2017046"/>
            <a:ext cx="3825543" cy="1573620"/>
            <a:chOff x="1000000" y="2393988"/>
            <a:chExt cx="4144235" cy="1704713"/>
          </a:xfrm>
        </p:grpSpPr>
        <p:sp>
          <p:nvSpPr>
            <p:cNvPr id="231" name="Google Shape;231;p23"/>
            <p:cNvSpPr/>
            <p:nvPr/>
          </p:nvSpPr>
          <p:spPr>
            <a:xfrm>
              <a:off x="1000000" y="2440003"/>
              <a:ext cx="4144235" cy="1631269"/>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med" w="med" type="oval"/>
              <a:tailEnd len="med" w="med" type="oval"/>
            </a:ln>
          </p:spPr>
        </p:sp>
        <p:sp>
          <p:nvSpPr>
            <p:cNvPr id="232" name="Google Shape;232;p23"/>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3"/>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3"/>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3"/>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3"/>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3"/>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 name="Google Shape;240;p23"/>
          <p:cNvSpPr/>
          <p:nvPr/>
        </p:nvSpPr>
        <p:spPr>
          <a:xfrm>
            <a:off x="5382375" y="13105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 name="Google Shape;241;p23"/>
          <p:cNvGrpSpPr/>
          <p:nvPr/>
        </p:nvGrpSpPr>
        <p:grpSpPr>
          <a:xfrm>
            <a:off x="4939557" y="1778136"/>
            <a:ext cx="3836911" cy="1503799"/>
            <a:chOff x="1000025" y="2059300"/>
            <a:chExt cx="4156550" cy="1629075"/>
          </a:xfrm>
        </p:grpSpPr>
        <p:sp>
          <p:nvSpPr>
            <p:cNvPr id="242" name="Google Shape;242;p23"/>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med" w="med" type="oval"/>
              <a:tailEnd len="med" w="med" type="oval"/>
            </a:ln>
          </p:spPr>
        </p:sp>
        <p:sp>
          <p:nvSpPr>
            <p:cNvPr id="243" name="Google Shape;243;p23"/>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3"/>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3"/>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3"/>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23"/>
          <p:cNvSpPr txBox="1"/>
          <p:nvPr>
            <p:ph idx="2" type="body"/>
          </p:nvPr>
        </p:nvSpPr>
        <p:spPr>
          <a:xfrm>
            <a:off x="5309625" y="1291650"/>
            <a:ext cx="1325100" cy="286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rPr>
              <a:t>Prepare &amp; Act</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LOCATION CONSIDERATION</a:t>
            </a:r>
            <a:endParaRPr/>
          </a:p>
        </p:txBody>
      </p:sp>
      <p:sp>
        <p:nvSpPr>
          <p:cNvPr id="92" name="Google Shape;92;p14"/>
          <p:cNvSpPr txBox="1"/>
          <p:nvPr/>
        </p:nvSpPr>
        <p:spPr>
          <a:xfrm>
            <a:off x="5482800" y="1170200"/>
            <a:ext cx="3349500" cy="36858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sz="1800">
                <a:solidFill>
                  <a:schemeClr val="dk2"/>
                </a:solidFill>
                <a:latin typeface="Roboto"/>
                <a:ea typeface="Roboto"/>
                <a:cs typeface="Roboto"/>
                <a:sym typeface="Roboto"/>
              </a:rPr>
              <a:t>The location assigned to me is Minot, North Dakota. The state's landscape, with its mix of grasslands, forests, and agriculture, is susceptible to fires, especially during dry and hot periods. As highlighted in black, it’s close to the border of US-CANADA</a:t>
            </a:r>
            <a:endParaRPr sz="1800">
              <a:solidFill>
                <a:schemeClr val="dk2"/>
              </a:solidFill>
              <a:latin typeface="Roboto"/>
              <a:ea typeface="Roboto"/>
              <a:cs typeface="Roboto"/>
              <a:sym typeface="Roboto"/>
            </a:endParaRPr>
          </a:p>
        </p:txBody>
      </p:sp>
      <p:pic>
        <p:nvPicPr>
          <p:cNvPr id="93" name="Google Shape;93;p14"/>
          <p:cNvPicPr preferRelativeResize="0"/>
          <p:nvPr/>
        </p:nvPicPr>
        <p:blipFill>
          <a:blip r:embed="rId3">
            <a:alphaModFix/>
          </a:blip>
          <a:stretch>
            <a:fillRect/>
          </a:stretch>
        </p:blipFill>
        <p:spPr>
          <a:xfrm>
            <a:off x="440950" y="1170200"/>
            <a:ext cx="4000500" cy="36766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TOTAL ACRES BURNED</a:t>
            </a:r>
            <a:endParaRPr/>
          </a:p>
        </p:txBody>
      </p:sp>
      <p:pic>
        <p:nvPicPr>
          <p:cNvPr id="99" name="Google Shape;99;p15"/>
          <p:cNvPicPr preferRelativeResize="0"/>
          <p:nvPr/>
        </p:nvPicPr>
        <p:blipFill>
          <a:blip r:embed="rId3">
            <a:alphaModFix/>
          </a:blip>
          <a:stretch>
            <a:fillRect/>
          </a:stretch>
        </p:blipFill>
        <p:spPr>
          <a:xfrm>
            <a:off x="152400" y="1287675"/>
            <a:ext cx="5382775" cy="3216125"/>
          </a:xfrm>
          <a:prstGeom prst="rect">
            <a:avLst/>
          </a:prstGeom>
          <a:noFill/>
          <a:ln>
            <a:noFill/>
          </a:ln>
          <a:effectLst>
            <a:outerShdw blurRad="57150" rotWithShape="0" algn="bl" dir="5400000" dist="19050">
              <a:srgbClr val="000000">
                <a:alpha val="50000"/>
              </a:srgbClr>
            </a:outerShdw>
          </a:effectLst>
        </p:spPr>
      </p:pic>
      <p:sp>
        <p:nvSpPr>
          <p:cNvPr id="100" name="Google Shape;100;p15"/>
          <p:cNvSpPr txBox="1"/>
          <p:nvPr/>
        </p:nvSpPr>
        <p:spPr>
          <a:xfrm>
            <a:off x="5704850" y="1170200"/>
            <a:ext cx="3342000" cy="323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dk2"/>
                </a:solidFill>
                <a:latin typeface="Roboto"/>
                <a:ea typeface="Roboto"/>
                <a:cs typeface="Roboto"/>
                <a:sym typeface="Roboto"/>
              </a:rPr>
              <a:t>The smoke from these fires can have far-reaching effects, causing respiratory problems, reducing visibility on roads, and affecting overall air quality. In recent years, with the increase in wildfires globally due to climate change, there's been heightened awareness of the impact of wildfire smoke in North Dakota.</a:t>
            </a:r>
            <a:endParaRPr sz="18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IMPACT</a:t>
            </a:r>
            <a:endParaRPr/>
          </a:p>
        </p:txBody>
      </p:sp>
      <p:sp>
        <p:nvSpPr>
          <p:cNvPr id="106" name="Google Shape;106;p16"/>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7" name="Google Shape;107;p16"/>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Health Impact</a:t>
            </a:r>
            <a:endParaRPr>
              <a:solidFill>
                <a:schemeClr val="lt1"/>
              </a:solidFill>
            </a:endParaRPr>
          </a:p>
        </p:txBody>
      </p:sp>
      <p:sp>
        <p:nvSpPr>
          <p:cNvPr id="108" name="Google Shape;108;p16"/>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just">
              <a:spcBef>
                <a:spcPts val="0"/>
              </a:spcBef>
              <a:spcAft>
                <a:spcPts val="800"/>
              </a:spcAft>
              <a:buNone/>
            </a:pPr>
            <a:r>
              <a:rPr lang="en" sz="1600"/>
              <a:t>Wildfire smoke contains particulate matter and other pollutants that can lead to respiratory issues. Increased instances of asthma, bronchitis, and other respiratory problems can occur during periods of intense wildfire activity.</a:t>
            </a:r>
            <a:endParaRPr sz="1600"/>
          </a:p>
        </p:txBody>
      </p:sp>
      <p:sp>
        <p:nvSpPr>
          <p:cNvPr id="109" name="Google Shape;109;p16"/>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0" name="Google Shape;110;p16"/>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Economic Impact</a:t>
            </a:r>
            <a:endParaRPr>
              <a:solidFill>
                <a:schemeClr val="lt1"/>
              </a:solidFill>
            </a:endParaRPr>
          </a:p>
        </p:txBody>
      </p:sp>
      <p:sp>
        <p:nvSpPr>
          <p:cNvPr id="111" name="Google Shape;111;p16"/>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just">
              <a:spcBef>
                <a:spcPts val="0"/>
              </a:spcBef>
              <a:spcAft>
                <a:spcPts val="800"/>
              </a:spcAft>
              <a:buNone/>
            </a:pPr>
            <a:r>
              <a:rPr lang="en" sz="1600"/>
              <a:t>Wildfires have economic consequences, including firefighting costs, damage to property and infrastructure, healthcare expenses due to smoke-related illnesses, and impacts on agriculture and tourism industries.</a:t>
            </a:r>
            <a:endParaRPr sz="1600"/>
          </a:p>
        </p:txBody>
      </p:sp>
      <p:sp>
        <p:nvSpPr>
          <p:cNvPr id="112" name="Google Shape;112;p16"/>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3" name="Google Shape;113;p16"/>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AQI Impact</a:t>
            </a:r>
            <a:endParaRPr>
              <a:solidFill>
                <a:schemeClr val="lt1"/>
              </a:solidFill>
            </a:endParaRPr>
          </a:p>
        </p:txBody>
      </p:sp>
      <p:sp>
        <p:nvSpPr>
          <p:cNvPr id="114" name="Google Shape;114;p16"/>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just">
              <a:spcBef>
                <a:spcPts val="0"/>
              </a:spcBef>
              <a:spcAft>
                <a:spcPts val="800"/>
              </a:spcAft>
              <a:buNone/>
            </a:pPr>
            <a:r>
              <a:rPr lang="en" sz="1600"/>
              <a:t>Wildfire smoke significantly impacts the AQI. When smoke drifts from neighboring states or provinces, the AQI in North Dakota can reach unhealthy or hazardous levels, affecting respiratory health and visibility.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 OF SMOKE AND AQI ESTIMATE</a:t>
            </a:r>
            <a:endParaRPr/>
          </a:p>
        </p:txBody>
      </p:sp>
      <p:sp>
        <p:nvSpPr>
          <p:cNvPr id="120" name="Google Shape;120;p17"/>
          <p:cNvSpPr txBox="1"/>
          <p:nvPr/>
        </p:nvSpPr>
        <p:spPr>
          <a:xfrm>
            <a:off x="5704850" y="1170200"/>
            <a:ext cx="3342000" cy="323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dk2"/>
                </a:solidFill>
                <a:latin typeface="Roboto"/>
                <a:ea typeface="Roboto"/>
                <a:cs typeface="Roboto"/>
                <a:sym typeface="Roboto"/>
              </a:rPr>
              <a:t>There is a temporal interplay between the smoke estimate, derived from an ARIMA model within a 1250-mile radius of Minot and the government provided AQI. The correlation coefficient of 0.65 suggests a moderately positive link between the two variables, indicating a discernible alignment in their trends</a:t>
            </a:r>
            <a:endParaRPr sz="1800">
              <a:solidFill>
                <a:schemeClr val="dk2"/>
              </a:solidFill>
              <a:latin typeface="Roboto"/>
              <a:ea typeface="Roboto"/>
              <a:cs typeface="Roboto"/>
              <a:sym typeface="Roboto"/>
            </a:endParaRPr>
          </a:p>
        </p:txBody>
      </p:sp>
      <p:pic>
        <p:nvPicPr>
          <p:cNvPr id="121" name="Google Shape;121;p17"/>
          <p:cNvPicPr preferRelativeResize="0"/>
          <p:nvPr/>
        </p:nvPicPr>
        <p:blipFill>
          <a:blip r:embed="rId3">
            <a:alphaModFix/>
          </a:blip>
          <a:stretch>
            <a:fillRect/>
          </a:stretch>
        </p:blipFill>
        <p:spPr>
          <a:xfrm>
            <a:off x="152400" y="1236363"/>
            <a:ext cx="5400050" cy="310018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Ethical Implications: Responsible Interpretation</a:t>
            </a:r>
            <a:endParaRPr/>
          </a:p>
          <a:p>
            <a:pPr indent="0" lvl="0" marL="0" rtl="0" algn="l">
              <a:spcBef>
                <a:spcPts val="0"/>
              </a:spcBef>
              <a:spcAft>
                <a:spcPts val="0"/>
              </a:spcAft>
              <a:buNone/>
            </a:pPr>
            <a:r>
              <a:t/>
            </a:r>
            <a:endParaRPr/>
          </a:p>
        </p:txBody>
      </p:sp>
      <p:sp>
        <p:nvSpPr>
          <p:cNvPr id="127" name="Google Shape;127;p18"/>
          <p:cNvSpPr txBox="1"/>
          <p:nvPr/>
        </p:nvSpPr>
        <p:spPr>
          <a:xfrm>
            <a:off x="5490300" y="1170200"/>
            <a:ext cx="3342000" cy="323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800">
                <a:solidFill>
                  <a:schemeClr val="dk2"/>
                </a:solidFill>
                <a:latin typeface="Roboto"/>
                <a:ea typeface="Roboto"/>
                <a:cs typeface="Roboto"/>
                <a:sym typeface="Roboto"/>
              </a:rPr>
              <a:t>There is a temporal interplay between the smoke estimate, derived from an ARIMA model within a 1250-mile radius of Minot and the government provided AQI. The correlation coefficient of 0.65 suggests a moderately positive link between the two variables, indicating a discernible alignment in their trends</a:t>
            </a:r>
            <a:endParaRPr sz="1800">
              <a:solidFill>
                <a:schemeClr val="dk2"/>
              </a:solidFill>
              <a:latin typeface="Roboto"/>
              <a:ea typeface="Roboto"/>
              <a:cs typeface="Roboto"/>
              <a:sym typeface="Roboto"/>
            </a:endParaRPr>
          </a:p>
        </p:txBody>
      </p:sp>
      <p:pic>
        <p:nvPicPr>
          <p:cNvPr id="128" name="Google Shape;128;p18"/>
          <p:cNvPicPr preferRelativeResize="0"/>
          <p:nvPr/>
        </p:nvPicPr>
        <p:blipFill>
          <a:blip r:embed="rId3">
            <a:alphaModFix/>
          </a:blip>
          <a:stretch>
            <a:fillRect/>
          </a:stretch>
        </p:blipFill>
        <p:spPr>
          <a:xfrm>
            <a:off x="504736" y="1170200"/>
            <a:ext cx="4067263" cy="37366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Policy Guidance</a:t>
            </a:r>
            <a:r>
              <a:rPr lang="en" sz="2700"/>
              <a:t>: Community Experience/Response</a:t>
            </a:r>
            <a:endParaRPr sz="2700"/>
          </a:p>
          <a:p>
            <a:pPr indent="0" lvl="0" marL="0" rtl="0" algn="l">
              <a:spcBef>
                <a:spcPts val="0"/>
              </a:spcBef>
              <a:spcAft>
                <a:spcPts val="0"/>
              </a:spcAft>
              <a:buNone/>
            </a:pPr>
            <a:r>
              <a:t/>
            </a:r>
            <a:endParaRPr sz="2700"/>
          </a:p>
        </p:txBody>
      </p:sp>
      <p:pic>
        <p:nvPicPr>
          <p:cNvPr id="134" name="Google Shape;134;p19"/>
          <p:cNvPicPr preferRelativeResize="0"/>
          <p:nvPr/>
        </p:nvPicPr>
        <p:blipFill>
          <a:blip r:embed="rId3">
            <a:alphaModFix/>
          </a:blip>
          <a:stretch>
            <a:fillRect/>
          </a:stretch>
        </p:blipFill>
        <p:spPr>
          <a:xfrm>
            <a:off x="439600" y="1170200"/>
            <a:ext cx="6257925" cy="1066800"/>
          </a:xfrm>
          <a:prstGeom prst="rect">
            <a:avLst/>
          </a:prstGeom>
          <a:noFill/>
          <a:ln>
            <a:noFill/>
          </a:ln>
        </p:spPr>
      </p:pic>
      <p:pic>
        <p:nvPicPr>
          <p:cNvPr id="135" name="Google Shape;135;p19"/>
          <p:cNvPicPr preferRelativeResize="0"/>
          <p:nvPr/>
        </p:nvPicPr>
        <p:blipFill>
          <a:blip r:embed="rId4">
            <a:alphaModFix/>
          </a:blip>
          <a:stretch>
            <a:fillRect/>
          </a:stretch>
        </p:blipFill>
        <p:spPr>
          <a:xfrm>
            <a:off x="439600" y="2389400"/>
            <a:ext cx="6010275" cy="485775"/>
          </a:xfrm>
          <a:prstGeom prst="rect">
            <a:avLst/>
          </a:prstGeom>
          <a:noFill/>
          <a:ln>
            <a:noFill/>
          </a:ln>
        </p:spPr>
      </p:pic>
      <p:pic>
        <p:nvPicPr>
          <p:cNvPr id="136" name="Google Shape;136;p19"/>
          <p:cNvPicPr preferRelativeResize="0"/>
          <p:nvPr/>
        </p:nvPicPr>
        <p:blipFill>
          <a:blip r:embed="rId5">
            <a:alphaModFix/>
          </a:blip>
          <a:stretch>
            <a:fillRect/>
          </a:stretch>
        </p:blipFill>
        <p:spPr>
          <a:xfrm>
            <a:off x="439600" y="3027575"/>
            <a:ext cx="2897230" cy="1963525"/>
          </a:xfrm>
          <a:prstGeom prst="rect">
            <a:avLst/>
          </a:prstGeom>
          <a:noFill/>
          <a:ln>
            <a:noFill/>
          </a:ln>
        </p:spPr>
      </p:pic>
      <p:pic>
        <p:nvPicPr>
          <p:cNvPr id="137" name="Google Shape;137;p19"/>
          <p:cNvPicPr preferRelativeResize="0"/>
          <p:nvPr/>
        </p:nvPicPr>
        <p:blipFill>
          <a:blip r:embed="rId6">
            <a:alphaModFix/>
          </a:blip>
          <a:stretch>
            <a:fillRect/>
          </a:stretch>
        </p:blipFill>
        <p:spPr>
          <a:xfrm>
            <a:off x="3645905" y="3027575"/>
            <a:ext cx="3943350" cy="619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descr="Background pointer shape in timeline graphic" id="142" name="Google Shape;142;p20"/>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3" name="Google Shape;143;p20"/>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Community</a:t>
            </a:r>
            <a:endParaRPr sz="1600">
              <a:solidFill>
                <a:schemeClr val="lt1"/>
              </a:solidFill>
            </a:endParaRPr>
          </a:p>
        </p:txBody>
      </p:sp>
      <p:grpSp>
        <p:nvGrpSpPr>
          <p:cNvPr id="144" name="Google Shape;144;p20"/>
          <p:cNvGrpSpPr/>
          <p:nvPr/>
        </p:nvGrpSpPr>
        <p:grpSpPr>
          <a:xfrm>
            <a:off x="969270" y="1610215"/>
            <a:ext cx="198900" cy="593656"/>
            <a:chOff x="777447" y="1610215"/>
            <a:chExt cx="198900" cy="593656"/>
          </a:xfrm>
        </p:grpSpPr>
        <p:cxnSp>
          <p:nvCxnSpPr>
            <p:cNvPr id="145" name="Google Shape;145;p20"/>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46" name="Google Shape;146;p20"/>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20"/>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Community Health Protection Policies: </a:t>
            </a:r>
            <a:r>
              <a:rPr lang="en" sz="1200"/>
              <a:t> smoke exposure monitoring system that provides real-time data and alerts to residents</a:t>
            </a:r>
            <a:endParaRPr sz="1200"/>
          </a:p>
        </p:txBody>
      </p:sp>
      <p:sp>
        <p:nvSpPr>
          <p:cNvPr descr="Background pointer shape in timeline graphic" id="148" name="Google Shape;148;p20"/>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49" name="Google Shape;149;p20"/>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Awareness</a:t>
            </a:r>
            <a:endParaRPr sz="1600">
              <a:solidFill>
                <a:schemeClr val="lt1"/>
              </a:solidFill>
            </a:endParaRPr>
          </a:p>
        </p:txBody>
      </p:sp>
      <p:grpSp>
        <p:nvGrpSpPr>
          <p:cNvPr id="150" name="Google Shape;150;p20"/>
          <p:cNvGrpSpPr/>
          <p:nvPr/>
        </p:nvGrpSpPr>
        <p:grpSpPr>
          <a:xfrm>
            <a:off x="2684632" y="2938958"/>
            <a:ext cx="198900" cy="593656"/>
            <a:chOff x="2223534" y="2938958"/>
            <a:chExt cx="198900" cy="593656"/>
          </a:xfrm>
        </p:grpSpPr>
        <p:cxnSp>
          <p:nvCxnSpPr>
            <p:cNvPr id="151" name="Google Shape;151;p20"/>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52" name="Google Shape;152;p20"/>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20"/>
          <p:cNvSpPr txBox="1"/>
          <p:nvPr>
            <p:ph idx="4294967295" type="body"/>
          </p:nvPr>
        </p:nvSpPr>
        <p:spPr>
          <a:xfrm>
            <a:off x="1120275" y="3664625"/>
            <a:ext cx="3327600" cy="13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Public Awareness Campaigns</a:t>
            </a:r>
            <a:r>
              <a:rPr b="1" lang="en" sz="1200"/>
              <a:t>: </a:t>
            </a:r>
            <a:r>
              <a:rPr lang="en" sz="1200"/>
              <a:t>Engage in community outreach programs &amp; public education campaigns to ensure that residents are well-informed about smoke-related health risks and empower them to take protective actions.</a:t>
            </a:r>
            <a:endParaRPr sz="1200"/>
          </a:p>
          <a:p>
            <a:pPr indent="0" lvl="0" marL="0" rtl="0" algn="l">
              <a:spcBef>
                <a:spcPts val="1600"/>
              </a:spcBef>
              <a:spcAft>
                <a:spcPts val="1600"/>
              </a:spcAft>
              <a:buNone/>
            </a:pPr>
            <a:r>
              <a:t/>
            </a:r>
            <a:endParaRPr sz="1600"/>
          </a:p>
        </p:txBody>
      </p:sp>
      <p:sp>
        <p:nvSpPr>
          <p:cNvPr descr="Background pointer shape in timeline graphic" id="154" name="Google Shape;154;p20"/>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55" name="Google Shape;155;p20"/>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Health &amp; Equity</a:t>
            </a:r>
            <a:endParaRPr sz="1600">
              <a:solidFill>
                <a:schemeClr val="lt1"/>
              </a:solidFill>
            </a:endParaRPr>
          </a:p>
        </p:txBody>
      </p:sp>
      <p:grpSp>
        <p:nvGrpSpPr>
          <p:cNvPr id="156" name="Google Shape;156;p20"/>
          <p:cNvGrpSpPr/>
          <p:nvPr/>
        </p:nvGrpSpPr>
        <p:grpSpPr>
          <a:xfrm>
            <a:off x="4319545" y="1610215"/>
            <a:ext cx="198900" cy="593656"/>
            <a:chOff x="3918084" y="1610215"/>
            <a:chExt cx="198900" cy="593656"/>
          </a:xfrm>
        </p:grpSpPr>
        <p:cxnSp>
          <p:nvCxnSpPr>
            <p:cNvPr id="157" name="Google Shape;157;p20"/>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58" name="Google Shape;158;p20"/>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0"/>
          <p:cNvSpPr txBox="1"/>
          <p:nvPr>
            <p:ph idx="4294967295" type="body"/>
          </p:nvPr>
        </p:nvSpPr>
        <p:spPr>
          <a:xfrm>
            <a:off x="3304101" y="385675"/>
            <a:ext cx="24660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Equity-Centric Initiatives</a:t>
            </a:r>
            <a:r>
              <a:rPr b="1" lang="en" sz="1200"/>
              <a:t>: </a:t>
            </a:r>
            <a:r>
              <a:rPr lang="en" sz="1200"/>
              <a:t>Provide free respiratory protection equipment to low-income households, ensuring equitable access to safety measures</a:t>
            </a:r>
            <a:endParaRPr sz="1200"/>
          </a:p>
          <a:p>
            <a:pPr indent="0" lvl="0" marL="0" rtl="0" algn="l">
              <a:spcBef>
                <a:spcPts val="1600"/>
              </a:spcBef>
              <a:spcAft>
                <a:spcPts val="1600"/>
              </a:spcAft>
              <a:buNone/>
            </a:pPr>
            <a:r>
              <a:t/>
            </a:r>
            <a:endParaRPr sz="1600"/>
          </a:p>
        </p:txBody>
      </p:sp>
      <p:sp>
        <p:nvSpPr>
          <p:cNvPr descr="Background pointer shape in timeline graphic" id="160" name="Google Shape;160;p20"/>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1" name="Google Shape;161;p20"/>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Research</a:t>
            </a:r>
            <a:endParaRPr sz="1600">
              <a:solidFill>
                <a:schemeClr val="lt1"/>
              </a:solidFill>
            </a:endParaRPr>
          </a:p>
        </p:txBody>
      </p:sp>
      <p:grpSp>
        <p:nvGrpSpPr>
          <p:cNvPr id="162" name="Google Shape;162;p20"/>
          <p:cNvGrpSpPr/>
          <p:nvPr/>
        </p:nvGrpSpPr>
        <p:grpSpPr>
          <a:xfrm>
            <a:off x="5973070" y="2938958"/>
            <a:ext cx="198900" cy="593656"/>
            <a:chOff x="5958946" y="2938958"/>
            <a:chExt cx="198900" cy="593656"/>
          </a:xfrm>
        </p:grpSpPr>
        <p:cxnSp>
          <p:nvCxnSpPr>
            <p:cNvPr id="163" name="Google Shape;163;p20"/>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64" name="Google Shape;164;p20"/>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20"/>
          <p:cNvSpPr txBox="1"/>
          <p:nvPr>
            <p:ph idx="4294967295" type="body"/>
          </p:nvPr>
        </p:nvSpPr>
        <p:spPr>
          <a:xfrm>
            <a:off x="4996350" y="3599350"/>
            <a:ext cx="3228000" cy="132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Research and Data Collaboration:</a:t>
            </a:r>
            <a:r>
              <a:rPr b="1" lang="en" sz="1200"/>
              <a:t> </a:t>
            </a:r>
            <a:r>
              <a:rPr lang="en" sz="1200"/>
              <a:t> Illustrate how ethical considerations, such as community engagement and informed consent, will be integrated into data collection processes to respect residents' rights and perspectives</a:t>
            </a:r>
            <a:endParaRPr sz="1600"/>
          </a:p>
        </p:txBody>
      </p:sp>
      <p:sp>
        <p:nvSpPr>
          <p:cNvPr descr="Background pointer shape in timeline graphic" id="166" name="Google Shape;166;p20"/>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67" name="Google Shape;167;p20"/>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Resilience</a:t>
            </a:r>
            <a:endParaRPr sz="1600">
              <a:solidFill>
                <a:schemeClr val="lt1"/>
              </a:solidFill>
            </a:endParaRPr>
          </a:p>
        </p:txBody>
      </p:sp>
      <p:grpSp>
        <p:nvGrpSpPr>
          <p:cNvPr id="168" name="Google Shape;168;p20"/>
          <p:cNvGrpSpPr/>
          <p:nvPr/>
        </p:nvGrpSpPr>
        <p:grpSpPr>
          <a:xfrm>
            <a:off x="7669807" y="1610215"/>
            <a:ext cx="198900" cy="593656"/>
            <a:chOff x="3918084" y="1610215"/>
            <a:chExt cx="198900" cy="593656"/>
          </a:xfrm>
        </p:grpSpPr>
        <p:cxnSp>
          <p:nvCxnSpPr>
            <p:cNvPr id="169" name="Google Shape;169;p20"/>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0" name="Google Shape;170;p20"/>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20"/>
          <p:cNvSpPr txBox="1"/>
          <p:nvPr>
            <p:ph idx="4294967295" type="body"/>
          </p:nvPr>
        </p:nvSpPr>
        <p:spPr>
          <a:xfrm>
            <a:off x="6685975" y="385675"/>
            <a:ext cx="24660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Long-term Resilience Strategies</a:t>
            </a:r>
            <a:r>
              <a:rPr b="1" lang="en" sz="1200"/>
              <a:t>: </a:t>
            </a:r>
            <a:r>
              <a:rPr lang="en" sz="1200"/>
              <a:t> Invest in green infrastructure and urban planning, integrating fire-resistant building materials or creating defensible spaces.</a:t>
            </a:r>
            <a:endParaRPr sz="1200"/>
          </a:p>
          <a:p>
            <a:pPr indent="0" lvl="0" marL="0" rtl="0" algn="l">
              <a:spcBef>
                <a:spcPts val="1600"/>
              </a:spcBef>
              <a:spcAft>
                <a:spcPts val="16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descr="Background pointer shape in timeline graphic" id="176" name="Google Shape;176;p21"/>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7" name="Google Shape;177;p21"/>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Community</a:t>
            </a:r>
            <a:endParaRPr sz="1600">
              <a:solidFill>
                <a:schemeClr val="lt1"/>
              </a:solidFill>
            </a:endParaRPr>
          </a:p>
        </p:txBody>
      </p:sp>
      <p:grpSp>
        <p:nvGrpSpPr>
          <p:cNvPr id="178" name="Google Shape;178;p21"/>
          <p:cNvGrpSpPr/>
          <p:nvPr/>
        </p:nvGrpSpPr>
        <p:grpSpPr>
          <a:xfrm>
            <a:off x="969270" y="1610215"/>
            <a:ext cx="198900" cy="593656"/>
            <a:chOff x="777447" y="1610215"/>
            <a:chExt cx="198900" cy="593656"/>
          </a:xfrm>
        </p:grpSpPr>
        <p:cxnSp>
          <p:nvCxnSpPr>
            <p:cNvPr id="179" name="Google Shape;179;p21"/>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80" name="Google Shape;180;p21"/>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 name="Google Shape;181;p21"/>
          <p:cNvSpPr txBox="1"/>
          <p:nvPr>
            <p:ph idx="4294967295" type="body"/>
          </p:nvPr>
        </p:nvSpPr>
        <p:spPr>
          <a:xfrm>
            <a:off x="318375" y="385667"/>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Community Health Protection Policies: </a:t>
            </a:r>
            <a:r>
              <a:rPr lang="en" sz="1200"/>
              <a:t> smoke exposure monitoring system that provides real-time data and alerts to residents</a:t>
            </a:r>
            <a:endParaRPr sz="1200"/>
          </a:p>
        </p:txBody>
      </p:sp>
      <p:sp>
        <p:nvSpPr>
          <p:cNvPr descr="Background pointer shape in timeline graphic" id="182" name="Google Shape;182;p21"/>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3" name="Google Shape;183;p21"/>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Awareness</a:t>
            </a:r>
            <a:endParaRPr sz="1600">
              <a:solidFill>
                <a:schemeClr val="lt1"/>
              </a:solidFill>
            </a:endParaRPr>
          </a:p>
        </p:txBody>
      </p:sp>
      <p:grpSp>
        <p:nvGrpSpPr>
          <p:cNvPr id="184" name="Google Shape;184;p21"/>
          <p:cNvGrpSpPr/>
          <p:nvPr/>
        </p:nvGrpSpPr>
        <p:grpSpPr>
          <a:xfrm>
            <a:off x="2684632" y="2938958"/>
            <a:ext cx="198900" cy="593656"/>
            <a:chOff x="2223534" y="2938958"/>
            <a:chExt cx="198900" cy="593656"/>
          </a:xfrm>
        </p:grpSpPr>
        <p:cxnSp>
          <p:nvCxnSpPr>
            <p:cNvPr id="185" name="Google Shape;185;p21"/>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86" name="Google Shape;186;p21"/>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21"/>
          <p:cNvSpPr txBox="1"/>
          <p:nvPr>
            <p:ph idx="4294967295" type="body"/>
          </p:nvPr>
        </p:nvSpPr>
        <p:spPr>
          <a:xfrm>
            <a:off x="1120275" y="3664625"/>
            <a:ext cx="3327600" cy="132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Public Awareness Campaigns: </a:t>
            </a:r>
            <a:r>
              <a:rPr lang="en" sz="1200"/>
              <a:t>Engage in community outreach programs &amp; public education campaigns to ensure that residents are well-informed about smoke-related health risks and empower them to take protective actions.</a:t>
            </a:r>
            <a:endParaRPr sz="1200"/>
          </a:p>
          <a:p>
            <a:pPr indent="0" lvl="0" marL="0" rtl="0" algn="l">
              <a:spcBef>
                <a:spcPts val="1600"/>
              </a:spcBef>
              <a:spcAft>
                <a:spcPts val="1600"/>
              </a:spcAft>
              <a:buNone/>
            </a:pPr>
            <a:r>
              <a:t/>
            </a:r>
            <a:endParaRPr sz="1600"/>
          </a:p>
        </p:txBody>
      </p:sp>
      <p:sp>
        <p:nvSpPr>
          <p:cNvPr descr="Background pointer shape in timeline graphic" id="188" name="Google Shape;188;p21"/>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89" name="Google Shape;189;p21"/>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Health &amp; Equity</a:t>
            </a:r>
            <a:endParaRPr sz="1600">
              <a:solidFill>
                <a:schemeClr val="lt1"/>
              </a:solidFill>
            </a:endParaRPr>
          </a:p>
        </p:txBody>
      </p:sp>
      <p:grpSp>
        <p:nvGrpSpPr>
          <p:cNvPr id="190" name="Google Shape;190;p21"/>
          <p:cNvGrpSpPr/>
          <p:nvPr/>
        </p:nvGrpSpPr>
        <p:grpSpPr>
          <a:xfrm>
            <a:off x="4319545" y="1610215"/>
            <a:ext cx="198900" cy="593656"/>
            <a:chOff x="3918084" y="1610215"/>
            <a:chExt cx="198900" cy="593656"/>
          </a:xfrm>
        </p:grpSpPr>
        <p:cxnSp>
          <p:nvCxnSpPr>
            <p:cNvPr id="191" name="Google Shape;191;p21"/>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92" name="Google Shape;192;p21"/>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1"/>
          <p:cNvSpPr txBox="1"/>
          <p:nvPr>
            <p:ph idx="4294967295" type="body"/>
          </p:nvPr>
        </p:nvSpPr>
        <p:spPr>
          <a:xfrm>
            <a:off x="3304101" y="385675"/>
            <a:ext cx="24660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Equity-Centric Initiatives: </a:t>
            </a:r>
            <a:r>
              <a:rPr lang="en" sz="1200"/>
              <a:t>Provide free respiratory protection equipment to low-income households, ensuring equitable access to safety measures</a:t>
            </a:r>
            <a:endParaRPr sz="1200"/>
          </a:p>
          <a:p>
            <a:pPr indent="0" lvl="0" marL="0" rtl="0" algn="l">
              <a:spcBef>
                <a:spcPts val="1600"/>
              </a:spcBef>
              <a:spcAft>
                <a:spcPts val="1600"/>
              </a:spcAft>
              <a:buNone/>
            </a:pPr>
            <a:r>
              <a:t/>
            </a:r>
            <a:endParaRPr sz="1600"/>
          </a:p>
        </p:txBody>
      </p:sp>
      <p:sp>
        <p:nvSpPr>
          <p:cNvPr descr="Background pointer shape in timeline graphic" id="194" name="Google Shape;194;p21"/>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5" name="Google Shape;195;p21"/>
          <p:cNvSpPr txBox="1"/>
          <p:nvPr>
            <p:ph idx="4294967295" type="body"/>
          </p:nvPr>
        </p:nvSpPr>
        <p:spPr>
          <a:xfrm>
            <a:off x="5416699"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Research</a:t>
            </a:r>
            <a:endParaRPr sz="1600">
              <a:solidFill>
                <a:schemeClr val="lt1"/>
              </a:solidFill>
            </a:endParaRPr>
          </a:p>
        </p:txBody>
      </p:sp>
      <p:grpSp>
        <p:nvGrpSpPr>
          <p:cNvPr id="196" name="Google Shape;196;p21"/>
          <p:cNvGrpSpPr/>
          <p:nvPr/>
        </p:nvGrpSpPr>
        <p:grpSpPr>
          <a:xfrm>
            <a:off x="5973070" y="2938958"/>
            <a:ext cx="198900" cy="593656"/>
            <a:chOff x="5958946" y="2938958"/>
            <a:chExt cx="198900" cy="593656"/>
          </a:xfrm>
        </p:grpSpPr>
        <p:cxnSp>
          <p:nvCxnSpPr>
            <p:cNvPr id="197" name="Google Shape;197;p21"/>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98" name="Google Shape;198;p21"/>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9" name="Google Shape;199;p21"/>
          <p:cNvSpPr txBox="1"/>
          <p:nvPr>
            <p:ph idx="4294967295" type="body"/>
          </p:nvPr>
        </p:nvSpPr>
        <p:spPr>
          <a:xfrm>
            <a:off x="4996350" y="3599350"/>
            <a:ext cx="3228000" cy="132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200"/>
              <a:t>Research and Data Collaboration: </a:t>
            </a:r>
            <a:r>
              <a:rPr lang="en" sz="1200"/>
              <a:t> Illustrate how ethical considerations, such as community engagement and informed consent, will be integrated into data collection processes to respect residents' rights and perspectives</a:t>
            </a:r>
            <a:endParaRPr sz="1600"/>
          </a:p>
        </p:txBody>
      </p:sp>
      <p:sp>
        <p:nvSpPr>
          <p:cNvPr descr="Background pointer shape in timeline graphic" id="200" name="Google Shape;200;p21"/>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1" name="Google Shape;201;p21"/>
          <p:cNvSpPr txBox="1"/>
          <p:nvPr>
            <p:ph idx="4294967295" type="body"/>
          </p:nvPr>
        </p:nvSpPr>
        <p:spPr>
          <a:xfrm>
            <a:off x="71115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600">
                <a:solidFill>
                  <a:schemeClr val="lt1"/>
                </a:solidFill>
              </a:rPr>
              <a:t>Resilience</a:t>
            </a:r>
            <a:endParaRPr sz="1600">
              <a:solidFill>
                <a:schemeClr val="lt1"/>
              </a:solidFill>
            </a:endParaRPr>
          </a:p>
        </p:txBody>
      </p:sp>
      <p:grpSp>
        <p:nvGrpSpPr>
          <p:cNvPr id="202" name="Google Shape;202;p21"/>
          <p:cNvGrpSpPr/>
          <p:nvPr/>
        </p:nvGrpSpPr>
        <p:grpSpPr>
          <a:xfrm>
            <a:off x="7669807" y="1610215"/>
            <a:ext cx="198900" cy="593656"/>
            <a:chOff x="3918084" y="1610215"/>
            <a:chExt cx="198900" cy="593656"/>
          </a:xfrm>
        </p:grpSpPr>
        <p:cxnSp>
          <p:nvCxnSpPr>
            <p:cNvPr id="203" name="Google Shape;203;p21"/>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204" name="Google Shape;204;p21"/>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 name="Google Shape;205;p21"/>
          <p:cNvSpPr txBox="1"/>
          <p:nvPr>
            <p:ph idx="4294967295" type="body"/>
          </p:nvPr>
        </p:nvSpPr>
        <p:spPr>
          <a:xfrm>
            <a:off x="6685975" y="385675"/>
            <a:ext cx="2466000" cy="90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t>Long-term Resilience Strategies: </a:t>
            </a:r>
            <a:r>
              <a:rPr lang="en" sz="1200"/>
              <a:t> Invest in green infrastructure and urban planning, integrating fire-resistant building materials or creating defensible spaces.</a:t>
            </a:r>
            <a:endParaRPr sz="1200"/>
          </a:p>
          <a:p>
            <a:pPr indent="0" lvl="0" marL="0" rtl="0" algn="l">
              <a:spcBef>
                <a:spcPts val="1600"/>
              </a:spcBef>
              <a:spcAft>
                <a:spcPts val="16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