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sldIdLst>
    <p:sldId id="256" r:id="rId2"/>
    <p:sldId id="257" r:id="rId3"/>
    <p:sldId id="258" r:id="rId4"/>
    <p:sldId id="259" r:id="rId5"/>
    <p:sldId id="260" r:id="rId6"/>
    <p:sldId id="261" r:id="rId7"/>
    <p:sldId id="28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9" d="100"/>
          <a:sy n="69" d="100"/>
        </p:scale>
        <p:origin x="1236" y="5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476500" y="3124200"/>
            <a:ext cx="668655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476500" y="5003322"/>
            <a:ext cx="668655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8506923" y="1158222"/>
            <a:ext cx="2286000" cy="412750"/>
          </a:xfrm>
        </p:spPr>
        <p:txBody>
          <a:bodyPr/>
          <a:lstStyle/>
          <a:p>
            <a:fld id="{63A1C593-65D0-4073-BCC9-577B9352EA97}" type="datetimeFigureOut">
              <a:rPr lang="en-US" smtClean="0"/>
              <a:pPr/>
              <a:t>8/12/2024</a:t>
            </a:fld>
            <a:endParaRPr lang="en-US" dirty="0"/>
          </a:p>
        </p:txBody>
      </p:sp>
      <p:sp>
        <p:nvSpPr>
          <p:cNvPr id="17" name="Footer Placeholder 16"/>
          <p:cNvSpPr>
            <a:spLocks noGrp="1"/>
          </p:cNvSpPr>
          <p:nvPr>
            <p:ph type="ftr" sz="quarter" idx="11"/>
          </p:nvPr>
        </p:nvSpPr>
        <p:spPr bwMode="auto">
          <a:xfrm rot="5400000">
            <a:off x="7819442" y="4165667"/>
            <a:ext cx="3657600" cy="416052"/>
          </a:xfrm>
        </p:spPr>
        <p:txBody>
          <a:bodyPr/>
          <a:lstStyle/>
          <a:p>
            <a:endParaRPr lang="en-US" dirty="0"/>
          </a:p>
        </p:txBody>
      </p:sp>
      <p:sp>
        <p:nvSpPr>
          <p:cNvPr id="10" name="Rectangle 9"/>
          <p:cNvSpPr/>
          <p:nvPr/>
        </p:nvSpPr>
        <p:spPr bwMode="auto">
          <a:xfrm>
            <a:off x="412750" y="0"/>
            <a:ext cx="6604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99364" y="0"/>
            <a:ext cx="11338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1073150" y="0"/>
            <a:ext cx="197028"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236430" y="0"/>
            <a:ext cx="24947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15206"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906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925288"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87052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1557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8733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320800" y="0"/>
            <a:ext cx="8255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60400" y="3429000"/>
            <a:ext cx="140335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418768" y="4866752"/>
            <a:ext cx="694876"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182003" y="5500632"/>
            <a:ext cx="14859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802892" y="5788152"/>
            <a:ext cx="29718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063750" y="4495800"/>
            <a:ext cx="39624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436006" y="4928702"/>
            <a:ext cx="660400" cy="517524"/>
          </a:xfrm>
        </p:spPr>
        <p:txBody>
          <a:bodyPr/>
          <a:lstStyle/>
          <a:p>
            <a:fld id="{9B618960-8005-486C-9A75-10CB2AAC16F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18161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95300" y="1600200"/>
            <a:ext cx="80899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63A1C593-65D0-4073-BCC9-577B9352EA97}" type="datetimeFigureOut">
              <a:rPr lang="en-US" smtClean="0"/>
              <a:pPr/>
              <a:t>8/12/2024</a:t>
            </a:fld>
            <a:endParaRPr lang="en-US" dirty="0"/>
          </a:p>
        </p:txBody>
      </p:sp>
      <p:sp>
        <p:nvSpPr>
          <p:cNvPr id="9" name="Slide Number Placeholder 8"/>
          <p:cNvSpPr>
            <a:spLocks noGrp="1"/>
          </p:cNvSpPr>
          <p:nvPr>
            <p:ph type="sldNum" sz="quarter" idx="15"/>
          </p:nvPr>
        </p:nvSpPr>
        <p:spPr/>
        <p:txBody>
          <a:bodyPr rtlCol="0"/>
          <a:lstStyle/>
          <a:p>
            <a:fld id="{9B618960-8005-486C-9A75-10CB2AAC16F9}"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76500" y="2895600"/>
            <a:ext cx="668655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476500" y="5010150"/>
            <a:ext cx="668655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8505444" y="1154557"/>
            <a:ext cx="2286000" cy="412750"/>
          </a:xfrm>
        </p:spPr>
        <p:txBody>
          <a:bodyPr/>
          <a:lstStyle/>
          <a:p>
            <a:fld id="{63A1C593-65D0-4073-BCC9-577B9352EA97}" type="datetimeFigureOut">
              <a:rPr lang="en-US" smtClean="0"/>
              <a:pPr/>
              <a:t>8/12/2024</a:t>
            </a:fld>
            <a:endParaRPr lang="en-US" dirty="0"/>
          </a:p>
        </p:txBody>
      </p:sp>
      <p:sp>
        <p:nvSpPr>
          <p:cNvPr id="5" name="Footer Placeholder 4"/>
          <p:cNvSpPr>
            <a:spLocks noGrp="1"/>
          </p:cNvSpPr>
          <p:nvPr>
            <p:ph type="ftr" sz="quarter" idx="11"/>
          </p:nvPr>
        </p:nvSpPr>
        <p:spPr bwMode="auto">
          <a:xfrm rot="5400000">
            <a:off x="7819644" y="4162806"/>
            <a:ext cx="3657600" cy="416052"/>
          </a:xfrm>
        </p:spPr>
        <p:txBody>
          <a:bodyPr/>
          <a:lstStyle/>
          <a:p>
            <a:endParaRPr lang="en-US" dirty="0"/>
          </a:p>
        </p:txBody>
      </p:sp>
      <p:sp>
        <p:nvSpPr>
          <p:cNvPr id="9" name="Rectangle 8"/>
          <p:cNvSpPr/>
          <p:nvPr/>
        </p:nvSpPr>
        <p:spPr bwMode="auto">
          <a:xfrm>
            <a:off x="412750" y="0"/>
            <a:ext cx="6604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99364" y="0"/>
            <a:ext cx="11338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1073150" y="0"/>
            <a:ext cx="197028"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236430" y="0"/>
            <a:ext cx="24947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15206"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906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925288"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87052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1557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320800" y="0"/>
            <a:ext cx="8255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60400" y="3429000"/>
            <a:ext cx="140335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435096" y="4866752"/>
            <a:ext cx="694876"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182003" y="5500632"/>
            <a:ext cx="14859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802892" y="5791200"/>
            <a:ext cx="29718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035627" y="4479888"/>
            <a:ext cx="39624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85610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452334" y="4928702"/>
            <a:ext cx="660400" cy="517524"/>
          </a:xfrm>
        </p:spPr>
        <p:txBody>
          <a:bodyPr/>
          <a:lstStyle/>
          <a:p>
            <a:fld id="{9B618960-8005-486C-9A75-10CB2AAC16F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3A1C593-65D0-4073-BCC9-577B9352EA97}" type="datetimeFigureOut">
              <a:rPr lang="en-US" smtClean="0"/>
              <a:pPr/>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dirty="0"/>
          </a:p>
        </p:txBody>
      </p:sp>
      <p:sp>
        <p:nvSpPr>
          <p:cNvPr id="9" name="Content Placeholder 8"/>
          <p:cNvSpPr>
            <a:spLocks noGrp="1"/>
          </p:cNvSpPr>
          <p:nvPr>
            <p:ph sz="quarter" idx="1"/>
          </p:nvPr>
        </p:nvSpPr>
        <p:spPr>
          <a:xfrm>
            <a:off x="495300" y="1600200"/>
            <a:ext cx="39624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26102" y="1600200"/>
            <a:ext cx="39624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817245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3A1C593-65D0-4073-BCC9-577B9352EA97}" type="datetimeFigureOut">
              <a:rPr lang="en-US" smtClean="0"/>
              <a:pPr/>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dirty="0"/>
          </a:p>
        </p:txBody>
      </p:sp>
      <p:sp>
        <p:nvSpPr>
          <p:cNvPr id="11" name="Content Placeholder 10"/>
          <p:cNvSpPr>
            <a:spLocks noGrp="1"/>
          </p:cNvSpPr>
          <p:nvPr>
            <p:ph sz="quarter" idx="2"/>
          </p:nvPr>
        </p:nvSpPr>
        <p:spPr>
          <a:xfrm>
            <a:off x="495300" y="2362200"/>
            <a:ext cx="39624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736306" y="2362200"/>
            <a:ext cx="39624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95300" y="1569720"/>
            <a:ext cx="39624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705350" y="1569720"/>
            <a:ext cx="39624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63A1C593-65D0-4073-BCC9-577B9352EA97}" type="datetimeFigureOut">
              <a:rPr lang="en-US" smtClean="0"/>
              <a:pPr/>
              <a:t>8/12/2024</a:t>
            </a:fld>
            <a:endParaRPr lang="en-US" dirty="0"/>
          </a:p>
        </p:txBody>
      </p:sp>
      <p:sp>
        <p:nvSpPr>
          <p:cNvPr id="7" name="Slide Number Placeholder 6"/>
          <p:cNvSpPr>
            <a:spLocks noGrp="1"/>
          </p:cNvSpPr>
          <p:nvPr>
            <p:ph type="sldNum" sz="quarter" idx="11"/>
          </p:nvPr>
        </p:nvSpPr>
        <p:spPr/>
        <p:txBody>
          <a:bodyPr rtlCol="0"/>
          <a:lstStyle/>
          <a:p>
            <a:fld id="{9B618960-8005-486C-9A75-10CB2AAC16F9}"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949325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915728" y="3181350"/>
            <a:ext cx="6309360" cy="4953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7379970" y="274320"/>
            <a:ext cx="1654302"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7691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708321"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97409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9575800" y="0"/>
            <a:ext cx="3302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836152" y="5715000"/>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30200" y="274320"/>
            <a:ext cx="61087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3A1C593-65D0-4073-BCC9-577B9352EA97}" type="datetimeFigureOut">
              <a:rPr lang="en-US" smtClean="0"/>
              <a:pPr/>
              <a:t>8/12/2024</a:t>
            </a:fld>
            <a:endParaRPr lang="en-US" dirty="0"/>
          </a:p>
        </p:txBody>
      </p:sp>
      <p:sp>
        <p:nvSpPr>
          <p:cNvPr id="22" name="Slide Number Placeholder 21"/>
          <p:cNvSpPr>
            <a:spLocks noGrp="1"/>
          </p:cNvSpPr>
          <p:nvPr>
            <p:ph type="sldNum" sz="quarter" idx="15"/>
          </p:nvPr>
        </p:nvSpPr>
        <p:spPr/>
        <p:txBody>
          <a:bodyPr rtlCol="0"/>
          <a:lstStyle/>
          <a:p>
            <a:fld id="{9B618960-8005-486C-9A75-10CB2AAC16F9}"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949325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836152" y="5715000"/>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892201" y="3181350"/>
            <a:ext cx="6309360" cy="4953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68655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7329615" y="264795"/>
            <a:ext cx="1651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97409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9575800" y="0"/>
            <a:ext cx="3302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7691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708321"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3A1C593-65D0-4073-BCC9-577B9352EA97}" type="datetimeFigureOut">
              <a:rPr lang="en-US" smtClean="0"/>
              <a:pPr/>
              <a:t>8/12/2024</a:t>
            </a:fld>
            <a:endParaRPr lang="en-US" dirty="0"/>
          </a:p>
        </p:txBody>
      </p:sp>
      <p:sp>
        <p:nvSpPr>
          <p:cNvPr id="18" name="Slide Number Placeholder 17"/>
          <p:cNvSpPr>
            <a:spLocks noGrp="1"/>
          </p:cNvSpPr>
          <p:nvPr>
            <p:ph type="sldNum" sz="quarter" idx="11"/>
          </p:nvPr>
        </p:nvSpPr>
        <p:spPr/>
        <p:txBody>
          <a:bodyPr rtlCol="0"/>
          <a:lstStyle/>
          <a:p>
            <a:fld id="{9B618960-8005-486C-9A75-10CB2AAC16F9}"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949325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95300" y="274638"/>
            <a:ext cx="80899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95300" y="1600200"/>
            <a:ext cx="80899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8305800" y="1065849"/>
            <a:ext cx="2011680" cy="416052"/>
          </a:xfrm>
          <a:prstGeom prst="rect">
            <a:avLst/>
          </a:prstGeom>
        </p:spPr>
        <p:txBody>
          <a:bodyPr vert="horz" anchor="ctr" anchorCtr="0"/>
          <a:lstStyle>
            <a:lvl1pPr algn="r" eaLnBrk="1" latinLnBrk="0" hangingPunct="1">
              <a:defRPr kumimoji="0" sz="1200">
                <a:solidFill>
                  <a:schemeClr val="tx2"/>
                </a:solidFill>
              </a:defRPr>
            </a:lvl1pPr>
          </a:lstStyle>
          <a:p>
            <a:fld id="{63A1C593-65D0-4073-BCC9-577B9352EA97}" type="datetimeFigureOut">
              <a:rPr lang="en-US" smtClean="0"/>
              <a:pPr/>
              <a:t>8/12/2024</a:t>
            </a:fld>
            <a:endParaRPr lang="en-US" dirty="0"/>
          </a:p>
        </p:txBody>
      </p:sp>
      <p:sp>
        <p:nvSpPr>
          <p:cNvPr id="3" name="Footer Placeholder 2"/>
          <p:cNvSpPr>
            <a:spLocks noGrp="1"/>
          </p:cNvSpPr>
          <p:nvPr>
            <p:ph type="ftr" sz="quarter" idx="3"/>
          </p:nvPr>
        </p:nvSpPr>
        <p:spPr>
          <a:xfrm rot="5400000">
            <a:off x="7706052" y="3722000"/>
            <a:ext cx="3200400" cy="39624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8255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97409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9575800" y="0"/>
            <a:ext cx="3302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836152" y="5715000"/>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806434" y="5734050"/>
            <a:ext cx="660400" cy="521208"/>
          </a:xfrm>
          <a:prstGeom prst="rect">
            <a:avLst/>
          </a:prstGeom>
        </p:spPr>
        <p:txBody>
          <a:bodyPr vert="horz" anchor="ctr"/>
          <a:lstStyle>
            <a:lvl1pPr algn="ctr" eaLnBrk="1" latinLnBrk="0" hangingPunct="1">
              <a:defRPr kumimoji="0" sz="1400" b="1">
                <a:solidFill>
                  <a:srgbClr val="FFFFFF"/>
                </a:solidFill>
              </a:defRPr>
            </a:lvl1pPr>
          </a:lstStyle>
          <a:p>
            <a:fld id="{9B618960-8005-486C-9A75-10CB2AAC16F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6500" y="3124200"/>
            <a:ext cx="6478814" cy="1894362"/>
          </a:xfrm>
        </p:spPr>
        <p:txBody>
          <a:bodyPr/>
          <a:lstStyle/>
          <a:p>
            <a:r>
              <a:rPr lang="en-IN" altLang="en-US" i="1" dirty="0">
                <a:gradFill>
                  <a:gsLst>
                    <a:gs pos="0">
                      <a:srgbClr val="007BD3"/>
                    </a:gs>
                    <a:gs pos="100000">
                      <a:srgbClr val="034373"/>
                    </a:gs>
                  </a:gsLst>
                  <a:lin scaled="0"/>
                </a:gradFill>
                <a:latin typeface="Arial Black" panose="020B0A04020102020204" charset="0"/>
                <a:cs typeface="Arial Black" panose="020B0A04020102020204" charset="0"/>
              </a:rPr>
              <a:t>PRESENTATION ON A  “Chatbot”</a:t>
            </a:r>
          </a:p>
        </p:txBody>
      </p:sp>
      <p:sp>
        <p:nvSpPr>
          <p:cNvPr id="3" name="Subtitle 2"/>
          <p:cNvSpPr>
            <a:spLocks noGrp="1"/>
          </p:cNvSpPr>
          <p:nvPr>
            <p:ph type="subTitle" idx="1"/>
          </p:nvPr>
        </p:nvSpPr>
        <p:spPr>
          <a:xfrm>
            <a:off x="5399314" y="5003322"/>
            <a:ext cx="3763736" cy="1371600"/>
          </a:xfrm>
        </p:spPr>
        <p:txBody>
          <a:bodyPr>
            <a:normAutofit/>
          </a:bodyPr>
          <a:lstStyle/>
          <a:p>
            <a:r>
              <a:rPr lang="en-US" dirty="0">
                <a:solidFill>
                  <a:schemeClr val="accent1">
                    <a:lumMod val="75000"/>
                  </a:schemeClr>
                </a:solidFill>
              </a:rPr>
              <a:t>BY:   AKSHIT</a:t>
            </a:r>
          </a:p>
          <a:p>
            <a:r>
              <a:rPr lang="en-US">
                <a:solidFill>
                  <a:schemeClr val="accent1">
                    <a:lumMod val="75000"/>
                  </a:schemeClr>
                </a:solidFill>
              </a:rPr>
              <a:t>       SHIMT GORAYA, PUNJAB</a:t>
            </a:r>
            <a:endParaRPr lang="en-US" dirty="0">
              <a:solidFill>
                <a:schemeClr val="accent1">
                  <a:lumMod val="75000"/>
                </a:schemeClr>
              </a:solidFill>
            </a:endParaRPr>
          </a:p>
        </p:txBody>
      </p:sp>
      <p:pic>
        <p:nvPicPr>
          <p:cNvPr id="4" name="Content Placeholder 4" descr="WhatsApp Image 2020-06-17 at 9.03.04 PM"/>
          <p:cNvPicPr>
            <a:picLocks noChangeAspect="1"/>
          </p:cNvPicPr>
          <p:nvPr/>
        </p:nvPicPr>
        <p:blipFill>
          <a:blip r:embed="rId2"/>
          <a:stretch>
            <a:fillRect/>
          </a:stretch>
        </p:blipFill>
        <p:spPr>
          <a:xfrm>
            <a:off x="2356077" y="391432"/>
            <a:ext cx="6134780" cy="369751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i="1" u="sng" dirty="0">
                <a:solidFill>
                  <a:schemeClr val="accent1">
                    <a:lumMod val="75000"/>
                  </a:schemeClr>
                </a:solidFill>
                <a:latin typeface="Georgia" pitchFamily="18" charset="0"/>
                <a:cs typeface="Arial Black" panose="020B0A04020102020204" charset="0"/>
              </a:rPr>
              <a:t>SYSTEM REQUIRMENTS</a:t>
            </a:r>
          </a:p>
        </p:txBody>
      </p:sp>
      <p:sp>
        <p:nvSpPr>
          <p:cNvPr id="3" name="Content Placeholder 2"/>
          <p:cNvSpPr>
            <a:spLocks noGrp="1"/>
          </p:cNvSpPr>
          <p:nvPr>
            <p:ph sz="quarter" idx="1"/>
          </p:nvPr>
        </p:nvSpPr>
        <p:spPr>
          <a:xfrm>
            <a:off x="495300" y="1600200"/>
            <a:ext cx="4520045" cy="4572000"/>
          </a:xfrm>
        </p:spPr>
        <p:txBody>
          <a:bodyPr>
            <a:normAutofit lnSpcReduction="10000"/>
          </a:bodyPr>
          <a:lstStyle/>
          <a:p>
            <a:pPr marL="0" indent="0" algn="just">
              <a:buNone/>
            </a:pPr>
            <a:r>
              <a:rPr lang="en-IN" altLang="en-US" b="1" dirty="0"/>
              <a:t>1. </a:t>
            </a:r>
            <a:r>
              <a:rPr lang="en-US" b="1" dirty="0"/>
              <a:t>Hardware requirements</a:t>
            </a:r>
          </a:p>
          <a:p>
            <a:pPr algn="just"/>
            <a:r>
              <a:rPr lang="en-US" dirty="0"/>
              <a:t>Processor-Intel Pentium or higher</a:t>
            </a:r>
          </a:p>
          <a:p>
            <a:pPr algn="just"/>
            <a:r>
              <a:rPr lang="en-US" dirty="0"/>
              <a:t>RAM-minimum-&gt;4GB maximum-&gt;6GB</a:t>
            </a:r>
          </a:p>
          <a:p>
            <a:pPr marL="0" indent="0" algn="just">
              <a:buNone/>
            </a:pPr>
            <a:r>
              <a:rPr lang="en-IN" altLang="en-US" b="1" dirty="0"/>
              <a:t>2. </a:t>
            </a:r>
            <a:r>
              <a:rPr lang="en-US" b="1" dirty="0"/>
              <a:t>Software requirements</a:t>
            </a:r>
          </a:p>
          <a:p>
            <a:pPr marL="457200" indent="-457200" algn="just">
              <a:buFont typeface="+mj-lt"/>
              <a:buAutoNum type="arabicPeriod"/>
            </a:pPr>
            <a:r>
              <a:rPr lang="en-US" dirty="0"/>
              <a:t>Front End- OS-Windows 7,8,10 </a:t>
            </a:r>
          </a:p>
          <a:p>
            <a:pPr marL="457200" indent="-457200" algn="just">
              <a:buFont typeface="+mj-lt"/>
              <a:buAutoNum type="arabicPeriod"/>
            </a:pPr>
            <a:r>
              <a:rPr lang="en-US" dirty="0"/>
              <a:t>Back End- Python must be installed</a:t>
            </a:r>
          </a:p>
          <a:p>
            <a:pPr algn="just">
              <a:buNone/>
            </a:pPr>
            <a:r>
              <a:rPr lang="en-US" dirty="0"/>
              <a:t>3. </a:t>
            </a:r>
            <a:r>
              <a:rPr lang="en-US" b="1" dirty="0"/>
              <a:t>Python IDE  (jetBrains Pychram) </a:t>
            </a:r>
          </a:p>
        </p:txBody>
      </p:sp>
      <p:pic>
        <p:nvPicPr>
          <p:cNvPr id="4" name="Content Placeholder 3" descr="WhatsApp Image 2020-06-17 at 9.04.14 PM"/>
          <p:cNvPicPr>
            <a:picLocks noGrp="1" noChangeAspect="1"/>
          </p:cNvPicPr>
          <p:nvPr>
            <p:ph sz="quarter" idx="2"/>
          </p:nvPr>
        </p:nvPicPr>
        <p:blipFill>
          <a:blip r:embed="rId2"/>
          <a:stretch>
            <a:fillRect/>
          </a:stretch>
        </p:blipFill>
        <p:spPr>
          <a:xfrm>
            <a:off x="5374815" y="1790284"/>
            <a:ext cx="3962400" cy="3803904"/>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40326"/>
            <a:ext cx="8089900" cy="1108365"/>
          </a:xfrm>
        </p:spPr>
        <p:txBody>
          <a:bodyPr>
            <a:noAutofit/>
          </a:bodyPr>
          <a:lstStyle/>
          <a:p>
            <a:r>
              <a:rPr sz="3600" b="1" i="1" u="sng" spc="-580">
                <a:solidFill>
                  <a:schemeClr val="accent1">
                    <a:lumMod val="75000"/>
                  </a:schemeClr>
                </a:solidFill>
                <a:latin typeface="Georgia" pitchFamily="18" charset="0"/>
                <a:cs typeface="Arial Black" panose="020B0A04020102020204" charset="0"/>
                <a:sym typeface="+mn-ea"/>
              </a:rPr>
              <a:t>How  </a:t>
            </a:r>
            <a:r>
              <a:rPr lang="en-IN" sz="3600" b="1" i="1" u="sng" spc="-580" dirty="0">
                <a:solidFill>
                  <a:schemeClr val="accent1">
                    <a:lumMod val="75000"/>
                  </a:schemeClr>
                </a:solidFill>
                <a:latin typeface="Georgia" pitchFamily="18" charset="0"/>
                <a:cs typeface="Arial Black" panose="020B0A04020102020204" charset="0"/>
                <a:sym typeface="+mn-ea"/>
              </a:rPr>
              <a:t> </a:t>
            </a:r>
            <a:r>
              <a:rPr sz="3600" b="1" i="1" u="sng" spc="-515">
                <a:solidFill>
                  <a:schemeClr val="accent1">
                    <a:lumMod val="75000"/>
                  </a:schemeClr>
                </a:solidFill>
                <a:latin typeface="Georgia" pitchFamily="18" charset="0"/>
                <a:cs typeface="Arial Black" panose="020B0A04020102020204" charset="0"/>
                <a:sym typeface="+mn-ea"/>
              </a:rPr>
              <a:t>does </a:t>
            </a:r>
            <a:r>
              <a:rPr lang="en-IN" sz="3600" b="1" i="1" u="sng" spc="-515" dirty="0">
                <a:solidFill>
                  <a:schemeClr val="accent1">
                    <a:lumMod val="75000"/>
                  </a:schemeClr>
                </a:solidFill>
                <a:latin typeface="Georgia" pitchFamily="18" charset="0"/>
                <a:cs typeface="Arial Black" panose="020B0A04020102020204" charset="0"/>
                <a:sym typeface="+mn-ea"/>
              </a:rPr>
              <a:t> </a:t>
            </a:r>
            <a:r>
              <a:rPr sz="3600" b="1" i="1" u="sng" spc="-515">
                <a:solidFill>
                  <a:schemeClr val="accent1">
                    <a:lumMod val="75000"/>
                  </a:schemeClr>
                </a:solidFill>
                <a:latin typeface="Georgia" pitchFamily="18" charset="0"/>
                <a:cs typeface="Arial Black" panose="020B0A04020102020204" charset="0"/>
                <a:sym typeface="+mn-ea"/>
              </a:rPr>
              <a:t> </a:t>
            </a:r>
            <a:r>
              <a:rPr sz="3600" b="1" i="1" u="sng" spc="-250" dirty="0">
                <a:solidFill>
                  <a:schemeClr val="accent1">
                    <a:lumMod val="75000"/>
                  </a:schemeClr>
                </a:solidFill>
                <a:latin typeface="Georgia" pitchFamily="18" charset="0"/>
                <a:cs typeface="Arial Black" panose="020B0A04020102020204" charset="0"/>
                <a:sym typeface="+mn-ea"/>
              </a:rPr>
              <a:t>it </a:t>
            </a:r>
            <a:r>
              <a:rPr sz="3600" b="1" i="1" u="sng" spc="-545" dirty="0">
                <a:solidFill>
                  <a:schemeClr val="accent1">
                    <a:lumMod val="75000"/>
                  </a:schemeClr>
                </a:solidFill>
                <a:latin typeface="Georgia" pitchFamily="18" charset="0"/>
                <a:cs typeface="Arial Black" panose="020B0A04020102020204" charset="0"/>
                <a:sym typeface="+mn-ea"/>
              </a:rPr>
              <a:t> </a:t>
            </a:r>
            <a:r>
              <a:rPr sz="3600" b="1" i="1" u="sng" spc="-535" dirty="0">
                <a:solidFill>
                  <a:schemeClr val="accent1">
                    <a:lumMod val="75000"/>
                  </a:schemeClr>
                </a:solidFill>
                <a:latin typeface="Georgia" pitchFamily="18" charset="0"/>
                <a:cs typeface="Arial Black" panose="020B0A04020102020204" charset="0"/>
                <a:sym typeface="+mn-ea"/>
              </a:rPr>
              <a:t>work ?</a:t>
            </a:r>
            <a:br>
              <a:rPr sz="3600" b="1" i="1" u="sng">
                <a:solidFill>
                  <a:schemeClr val="accent1">
                    <a:lumMod val="75000"/>
                  </a:schemeClr>
                </a:solidFill>
                <a:latin typeface="Georgia" pitchFamily="18" charset="0"/>
                <a:cs typeface="Arial Black" panose="020B0A04020102020204" charset="0"/>
              </a:rPr>
            </a:br>
            <a:endParaRPr lang="en-US" sz="3600" b="1" i="1" u="sng" dirty="0">
              <a:solidFill>
                <a:schemeClr val="accent1">
                  <a:lumMod val="75000"/>
                </a:schemeClr>
              </a:solidFill>
              <a:latin typeface="Georgia" pitchFamily="18" charset="0"/>
              <a:cs typeface="Arial Black" panose="020B0A04020102020204" charset="0"/>
            </a:endParaRPr>
          </a:p>
        </p:txBody>
      </p:sp>
      <p:pic>
        <p:nvPicPr>
          <p:cNvPr id="4" name="Content Placeholder 3" descr="Screenshot (49)"/>
          <p:cNvPicPr>
            <a:picLocks noGrp="1" noChangeAspect="1"/>
          </p:cNvPicPr>
          <p:nvPr>
            <p:ph sz="quarter" idx="1"/>
          </p:nvPr>
        </p:nvPicPr>
        <p:blipFill>
          <a:blip r:embed="rId2"/>
          <a:stretch>
            <a:fillRect/>
          </a:stretch>
        </p:blipFill>
        <p:spPr>
          <a:xfrm>
            <a:off x="681038" y="1483360"/>
            <a:ext cx="8459311" cy="4521835"/>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4000" b="1" i="1" u="sng" spc="-375">
                <a:solidFill>
                  <a:schemeClr val="accent1">
                    <a:lumMod val="75000"/>
                  </a:schemeClr>
                </a:solidFill>
                <a:latin typeface="Georgia" pitchFamily="18" charset="0"/>
                <a:cs typeface="Arial Black" panose="020B0A04020102020204" charset="0"/>
                <a:sym typeface="+mn-ea"/>
              </a:rPr>
              <a:t>Types</a:t>
            </a:r>
            <a:r>
              <a:rPr lang="en-IN" sz="4000" b="1" i="1" u="sng" spc="-375" dirty="0">
                <a:solidFill>
                  <a:schemeClr val="accent1">
                    <a:lumMod val="75000"/>
                  </a:schemeClr>
                </a:solidFill>
                <a:latin typeface="Georgia" pitchFamily="18" charset="0"/>
                <a:cs typeface="Arial Black" panose="020B0A04020102020204" charset="0"/>
                <a:sym typeface="+mn-ea"/>
              </a:rPr>
              <a:t> </a:t>
            </a:r>
            <a:r>
              <a:rPr sz="4000" b="1" i="1" u="sng" spc="-375">
                <a:solidFill>
                  <a:schemeClr val="accent1">
                    <a:lumMod val="75000"/>
                  </a:schemeClr>
                </a:solidFill>
                <a:latin typeface="Georgia" pitchFamily="18" charset="0"/>
                <a:cs typeface="Arial Black" panose="020B0A04020102020204" charset="0"/>
                <a:sym typeface="+mn-ea"/>
              </a:rPr>
              <a:t> </a:t>
            </a:r>
            <a:r>
              <a:rPr sz="4000" b="1" i="1" u="sng" spc="-265">
                <a:solidFill>
                  <a:schemeClr val="accent1">
                    <a:lumMod val="75000"/>
                  </a:schemeClr>
                </a:solidFill>
                <a:latin typeface="Georgia" pitchFamily="18" charset="0"/>
                <a:cs typeface="Arial Black" panose="020B0A04020102020204" charset="0"/>
                <a:sym typeface="+mn-ea"/>
              </a:rPr>
              <a:t>of</a:t>
            </a:r>
            <a:r>
              <a:rPr lang="en-IN" sz="4000" b="1" i="1" u="sng" spc="-265" dirty="0">
                <a:solidFill>
                  <a:schemeClr val="accent1">
                    <a:lumMod val="75000"/>
                  </a:schemeClr>
                </a:solidFill>
                <a:latin typeface="Georgia" pitchFamily="18" charset="0"/>
                <a:cs typeface="Arial Black" panose="020B0A04020102020204" charset="0"/>
                <a:sym typeface="+mn-ea"/>
              </a:rPr>
              <a:t> </a:t>
            </a:r>
            <a:r>
              <a:rPr sz="4000" b="1" i="1" u="sng" spc="-590">
                <a:solidFill>
                  <a:schemeClr val="accent1">
                    <a:lumMod val="75000"/>
                  </a:schemeClr>
                </a:solidFill>
                <a:latin typeface="Georgia" pitchFamily="18" charset="0"/>
                <a:cs typeface="Arial Black" panose="020B0A04020102020204" charset="0"/>
                <a:sym typeface="+mn-ea"/>
              </a:rPr>
              <a:t> </a:t>
            </a:r>
            <a:r>
              <a:rPr lang="en-IN" sz="4000" b="1" i="1" u="sng" spc="-270" dirty="0">
                <a:solidFill>
                  <a:schemeClr val="accent1">
                    <a:lumMod val="75000"/>
                  </a:schemeClr>
                </a:solidFill>
                <a:latin typeface="Georgia" pitchFamily="18" charset="0"/>
                <a:cs typeface="Arial Black" panose="020B0A04020102020204" charset="0"/>
                <a:sym typeface="+mn-ea"/>
              </a:rPr>
              <a:t>Chatbot</a:t>
            </a:r>
            <a:r>
              <a:rPr sz="4000" b="1" i="1" u="sng" spc="-270">
                <a:solidFill>
                  <a:schemeClr val="accent1">
                    <a:lumMod val="75000"/>
                  </a:schemeClr>
                </a:solidFill>
                <a:latin typeface="Georgia" pitchFamily="18" charset="0"/>
                <a:cs typeface="Arial Black" panose="020B0A04020102020204" charset="0"/>
                <a:sym typeface="+mn-ea"/>
              </a:rPr>
              <a:t>s</a:t>
            </a:r>
            <a:br>
              <a:rPr sz="3600" b="1" i="1" u="sng">
                <a:solidFill>
                  <a:srgbClr val="002060"/>
                </a:solidFill>
                <a:latin typeface="Arial Black" panose="020B0A04020102020204" charset="0"/>
                <a:cs typeface="Arial Black" panose="020B0A04020102020204" charset="0"/>
              </a:rPr>
            </a:br>
            <a:endParaRPr lang="en-US" sz="3600" b="1" i="1" u="sng" dirty="0">
              <a:solidFill>
                <a:srgbClr val="002060"/>
              </a:solidFill>
              <a:latin typeface="Arial Black" panose="020B0A04020102020204" charset="0"/>
              <a:cs typeface="Arial Black" panose="020B0A04020102020204" charset="0"/>
            </a:endParaRPr>
          </a:p>
        </p:txBody>
      </p:sp>
      <p:sp>
        <p:nvSpPr>
          <p:cNvPr id="3" name="Content Placeholder 2"/>
          <p:cNvSpPr>
            <a:spLocks noGrp="1"/>
          </p:cNvSpPr>
          <p:nvPr>
            <p:ph sz="quarter" idx="1"/>
          </p:nvPr>
        </p:nvSpPr>
        <p:spPr>
          <a:xfrm>
            <a:off x="495300" y="1640114"/>
            <a:ext cx="5005614" cy="5051631"/>
          </a:xfrm>
        </p:spPr>
        <p:txBody>
          <a:bodyPr/>
          <a:lstStyle/>
          <a:p>
            <a:r>
              <a:rPr spc="-145" dirty="0">
                <a:cs typeface="+mn-lt"/>
                <a:sym typeface="+mn-ea"/>
              </a:rPr>
              <a:t>1. </a:t>
            </a:r>
            <a:r>
              <a:rPr spc="-110">
                <a:cs typeface="+mn-lt"/>
                <a:sym typeface="+mn-ea"/>
              </a:rPr>
              <a:t>Flow-oriented</a:t>
            </a:r>
            <a:r>
              <a:rPr spc="-300">
                <a:cs typeface="+mn-lt"/>
                <a:sym typeface="+mn-ea"/>
              </a:rPr>
              <a:t> </a:t>
            </a:r>
            <a:r>
              <a:rPr lang="en-IN" spc="-125" dirty="0">
                <a:cs typeface="+mn-lt"/>
                <a:sym typeface="+mn-ea"/>
              </a:rPr>
              <a:t>Chatbot</a:t>
            </a:r>
            <a:endParaRPr spc="-125" dirty="0">
              <a:cs typeface="+mn-lt"/>
              <a:sym typeface="+mn-ea"/>
            </a:endParaRPr>
          </a:p>
          <a:p>
            <a:r>
              <a:rPr spc="-145" dirty="0">
                <a:cs typeface="+mn-lt"/>
                <a:sym typeface="+mn-ea"/>
              </a:rPr>
              <a:t>2. </a:t>
            </a:r>
            <a:r>
              <a:rPr spc="-130" dirty="0">
                <a:cs typeface="+mn-lt"/>
                <a:sym typeface="+mn-ea"/>
              </a:rPr>
              <a:t>Artificially </a:t>
            </a:r>
            <a:r>
              <a:rPr spc="-125">
                <a:cs typeface="+mn-lt"/>
                <a:sym typeface="+mn-ea"/>
              </a:rPr>
              <a:t>Intelligent</a:t>
            </a:r>
            <a:r>
              <a:rPr spc="-300">
                <a:cs typeface="+mn-lt"/>
                <a:sym typeface="+mn-ea"/>
              </a:rPr>
              <a:t> </a:t>
            </a:r>
            <a:r>
              <a:rPr lang="en-IN" spc="-125" dirty="0">
                <a:cs typeface="+mn-lt"/>
                <a:sym typeface="+mn-ea"/>
              </a:rPr>
              <a:t>Chatbot</a:t>
            </a:r>
            <a:r>
              <a:rPr spc="-125">
                <a:cs typeface="+mn-lt"/>
                <a:sym typeface="+mn-ea"/>
              </a:rPr>
              <a:t>:</a:t>
            </a:r>
            <a:endParaRPr>
              <a:cs typeface="+mn-lt"/>
            </a:endParaRPr>
          </a:p>
          <a:p>
            <a:r>
              <a:rPr spc="-145" dirty="0">
                <a:cs typeface="+mn-lt"/>
                <a:sym typeface="+mn-ea"/>
              </a:rPr>
              <a:t>3. </a:t>
            </a:r>
            <a:r>
              <a:rPr spc="-100">
                <a:cs typeface="+mn-lt"/>
                <a:sym typeface="+mn-ea"/>
              </a:rPr>
              <a:t>Hybrid</a:t>
            </a:r>
            <a:r>
              <a:rPr spc="-295">
                <a:cs typeface="+mn-lt"/>
                <a:sym typeface="+mn-ea"/>
              </a:rPr>
              <a:t> </a:t>
            </a:r>
            <a:r>
              <a:rPr lang="en-IN" spc="-125" dirty="0">
                <a:cs typeface="+mn-lt"/>
                <a:sym typeface="+mn-ea"/>
              </a:rPr>
              <a:t>Chatbot</a:t>
            </a:r>
            <a:r>
              <a:rPr spc="-125">
                <a:cs typeface="+mn-lt"/>
                <a:sym typeface="+mn-ea"/>
              </a:rPr>
              <a:t>:</a:t>
            </a:r>
            <a:endParaRPr spc="-125" dirty="0">
              <a:cs typeface="+mn-lt"/>
              <a:sym typeface="+mn-ea"/>
            </a:endParaRPr>
          </a:p>
          <a:p>
            <a:r>
              <a:rPr spc="-145" dirty="0">
                <a:cs typeface="+mn-lt"/>
                <a:sym typeface="+mn-ea"/>
              </a:rPr>
              <a:t>4. </a:t>
            </a:r>
            <a:r>
              <a:rPr spc="-85" dirty="0">
                <a:cs typeface="+mn-lt"/>
                <a:sym typeface="+mn-ea"/>
              </a:rPr>
              <a:t>Human </a:t>
            </a:r>
            <a:r>
              <a:rPr spc="-90" dirty="0">
                <a:cs typeface="+mn-lt"/>
                <a:sym typeface="+mn-ea"/>
              </a:rPr>
              <a:t>supported</a:t>
            </a:r>
            <a:r>
              <a:rPr spc="-420" dirty="0">
                <a:cs typeface="+mn-lt"/>
                <a:sym typeface="+mn-ea"/>
              </a:rPr>
              <a:t> </a:t>
            </a:r>
            <a:r>
              <a:rPr spc="-105" dirty="0">
                <a:cs typeface="+mn-lt"/>
                <a:sym typeface="+mn-ea"/>
              </a:rPr>
              <a:t>bots</a:t>
            </a:r>
            <a:endParaRPr lang="en-US" dirty="0">
              <a:cs typeface="+mn-lt"/>
            </a:endParaRPr>
          </a:p>
        </p:txBody>
      </p:sp>
      <p:pic>
        <p:nvPicPr>
          <p:cNvPr id="4" name="Content Placeholder 3" descr="WhatsApp Image 2020-06-17 at 9.03.13 PM"/>
          <p:cNvPicPr>
            <a:picLocks noGrp="1" noChangeAspect="1"/>
          </p:cNvPicPr>
          <p:nvPr>
            <p:ph sz="quarter" idx="2"/>
          </p:nvPr>
        </p:nvPicPr>
        <p:blipFill>
          <a:blip r:embed="rId2"/>
          <a:stretch>
            <a:fillRect/>
          </a:stretch>
        </p:blipFill>
        <p:spPr>
          <a:xfrm>
            <a:off x="5014913" y="1201420"/>
            <a:ext cx="4210050" cy="452691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089900" cy="871991"/>
          </a:xfrm>
        </p:spPr>
        <p:txBody>
          <a:bodyPr/>
          <a:lstStyle/>
          <a:p>
            <a:r>
              <a:rPr sz="3600" b="1" i="1" u="sng" spc="-145" dirty="0">
                <a:solidFill>
                  <a:schemeClr val="accent1">
                    <a:lumMod val="75000"/>
                  </a:schemeClr>
                </a:solidFill>
                <a:latin typeface="Georgia" pitchFamily="18" charset="0"/>
                <a:cs typeface="Arial Black" panose="020B0A04020102020204" charset="0"/>
                <a:sym typeface="+mn-ea"/>
              </a:rPr>
              <a:t>1. </a:t>
            </a:r>
            <a:r>
              <a:rPr sz="3600" b="1" i="1" u="sng" spc="-110">
                <a:solidFill>
                  <a:schemeClr val="accent1">
                    <a:lumMod val="75000"/>
                  </a:schemeClr>
                </a:solidFill>
                <a:latin typeface="Georgia" pitchFamily="18" charset="0"/>
                <a:cs typeface="Arial Black" panose="020B0A04020102020204" charset="0"/>
                <a:sym typeface="+mn-ea"/>
              </a:rPr>
              <a:t>Flow-oriented</a:t>
            </a:r>
            <a:r>
              <a:rPr sz="3600" b="1" i="1" u="sng" spc="-300">
                <a:solidFill>
                  <a:schemeClr val="accent1">
                    <a:lumMod val="75000"/>
                  </a:schemeClr>
                </a:solidFill>
                <a:latin typeface="Georgia" pitchFamily="18" charset="0"/>
                <a:cs typeface="Arial Black" panose="020B0A04020102020204" charset="0"/>
                <a:sym typeface="+mn-ea"/>
              </a:rPr>
              <a:t> </a:t>
            </a:r>
            <a:r>
              <a:rPr lang="en-IN" sz="3600" b="1" i="1" u="sng" spc="-125" dirty="0">
                <a:solidFill>
                  <a:schemeClr val="accent1">
                    <a:lumMod val="75000"/>
                  </a:schemeClr>
                </a:solidFill>
                <a:latin typeface="Georgia" pitchFamily="18" charset="0"/>
                <a:cs typeface="Arial Black" panose="020B0A04020102020204" charset="0"/>
                <a:sym typeface="+mn-ea"/>
              </a:rPr>
              <a:t>Chatbot</a:t>
            </a:r>
            <a:r>
              <a:rPr sz="3600" b="1" i="1" u="sng" spc="-125">
                <a:solidFill>
                  <a:schemeClr val="accent1">
                    <a:lumMod val="75000"/>
                  </a:schemeClr>
                </a:solidFill>
                <a:latin typeface="Georgia" pitchFamily="18" charset="0"/>
                <a:cs typeface="Arial Black" panose="020B0A04020102020204" charset="0"/>
                <a:sym typeface="+mn-ea"/>
              </a:rPr>
              <a:t>:</a:t>
            </a:r>
            <a:endParaRPr lang="en-US" sz="3600" b="1" i="1" u="sng" spc="-125" dirty="0">
              <a:solidFill>
                <a:schemeClr val="accent1">
                  <a:lumMod val="75000"/>
                </a:schemeClr>
              </a:solidFill>
              <a:latin typeface="Georgia" pitchFamily="18" charset="0"/>
              <a:cs typeface="Arial Black" panose="020B0A04020102020204" charset="0"/>
              <a:sym typeface="+mn-ea"/>
            </a:endParaRPr>
          </a:p>
        </p:txBody>
      </p:sp>
      <p:sp>
        <p:nvSpPr>
          <p:cNvPr id="3" name="Content Placeholder 2"/>
          <p:cNvSpPr>
            <a:spLocks noGrp="1"/>
          </p:cNvSpPr>
          <p:nvPr>
            <p:ph sz="quarter" idx="1"/>
          </p:nvPr>
        </p:nvSpPr>
        <p:spPr/>
        <p:txBody>
          <a:bodyPr/>
          <a:lstStyle/>
          <a:p>
            <a:endParaRPr lang="en-US" dirty="0"/>
          </a:p>
        </p:txBody>
      </p:sp>
      <p:sp>
        <p:nvSpPr>
          <p:cNvPr id="4" name="object 3"/>
          <p:cNvSpPr/>
          <p:nvPr/>
        </p:nvSpPr>
        <p:spPr>
          <a:xfrm>
            <a:off x="401782" y="1330036"/>
            <a:ext cx="8393876" cy="517632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885370"/>
            <a:ext cx="8089900" cy="1161144"/>
          </a:xfrm>
        </p:spPr>
        <p:txBody>
          <a:bodyPr>
            <a:normAutofit fontScale="90000"/>
          </a:bodyPr>
          <a:lstStyle/>
          <a:p>
            <a:r>
              <a:rPr sz="4000" b="1" i="1" u="sng" spc="-145" dirty="0">
                <a:solidFill>
                  <a:schemeClr val="accent1">
                    <a:lumMod val="75000"/>
                  </a:schemeClr>
                </a:solidFill>
                <a:latin typeface="Georgia" pitchFamily="18" charset="0"/>
                <a:cs typeface="Arial Black" panose="020B0A04020102020204" charset="0"/>
                <a:sym typeface="+mn-ea"/>
              </a:rPr>
              <a:t>2. </a:t>
            </a:r>
            <a:r>
              <a:rPr sz="4000" b="1" i="1" u="sng" spc="-130" dirty="0">
                <a:solidFill>
                  <a:schemeClr val="accent1">
                    <a:lumMod val="75000"/>
                  </a:schemeClr>
                </a:solidFill>
                <a:latin typeface="Georgia" pitchFamily="18" charset="0"/>
                <a:cs typeface="Arial Black" panose="020B0A04020102020204" charset="0"/>
                <a:sym typeface="+mn-ea"/>
              </a:rPr>
              <a:t>Artificially </a:t>
            </a:r>
            <a:r>
              <a:rPr sz="4000" b="1" i="1" u="sng" spc="-125">
                <a:solidFill>
                  <a:schemeClr val="accent1">
                    <a:lumMod val="75000"/>
                  </a:schemeClr>
                </a:solidFill>
                <a:latin typeface="Georgia" pitchFamily="18" charset="0"/>
                <a:cs typeface="Arial Black" panose="020B0A04020102020204" charset="0"/>
                <a:sym typeface="+mn-ea"/>
              </a:rPr>
              <a:t>Intelligent</a:t>
            </a:r>
            <a:r>
              <a:rPr sz="4000" b="1" i="1" u="sng" spc="-300">
                <a:solidFill>
                  <a:schemeClr val="accent1">
                    <a:lumMod val="75000"/>
                  </a:schemeClr>
                </a:solidFill>
                <a:latin typeface="Georgia" pitchFamily="18" charset="0"/>
                <a:cs typeface="Arial Black" panose="020B0A04020102020204" charset="0"/>
                <a:sym typeface="+mn-ea"/>
              </a:rPr>
              <a:t> </a:t>
            </a:r>
            <a:r>
              <a:rPr lang="en-IN" sz="4000" b="1" i="1" u="sng" spc="-125" dirty="0">
                <a:solidFill>
                  <a:schemeClr val="accent1">
                    <a:lumMod val="75000"/>
                  </a:schemeClr>
                </a:solidFill>
                <a:latin typeface="Georgia" pitchFamily="18" charset="0"/>
                <a:cs typeface="Arial Black" panose="020B0A04020102020204" charset="0"/>
                <a:sym typeface="+mn-ea"/>
              </a:rPr>
              <a:t>Chatbot</a:t>
            </a:r>
            <a:r>
              <a:rPr sz="4000" b="1" i="1" u="sng" spc="-125">
                <a:solidFill>
                  <a:schemeClr val="accent1">
                    <a:lumMod val="75000"/>
                  </a:schemeClr>
                </a:solidFill>
                <a:latin typeface="Georgia" pitchFamily="18" charset="0"/>
                <a:cs typeface="Arial Black" panose="020B0A04020102020204" charset="0"/>
                <a:sym typeface="+mn-ea"/>
              </a:rPr>
              <a:t>:</a:t>
            </a:r>
            <a:br>
              <a:rPr sz="3600" b="1" i="1" u="sng">
                <a:solidFill>
                  <a:srgbClr val="002060"/>
                </a:solidFill>
                <a:latin typeface="Arial Black" panose="020B0A04020102020204" charset="0"/>
                <a:cs typeface="Arial Black" panose="020B0A04020102020204" charset="0"/>
              </a:rPr>
            </a:br>
            <a:endParaRPr lang="en-US" sz="3600" b="1" i="1" u="sng" dirty="0">
              <a:solidFill>
                <a:srgbClr val="002060"/>
              </a:solidFill>
              <a:latin typeface="Arial Black" panose="020B0A04020102020204" charset="0"/>
              <a:cs typeface="Arial Black" panose="020B0A04020102020204" charset="0"/>
            </a:endParaRPr>
          </a:p>
        </p:txBody>
      </p:sp>
      <p:sp>
        <p:nvSpPr>
          <p:cNvPr id="4" name="object 3"/>
          <p:cNvSpPr/>
          <p:nvPr/>
        </p:nvSpPr>
        <p:spPr>
          <a:xfrm>
            <a:off x="443346" y="1662545"/>
            <a:ext cx="8340436" cy="478987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380365"/>
            <a:ext cx="8543925" cy="1325563"/>
          </a:xfrm>
        </p:spPr>
        <p:txBody>
          <a:bodyPr/>
          <a:lstStyle/>
          <a:p>
            <a:r>
              <a:rPr sz="3600" b="1" i="1" u="sng" spc="-145" dirty="0">
                <a:solidFill>
                  <a:schemeClr val="accent1">
                    <a:lumMod val="75000"/>
                  </a:schemeClr>
                </a:solidFill>
                <a:latin typeface="Georgia" pitchFamily="18" charset="0"/>
                <a:cs typeface="Arial Black" panose="020B0A04020102020204" charset="0"/>
                <a:sym typeface="+mn-ea"/>
              </a:rPr>
              <a:t>3. </a:t>
            </a:r>
            <a:r>
              <a:rPr sz="3600" b="1" i="1" u="sng" spc="-100">
                <a:solidFill>
                  <a:schemeClr val="accent1">
                    <a:lumMod val="75000"/>
                  </a:schemeClr>
                </a:solidFill>
                <a:latin typeface="Georgia" pitchFamily="18" charset="0"/>
                <a:cs typeface="Arial Black" panose="020B0A04020102020204" charset="0"/>
                <a:sym typeface="+mn-ea"/>
              </a:rPr>
              <a:t>Hybrid</a:t>
            </a:r>
            <a:r>
              <a:rPr sz="3600" b="1" i="1" u="sng" spc="-295">
                <a:solidFill>
                  <a:schemeClr val="accent1">
                    <a:lumMod val="75000"/>
                  </a:schemeClr>
                </a:solidFill>
                <a:latin typeface="Georgia" pitchFamily="18" charset="0"/>
                <a:cs typeface="Arial Black" panose="020B0A04020102020204" charset="0"/>
                <a:sym typeface="+mn-ea"/>
              </a:rPr>
              <a:t> </a:t>
            </a:r>
            <a:r>
              <a:rPr lang="en-IN" sz="3600" b="1" i="1" u="sng" spc="-125" dirty="0">
                <a:solidFill>
                  <a:schemeClr val="accent1">
                    <a:lumMod val="75000"/>
                  </a:schemeClr>
                </a:solidFill>
                <a:latin typeface="Georgia" pitchFamily="18" charset="0"/>
                <a:cs typeface="Arial Black" panose="020B0A04020102020204" charset="0"/>
                <a:sym typeface="+mn-ea"/>
              </a:rPr>
              <a:t>Chatbot</a:t>
            </a:r>
            <a:r>
              <a:rPr sz="3600" b="1" i="1" u="sng" spc="-125">
                <a:solidFill>
                  <a:schemeClr val="accent1">
                    <a:lumMod val="75000"/>
                  </a:schemeClr>
                </a:solidFill>
                <a:latin typeface="Georgia" pitchFamily="18" charset="0"/>
                <a:cs typeface="Arial Black" panose="020B0A04020102020204" charset="0"/>
                <a:sym typeface="+mn-ea"/>
              </a:rPr>
              <a:t>:</a:t>
            </a:r>
            <a:endParaRPr lang="en-US" sz="3600" b="1" i="1" u="sng" spc="-125" dirty="0">
              <a:solidFill>
                <a:schemeClr val="accent1">
                  <a:lumMod val="75000"/>
                </a:schemeClr>
              </a:solidFill>
              <a:latin typeface="Georgia" pitchFamily="18" charset="0"/>
              <a:cs typeface="Arial Black" panose="020B0A04020102020204" charset="0"/>
              <a:sym typeface="+mn-ea"/>
            </a:endParaRPr>
          </a:p>
        </p:txBody>
      </p:sp>
      <p:sp>
        <p:nvSpPr>
          <p:cNvPr id="4" name="object 3"/>
          <p:cNvSpPr/>
          <p:nvPr/>
        </p:nvSpPr>
        <p:spPr>
          <a:xfrm>
            <a:off x="5397129" y="221673"/>
            <a:ext cx="2966687" cy="6470071"/>
          </a:xfrm>
          <a:prstGeom prst="rect">
            <a:avLst/>
          </a:prstGeom>
          <a:blipFill>
            <a:blip r:embed="rId2" cstate="print"/>
            <a:stretch>
              <a:fillRect/>
            </a:stretch>
          </a:blipFill>
        </p:spPr>
        <p:txBody>
          <a:bodyPr wrap="square" lIns="0" tIns="0" rIns="0" bIns="0" rtlCol="0"/>
          <a:lstStyle/>
          <a:p>
            <a:endParaRPr/>
          </a:p>
        </p:txBody>
      </p:sp>
      <p:pic>
        <p:nvPicPr>
          <p:cNvPr id="5" name="Content Placeholder 3" descr="WhatsApp Image 2020-06-17 at 9.03.13 PM"/>
          <p:cNvPicPr>
            <a:picLocks noGrp="1" noChangeAspect="1"/>
          </p:cNvPicPr>
          <p:nvPr>
            <p:ph sz="quarter" idx="4294967295"/>
          </p:nvPr>
        </p:nvPicPr>
        <p:blipFill>
          <a:blip r:embed="rId3"/>
          <a:stretch>
            <a:fillRect/>
          </a:stretch>
        </p:blipFill>
        <p:spPr>
          <a:xfrm>
            <a:off x="733199" y="1999706"/>
            <a:ext cx="4210050" cy="4526915"/>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089900" cy="750598"/>
          </a:xfrm>
        </p:spPr>
        <p:txBody>
          <a:bodyPr/>
          <a:lstStyle/>
          <a:p>
            <a:r>
              <a:rPr sz="3600" b="1" i="1" u="sng" spc="-145" dirty="0">
                <a:solidFill>
                  <a:schemeClr val="accent1">
                    <a:lumMod val="75000"/>
                  </a:schemeClr>
                </a:solidFill>
                <a:latin typeface="Georgia" pitchFamily="18" charset="0"/>
                <a:cs typeface="Arial Black" panose="020B0A04020102020204" charset="0"/>
                <a:sym typeface="+mn-ea"/>
              </a:rPr>
              <a:t>4. </a:t>
            </a:r>
            <a:r>
              <a:rPr sz="3600" b="1" i="1" u="sng" spc="-85" dirty="0">
                <a:solidFill>
                  <a:schemeClr val="accent1">
                    <a:lumMod val="75000"/>
                  </a:schemeClr>
                </a:solidFill>
                <a:latin typeface="Georgia" pitchFamily="18" charset="0"/>
                <a:cs typeface="Arial Black" panose="020B0A04020102020204" charset="0"/>
                <a:sym typeface="+mn-ea"/>
              </a:rPr>
              <a:t>Human </a:t>
            </a:r>
            <a:r>
              <a:rPr sz="3600" b="1" i="1" u="sng" spc="-90" dirty="0">
                <a:solidFill>
                  <a:schemeClr val="accent1">
                    <a:lumMod val="75000"/>
                  </a:schemeClr>
                </a:solidFill>
                <a:latin typeface="Georgia" pitchFamily="18" charset="0"/>
                <a:cs typeface="Arial Black" panose="020B0A04020102020204" charset="0"/>
                <a:sym typeface="+mn-ea"/>
              </a:rPr>
              <a:t>supported</a:t>
            </a:r>
            <a:r>
              <a:rPr sz="3600" b="1" i="1" u="sng" spc="-420" dirty="0">
                <a:solidFill>
                  <a:schemeClr val="accent1">
                    <a:lumMod val="75000"/>
                  </a:schemeClr>
                </a:solidFill>
                <a:latin typeface="Georgia" pitchFamily="18" charset="0"/>
                <a:cs typeface="Arial Black" panose="020B0A04020102020204" charset="0"/>
                <a:sym typeface="+mn-ea"/>
              </a:rPr>
              <a:t> </a:t>
            </a:r>
            <a:r>
              <a:rPr sz="3600" b="1" i="1" u="sng" spc="-105" dirty="0">
                <a:solidFill>
                  <a:schemeClr val="accent1">
                    <a:lumMod val="75000"/>
                  </a:schemeClr>
                </a:solidFill>
                <a:latin typeface="Georgia" pitchFamily="18" charset="0"/>
                <a:cs typeface="Arial Black" panose="020B0A04020102020204" charset="0"/>
                <a:sym typeface="+mn-ea"/>
              </a:rPr>
              <a:t>bots:</a:t>
            </a:r>
            <a:endParaRPr lang="en-US" sz="3600" b="1" i="1" u="sng" spc="-105" dirty="0">
              <a:solidFill>
                <a:schemeClr val="accent1">
                  <a:lumMod val="75000"/>
                </a:schemeClr>
              </a:solidFill>
              <a:latin typeface="Georgia" pitchFamily="18" charset="0"/>
              <a:cs typeface="Arial Black" panose="020B0A04020102020204" charset="0"/>
              <a:sym typeface="+mn-ea"/>
            </a:endParaRPr>
          </a:p>
        </p:txBody>
      </p:sp>
      <p:sp>
        <p:nvSpPr>
          <p:cNvPr id="4" name="object 3"/>
          <p:cNvSpPr/>
          <p:nvPr/>
        </p:nvSpPr>
        <p:spPr>
          <a:xfrm>
            <a:off x="180109" y="1246909"/>
            <a:ext cx="8631382" cy="537556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i="1" u="sng" dirty="0">
                <a:solidFill>
                  <a:schemeClr val="accent1">
                    <a:lumMod val="75000"/>
                  </a:schemeClr>
                </a:solidFill>
                <a:latin typeface="Georgia" pitchFamily="18" charset="0"/>
                <a:cs typeface="Arial Black" panose="020B0A04020102020204" charset="0"/>
              </a:rPr>
              <a:t>WE  NEED  A  BOT  THAT  CAN:</a:t>
            </a:r>
          </a:p>
        </p:txBody>
      </p:sp>
      <p:sp>
        <p:nvSpPr>
          <p:cNvPr id="3" name="Content Placeholder 2"/>
          <p:cNvSpPr>
            <a:spLocks noGrp="1"/>
          </p:cNvSpPr>
          <p:nvPr>
            <p:ph sz="quarter" idx="1"/>
          </p:nvPr>
        </p:nvSpPr>
        <p:spPr>
          <a:xfrm>
            <a:off x="495300" y="1600200"/>
            <a:ext cx="3931558" cy="4572000"/>
          </a:xfrm>
        </p:spPr>
        <p:txBody>
          <a:bodyPr/>
          <a:lstStyle/>
          <a:p>
            <a:r>
              <a:rPr lang="en-IN" altLang="en-US" dirty="0">
                <a:sym typeface="+mn-ea"/>
              </a:rPr>
              <a:t>Provide seamless self service support within it help desk</a:t>
            </a:r>
          </a:p>
          <a:p>
            <a:r>
              <a:rPr lang="en-IN" altLang="en-US" dirty="0"/>
              <a:t>Make a city for intelligent</a:t>
            </a:r>
          </a:p>
          <a:p>
            <a:r>
              <a:rPr lang="en-IN" altLang="en-US" dirty="0"/>
              <a:t>Change the way we do HR</a:t>
            </a:r>
          </a:p>
        </p:txBody>
      </p:sp>
      <p:pic>
        <p:nvPicPr>
          <p:cNvPr id="5" name="Content Placeholder 4" descr="WhatsApp Image 2020-06-17 at 9.03.04 PM"/>
          <p:cNvPicPr>
            <a:picLocks noGrp="1" noChangeAspect="1"/>
          </p:cNvPicPr>
          <p:nvPr>
            <p:ph sz="quarter" idx="2"/>
          </p:nvPr>
        </p:nvPicPr>
        <p:blipFill>
          <a:blip r:embed="rId2"/>
          <a:stretch>
            <a:fillRect/>
          </a:stretch>
        </p:blipFill>
        <p:spPr>
          <a:xfrm>
            <a:off x="4437984" y="1886857"/>
            <a:ext cx="4984509" cy="3697514"/>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089900" cy="857476"/>
          </a:xfrm>
        </p:spPr>
        <p:txBody>
          <a:bodyPr>
            <a:normAutofit/>
          </a:bodyPr>
          <a:lstStyle/>
          <a:p>
            <a:r>
              <a:rPr lang="en-IN" altLang="en-US" sz="3600" b="1" i="1" u="sng" dirty="0">
                <a:solidFill>
                  <a:schemeClr val="accent1">
                    <a:lumMod val="75000"/>
                  </a:schemeClr>
                </a:solidFill>
                <a:latin typeface="Georgia" pitchFamily="18" charset="0"/>
                <a:cs typeface="Arial Black" panose="020B0A04020102020204" charset="0"/>
              </a:rPr>
              <a:t>PRINICIPLES OF Chatbot</a:t>
            </a:r>
          </a:p>
        </p:txBody>
      </p:sp>
      <p:sp>
        <p:nvSpPr>
          <p:cNvPr id="3" name="Content Placeholder 2"/>
          <p:cNvSpPr>
            <a:spLocks noGrp="1"/>
          </p:cNvSpPr>
          <p:nvPr>
            <p:ph sz="quarter" idx="1"/>
          </p:nvPr>
        </p:nvSpPr>
        <p:spPr/>
        <p:txBody>
          <a:bodyPr>
            <a:normAutofit fontScale="97500"/>
          </a:bodyPr>
          <a:lstStyle/>
          <a:p>
            <a:pPr marL="140335" indent="-127635">
              <a:tabLst>
                <a:tab pos="140335" algn="l"/>
              </a:tabLst>
            </a:pPr>
            <a:r>
              <a:rPr lang="en-IN" sz="2500" b="1" i="1" u="sng" spc="-85" dirty="0">
                <a:solidFill>
                  <a:schemeClr val="accent1">
                    <a:lumMod val="75000"/>
                  </a:schemeClr>
                </a:solidFill>
                <a:latin typeface="Georgia" pitchFamily="18" charset="0"/>
                <a:cs typeface="Times New Roman" panose="02020603050405020304"/>
                <a:sym typeface="+mn-ea"/>
              </a:rPr>
              <a:t> </a:t>
            </a:r>
            <a:r>
              <a:rPr sz="2500" b="1" i="1" u="sng" spc="-85">
                <a:solidFill>
                  <a:schemeClr val="accent1">
                    <a:lumMod val="75000"/>
                  </a:schemeClr>
                </a:solidFill>
                <a:latin typeface="Georgia" pitchFamily="18" charset="0"/>
                <a:cs typeface="Times New Roman" panose="02020603050405020304"/>
                <a:sym typeface="+mn-ea"/>
              </a:rPr>
              <a:t>Don‟t </a:t>
            </a:r>
            <a:r>
              <a:rPr sz="2500" b="1" i="1" u="sng" spc="-5" dirty="0">
                <a:solidFill>
                  <a:schemeClr val="accent1">
                    <a:lumMod val="75000"/>
                  </a:schemeClr>
                </a:solidFill>
                <a:latin typeface="Georgia" pitchFamily="18" charset="0"/>
                <a:cs typeface="Times New Roman" panose="02020603050405020304"/>
                <a:sym typeface="+mn-ea"/>
              </a:rPr>
              <a:t>pretend to </a:t>
            </a:r>
            <a:r>
              <a:rPr sz="2500" b="1" i="1" u="sng" dirty="0">
                <a:solidFill>
                  <a:schemeClr val="accent1">
                    <a:lumMod val="75000"/>
                  </a:schemeClr>
                </a:solidFill>
                <a:latin typeface="Georgia" pitchFamily="18" charset="0"/>
                <a:cs typeface="Times New Roman" panose="02020603050405020304"/>
                <a:sym typeface="+mn-ea"/>
              </a:rPr>
              <a:t>be </a:t>
            </a:r>
            <a:r>
              <a:rPr sz="2500" b="1" i="1" u="sng" spc="-5" dirty="0">
                <a:solidFill>
                  <a:schemeClr val="accent1">
                    <a:lumMod val="75000"/>
                  </a:schemeClr>
                </a:solidFill>
                <a:latin typeface="Georgia" pitchFamily="18" charset="0"/>
                <a:cs typeface="Times New Roman" panose="02020603050405020304"/>
                <a:sym typeface="+mn-ea"/>
              </a:rPr>
              <a:t>a</a:t>
            </a:r>
            <a:r>
              <a:rPr sz="2500" b="1" i="1" u="sng" spc="-65" dirty="0">
                <a:solidFill>
                  <a:schemeClr val="accent1">
                    <a:lumMod val="75000"/>
                  </a:schemeClr>
                </a:solidFill>
                <a:latin typeface="Georgia" pitchFamily="18" charset="0"/>
                <a:cs typeface="Times New Roman" panose="02020603050405020304"/>
                <a:sym typeface="+mn-ea"/>
              </a:rPr>
              <a:t> </a:t>
            </a:r>
            <a:r>
              <a:rPr sz="2500" b="1" i="1" u="sng" spc="-10" dirty="0">
                <a:solidFill>
                  <a:schemeClr val="accent1">
                    <a:lumMod val="75000"/>
                  </a:schemeClr>
                </a:solidFill>
                <a:latin typeface="Georgia" pitchFamily="18" charset="0"/>
                <a:cs typeface="Times New Roman" panose="02020603050405020304"/>
                <a:sym typeface="+mn-ea"/>
              </a:rPr>
              <a:t>human</a:t>
            </a:r>
            <a:r>
              <a:rPr lang="en-IN" sz="2500" b="1" i="1" u="sng" spc="-10" dirty="0">
                <a:solidFill>
                  <a:schemeClr val="accent1">
                    <a:lumMod val="75000"/>
                  </a:schemeClr>
                </a:solidFill>
                <a:latin typeface="Georgia" pitchFamily="18" charset="0"/>
                <a:cs typeface="Times New Roman" panose="02020603050405020304"/>
                <a:sym typeface="+mn-ea"/>
              </a:rPr>
              <a:t>-</a:t>
            </a:r>
            <a:endParaRPr sz="2500" b="1" i="1" u="sng">
              <a:solidFill>
                <a:schemeClr val="accent1">
                  <a:lumMod val="75000"/>
                </a:schemeClr>
              </a:solidFill>
              <a:latin typeface="Georgia" pitchFamily="18" charset="0"/>
              <a:cs typeface="Times New Roman" panose="02020603050405020304"/>
            </a:endParaRPr>
          </a:p>
          <a:p>
            <a:pPr marL="0" indent="0" algn="just">
              <a:lnSpc>
                <a:spcPct val="100000"/>
              </a:lnSpc>
              <a:spcBef>
                <a:spcPts val="10"/>
              </a:spcBef>
              <a:buFont typeface="Times New Roman" panose="02020603050405020304"/>
              <a:buNone/>
            </a:pPr>
            <a:r>
              <a:rPr sz="2000" spc="-5" dirty="0">
                <a:latin typeface="Times New Roman" panose="02020603050405020304"/>
                <a:cs typeface="Times New Roman" panose="02020603050405020304"/>
                <a:sym typeface="+mn-ea"/>
              </a:rPr>
              <a:t>Playing bait-and-switch with a </a:t>
            </a:r>
            <a:r>
              <a:rPr sz="2000" spc="-10" dirty="0">
                <a:latin typeface="Times New Roman" panose="02020603050405020304"/>
                <a:cs typeface="Times New Roman" panose="02020603050405020304"/>
                <a:sym typeface="+mn-ea"/>
              </a:rPr>
              <a:t>user </a:t>
            </a:r>
            <a:r>
              <a:rPr sz="2000" spc="-5" dirty="0">
                <a:latin typeface="Times New Roman" panose="02020603050405020304"/>
                <a:cs typeface="Times New Roman" panose="02020603050405020304"/>
                <a:sym typeface="+mn-ea"/>
              </a:rPr>
              <a:t>can </a:t>
            </a:r>
            <a:r>
              <a:rPr sz="2000" spc="-10" dirty="0">
                <a:latin typeface="Times New Roman" panose="02020603050405020304"/>
                <a:cs typeface="Times New Roman" panose="02020603050405020304"/>
                <a:sym typeface="+mn-ea"/>
              </a:rPr>
              <a:t>make </a:t>
            </a:r>
            <a:r>
              <a:rPr sz="2000" dirty="0">
                <a:latin typeface="Times New Roman" panose="02020603050405020304"/>
                <a:cs typeface="Times New Roman" panose="02020603050405020304"/>
                <a:sym typeface="+mn-ea"/>
              </a:rPr>
              <a:t>them </a:t>
            </a:r>
            <a:r>
              <a:rPr sz="2000" spc="-5" dirty="0">
                <a:latin typeface="Times New Roman" panose="02020603050405020304"/>
                <a:cs typeface="Times New Roman" panose="02020603050405020304"/>
                <a:sym typeface="+mn-ea"/>
              </a:rPr>
              <a:t>feel that they </a:t>
            </a:r>
            <a:r>
              <a:rPr sz="2000" spc="-10" dirty="0">
                <a:latin typeface="Times New Roman" panose="02020603050405020304"/>
                <a:cs typeface="Times New Roman" panose="02020603050405020304"/>
                <a:sym typeface="+mn-ea"/>
              </a:rPr>
              <a:t>have </a:t>
            </a:r>
            <a:r>
              <a:rPr sz="2000" dirty="0">
                <a:latin typeface="Times New Roman" panose="02020603050405020304"/>
                <a:cs typeface="Times New Roman" panose="02020603050405020304"/>
                <a:sym typeface="+mn-ea"/>
              </a:rPr>
              <a:t>been </a:t>
            </a:r>
            <a:r>
              <a:rPr sz="2000" spc="-5" dirty="0">
                <a:latin typeface="Times New Roman" panose="02020603050405020304"/>
                <a:cs typeface="Times New Roman" panose="02020603050405020304"/>
                <a:sym typeface="+mn-ea"/>
              </a:rPr>
              <a:t>duped, </a:t>
            </a:r>
            <a:r>
              <a:rPr sz="2000" dirty="0">
                <a:latin typeface="Times New Roman" panose="02020603050405020304"/>
                <a:cs typeface="Times New Roman" panose="02020603050405020304"/>
                <a:sym typeface="+mn-ea"/>
              </a:rPr>
              <a:t>or </a:t>
            </a:r>
            <a:r>
              <a:rPr sz="2000" spc="-5" dirty="0">
                <a:latin typeface="Times New Roman" panose="02020603050405020304"/>
                <a:cs typeface="Times New Roman" panose="02020603050405020304"/>
                <a:sym typeface="+mn-ea"/>
              </a:rPr>
              <a:t>that they </a:t>
            </a:r>
            <a:r>
              <a:rPr sz="2000" spc="-85" dirty="0">
                <a:latin typeface="Times New Roman" panose="02020603050405020304"/>
                <a:cs typeface="Times New Roman" panose="02020603050405020304"/>
                <a:sym typeface="+mn-ea"/>
              </a:rPr>
              <a:t>don‟t </a:t>
            </a:r>
            <a:r>
              <a:rPr sz="2000" spc="-5" dirty="0">
                <a:latin typeface="Times New Roman" panose="02020603050405020304"/>
                <a:cs typeface="Times New Roman" panose="02020603050405020304"/>
                <a:sym typeface="+mn-ea"/>
              </a:rPr>
              <a:t>understand how a system </a:t>
            </a:r>
            <a:r>
              <a:rPr sz="2000" spc="-10" dirty="0">
                <a:latin typeface="Times New Roman" panose="02020603050405020304"/>
                <a:cs typeface="Times New Roman" panose="02020603050405020304"/>
                <a:sym typeface="+mn-ea"/>
              </a:rPr>
              <a:t>works;  </a:t>
            </a:r>
            <a:r>
              <a:rPr sz="2000" dirty="0">
                <a:latin typeface="Times New Roman" panose="02020603050405020304"/>
                <a:cs typeface="Times New Roman" panose="02020603050405020304"/>
                <a:sym typeface="+mn-ea"/>
              </a:rPr>
              <a:t>both are </a:t>
            </a:r>
            <a:r>
              <a:rPr sz="2000" spc="-5" dirty="0">
                <a:latin typeface="Times New Roman" panose="02020603050405020304"/>
                <a:cs typeface="Times New Roman" panose="02020603050405020304"/>
                <a:sym typeface="+mn-ea"/>
              </a:rPr>
              <a:t>bad </a:t>
            </a:r>
            <a:r>
              <a:rPr sz="2000" spc="-10" dirty="0">
                <a:latin typeface="Times New Roman" panose="02020603050405020304"/>
                <a:cs typeface="Times New Roman" panose="02020603050405020304"/>
                <a:sym typeface="+mn-ea"/>
              </a:rPr>
              <a:t>user </a:t>
            </a:r>
            <a:r>
              <a:rPr sz="2000" spc="-5" dirty="0">
                <a:latin typeface="Times New Roman" panose="02020603050405020304"/>
                <a:cs typeface="Times New Roman" panose="02020603050405020304"/>
                <a:sym typeface="+mn-ea"/>
              </a:rPr>
              <a:t>experiences. </a:t>
            </a:r>
            <a:r>
              <a:rPr sz="2000" spc="-85" dirty="0">
                <a:latin typeface="Times New Roman" panose="02020603050405020304"/>
                <a:cs typeface="Times New Roman" panose="02020603050405020304"/>
                <a:sym typeface="+mn-ea"/>
              </a:rPr>
              <a:t>Don‟t </a:t>
            </a:r>
            <a:r>
              <a:rPr sz="2000" spc="-5" dirty="0">
                <a:latin typeface="Times New Roman" panose="02020603050405020304"/>
                <a:cs typeface="Times New Roman" panose="02020603050405020304"/>
                <a:sym typeface="+mn-ea"/>
              </a:rPr>
              <a:t>pull the rug </a:t>
            </a:r>
            <a:r>
              <a:rPr sz="2000" dirty="0">
                <a:latin typeface="Times New Roman" panose="02020603050405020304"/>
                <a:cs typeface="Times New Roman" panose="02020603050405020304"/>
                <a:sym typeface="+mn-ea"/>
              </a:rPr>
              <a:t>out </a:t>
            </a:r>
            <a:r>
              <a:rPr sz="2000" spc="-5" dirty="0">
                <a:latin typeface="Times New Roman" panose="02020603050405020304"/>
                <a:cs typeface="Times New Roman" panose="02020603050405020304"/>
                <a:sym typeface="+mn-ea"/>
              </a:rPr>
              <a:t>from under </a:t>
            </a:r>
            <a:r>
              <a:rPr sz="2000" spc="-10" dirty="0">
                <a:latin typeface="Times New Roman" panose="02020603050405020304"/>
                <a:cs typeface="Times New Roman" panose="02020603050405020304"/>
                <a:sym typeface="+mn-ea"/>
              </a:rPr>
              <a:t>your </a:t>
            </a:r>
            <a:r>
              <a:rPr sz="2000" spc="-5" dirty="0">
                <a:latin typeface="Times New Roman" panose="02020603050405020304"/>
                <a:cs typeface="Times New Roman" panose="02020603050405020304"/>
                <a:sym typeface="+mn-ea"/>
              </a:rPr>
              <a:t>users. This means not using </a:t>
            </a:r>
            <a:r>
              <a:rPr sz="2000" dirty="0">
                <a:latin typeface="Times New Roman" panose="02020603050405020304"/>
                <a:cs typeface="Times New Roman" panose="02020603050405020304"/>
                <a:sym typeface="+mn-ea"/>
              </a:rPr>
              <a:t>“is-typing” </a:t>
            </a:r>
            <a:r>
              <a:rPr sz="2000" spc="-5" dirty="0">
                <a:latin typeface="Times New Roman" panose="02020603050405020304"/>
                <a:cs typeface="Times New Roman" panose="02020603050405020304"/>
                <a:sym typeface="+mn-ea"/>
              </a:rPr>
              <a:t>indicators </a:t>
            </a:r>
            <a:r>
              <a:rPr sz="2000" dirty="0">
                <a:latin typeface="Times New Roman" panose="02020603050405020304"/>
                <a:cs typeface="Times New Roman" panose="02020603050405020304"/>
                <a:sym typeface="+mn-ea"/>
              </a:rPr>
              <a:t>or </a:t>
            </a:r>
            <a:r>
              <a:rPr sz="2000" spc="-5" dirty="0">
                <a:latin typeface="Times New Roman" panose="02020603050405020304"/>
                <a:cs typeface="Times New Roman" panose="02020603050405020304"/>
                <a:sym typeface="+mn-ea"/>
              </a:rPr>
              <a:t>artificial  delays to </a:t>
            </a:r>
            <a:r>
              <a:rPr sz="2000" spc="-10" dirty="0">
                <a:latin typeface="Times New Roman" panose="02020603050405020304"/>
                <a:cs typeface="Times New Roman" panose="02020603050405020304"/>
                <a:sym typeface="+mn-ea"/>
              </a:rPr>
              <a:t>make </a:t>
            </a:r>
            <a:r>
              <a:rPr sz="2000" dirty="0">
                <a:latin typeface="Times New Roman" panose="02020603050405020304"/>
                <a:cs typeface="Times New Roman" panose="02020603050405020304"/>
                <a:sym typeface="+mn-ea"/>
              </a:rPr>
              <a:t>it seem </a:t>
            </a:r>
            <a:r>
              <a:rPr sz="2000" spc="-10" dirty="0">
                <a:latin typeface="Times New Roman" panose="02020603050405020304"/>
                <a:cs typeface="Times New Roman" panose="02020603050405020304"/>
                <a:sym typeface="+mn-ea"/>
              </a:rPr>
              <a:t>more </a:t>
            </a:r>
            <a:r>
              <a:rPr sz="2000" spc="-5" dirty="0">
                <a:latin typeface="Times New Roman" panose="02020603050405020304"/>
                <a:cs typeface="Times New Roman" panose="02020603050405020304"/>
                <a:sym typeface="+mn-ea"/>
              </a:rPr>
              <a:t>human. </a:t>
            </a:r>
            <a:r>
              <a:rPr sz="2000" dirty="0">
                <a:latin typeface="Times New Roman" panose="02020603050405020304"/>
                <a:cs typeface="Times New Roman" panose="02020603050405020304"/>
                <a:sym typeface="+mn-ea"/>
              </a:rPr>
              <a:t>On </a:t>
            </a:r>
            <a:r>
              <a:rPr sz="2000" spc="-5" dirty="0">
                <a:latin typeface="Times New Roman" panose="02020603050405020304"/>
                <a:cs typeface="Times New Roman" panose="02020603050405020304"/>
                <a:sym typeface="+mn-ea"/>
              </a:rPr>
              <a:t>the contrary, </a:t>
            </a:r>
            <a:r>
              <a:rPr sz="2000" dirty="0">
                <a:latin typeface="Times New Roman" panose="02020603050405020304"/>
                <a:cs typeface="Times New Roman" panose="02020603050405020304"/>
                <a:sym typeface="+mn-ea"/>
              </a:rPr>
              <a:t>bot </a:t>
            </a:r>
            <a:r>
              <a:rPr sz="2000" spc="-5" dirty="0">
                <a:latin typeface="Times New Roman" panose="02020603050405020304"/>
                <a:cs typeface="Times New Roman" panose="02020603050405020304"/>
                <a:sym typeface="+mn-ea"/>
              </a:rPr>
              <a:t>messages should </a:t>
            </a:r>
            <a:r>
              <a:rPr sz="2000" dirty="0">
                <a:latin typeface="Times New Roman" panose="02020603050405020304"/>
                <a:cs typeface="Times New Roman" panose="02020603050405020304"/>
                <a:sym typeface="+mn-ea"/>
              </a:rPr>
              <a:t>be </a:t>
            </a:r>
            <a:r>
              <a:rPr sz="2000" spc="-5" dirty="0">
                <a:latin typeface="Times New Roman" panose="02020603050405020304"/>
                <a:cs typeface="Times New Roman" panose="02020603050405020304"/>
                <a:sym typeface="+mn-ea"/>
              </a:rPr>
              <a:t>styled differently and </a:t>
            </a:r>
            <a:r>
              <a:rPr sz="2000" dirty="0">
                <a:latin typeface="Times New Roman" panose="02020603050405020304"/>
                <a:cs typeface="Times New Roman" panose="02020603050405020304"/>
                <a:sym typeface="+mn-ea"/>
              </a:rPr>
              <a:t>be </a:t>
            </a:r>
            <a:r>
              <a:rPr sz="2000" spc="-5" dirty="0">
                <a:latin typeface="Times New Roman" panose="02020603050405020304"/>
                <a:cs typeface="Times New Roman" panose="02020603050405020304"/>
                <a:sym typeface="+mn-ea"/>
              </a:rPr>
              <a:t>clearly </a:t>
            </a:r>
            <a:r>
              <a:rPr sz="2000" dirty="0">
                <a:latin typeface="Times New Roman" panose="02020603050405020304"/>
                <a:cs typeface="Times New Roman" panose="02020603050405020304"/>
                <a:sym typeface="+mn-ea"/>
              </a:rPr>
              <a:t>labeled </a:t>
            </a:r>
            <a:r>
              <a:rPr sz="2000" spc="-5" dirty="0">
                <a:latin typeface="Times New Roman" panose="02020603050405020304"/>
                <a:cs typeface="Times New Roman" panose="02020603050405020304"/>
                <a:sym typeface="+mn-ea"/>
              </a:rPr>
              <a:t>in a way that  communicates </a:t>
            </a:r>
            <a:r>
              <a:rPr sz="2000" dirty="0">
                <a:latin typeface="Times New Roman" panose="02020603050405020304"/>
                <a:cs typeface="Times New Roman" panose="02020603050405020304"/>
                <a:sym typeface="+mn-ea"/>
              </a:rPr>
              <a:t>they are </a:t>
            </a:r>
            <a:r>
              <a:rPr sz="2000" spc="-5" dirty="0">
                <a:latin typeface="Times New Roman" panose="02020603050405020304"/>
                <a:cs typeface="Times New Roman" panose="02020603050405020304"/>
                <a:sym typeface="+mn-ea"/>
              </a:rPr>
              <a:t>not human. This </a:t>
            </a:r>
            <a:r>
              <a:rPr sz="2000" spc="-60" dirty="0">
                <a:latin typeface="Times New Roman" panose="02020603050405020304"/>
                <a:cs typeface="Times New Roman" panose="02020603050405020304"/>
                <a:sym typeface="+mn-ea"/>
              </a:rPr>
              <a:t>doesn‟t </a:t>
            </a:r>
            <a:r>
              <a:rPr sz="2000" spc="-5" dirty="0">
                <a:latin typeface="Times New Roman" panose="02020603050405020304"/>
                <a:cs typeface="Times New Roman" panose="02020603050405020304"/>
                <a:sym typeface="+mn-ea"/>
              </a:rPr>
              <a:t>preclude </a:t>
            </a:r>
            <a:r>
              <a:rPr sz="2000" spc="-10" dirty="0">
                <a:latin typeface="Times New Roman" panose="02020603050405020304"/>
                <a:cs typeface="Times New Roman" panose="02020603050405020304"/>
                <a:sym typeface="+mn-ea"/>
              </a:rPr>
              <a:t>us </a:t>
            </a:r>
            <a:r>
              <a:rPr sz="2000" spc="-5" dirty="0">
                <a:latin typeface="Times New Roman" panose="02020603050405020304"/>
                <a:cs typeface="Times New Roman" panose="02020603050405020304"/>
                <a:sym typeface="+mn-ea"/>
              </a:rPr>
              <a:t>from giving the </a:t>
            </a:r>
            <a:r>
              <a:rPr sz="2000" dirty="0">
                <a:latin typeface="Times New Roman" panose="02020603050405020304"/>
                <a:cs typeface="Times New Roman" panose="02020603050405020304"/>
                <a:sym typeface="+mn-ea"/>
              </a:rPr>
              <a:t>bot</a:t>
            </a:r>
            <a:r>
              <a:rPr sz="2000" spc="8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personality.</a:t>
            </a:r>
            <a:endParaRPr sz="2000">
              <a:latin typeface="Times New Roman" panose="02020603050405020304"/>
              <a:cs typeface="Times New Roman" panose="02020603050405020304"/>
            </a:endParaRPr>
          </a:p>
          <a:p>
            <a:pPr>
              <a:lnSpc>
                <a:spcPct val="100000"/>
              </a:lnSpc>
              <a:spcBef>
                <a:spcPts val="10"/>
              </a:spcBef>
            </a:pPr>
            <a:endParaRPr sz="2000">
              <a:latin typeface="Times New Roman" panose="02020603050405020304"/>
              <a:cs typeface="Times New Roman" panose="02020603050405020304"/>
            </a:endParaRPr>
          </a:p>
          <a:p>
            <a:pPr marL="140335" indent="-127635">
              <a:tabLst>
                <a:tab pos="140335" algn="l"/>
              </a:tabLst>
            </a:pPr>
            <a:r>
              <a:rPr lang="en-IN" sz="2500" b="1" i="1" u="sng" spc="-5" dirty="0">
                <a:latin typeface="Georgia" pitchFamily="18" charset="0"/>
                <a:cs typeface="Times New Roman" panose="02020603050405020304"/>
                <a:sym typeface="+mn-ea"/>
              </a:rPr>
              <a:t> </a:t>
            </a:r>
            <a:r>
              <a:rPr sz="2500" b="1" i="1" u="sng" spc="-5">
                <a:solidFill>
                  <a:schemeClr val="accent1">
                    <a:lumMod val="75000"/>
                  </a:schemeClr>
                </a:solidFill>
                <a:latin typeface="Georgia" pitchFamily="18" charset="0"/>
                <a:cs typeface="Times New Roman" panose="02020603050405020304"/>
                <a:sym typeface="+mn-ea"/>
              </a:rPr>
              <a:t>Keep </a:t>
            </a:r>
            <a:r>
              <a:rPr sz="2500" b="1" i="1" u="sng" spc="-5" dirty="0">
                <a:solidFill>
                  <a:schemeClr val="accent1">
                    <a:lumMod val="75000"/>
                  </a:schemeClr>
                </a:solidFill>
                <a:latin typeface="Georgia" pitchFamily="18" charset="0"/>
                <a:cs typeface="Times New Roman" panose="02020603050405020304"/>
                <a:sym typeface="+mn-ea"/>
              </a:rPr>
              <a:t>it incredibly</a:t>
            </a:r>
            <a:r>
              <a:rPr sz="2500" b="1" i="1" u="sng" dirty="0">
                <a:solidFill>
                  <a:schemeClr val="accent1">
                    <a:lumMod val="75000"/>
                  </a:schemeClr>
                </a:solidFill>
                <a:latin typeface="Georgia" pitchFamily="18" charset="0"/>
                <a:cs typeface="Times New Roman" panose="02020603050405020304"/>
                <a:sym typeface="+mn-ea"/>
              </a:rPr>
              <a:t> </a:t>
            </a:r>
            <a:r>
              <a:rPr sz="2500" b="1" i="1" u="sng" spc="-5" dirty="0">
                <a:solidFill>
                  <a:schemeClr val="accent1">
                    <a:lumMod val="75000"/>
                  </a:schemeClr>
                </a:solidFill>
                <a:latin typeface="Georgia" pitchFamily="18" charset="0"/>
                <a:cs typeface="Times New Roman" panose="02020603050405020304"/>
                <a:sym typeface="+mn-ea"/>
              </a:rPr>
              <a:t>simple</a:t>
            </a:r>
            <a:r>
              <a:rPr lang="en-IN" sz="2500" b="1" i="1" u="sng" spc="-5" dirty="0">
                <a:solidFill>
                  <a:schemeClr val="accent1">
                    <a:lumMod val="75000"/>
                  </a:schemeClr>
                </a:solidFill>
                <a:latin typeface="Georgia" pitchFamily="18" charset="0"/>
                <a:cs typeface="Times New Roman" panose="02020603050405020304"/>
                <a:sym typeface="+mn-ea"/>
              </a:rPr>
              <a:t>-</a:t>
            </a:r>
            <a:endParaRPr sz="2500" b="1" i="1" u="sng">
              <a:solidFill>
                <a:schemeClr val="accent1">
                  <a:lumMod val="75000"/>
                </a:schemeClr>
              </a:solidFill>
              <a:latin typeface="Georgia" pitchFamily="18" charset="0"/>
              <a:cs typeface="Times New Roman" panose="02020603050405020304"/>
            </a:endParaRPr>
          </a:p>
          <a:p>
            <a:pPr marL="0" indent="0" algn="just">
              <a:lnSpc>
                <a:spcPct val="100000"/>
              </a:lnSpc>
              <a:spcBef>
                <a:spcPts val="10"/>
              </a:spcBef>
              <a:buNone/>
            </a:pPr>
            <a:r>
              <a:rPr sz="2000">
                <a:latin typeface="Times New Roman" panose="02020603050405020304"/>
                <a:cs typeface="Times New Roman" panose="02020603050405020304"/>
                <a:sym typeface="+mn-ea"/>
              </a:rPr>
              <a:t>Bot </a:t>
            </a:r>
            <a:r>
              <a:rPr sz="2000" spc="-5">
                <a:latin typeface="Times New Roman" panose="02020603050405020304"/>
                <a:cs typeface="Times New Roman" panose="02020603050405020304"/>
                <a:sym typeface="+mn-ea"/>
              </a:rPr>
              <a:t>conversations should </a:t>
            </a:r>
            <a:r>
              <a:rPr sz="2000">
                <a:latin typeface="Times New Roman" panose="02020603050405020304"/>
                <a:cs typeface="Times New Roman" panose="02020603050405020304"/>
                <a:sym typeface="+mn-ea"/>
              </a:rPr>
              <a:t>be </a:t>
            </a:r>
            <a:r>
              <a:rPr sz="2000" spc="-5">
                <a:latin typeface="Times New Roman" panose="02020603050405020304"/>
                <a:cs typeface="Times New Roman" panose="02020603050405020304"/>
                <a:sym typeface="+mn-ea"/>
              </a:rPr>
              <a:t>bounded to very particular subjects and follow linear conversation routes; </a:t>
            </a:r>
            <a:r>
              <a:rPr sz="2000" spc="-10">
                <a:latin typeface="Times New Roman" panose="02020603050405020304"/>
                <a:cs typeface="Times New Roman" panose="02020603050405020304"/>
                <a:sym typeface="+mn-ea"/>
              </a:rPr>
              <a:t>we </a:t>
            </a:r>
            <a:r>
              <a:rPr sz="2000">
                <a:latin typeface="Times New Roman" panose="02020603050405020304"/>
                <a:cs typeface="Times New Roman" panose="02020603050405020304"/>
                <a:sym typeface="+mn-ea"/>
              </a:rPr>
              <a:t>avoid </a:t>
            </a:r>
            <a:r>
              <a:rPr sz="2000" spc="-5">
                <a:latin typeface="Times New Roman" panose="02020603050405020304"/>
                <a:cs typeface="Times New Roman" panose="02020603050405020304"/>
                <a:sym typeface="+mn-ea"/>
              </a:rPr>
              <a:t>complicated  branching paths. </a:t>
            </a:r>
            <a:r>
              <a:rPr sz="2000" spc="-85">
                <a:latin typeface="Times New Roman" panose="02020603050405020304"/>
                <a:cs typeface="Times New Roman" panose="02020603050405020304"/>
                <a:sym typeface="+mn-ea"/>
              </a:rPr>
              <a:t>We‟re </a:t>
            </a:r>
            <a:r>
              <a:rPr sz="2000" spc="-5">
                <a:latin typeface="Times New Roman" panose="02020603050405020304"/>
                <a:cs typeface="Times New Roman" panose="02020603050405020304"/>
                <a:sym typeface="+mn-ea"/>
              </a:rPr>
              <a:t>not trying to create a general, </a:t>
            </a:r>
            <a:r>
              <a:rPr sz="2000">
                <a:latin typeface="Times New Roman" panose="02020603050405020304"/>
                <a:cs typeface="Times New Roman" panose="02020603050405020304"/>
                <a:sym typeface="+mn-ea"/>
              </a:rPr>
              <a:t>self-aware </a:t>
            </a:r>
            <a:r>
              <a:rPr sz="2000" spc="-10">
                <a:latin typeface="Times New Roman" panose="02020603050405020304"/>
                <a:cs typeface="Times New Roman" panose="02020603050405020304"/>
                <a:sym typeface="+mn-ea"/>
              </a:rPr>
              <a:t>A.I. </a:t>
            </a:r>
            <a:r>
              <a:rPr sz="2000" spc="-5">
                <a:latin typeface="Times New Roman" panose="02020603050405020304"/>
                <a:cs typeface="Times New Roman" panose="02020603050405020304"/>
                <a:sym typeface="+mn-ea"/>
              </a:rPr>
              <a:t>here. </a:t>
            </a:r>
            <a:r>
              <a:rPr sz="2000" spc="-100">
                <a:latin typeface="Times New Roman" panose="02020603050405020304"/>
                <a:cs typeface="Times New Roman" panose="02020603050405020304"/>
                <a:sym typeface="+mn-ea"/>
              </a:rPr>
              <a:t>It‟s </a:t>
            </a:r>
            <a:r>
              <a:rPr sz="2000" spc="-5">
                <a:latin typeface="Times New Roman" panose="02020603050405020304"/>
                <a:cs typeface="Times New Roman" panose="02020603050405020304"/>
                <a:sym typeface="+mn-ea"/>
              </a:rPr>
              <a:t>okay to expose and explain limitations. </a:t>
            </a:r>
            <a:r>
              <a:rPr sz="2000" spc="-30">
                <a:latin typeface="Times New Roman" panose="02020603050405020304"/>
                <a:cs typeface="Times New Roman" panose="02020603050405020304"/>
                <a:sym typeface="+mn-ea"/>
              </a:rPr>
              <a:t>BASAAP.  </a:t>
            </a:r>
            <a:r>
              <a:rPr sz="2000" spc="-5">
                <a:latin typeface="Times New Roman" panose="02020603050405020304"/>
                <a:cs typeface="Times New Roman" panose="02020603050405020304"/>
                <a:sym typeface="+mn-ea"/>
              </a:rPr>
              <a:t>Individual </a:t>
            </a:r>
            <a:r>
              <a:rPr sz="2000">
                <a:latin typeface="Times New Roman" panose="02020603050405020304"/>
                <a:cs typeface="Times New Roman" panose="02020603050405020304"/>
                <a:sym typeface="+mn-ea"/>
              </a:rPr>
              <a:t>bot </a:t>
            </a:r>
            <a:r>
              <a:rPr sz="2000" spc="-5">
                <a:latin typeface="Times New Roman" panose="02020603050405020304"/>
                <a:cs typeface="Times New Roman" panose="02020603050405020304"/>
                <a:sym typeface="+mn-ea"/>
              </a:rPr>
              <a:t>designers </a:t>
            </a:r>
            <a:r>
              <a:rPr sz="2000" spc="-50">
                <a:latin typeface="Times New Roman" panose="02020603050405020304"/>
                <a:cs typeface="Times New Roman" panose="02020603050405020304"/>
                <a:sym typeface="+mn-ea"/>
              </a:rPr>
              <a:t>shouldn‟t </a:t>
            </a:r>
            <a:r>
              <a:rPr sz="2000" spc="-5">
                <a:latin typeface="Times New Roman" panose="02020603050405020304"/>
                <a:cs typeface="Times New Roman" panose="02020603050405020304"/>
                <a:sym typeface="+mn-ea"/>
              </a:rPr>
              <a:t>have to account for tricky failure cases. Users will tire </a:t>
            </a:r>
            <a:r>
              <a:rPr sz="2000">
                <a:latin typeface="Times New Roman" panose="02020603050405020304"/>
                <a:cs typeface="Times New Roman" panose="02020603050405020304"/>
                <a:sym typeface="+mn-ea"/>
              </a:rPr>
              <a:t>of </a:t>
            </a:r>
            <a:r>
              <a:rPr sz="2000" spc="-5">
                <a:latin typeface="Times New Roman" panose="02020603050405020304"/>
                <a:cs typeface="Times New Roman" panose="02020603050405020304"/>
                <a:sym typeface="+mn-ea"/>
              </a:rPr>
              <a:t>complicated passages </a:t>
            </a:r>
            <a:r>
              <a:rPr sz="2000" spc="5">
                <a:latin typeface="Times New Roman" panose="02020603050405020304"/>
                <a:cs typeface="Times New Roman" panose="02020603050405020304"/>
                <a:sym typeface="+mn-ea"/>
              </a:rPr>
              <a:t>of</a:t>
            </a:r>
            <a:r>
              <a:rPr sz="2000" spc="204">
                <a:latin typeface="Times New Roman" panose="02020603050405020304"/>
                <a:cs typeface="Times New Roman" panose="02020603050405020304"/>
                <a:sym typeface="+mn-ea"/>
              </a:rPr>
              <a:t> </a:t>
            </a:r>
            <a:r>
              <a:rPr sz="2000">
                <a:latin typeface="Times New Roman" panose="02020603050405020304"/>
                <a:cs typeface="Times New Roman" panose="02020603050405020304"/>
                <a:sym typeface="+mn-ea"/>
              </a:rPr>
              <a:t>dialogue.</a:t>
            </a:r>
            <a:endParaRPr lang="en-US" sz="20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a:t>
            </a:r>
          </a:p>
        </p:txBody>
      </p:sp>
      <p:sp>
        <p:nvSpPr>
          <p:cNvPr id="3" name="Content Placeholder 2"/>
          <p:cNvSpPr>
            <a:spLocks noGrp="1"/>
          </p:cNvSpPr>
          <p:nvPr>
            <p:ph sz="quarter" idx="1"/>
          </p:nvPr>
        </p:nvSpPr>
        <p:spPr>
          <a:xfrm>
            <a:off x="319314" y="522514"/>
            <a:ext cx="8592457" cy="5654767"/>
          </a:xfrm>
        </p:spPr>
        <p:txBody>
          <a:bodyPr>
            <a:normAutofit fontScale="67500" lnSpcReduction="20000"/>
          </a:bodyPr>
          <a:lstStyle/>
          <a:p>
            <a:pPr marL="527050" indent="-514350">
              <a:spcBef>
                <a:spcPts val="95"/>
              </a:spcBef>
              <a:tabLst>
                <a:tab pos="140335" algn="l"/>
              </a:tabLst>
            </a:pPr>
            <a:r>
              <a:rPr sz="2900" b="1" i="1" u="sng" spc="-5" dirty="0">
                <a:solidFill>
                  <a:schemeClr val="accent1">
                    <a:lumMod val="75000"/>
                  </a:schemeClr>
                </a:solidFill>
                <a:latin typeface="Georgia" pitchFamily="18" charset="0"/>
                <a:cs typeface="Times New Roman" panose="02020603050405020304"/>
                <a:sym typeface="+mn-ea"/>
              </a:rPr>
              <a:t>Respect the chat</a:t>
            </a:r>
            <a:r>
              <a:rPr sz="2900" b="1" i="1" u="sng" spc="10" dirty="0">
                <a:solidFill>
                  <a:schemeClr val="accent1">
                    <a:lumMod val="75000"/>
                  </a:schemeClr>
                </a:solidFill>
                <a:latin typeface="Georgia" pitchFamily="18" charset="0"/>
                <a:cs typeface="Times New Roman" panose="02020603050405020304"/>
                <a:sym typeface="+mn-ea"/>
              </a:rPr>
              <a:t> </a:t>
            </a:r>
            <a:r>
              <a:rPr sz="2900" b="1" i="1" u="sng" spc="-5">
                <a:solidFill>
                  <a:schemeClr val="accent1">
                    <a:lumMod val="75000"/>
                  </a:schemeClr>
                </a:solidFill>
                <a:latin typeface="Georgia" pitchFamily="18" charset="0"/>
                <a:cs typeface="Times New Roman" panose="02020603050405020304"/>
                <a:sym typeface="+mn-ea"/>
              </a:rPr>
              <a:t>medium</a:t>
            </a:r>
            <a:r>
              <a:rPr lang="en-IN" sz="2900" b="1" i="1" u="sng" spc="-5" dirty="0">
                <a:solidFill>
                  <a:schemeClr val="accent1">
                    <a:lumMod val="75000"/>
                  </a:schemeClr>
                </a:solidFill>
                <a:latin typeface="Georgia" pitchFamily="18" charset="0"/>
                <a:cs typeface="Times New Roman" panose="02020603050405020304"/>
                <a:sym typeface="+mn-ea"/>
              </a:rPr>
              <a:t>-</a:t>
            </a:r>
          </a:p>
          <a:p>
            <a:pPr marL="527050" indent="-514350">
              <a:spcBef>
                <a:spcPts val="95"/>
              </a:spcBef>
              <a:buNone/>
              <a:tabLst>
                <a:tab pos="140335" algn="l"/>
              </a:tabLst>
            </a:pPr>
            <a:endParaRPr sz="2900" b="1" i="1" u="sng">
              <a:solidFill>
                <a:schemeClr val="accent1">
                  <a:lumMod val="75000"/>
                </a:schemeClr>
              </a:solidFill>
              <a:latin typeface="Georgia" pitchFamily="18" charset="0"/>
              <a:cs typeface="Times New Roman" panose="02020603050405020304"/>
            </a:endParaRPr>
          </a:p>
          <a:p>
            <a:pPr marL="0" indent="0" algn="just">
              <a:lnSpc>
                <a:spcPct val="100000"/>
              </a:lnSpc>
              <a:spcBef>
                <a:spcPts val="35"/>
              </a:spcBef>
              <a:buFont typeface="Times New Roman" panose="02020603050405020304"/>
              <a:buNone/>
            </a:pPr>
            <a:r>
              <a:rPr spc="-5" dirty="0">
                <a:latin typeface="Times New Roman" panose="02020603050405020304"/>
                <a:cs typeface="Times New Roman" panose="02020603050405020304"/>
                <a:sym typeface="+mn-ea"/>
              </a:rPr>
              <a:t>One advantage </a:t>
            </a:r>
            <a:r>
              <a:rPr dirty="0">
                <a:latin typeface="Times New Roman" panose="02020603050405020304"/>
                <a:cs typeface="Times New Roman" panose="02020603050405020304"/>
                <a:sym typeface="+mn-ea"/>
              </a:rPr>
              <a:t>of </a:t>
            </a:r>
            <a:r>
              <a:rPr spc="-5" dirty="0">
                <a:latin typeface="Times New Roman" panose="02020603050405020304"/>
                <a:cs typeface="Times New Roman" panose="02020603050405020304"/>
                <a:sym typeface="+mn-ea"/>
              </a:rPr>
              <a:t>smart messaging </a:t>
            </a:r>
            <a:r>
              <a:rPr dirty="0">
                <a:latin typeface="Times New Roman" panose="02020603050405020304"/>
                <a:cs typeface="Times New Roman" panose="02020603050405020304"/>
                <a:sym typeface="+mn-ea"/>
              </a:rPr>
              <a:t>apps </a:t>
            </a:r>
            <a:r>
              <a:rPr spc="-5" dirty="0">
                <a:latin typeface="Times New Roman" panose="02020603050405020304"/>
                <a:cs typeface="Times New Roman" panose="02020603050405020304"/>
                <a:sym typeface="+mn-ea"/>
              </a:rPr>
              <a:t>is that </a:t>
            </a:r>
            <a:r>
              <a:rPr spc="-10" dirty="0">
                <a:latin typeface="Times New Roman" panose="02020603050405020304"/>
                <a:cs typeface="Times New Roman" panose="02020603050405020304"/>
                <a:sym typeface="+mn-ea"/>
              </a:rPr>
              <a:t>we </a:t>
            </a:r>
            <a:r>
              <a:rPr spc="-5" dirty="0">
                <a:latin typeface="Times New Roman" panose="02020603050405020304"/>
                <a:cs typeface="Times New Roman" panose="02020603050405020304"/>
                <a:sym typeface="+mn-ea"/>
              </a:rPr>
              <a:t>can strip away a lot </a:t>
            </a:r>
            <a:r>
              <a:rPr dirty="0">
                <a:latin typeface="Times New Roman" panose="02020603050405020304"/>
                <a:cs typeface="Times New Roman" panose="02020603050405020304"/>
                <a:sym typeface="+mn-ea"/>
              </a:rPr>
              <a:t>of apps </a:t>
            </a:r>
            <a:r>
              <a:rPr spc="10" dirty="0">
                <a:latin typeface="Times New Roman" panose="02020603050405020304"/>
                <a:cs typeface="Times New Roman" panose="02020603050405020304"/>
                <a:sym typeface="+mn-ea"/>
              </a:rPr>
              <a:t>and </a:t>
            </a:r>
            <a:r>
              <a:rPr spc="-5" dirty="0">
                <a:latin typeface="Times New Roman" panose="02020603050405020304"/>
                <a:cs typeface="Times New Roman" panose="02020603050405020304"/>
                <a:sym typeface="+mn-ea"/>
              </a:rPr>
              <a:t>interface and reduce the interaction </a:t>
            </a:r>
            <a:r>
              <a:rPr dirty="0">
                <a:latin typeface="Times New Roman" panose="02020603050405020304"/>
                <a:cs typeface="Times New Roman" panose="02020603050405020304"/>
                <a:sym typeface="+mn-ea"/>
              </a:rPr>
              <a:t>to </a:t>
            </a:r>
            <a:r>
              <a:rPr spc="-5" dirty="0">
                <a:latin typeface="Times New Roman" panose="02020603050405020304"/>
                <a:cs typeface="Times New Roman" panose="02020603050405020304"/>
                <a:sym typeface="+mn-ea"/>
              </a:rPr>
              <a:t>a simple chat  UI.It</a:t>
            </a:r>
            <a:r>
              <a:rPr spc="170" dirty="0">
                <a:latin typeface="Times New Roman" panose="02020603050405020304"/>
                <a:cs typeface="Times New Roman" panose="02020603050405020304"/>
                <a:sym typeface="+mn-ea"/>
              </a:rPr>
              <a:t> </a:t>
            </a:r>
            <a:r>
              <a:rPr spc="-10" dirty="0">
                <a:latin typeface="Times New Roman" panose="02020603050405020304"/>
                <a:cs typeface="Times New Roman" panose="02020603050405020304"/>
                <a:sym typeface="+mn-ea"/>
              </a:rPr>
              <a:t>would</a:t>
            </a:r>
            <a:r>
              <a:rPr spc="16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therefore</a:t>
            </a:r>
            <a:r>
              <a:rPr spc="165"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be</a:t>
            </a:r>
            <a:r>
              <a:rPr spc="16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pointless</a:t>
            </a:r>
            <a:r>
              <a:rPr spc="15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to</a:t>
            </a:r>
            <a:r>
              <a:rPr spc="17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turn</a:t>
            </a:r>
            <a:r>
              <a:rPr spc="15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around</a:t>
            </a:r>
            <a:r>
              <a:rPr spc="16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and</a:t>
            </a:r>
            <a:r>
              <a:rPr spc="170"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drop</a:t>
            </a:r>
            <a:r>
              <a:rPr spc="155" dirty="0">
                <a:latin typeface="Times New Roman" panose="02020603050405020304"/>
                <a:cs typeface="Times New Roman" panose="02020603050405020304"/>
                <a:sym typeface="+mn-ea"/>
              </a:rPr>
              <a:t> </a:t>
            </a:r>
            <a:r>
              <a:rPr spc="-10" dirty="0">
                <a:latin typeface="Times New Roman" panose="02020603050405020304"/>
                <a:cs typeface="Times New Roman" panose="02020603050405020304"/>
                <a:sym typeface="+mn-ea"/>
              </a:rPr>
              <a:t>an</a:t>
            </a:r>
            <a:r>
              <a:rPr spc="15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entire</a:t>
            </a:r>
            <a:r>
              <a:rPr spc="17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app</a:t>
            </a:r>
            <a:r>
              <a:rPr spc="16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directly</a:t>
            </a:r>
            <a:r>
              <a:rPr spc="14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into</a:t>
            </a:r>
            <a:r>
              <a:rPr spc="17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a</a:t>
            </a:r>
            <a:r>
              <a:rPr spc="16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conversation.</a:t>
            </a:r>
            <a:r>
              <a:rPr spc="16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Keep</a:t>
            </a:r>
            <a:r>
              <a:rPr spc="17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everything</a:t>
            </a:r>
            <a:r>
              <a:rPr spc="16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native</a:t>
            </a:r>
            <a:r>
              <a:rPr spc="16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to</a:t>
            </a:r>
            <a:r>
              <a:rPr spc="23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theconversational back-and-forth. Every </a:t>
            </a:r>
            <a:r>
              <a:rPr dirty="0">
                <a:latin typeface="Times New Roman" panose="02020603050405020304"/>
                <a:cs typeface="Times New Roman" panose="02020603050405020304"/>
                <a:sym typeface="+mn-ea"/>
              </a:rPr>
              <a:t>bot </a:t>
            </a:r>
            <a:r>
              <a:rPr spc="-5" dirty="0">
                <a:latin typeface="Times New Roman" panose="02020603050405020304"/>
                <a:cs typeface="Times New Roman" panose="02020603050405020304"/>
                <a:sym typeface="+mn-ea"/>
              </a:rPr>
              <a:t>interaction is </a:t>
            </a:r>
            <a:r>
              <a:rPr dirty="0">
                <a:latin typeface="Times New Roman" panose="02020603050405020304"/>
                <a:cs typeface="Times New Roman" panose="02020603050405020304"/>
                <a:sym typeface="+mn-ea"/>
              </a:rPr>
              <a:t>about call </a:t>
            </a:r>
            <a:r>
              <a:rPr spc="-5" dirty="0">
                <a:latin typeface="Times New Roman" panose="02020603050405020304"/>
                <a:cs typeface="Times New Roman" panose="02020603050405020304"/>
                <a:sym typeface="+mn-ea"/>
              </a:rPr>
              <a:t>and response, with the </a:t>
            </a:r>
            <a:r>
              <a:rPr spc="5" dirty="0">
                <a:latin typeface="Times New Roman" panose="02020603050405020304"/>
                <a:cs typeface="Times New Roman" panose="02020603050405020304"/>
                <a:sym typeface="+mn-ea"/>
              </a:rPr>
              <a:t>bot </a:t>
            </a:r>
            <a:r>
              <a:rPr spc="-5" dirty="0">
                <a:latin typeface="Times New Roman" panose="02020603050405020304"/>
                <a:cs typeface="Times New Roman" panose="02020603050405020304"/>
                <a:sym typeface="+mn-ea"/>
              </a:rPr>
              <a:t>publishing comments into the chat thread  and the end </a:t>
            </a:r>
            <a:r>
              <a:rPr spc="-10" dirty="0">
                <a:latin typeface="Times New Roman" panose="02020603050405020304"/>
                <a:cs typeface="Times New Roman" panose="02020603050405020304"/>
                <a:sym typeface="+mn-ea"/>
              </a:rPr>
              <a:t>user </a:t>
            </a:r>
            <a:r>
              <a:rPr spc="-5" dirty="0">
                <a:latin typeface="Times New Roman" panose="02020603050405020304"/>
                <a:cs typeface="Times New Roman" panose="02020603050405020304"/>
                <a:sym typeface="+mn-ea"/>
              </a:rPr>
              <a:t>responding </a:t>
            </a:r>
            <a:r>
              <a:rPr dirty="0">
                <a:latin typeface="Times New Roman" panose="02020603050405020304"/>
                <a:cs typeface="Times New Roman" panose="02020603050405020304"/>
                <a:sym typeface="+mn-ea"/>
              </a:rPr>
              <a:t>in </a:t>
            </a:r>
            <a:r>
              <a:rPr spc="-5" dirty="0">
                <a:latin typeface="Times New Roman" panose="02020603050405020304"/>
                <a:cs typeface="Times New Roman" panose="02020603050405020304"/>
                <a:sym typeface="+mn-ea"/>
              </a:rPr>
              <a:t>the </a:t>
            </a:r>
            <a:r>
              <a:rPr dirty="0">
                <a:latin typeface="Times New Roman" panose="02020603050405020304"/>
                <a:cs typeface="Times New Roman" panose="02020603050405020304"/>
                <a:sym typeface="+mn-ea"/>
              </a:rPr>
              <a:t>reply </a:t>
            </a:r>
            <a:r>
              <a:rPr spc="-5" dirty="0">
                <a:latin typeface="Times New Roman" panose="02020603050405020304"/>
                <a:cs typeface="Times New Roman" panose="02020603050405020304"/>
                <a:sym typeface="+mn-ea"/>
              </a:rPr>
              <a:t>area. </a:t>
            </a:r>
            <a:r>
              <a:rPr dirty="0">
                <a:latin typeface="Times New Roman" panose="02020603050405020304"/>
                <a:cs typeface="Times New Roman" panose="02020603050405020304"/>
                <a:sym typeface="+mn-ea"/>
              </a:rPr>
              <a:t>Bots </a:t>
            </a:r>
            <a:r>
              <a:rPr spc="-85" dirty="0">
                <a:latin typeface="Times New Roman" panose="02020603050405020304"/>
                <a:cs typeface="Times New Roman" panose="02020603050405020304"/>
                <a:sym typeface="+mn-ea"/>
              </a:rPr>
              <a:t>can‟t </a:t>
            </a:r>
            <a:r>
              <a:rPr spc="-5" dirty="0">
                <a:latin typeface="Times New Roman" panose="02020603050405020304"/>
                <a:cs typeface="Times New Roman" panose="02020603050405020304"/>
                <a:sym typeface="+mn-ea"/>
              </a:rPr>
              <a:t>modify conversations </a:t>
            </a:r>
            <a:r>
              <a:rPr dirty="0">
                <a:latin typeface="Times New Roman" panose="02020603050405020304"/>
                <a:cs typeface="Times New Roman" panose="02020603050405020304"/>
                <a:sym typeface="+mn-ea"/>
              </a:rPr>
              <a:t>in </a:t>
            </a:r>
            <a:r>
              <a:rPr spc="-10" dirty="0">
                <a:latin typeface="Times New Roman" panose="02020603050405020304"/>
                <a:cs typeface="Times New Roman" panose="02020603050405020304"/>
                <a:sym typeface="+mn-ea"/>
              </a:rPr>
              <a:t>ways </a:t>
            </a:r>
            <a:r>
              <a:rPr spc="-5" dirty="0">
                <a:latin typeface="Times New Roman" panose="02020603050405020304"/>
                <a:cs typeface="Times New Roman" panose="02020603050405020304"/>
                <a:sym typeface="+mn-ea"/>
              </a:rPr>
              <a:t>that humans can. At the </a:t>
            </a:r>
            <a:r>
              <a:rPr spc="-10" dirty="0">
                <a:latin typeface="Times New Roman" panose="02020603050405020304"/>
                <a:cs typeface="Times New Roman" panose="02020603050405020304"/>
                <a:sym typeface="+mn-ea"/>
              </a:rPr>
              <a:t>same </a:t>
            </a:r>
            <a:r>
              <a:rPr spc="-5" dirty="0">
                <a:latin typeface="Times New Roman" panose="02020603050405020304"/>
                <a:cs typeface="Times New Roman" panose="02020603050405020304"/>
                <a:sym typeface="+mn-ea"/>
              </a:rPr>
              <a:t>time, </a:t>
            </a:r>
            <a:r>
              <a:rPr spc="10" dirty="0">
                <a:latin typeface="Times New Roman" panose="02020603050405020304"/>
                <a:cs typeface="Times New Roman" panose="02020603050405020304"/>
                <a:sym typeface="+mn-ea"/>
              </a:rPr>
              <a:t>make </a:t>
            </a:r>
            <a:r>
              <a:rPr spc="-10" dirty="0">
                <a:latin typeface="Times New Roman" panose="02020603050405020304"/>
                <a:cs typeface="Times New Roman" panose="02020603050405020304"/>
                <a:sym typeface="+mn-ea"/>
              </a:rPr>
              <a:t>use  </a:t>
            </a:r>
            <a:r>
              <a:rPr dirty="0">
                <a:latin typeface="Times New Roman" panose="02020603050405020304"/>
                <a:cs typeface="Times New Roman" panose="02020603050405020304"/>
                <a:sym typeface="+mn-ea"/>
              </a:rPr>
              <a:t>of </a:t>
            </a:r>
            <a:r>
              <a:rPr spc="-5" dirty="0">
                <a:latin typeface="Times New Roman" panose="02020603050405020304"/>
                <a:cs typeface="Times New Roman" panose="02020603050405020304"/>
                <a:sym typeface="+mn-ea"/>
              </a:rPr>
              <a:t>conventions: rather than printing </a:t>
            </a:r>
            <a:r>
              <a:rPr dirty="0">
                <a:latin typeface="Times New Roman" panose="02020603050405020304"/>
                <a:cs typeface="Times New Roman" panose="02020603050405020304"/>
                <a:sym typeface="+mn-ea"/>
              </a:rPr>
              <a:t>out </a:t>
            </a:r>
            <a:r>
              <a:rPr spc="-5" dirty="0">
                <a:latin typeface="Times New Roman" panose="02020603050405020304"/>
                <a:cs typeface="Times New Roman" panose="02020603050405020304"/>
                <a:sym typeface="+mn-ea"/>
              </a:rPr>
              <a:t>an ungainly </a:t>
            </a:r>
            <a:r>
              <a:rPr spc="5" dirty="0">
                <a:latin typeface="Times New Roman" panose="02020603050405020304"/>
                <a:cs typeface="Times New Roman" panose="02020603050405020304"/>
                <a:sym typeface="+mn-ea"/>
              </a:rPr>
              <a:t>URL </a:t>
            </a:r>
            <a:r>
              <a:rPr dirty="0">
                <a:latin typeface="Times New Roman" panose="02020603050405020304"/>
                <a:cs typeface="Times New Roman" panose="02020603050405020304"/>
                <a:sym typeface="+mn-ea"/>
              </a:rPr>
              <a:t>in </a:t>
            </a:r>
            <a:r>
              <a:rPr spc="-5" dirty="0">
                <a:latin typeface="Times New Roman" panose="02020603050405020304"/>
                <a:cs typeface="Times New Roman" panose="02020603050405020304"/>
                <a:sym typeface="+mn-ea"/>
              </a:rPr>
              <a:t>a </a:t>
            </a:r>
            <a:r>
              <a:rPr dirty="0">
                <a:latin typeface="Times New Roman" panose="02020603050405020304"/>
                <a:cs typeface="Times New Roman" panose="02020603050405020304"/>
                <a:sym typeface="+mn-ea"/>
              </a:rPr>
              <a:t>bot </a:t>
            </a:r>
            <a:r>
              <a:rPr spc="-5" dirty="0">
                <a:latin typeface="Times New Roman" panose="02020603050405020304"/>
                <a:cs typeface="Times New Roman" panose="02020603050405020304"/>
                <a:sym typeface="+mn-ea"/>
              </a:rPr>
              <a:t>response, show a nicely-formatted card previewing the </a:t>
            </a:r>
            <a:r>
              <a:rPr spc="-5">
                <a:latin typeface="Times New Roman" panose="02020603050405020304"/>
                <a:cs typeface="Times New Roman" panose="02020603050405020304"/>
                <a:sym typeface="+mn-ea"/>
              </a:rPr>
              <a:t>linked</a:t>
            </a:r>
            <a:r>
              <a:rPr spc="210">
                <a:latin typeface="Times New Roman" panose="02020603050405020304"/>
                <a:cs typeface="Times New Roman" panose="02020603050405020304"/>
                <a:sym typeface="+mn-ea"/>
              </a:rPr>
              <a:t> </a:t>
            </a:r>
            <a:r>
              <a:rPr spc="-5">
                <a:latin typeface="Times New Roman" panose="02020603050405020304"/>
                <a:cs typeface="Times New Roman" panose="02020603050405020304"/>
                <a:sym typeface="+mn-ea"/>
              </a:rPr>
              <a:t>pag</a:t>
            </a:r>
            <a:r>
              <a:rPr lang="en-IN" spc="-5" dirty="0">
                <a:latin typeface="Times New Roman" panose="02020603050405020304"/>
                <a:cs typeface="Times New Roman" panose="02020603050405020304"/>
                <a:sym typeface="+mn-ea"/>
              </a:rPr>
              <a:t>e.</a:t>
            </a:r>
            <a:endParaRPr>
              <a:latin typeface="Times New Roman" panose="02020603050405020304"/>
              <a:cs typeface="Times New Roman" panose="02020603050405020304"/>
            </a:endParaRPr>
          </a:p>
          <a:p>
            <a:pPr>
              <a:lnSpc>
                <a:spcPct val="100000"/>
              </a:lnSpc>
              <a:spcBef>
                <a:spcPts val="10"/>
              </a:spcBef>
              <a:buNone/>
            </a:pPr>
            <a:endParaRPr b="1">
              <a:solidFill>
                <a:schemeClr val="accent1">
                  <a:lumMod val="75000"/>
                </a:schemeClr>
              </a:solidFill>
              <a:latin typeface="Georgia" pitchFamily="18" charset="0"/>
              <a:cs typeface="Times New Roman" panose="02020603050405020304"/>
            </a:endParaRPr>
          </a:p>
          <a:p>
            <a:pPr marL="623888" indent="-611188">
              <a:tabLst>
                <a:tab pos="623888" algn="l"/>
              </a:tabLst>
            </a:pPr>
            <a:r>
              <a:rPr sz="2900" b="1" i="1" u="sng" spc="-5">
                <a:solidFill>
                  <a:schemeClr val="accent1">
                    <a:lumMod val="75000"/>
                  </a:schemeClr>
                </a:solidFill>
                <a:latin typeface="Georgia" pitchFamily="18" charset="0"/>
                <a:cs typeface="Times New Roman" panose="02020603050405020304"/>
                <a:sym typeface="+mn-ea"/>
              </a:rPr>
              <a:t>Optimise </a:t>
            </a:r>
            <a:r>
              <a:rPr sz="2900" b="1" i="1" u="sng" spc="-5" dirty="0">
                <a:solidFill>
                  <a:schemeClr val="accent1">
                    <a:lumMod val="75000"/>
                  </a:schemeClr>
                </a:solidFill>
                <a:latin typeface="Georgia" pitchFamily="18" charset="0"/>
                <a:cs typeface="Times New Roman" panose="02020603050405020304"/>
                <a:sym typeface="+mn-ea"/>
              </a:rPr>
              <a:t>for the end</a:t>
            </a:r>
            <a:r>
              <a:rPr sz="2900" b="1" i="1" u="sng" spc="15" dirty="0">
                <a:solidFill>
                  <a:schemeClr val="accent1">
                    <a:lumMod val="75000"/>
                  </a:schemeClr>
                </a:solidFill>
                <a:latin typeface="Georgia" pitchFamily="18" charset="0"/>
                <a:cs typeface="Times New Roman" panose="02020603050405020304"/>
                <a:sym typeface="+mn-ea"/>
              </a:rPr>
              <a:t> </a:t>
            </a:r>
            <a:r>
              <a:rPr sz="2900" b="1" i="1" u="sng" spc="-5">
                <a:solidFill>
                  <a:schemeClr val="accent1">
                    <a:lumMod val="75000"/>
                  </a:schemeClr>
                </a:solidFill>
                <a:latin typeface="Georgia" pitchFamily="18" charset="0"/>
                <a:cs typeface="Times New Roman" panose="02020603050405020304"/>
                <a:sym typeface="+mn-ea"/>
              </a:rPr>
              <a:t>user</a:t>
            </a:r>
            <a:r>
              <a:rPr lang="en-IN" sz="2900" b="1" i="1" u="sng" spc="-5" dirty="0">
                <a:solidFill>
                  <a:schemeClr val="accent1">
                    <a:lumMod val="75000"/>
                  </a:schemeClr>
                </a:solidFill>
                <a:latin typeface="Georgia" pitchFamily="18" charset="0"/>
                <a:cs typeface="Times New Roman" panose="02020603050405020304"/>
                <a:sym typeface="+mn-ea"/>
              </a:rPr>
              <a:t>- </a:t>
            </a:r>
          </a:p>
          <a:p>
            <a:pPr marL="623888" indent="-611188">
              <a:buNone/>
              <a:tabLst>
                <a:tab pos="623888" algn="l"/>
              </a:tabLst>
            </a:pPr>
            <a:endParaRPr sz="2900" b="1" i="1" u="sng">
              <a:solidFill>
                <a:schemeClr val="accent1">
                  <a:lumMod val="75000"/>
                </a:schemeClr>
              </a:solidFill>
              <a:latin typeface="Georgia" pitchFamily="18" charset="0"/>
              <a:cs typeface="Times New Roman" panose="02020603050405020304"/>
            </a:endParaRPr>
          </a:p>
          <a:p>
            <a:pPr marL="0" indent="0" algn="just">
              <a:lnSpc>
                <a:spcPct val="100000"/>
              </a:lnSpc>
              <a:spcBef>
                <a:spcPts val="5"/>
              </a:spcBef>
              <a:buFont typeface="Times New Roman" panose="02020603050405020304"/>
              <a:buNone/>
            </a:pPr>
            <a:r>
              <a:rPr dirty="0">
                <a:latin typeface="Times New Roman" panose="02020603050405020304"/>
                <a:cs typeface="Times New Roman" panose="02020603050405020304"/>
                <a:sym typeface="+mn-ea"/>
              </a:rPr>
              <a:t>Bots </a:t>
            </a:r>
            <a:r>
              <a:rPr spc="-5" dirty="0">
                <a:latin typeface="Times New Roman" panose="02020603050405020304"/>
                <a:cs typeface="Times New Roman" panose="02020603050405020304"/>
                <a:sym typeface="+mn-ea"/>
              </a:rPr>
              <a:t>should </a:t>
            </a:r>
            <a:r>
              <a:rPr dirty="0">
                <a:latin typeface="Times New Roman" panose="02020603050405020304"/>
                <a:cs typeface="Times New Roman" panose="02020603050405020304"/>
                <a:sym typeface="+mn-ea"/>
              </a:rPr>
              <a:t>be </a:t>
            </a:r>
            <a:r>
              <a:rPr spc="-10" dirty="0">
                <a:latin typeface="Times New Roman" panose="02020603050405020304"/>
                <a:cs typeface="Times New Roman" panose="02020603050405020304"/>
                <a:sym typeface="+mn-ea"/>
              </a:rPr>
              <a:t>used </a:t>
            </a:r>
            <a:r>
              <a:rPr spc="-5" dirty="0">
                <a:latin typeface="Times New Roman" panose="02020603050405020304"/>
                <a:cs typeface="Times New Roman" panose="02020603050405020304"/>
                <a:sym typeface="+mn-ea"/>
              </a:rPr>
              <a:t>to </a:t>
            </a:r>
            <a:r>
              <a:rPr dirty="0">
                <a:latin typeface="Times New Roman" panose="02020603050405020304"/>
                <a:cs typeface="Times New Roman" panose="02020603050405020304"/>
                <a:sym typeface="+mn-ea"/>
              </a:rPr>
              <a:t>improve </a:t>
            </a:r>
            <a:r>
              <a:rPr spc="-5" dirty="0">
                <a:latin typeface="Times New Roman" panose="02020603050405020304"/>
                <a:cs typeface="Times New Roman" panose="02020603050405020304"/>
                <a:sym typeface="+mn-ea"/>
              </a:rPr>
              <a:t>the end user experience, not just to </a:t>
            </a:r>
            <a:r>
              <a:rPr spc="-10" dirty="0">
                <a:latin typeface="Times New Roman" panose="02020603050405020304"/>
                <a:cs typeface="Times New Roman" panose="02020603050405020304"/>
                <a:sym typeface="+mn-ea"/>
              </a:rPr>
              <a:t>make </a:t>
            </a:r>
            <a:r>
              <a:rPr spc="-5" dirty="0">
                <a:latin typeface="Times New Roman" panose="02020603050405020304"/>
                <a:cs typeface="Times New Roman" panose="02020603050405020304"/>
                <a:sym typeface="+mn-ea"/>
              </a:rPr>
              <a:t>life </a:t>
            </a:r>
            <a:r>
              <a:rPr dirty="0">
                <a:latin typeface="Times New Roman" panose="02020603050405020304"/>
                <a:cs typeface="Times New Roman" panose="02020603050405020304"/>
                <a:sym typeface="+mn-ea"/>
              </a:rPr>
              <a:t>easier </a:t>
            </a:r>
            <a:r>
              <a:rPr spc="-5" dirty="0">
                <a:latin typeface="Times New Roman" panose="02020603050405020304"/>
                <a:cs typeface="Times New Roman" panose="02020603050405020304"/>
                <a:sym typeface="+mn-ea"/>
              </a:rPr>
              <a:t>for customer support teams. A designer </a:t>
            </a:r>
            <a:r>
              <a:rPr spc="5" dirty="0">
                <a:latin typeface="Times New Roman" panose="02020603050405020304"/>
                <a:cs typeface="Times New Roman" panose="02020603050405020304"/>
                <a:sym typeface="+mn-ea"/>
              </a:rPr>
              <a:t>should </a:t>
            </a:r>
            <a:r>
              <a:rPr spc="-5" dirty="0">
                <a:latin typeface="Times New Roman" panose="02020603050405020304"/>
                <a:cs typeface="Times New Roman" panose="02020603050405020304"/>
                <a:sym typeface="+mn-ea"/>
              </a:rPr>
              <a:t>ask  themselves: </a:t>
            </a:r>
            <a:r>
              <a:rPr spc="-10" dirty="0">
                <a:latin typeface="Times New Roman" panose="02020603050405020304"/>
                <a:cs typeface="Times New Roman" panose="02020603050405020304"/>
                <a:sym typeface="+mn-ea"/>
              </a:rPr>
              <a:t>would </a:t>
            </a:r>
            <a:r>
              <a:rPr spc="-5" dirty="0">
                <a:latin typeface="Times New Roman" panose="02020603050405020304"/>
                <a:cs typeface="Times New Roman" panose="02020603050405020304"/>
                <a:sym typeface="+mn-ea"/>
              </a:rPr>
              <a:t>a human </a:t>
            </a:r>
            <a:r>
              <a:rPr spc="5" dirty="0">
                <a:latin typeface="Times New Roman" panose="02020603050405020304"/>
                <a:cs typeface="Times New Roman" panose="02020603050405020304"/>
                <a:sym typeface="+mn-ea"/>
              </a:rPr>
              <a:t>be </a:t>
            </a:r>
            <a:r>
              <a:rPr spc="-5" dirty="0">
                <a:latin typeface="Times New Roman" panose="02020603050405020304"/>
                <a:cs typeface="Times New Roman" panose="02020603050405020304"/>
                <a:sym typeface="+mn-ea"/>
              </a:rPr>
              <a:t>better for the end user? If the answer is yes, you </a:t>
            </a:r>
            <a:r>
              <a:rPr spc="-50" dirty="0">
                <a:latin typeface="Times New Roman" panose="02020603050405020304"/>
                <a:cs typeface="Times New Roman" panose="02020603050405020304"/>
                <a:sym typeface="+mn-ea"/>
              </a:rPr>
              <a:t>shouldn‟t </a:t>
            </a:r>
            <a:r>
              <a:rPr dirty="0">
                <a:latin typeface="Times New Roman" panose="02020603050405020304"/>
                <a:cs typeface="Times New Roman" panose="02020603050405020304"/>
                <a:sym typeface="+mn-ea"/>
              </a:rPr>
              <a:t>be </a:t>
            </a:r>
            <a:r>
              <a:rPr spc="-5" dirty="0">
                <a:latin typeface="Times New Roman" panose="02020603050405020304"/>
                <a:cs typeface="Times New Roman" panose="02020603050405020304"/>
                <a:sym typeface="+mn-ea"/>
              </a:rPr>
              <a:t>using a </a:t>
            </a:r>
            <a:r>
              <a:rPr dirty="0">
                <a:latin typeface="Times New Roman" panose="02020603050405020304"/>
                <a:cs typeface="Times New Roman" panose="02020603050405020304"/>
                <a:sym typeface="+mn-ea"/>
              </a:rPr>
              <a:t>bot. Bots </a:t>
            </a:r>
            <a:r>
              <a:rPr spc="-10" dirty="0">
                <a:latin typeface="Times New Roman" panose="02020603050405020304"/>
                <a:cs typeface="Times New Roman" panose="02020603050405020304"/>
                <a:sym typeface="+mn-ea"/>
              </a:rPr>
              <a:t>should </a:t>
            </a:r>
            <a:r>
              <a:rPr spc="-5" dirty="0">
                <a:latin typeface="Times New Roman" panose="02020603050405020304"/>
                <a:cs typeface="Times New Roman" panose="02020603050405020304"/>
                <a:sym typeface="+mn-ea"/>
              </a:rPr>
              <a:t>not attempt to  replace </a:t>
            </a:r>
            <a:r>
              <a:rPr spc="-10" dirty="0">
                <a:latin typeface="Times New Roman" panose="02020603050405020304"/>
                <a:cs typeface="Times New Roman" panose="02020603050405020304"/>
                <a:sym typeface="+mn-ea"/>
              </a:rPr>
              <a:t>what </a:t>
            </a:r>
            <a:r>
              <a:rPr spc="-5" dirty="0">
                <a:latin typeface="Times New Roman" panose="02020603050405020304"/>
                <a:cs typeface="Times New Roman" panose="02020603050405020304"/>
                <a:sym typeface="+mn-ea"/>
              </a:rPr>
              <a:t>humans </a:t>
            </a:r>
            <a:r>
              <a:rPr dirty="0">
                <a:latin typeface="Times New Roman" panose="02020603050405020304"/>
                <a:cs typeface="Times New Roman" panose="02020603050405020304"/>
                <a:sym typeface="+mn-ea"/>
              </a:rPr>
              <a:t>are </a:t>
            </a:r>
            <a:r>
              <a:rPr spc="-5" dirty="0">
                <a:latin typeface="Times New Roman" panose="02020603050405020304"/>
                <a:cs typeface="Times New Roman" panose="02020603050405020304"/>
                <a:sym typeface="+mn-ea"/>
              </a:rPr>
              <a:t>good at; rather they should </a:t>
            </a:r>
            <a:r>
              <a:rPr dirty="0">
                <a:latin typeface="Times New Roman" panose="02020603050405020304"/>
                <a:cs typeface="Times New Roman" panose="02020603050405020304"/>
                <a:sym typeface="+mn-ea"/>
              </a:rPr>
              <a:t>attempt </a:t>
            </a:r>
            <a:r>
              <a:rPr spc="-5" dirty="0">
                <a:latin typeface="Times New Roman" panose="02020603050405020304"/>
                <a:cs typeface="Times New Roman" panose="02020603050405020304"/>
                <a:sym typeface="+mn-ea"/>
              </a:rPr>
              <a:t>to improve </a:t>
            </a:r>
            <a:r>
              <a:rPr spc="-10" dirty="0">
                <a:latin typeface="Times New Roman" panose="02020603050405020304"/>
                <a:cs typeface="Times New Roman" panose="02020603050405020304"/>
                <a:sym typeface="+mn-ea"/>
              </a:rPr>
              <a:t>what </a:t>
            </a:r>
            <a:r>
              <a:rPr spc="-5" dirty="0">
                <a:latin typeface="Times New Roman" panose="02020603050405020304"/>
                <a:cs typeface="Times New Roman" panose="02020603050405020304"/>
                <a:sym typeface="+mn-ea"/>
              </a:rPr>
              <a:t>humans </a:t>
            </a:r>
            <a:r>
              <a:rPr dirty="0">
                <a:latin typeface="Times New Roman" panose="02020603050405020304"/>
                <a:cs typeface="Times New Roman" panose="02020603050405020304"/>
                <a:sym typeface="+mn-ea"/>
              </a:rPr>
              <a:t>are slow </a:t>
            </a:r>
            <a:r>
              <a:rPr spc="-5" dirty="0">
                <a:latin typeface="Times New Roman" panose="02020603050405020304"/>
                <a:cs typeface="Times New Roman" panose="02020603050405020304"/>
                <a:sym typeface="+mn-ea"/>
              </a:rPr>
              <a:t>at. Machines should </a:t>
            </a:r>
            <a:r>
              <a:rPr spc="-10" dirty="0">
                <a:latin typeface="Times New Roman" panose="02020603050405020304"/>
                <a:cs typeface="Times New Roman" panose="02020603050405020304"/>
                <a:sym typeface="+mn-ea"/>
              </a:rPr>
              <a:t>work; </a:t>
            </a:r>
            <a:r>
              <a:rPr dirty="0">
                <a:latin typeface="Times New Roman" panose="02020603050405020304"/>
                <a:cs typeface="Times New Roman" panose="02020603050405020304"/>
                <a:sym typeface="+mn-ea"/>
              </a:rPr>
              <a:t>people  </a:t>
            </a:r>
            <a:r>
              <a:rPr spc="-5" dirty="0">
                <a:latin typeface="Times New Roman" panose="02020603050405020304"/>
                <a:cs typeface="Times New Roman" panose="02020603050405020304"/>
                <a:sym typeface="+mn-ea"/>
              </a:rPr>
              <a:t>should</a:t>
            </a:r>
            <a:r>
              <a:rPr dirty="0">
                <a:latin typeface="Times New Roman" panose="02020603050405020304"/>
                <a:cs typeface="Times New Roman" panose="02020603050405020304"/>
                <a:sym typeface="+mn-ea"/>
              </a:rPr>
              <a:t> </a:t>
            </a:r>
            <a:r>
              <a:rPr spc="-10" dirty="0">
                <a:latin typeface="Times New Roman" panose="02020603050405020304"/>
                <a:cs typeface="Times New Roman" panose="02020603050405020304"/>
                <a:sym typeface="+mn-ea"/>
              </a:rPr>
              <a:t>think.</a:t>
            </a:r>
            <a:endParaRPr>
              <a:latin typeface="Times New Roman" panose="02020603050405020304"/>
              <a:cs typeface="Times New Roman" panose="02020603050405020304"/>
            </a:endParaRPr>
          </a:p>
          <a:p>
            <a:pPr>
              <a:lnSpc>
                <a:spcPct val="100000"/>
              </a:lnSpc>
              <a:spcBef>
                <a:spcPts val="10"/>
              </a:spcBef>
            </a:pPr>
            <a:endParaRPr>
              <a:latin typeface="Times New Roman" panose="02020603050405020304"/>
              <a:cs typeface="Times New Roman" panose="02020603050405020304"/>
            </a:endParaRPr>
          </a:p>
          <a:p>
            <a:pPr marL="536575" indent="-523875">
              <a:tabLst>
                <a:tab pos="536575" algn="l"/>
              </a:tabLst>
            </a:pPr>
            <a:r>
              <a:rPr sz="2900" b="1" i="1" u="sng" spc="-5">
                <a:solidFill>
                  <a:schemeClr val="accent1">
                    <a:lumMod val="75000"/>
                  </a:schemeClr>
                </a:solidFill>
                <a:latin typeface="Georgia" pitchFamily="18" charset="0"/>
                <a:cs typeface="Times New Roman" panose="02020603050405020304"/>
                <a:sym typeface="+mn-ea"/>
              </a:rPr>
              <a:t>Use</a:t>
            </a:r>
            <a:r>
              <a:rPr sz="2900" b="1" i="1" u="sng" spc="-10">
                <a:solidFill>
                  <a:schemeClr val="accent1">
                    <a:lumMod val="75000"/>
                  </a:schemeClr>
                </a:solidFill>
                <a:latin typeface="Georgia" pitchFamily="18" charset="0"/>
                <a:cs typeface="Times New Roman" panose="02020603050405020304"/>
                <a:sym typeface="+mn-ea"/>
              </a:rPr>
              <a:t> </a:t>
            </a:r>
            <a:r>
              <a:rPr sz="2900" b="1" i="1" u="sng" spc="-5">
                <a:solidFill>
                  <a:schemeClr val="accent1">
                    <a:lumMod val="75000"/>
                  </a:schemeClr>
                </a:solidFill>
                <a:latin typeface="Georgia" pitchFamily="18" charset="0"/>
                <a:cs typeface="Times New Roman" panose="02020603050405020304"/>
                <a:sym typeface="+mn-ea"/>
              </a:rPr>
              <a:t>sparingly</a:t>
            </a:r>
            <a:r>
              <a:rPr lang="en-IN" sz="2900" b="1" i="1" u="sng" spc="-5" dirty="0">
                <a:solidFill>
                  <a:schemeClr val="accent1">
                    <a:lumMod val="75000"/>
                  </a:schemeClr>
                </a:solidFill>
                <a:latin typeface="Georgia" pitchFamily="18" charset="0"/>
                <a:cs typeface="Times New Roman" panose="02020603050405020304"/>
                <a:sym typeface="+mn-ea"/>
              </a:rPr>
              <a:t>-</a:t>
            </a:r>
          </a:p>
          <a:p>
            <a:pPr marL="536575" indent="-523875">
              <a:tabLst>
                <a:tab pos="536575" algn="l"/>
              </a:tabLst>
            </a:pPr>
            <a:endParaRPr lang="en-IN" sz="2900" b="1" i="1" u="sng" spc="-5" dirty="0">
              <a:solidFill>
                <a:schemeClr val="accent1">
                  <a:lumMod val="75000"/>
                </a:schemeClr>
              </a:solidFill>
              <a:latin typeface="Georgia" pitchFamily="18" charset="0"/>
              <a:cs typeface="Times New Roman" panose="02020603050405020304"/>
              <a:sym typeface="+mn-ea"/>
            </a:endParaRPr>
          </a:p>
          <a:p>
            <a:pPr marL="12700" indent="0" algn="just">
              <a:lnSpc>
                <a:spcPct val="100000"/>
              </a:lnSpc>
              <a:buNone/>
              <a:tabLst>
                <a:tab pos="140335" algn="l"/>
              </a:tabLst>
            </a:pPr>
            <a:r>
              <a:rPr dirty="0">
                <a:latin typeface="Times New Roman" panose="02020603050405020304"/>
                <a:cs typeface="Times New Roman" panose="02020603050405020304"/>
                <a:sym typeface="+mn-ea"/>
              </a:rPr>
              <a:t>Bot </a:t>
            </a:r>
            <a:r>
              <a:rPr spc="-5" dirty="0">
                <a:latin typeface="Times New Roman" panose="02020603050405020304"/>
                <a:cs typeface="Times New Roman" panose="02020603050405020304"/>
                <a:sym typeface="+mn-ea"/>
              </a:rPr>
              <a:t>interactions should </a:t>
            </a:r>
            <a:r>
              <a:rPr dirty="0">
                <a:latin typeface="Times New Roman" panose="02020603050405020304"/>
                <a:cs typeface="Times New Roman" panose="02020603050405020304"/>
                <a:sym typeface="+mn-ea"/>
              </a:rPr>
              <a:t>be </a:t>
            </a:r>
            <a:r>
              <a:rPr spc="-5" dirty="0">
                <a:latin typeface="Times New Roman" panose="02020603050405020304"/>
                <a:cs typeface="Times New Roman" panose="02020603050405020304"/>
                <a:sym typeface="+mn-ea"/>
              </a:rPr>
              <a:t>short and precise. It </a:t>
            </a:r>
            <a:r>
              <a:rPr spc="-10" dirty="0">
                <a:latin typeface="Times New Roman" panose="02020603050405020304"/>
                <a:cs typeface="Times New Roman" panose="02020603050405020304"/>
                <a:sym typeface="+mn-ea"/>
              </a:rPr>
              <a:t>should </a:t>
            </a:r>
            <a:r>
              <a:rPr dirty="0">
                <a:latin typeface="Times New Roman" panose="02020603050405020304"/>
                <a:cs typeface="Times New Roman" panose="02020603050405020304"/>
                <a:sym typeface="+mn-ea"/>
              </a:rPr>
              <a:t>be </a:t>
            </a:r>
            <a:r>
              <a:rPr spc="-5" dirty="0">
                <a:latin typeface="Times New Roman" panose="02020603050405020304"/>
                <a:cs typeface="Times New Roman" panose="02020603050405020304"/>
                <a:sym typeface="+mn-ea"/>
              </a:rPr>
              <a:t>impossible to get into a protracted back and forth conversation </a:t>
            </a:r>
            <a:r>
              <a:rPr spc="10" dirty="0">
                <a:latin typeface="Times New Roman" panose="02020603050405020304"/>
                <a:cs typeface="Times New Roman" panose="02020603050405020304"/>
                <a:sym typeface="+mn-ea"/>
              </a:rPr>
              <a:t>with </a:t>
            </a:r>
            <a:r>
              <a:rPr spc="-5" dirty="0">
                <a:latin typeface="Times New Roman" panose="02020603050405020304"/>
                <a:cs typeface="Times New Roman" panose="02020603050405020304"/>
                <a:sym typeface="+mn-ea"/>
              </a:rPr>
              <a:t>a </a:t>
            </a:r>
            <a:r>
              <a:rPr dirty="0">
                <a:latin typeface="Times New Roman" panose="02020603050405020304"/>
                <a:cs typeface="Times New Roman" panose="02020603050405020304"/>
                <a:sym typeface="+mn-ea"/>
              </a:rPr>
              <a:t>bot;  </a:t>
            </a:r>
            <a:r>
              <a:rPr spc="-5" dirty="0">
                <a:latin typeface="Times New Roman" panose="02020603050405020304"/>
                <a:cs typeface="Times New Roman" panose="02020603050405020304"/>
                <a:sym typeface="+mn-ea"/>
              </a:rPr>
              <a:t>anything above </a:t>
            </a:r>
            <a:r>
              <a:rPr spc="-10" dirty="0">
                <a:latin typeface="Times New Roman" panose="02020603050405020304"/>
                <a:cs typeface="Times New Roman" panose="02020603050405020304"/>
                <a:sym typeface="+mn-ea"/>
              </a:rPr>
              <a:t>two </a:t>
            </a:r>
            <a:r>
              <a:rPr spc="-5" dirty="0">
                <a:latin typeface="Times New Roman" panose="02020603050405020304"/>
                <a:cs typeface="Times New Roman" panose="02020603050405020304"/>
                <a:sym typeface="+mn-ea"/>
              </a:rPr>
              <a:t>inputs feels</a:t>
            </a:r>
            <a:r>
              <a:rPr spc="1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laborious</a:t>
            </a:r>
          </a:p>
          <a:p>
            <a:pPr marL="140335" indent="-127635">
              <a:lnSpc>
                <a:spcPct val="100000"/>
              </a:lnSpc>
              <a:buAutoNum type="arabicPeriod" startAt="5"/>
              <a:tabLst>
                <a:tab pos="140335" algn="l"/>
              </a:tabLst>
            </a:pPr>
            <a:endParaRPr>
              <a:latin typeface="Times New Roman" panose="02020603050405020304"/>
              <a:cs typeface="Times New Roman" panose="02020603050405020304"/>
            </a:endParaRPr>
          </a:p>
          <a:p>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altLang="en-US" sz="6000" b="1" i="1" u="sng" dirty="0">
                <a:solidFill>
                  <a:schemeClr val="accent1">
                    <a:lumMod val="75000"/>
                  </a:schemeClr>
                </a:solidFill>
                <a:effectLst>
                  <a:outerShdw blurRad="38100" dist="38100" dir="2700000" algn="tl">
                    <a:srgbClr val="000000">
                      <a:alpha val="43137"/>
                    </a:srgbClr>
                  </a:outerShdw>
                </a:effectLst>
                <a:latin typeface="Georgia" pitchFamily="18" charset="0"/>
                <a:cs typeface="Arial Black" panose="020B0A04020102020204" charset="0"/>
              </a:rPr>
              <a:t>INDEX</a:t>
            </a:r>
          </a:p>
        </p:txBody>
      </p:sp>
      <p:sp>
        <p:nvSpPr>
          <p:cNvPr id="3" name="Content Placeholder 2"/>
          <p:cNvSpPr>
            <a:spLocks noGrp="1"/>
          </p:cNvSpPr>
          <p:nvPr>
            <p:ph sz="quarter" idx="1"/>
          </p:nvPr>
        </p:nvSpPr>
        <p:spPr/>
        <p:txBody>
          <a:bodyPr>
            <a:normAutofit/>
          </a:bodyPr>
          <a:lstStyle/>
          <a:p>
            <a:r>
              <a:rPr lang="en-IN" altLang="en-US" dirty="0">
                <a:latin typeface="Georgia" pitchFamily="18" charset="0"/>
              </a:rPr>
              <a:t>What is Chatbot?</a:t>
            </a:r>
          </a:p>
          <a:p>
            <a:r>
              <a:rPr lang="en-IN" altLang="en-US" dirty="0">
                <a:latin typeface="Georgia" pitchFamily="18" charset="0"/>
              </a:rPr>
              <a:t>Introduction</a:t>
            </a:r>
          </a:p>
          <a:p>
            <a:r>
              <a:rPr lang="en-IN" altLang="en-US" dirty="0">
                <a:latin typeface="Georgia" pitchFamily="18" charset="0"/>
              </a:rPr>
              <a:t>History of Chatbot</a:t>
            </a:r>
          </a:p>
          <a:p>
            <a:r>
              <a:rPr lang="en-IN" altLang="en-US" dirty="0">
                <a:latin typeface="Georgia" pitchFamily="18" charset="0"/>
              </a:rPr>
              <a:t>Problem with current scenario</a:t>
            </a:r>
          </a:p>
          <a:p>
            <a:r>
              <a:rPr lang="en-IN" altLang="en-US" dirty="0">
                <a:latin typeface="Georgia" pitchFamily="18" charset="0"/>
              </a:rPr>
              <a:t>Educational requirement</a:t>
            </a:r>
          </a:p>
          <a:p>
            <a:r>
              <a:rPr lang="en-IN" altLang="en-US" dirty="0">
                <a:latin typeface="Georgia" pitchFamily="18" charset="0"/>
              </a:rPr>
              <a:t>System requirement</a:t>
            </a:r>
          </a:p>
          <a:p>
            <a:r>
              <a:rPr lang="en-IN" altLang="en-US" dirty="0">
                <a:latin typeface="Georgia" pitchFamily="18" charset="0"/>
              </a:rPr>
              <a:t>How does it work?</a:t>
            </a:r>
          </a:p>
          <a:p>
            <a:r>
              <a:rPr lang="en-IN" altLang="en-US" dirty="0">
                <a:latin typeface="Georgia" pitchFamily="18" charset="0"/>
              </a:rPr>
              <a:t>Types of Chatbot</a:t>
            </a:r>
          </a:p>
          <a:p>
            <a:r>
              <a:rPr lang="en-IN" altLang="en-US" dirty="0">
                <a:latin typeface="Georgia" pitchFamily="18" charset="0"/>
              </a:rPr>
              <a:t>We need a bot that can</a:t>
            </a:r>
          </a:p>
          <a:p>
            <a:pPr marL="0" indent="0">
              <a:buNone/>
            </a:pPr>
            <a:endParaRPr lang="en-IN" altLang="en-US" dirty="0"/>
          </a:p>
          <a:p>
            <a:endParaRPr lang="en-IN" altLang="en-US" dirty="0"/>
          </a:p>
          <a:p>
            <a:endParaRPr lang="en-IN" altLang="en-US" dirty="0"/>
          </a:p>
          <a:p>
            <a:endParaRPr lang="en-IN" altLang="en-US" dirty="0"/>
          </a:p>
        </p:txBody>
      </p:sp>
      <p:pic>
        <p:nvPicPr>
          <p:cNvPr id="5" name="Content Placeholder 4" descr="WhatsApp Image 2020-06-17 at 9.03.33 PM"/>
          <p:cNvPicPr>
            <a:picLocks noGrp="1" noChangeAspect="1"/>
          </p:cNvPicPr>
          <p:nvPr>
            <p:ph sz="quarter" idx="2"/>
          </p:nvPr>
        </p:nvPicPr>
        <p:blipFill>
          <a:blip r:embed="rId2"/>
          <a:stretch>
            <a:fillRect/>
          </a:stretch>
        </p:blipFill>
        <p:spPr>
          <a:xfrm>
            <a:off x="4891088" y="1388110"/>
            <a:ext cx="4210050" cy="3818890"/>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i="1" u="sng" dirty="0">
                <a:solidFill>
                  <a:schemeClr val="accent1">
                    <a:lumMod val="75000"/>
                  </a:schemeClr>
                </a:solidFill>
                <a:latin typeface="Georgia" pitchFamily="18" charset="0"/>
                <a:cs typeface="Arial Black" panose="020B0A04020102020204" charset="0"/>
              </a:rPr>
              <a:t>DATA FLOW DIAGRAM (DFD) </a:t>
            </a:r>
          </a:p>
        </p:txBody>
      </p:sp>
      <p:pic>
        <p:nvPicPr>
          <p:cNvPr id="4" name="Content Placeholder 3" descr="chatbot3"/>
          <p:cNvPicPr>
            <a:picLocks noGrp="1" noChangeAspect="1"/>
          </p:cNvPicPr>
          <p:nvPr>
            <p:ph sz="quarter" idx="1"/>
          </p:nvPr>
        </p:nvPicPr>
        <p:blipFill>
          <a:blip r:embed="rId2"/>
          <a:stretch>
            <a:fillRect/>
          </a:stretch>
        </p:blipFill>
        <p:spPr>
          <a:xfrm>
            <a:off x="1139190" y="1690370"/>
            <a:ext cx="7357269" cy="437007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9178" y="320040"/>
            <a:ext cx="5568372" cy="746760"/>
          </a:xfrm>
        </p:spPr>
        <p:txBody>
          <a:bodyPr>
            <a:normAutofit/>
          </a:bodyPr>
          <a:lstStyle/>
          <a:p>
            <a:r>
              <a:rPr lang="en-IN" altLang="en-US" sz="4000" b="1" i="1" u="sng" dirty="0">
                <a:solidFill>
                  <a:schemeClr val="accent1">
                    <a:lumMod val="75000"/>
                  </a:schemeClr>
                </a:solidFill>
                <a:latin typeface="Arial Black" panose="020B0A04020102020204" charset="0"/>
                <a:cs typeface="Arial Black" panose="020B0A04020102020204" charset="0"/>
              </a:rPr>
              <a:t>ER DIAGRAM </a:t>
            </a:r>
          </a:p>
        </p:txBody>
      </p:sp>
      <p:pic>
        <p:nvPicPr>
          <p:cNvPr id="4" name="Content Placeholder 3" descr="Chat Application_0 (1)"/>
          <p:cNvPicPr>
            <a:picLocks noGrp="1" noChangeAspect="1"/>
          </p:cNvPicPr>
          <p:nvPr>
            <p:ph sz="quarter" idx="1"/>
          </p:nvPr>
        </p:nvPicPr>
        <p:blipFill>
          <a:blip r:embed="rId2"/>
          <a:stretch>
            <a:fillRect/>
          </a:stretch>
        </p:blipFill>
        <p:spPr>
          <a:xfrm>
            <a:off x="360219" y="1219201"/>
            <a:ext cx="8436553" cy="5096742"/>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i="1" u="sng" dirty="0">
                <a:solidFill>
                  <a:schemeClr val="accent1">
                    <a:lumMod val="75000"/>
                  </a:schemeClr>
                </a:solidFill>
                <a:latin typeface="Georgia" pitchFamily="18" charset="0"/>
                <a:cs typeface="Arial Black" panose="020B0A04020102020204" charset="0"/>
              </a:rPr>
              <a:t>Chatbot   ARCHITECTURE</a:t>
            </a:r>
          </a:p>
        </p:txBody>
      </p:sp>
      <p:pic>
        <p:nvPicPr>
          <p:cNvPr id="4" name="Content Placeholder 3" descr="chatbot1"/>
          <p:cNvPicPr>
            <a:picLocks noGrp="1" noChangeAspect="1"/>
          </p:cNvPicPr>
          <p:nvPr>
            <p:ph sz="quarter" idx="1"/>
          </p:nvPr>
        </p:nvPicPr>
        <p:blipFill>
          <a:blip r:embed="rId2"/>
          <a:stretch>
            <a:fillRect/>
          </a:stretch>
        </p:blipFill>
        <p:spPr>
          <a:xfrm>
            <a:off x="536295" y="1825626"/>
            <a:ext cx="8261342" cy="4838410"/>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299" y="274638"/>
            <a:ext cx="9200243" cy="1143000"/>
          </a:xfrm>
        </p:spPr>
        <p:txBody>
          <a:bodyPr>
            <a:normAutofit fontScale="90000"/>
          </a:bodyPr>
          <a:lstStyle/>
          <a:p>
            <a:r>
              <a:rPr lang="en-IN" altLang="en-US" sz="3600" b="1" i="1" u="sng" dirty="0">
                <a:solidFill>
                  <a:schemeClr val="accent1">
                    <a:lumMod val="75000"/>
                  </a:schemeClr>
                </a:solidFill>
                <a:latin typeface="Georgia" pitchFamily="18" charset="0"/>
                <a:cs typeface="Arial Black" panose="020B0A04020102020204" charset="0"/>
              </a:rPr>
              <a:t>D</a:t>
            </a:r>
            <a:r>
              <a:rPr lang="en-US" sz="3600" b="1" i="1" u="sng" dirty="0">
                <a:solidFill>
                  <a:schemeClr val="accent1">
                    <a:lumMod val="75000"/>
                  </a:schemeClr>
                </a:solidFill>
                <a:latin typeface="Georgia" pitchFamily="18" charset="0"/>
                <a:cs typeface="Arial Black" panose="020B0A04020102020204" charset="0"/>
              </a:rPr>
              <a:t>o Chatbot have inherent advantage over humans</a:t>
            </a:r>
          </a:p>
        </p:txBody>
      </p:sp>
      <p:sp>
        <p:nvSpPr>
          <p:cNvPr id="3" name="Content Placeholder 2"/>
          <p:cNvSpPr>
            <a:spLocks noGrp="1"/>
          </p:cNvSpPr>
          <p:nvPr>
            <p:ph sz="quarter" idx="1"/>
          </p:nvPr>
        </p:nvSpPr>
        <p:spPr>
          <a:xfrm>
            <a:off x="391886" y="1840865"/>
            <a:ext cx="8833077" cy="4351338"/>
          </a:xfrm>
        </p:spPr>
        <p:txBody>
          <a:bodyPr>
            <a:normAutofit fontScale="57500" lnSpcReduction="20000"/>
          </a:bodyPr>
          <a:lstStyle/>
          <a:p>
            <a:r>
              <a:rPr lang="en-US" sz="3200" dirty="0"/>
              <a:t>Chatbots help enterprises in various ways as mentioned below:</a:t>
            </a:r>
          </a:p>
          <a:p>
            <a:pPr>
              <a:buNone/>
            </a:pPr>
            <a:endParaRPr lang="en-US" sz="3200" dirty="0"/>
          </a:p>
          <a:p>
            <a:pPr marL="514350" indent="-514350" algn="just">
              <a:buFont typeface="+mj-lt"/>
              <a:buAutoNum type="arabicPeriod"/>
            </a:pPr>
            <a:r>
              <a:rPr lang="en-US" sz="3200" dirty="0"/>
              <a:t>Chatbots have a number of potential benefits over traditional GUIs. First, they can simplify applications for users. For example, rather than navigating through an interface or website to find information, users can just say or type what they want. Users can also compress multistep tasks into a single command, such as, “Get my list of open opportunities this quarter, and send it to Janet.</a:t>
            </a:r>
          </a:p>
          <a:p>
            <a:pPr marL="514350" indent="-514350" algn="just">
              <a:buFont typeface="+mj-lt"/>
              <a:buAutoNum type="arabicPeriod"/>
            </a:pPr>
            <a:r>
              <a:rPr lang="en-US" sz="3200" dirty="0"/>
              <a:t> Second, the conversational UIs that Chatbots offer may require little to no training, given that they understand and can interpret natural language and translate it into actions.</a:t>
            </a:r>
          </a:p>
          <a:p>
            <a:pPr marL="514350" indent="-514350" algn="just">
              <a:buFont typeface="+mj-lt"/>
              <a:buAutoNum type="arabicPeriod"/>
            </a:pPr>
            <a:r>
              <a:rPr lang="en-US" sz="3200" dirty="0"/>
              <a:t>Third, users can leverage Chatbots to operate several business applications at once. For example, users can invoke multiple Chatbot actions in conversation with team members at the same time</a:t>
            </a:r>
            <a:r>
              <a:rPr lang="en-US" sz="4000" dirty="0"/>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600" b="1" i="1" u="sng" spc="-340" dirty="0">
                <a:solidFill>
                  <a:schemeClr val="accent1">
                    <a:lumMod val="75000"/>
                  </a:schemeClr>
                </a:solidFill>
                <a:latin typeface="Georgia" pitchFamily="18" charset="0"/>
                <a:cs typeface="Arial Black" panose="020B0A04020102020204" charset="0"/>
                <a:sym typeface="+mn-ea"/>
              </a:rPr>
              <a:t>List </a:t>
            </a:r>
            <a:r>
              <a:rPr sz="3600" b="1" i="1" u="sng" spc="-235" dirty="0">
                <a:solidFill>
                  <a:schemeClr val="accent1">
                    <a:lumMod val="75000"/>
                  </a:schemeClr>
                </a:solidFill>
                <a:latin typeface="Georgia" pitchFamily="18" charset="0"/>
                <a:cs typeface="Arial Black" panose="020B0A04020102020204" charset="0"/>
                <a:sym typeface="+mn-ea"/>
              </a:rPr>
              <a:t>of </a:t>
            </a:r>
            <a:r>
              <a:rPr sz="3600" b="1" i="1" u="sng" spc="-260" dirty="0">
                <a:solidFill>
                  <a:schemeClr val="accent1">
                    <a:lumMod val="75000"/>
                  </a:schemeClr>
                </a:solidFill>
                <a:latin typeface="Georgia" pitchFamily="18" charset="0"/>
                <a:cs typeface="Arial Black" panose="020B0A04020102020204" charset="0"/>
                <a:sym typeface="+mn-ea"/>
              </a:rPr>
              <a:t>best </a:t>
            </a:r>
            <a:r>
              <a:rPr sz="3600" b="1" i="1" u="sng" spc="-180">
                <a:solidFill>
                  <a:schemeClr val="accent1">
                    <a:lumMod val="75000"/>
                  </a:schemeClr>
                </a:solidFill>
                <a:latin typeface="Georgia" pitchFamily="18" charset="0"/>
                <a:cs typeface="Arial Black" panose="020B0A04020102020204" charset="0"/>
                <a:sym typeface="+mn-ea"/>
              </a:rPr>
              <a:t>AI </a:t>
            </a:r>
            <a:r>
              <a:rPr sz="3600" b="1" i="1" u="sng" spc="-1070">
                <a:solidFill>
                  <a:schemeClr val="accent1">
                    <a:lumMod val="75000"/>
                  </a:schemeClr>
                </a:solidFill>
                <a:latin typeface="Georgia" pitchFamily="18" charset="0"/>
                <a:cs typeface="Arial Black" panose="020B0A04020102020204" charset="0"/>
                <a:sym typeface="+mn-ea"/>
              </a:rPr>
              <a:t> </a:t>
            </a:r>
            <a:r>
              <a:rPr lang="en-IN" sz="3600" b="1" i="1" u="sng" spc="-295" dirty="0">
                <a:solidFill>
                  <a:schemeClr val="accent1">
                    <a:lumMod val="75000"/>
                  </a:schemeClr>
                </a:solidFill>
                <a:latin typeface="Georgia" pitchFamily="18" charset="0"/>
                <a:cs typeface="Arial Black" panose="020B0A04020102020204" charset="0"/>
                <a:sym typeface="+mn-ea"/>
              </a:rPr>
              <a:t>Chatbot</a:t>
            </a:r>
            <a:r>
              <a:rPr sz="3600" b="1" i="1" u="sng" spc="-295">
                <a:solidFill>
                  <a:schemeClr val="accent1">
                    <a:lumMod val="75000"/>
                  </a:schemeClr>
                </a:solidFill>
                <a:latin typeface="Georgia" pitchFamily="18" charset="0"/>
                <a:cs typeface="Arial Black" panose="020B0A04020102020204" charset="0"/>
                <a:sym typeface="+mn-ea"/>
              </a:rPr>
              <a:t>s</a:t>
            </a:r>
            <a:r>
              <a:rPr sz="3600" b="1" i="1" u="sng" spc="-295" dirty="0">
                <a:solidFill>
                  <a:schemeClr val="accent1">
                    <a:lumMod val="75000"/>
                  </a:schemeClr>
                </a:solidFill>
                <a:latin typeface="Georgia" pitchFamily="18" charset="0"/>
                <a:cs typeface="Arial Black" panose="020B0A04020102020204" charset="0"/>
                <a:sym typeface="+mn-ea"/>
              </a:rPr>
              <a:t>:</a:t>
            </a:r>
            <a:endParaRPr lang="en-US" sz="3600" b="1" i="1" u="sng" spc="-295" dirty="0">
              <a:solidFill>
                <a:schemeClr val="accent1">
                  <a:lumMod val="75000"/>
                </a:schemeClr>
              </a:solidFill>
              <a:latin typeface="Georgia" pitchFamily="18" charset="0"/>
              <a:cs typeface="Arial Black" panose="020B0A04020102020204" charset="0"/>
              <a:sym typeface="+mn-ea"/>
            </a:endParaRPr>
          </a:p>
        </p:txBody>
      </p:sp>
      <p:sp>
        <p:nvSpPr>
          <p:cNvPr id="3" name="Content Placeholder 2"/>
          <p:cNvSpPr>
            <a:spLocks noGrp="1"/>
          </p:cNvSpPr>
          <p:nvPr>
            <p:ph sz="quarter" idx="1"/>
          </p:nvPr>
        </p:nvSpPr>
        <p:spPr>
          <a:xfrm>
            <a:off x="495300" y="1600200"/>
            <a:ext cx="5905500" cy="4572000"/>
          </a:xfrm>
        </p:spPr>
        <p:txBody>
          <a:bodyPr/>
          <a:lstStyle/>
          <a:p>
            <a:pPr marL="328295" indent="-316230">
              <a:lnSpc>
                <a:spcPct val="100000"/>
              </a:lnSpc>
              <a:spcBef>
                <a:spcPts val="1260"/>
              </a:spcBef>
              <a:buClr>
                <a:srgbClr val="E38312"/>
              </a:buClr>
              <a:buFont typeface="Wingdings" panose="05000000000000000000"/>
              <a:buChar char=""/>
              <a:tabLst>
                <a:tab pos="328930" algn="l"/>
              </a:tabLst>
            </a:pPr>
            <a:r>
              <a:rPr spc="-5" dirty="0">
                <a:solidFill>
                  <a:srgbClr val="404040"/>
                </a:solidFill>
                <a:cs typeface="+mn-lt"/>
                <a:sym typeface="+mn-ea"/>
              </a:rPr>
              <a:t>Mitsuku (</a:t>
            </a:r>
            <a:r>
              <a:rPr i="1" spc="-5" dirty="0">
                <a:solidFill>
                  <a:srgbClr val="404040"/>
                </a:solidFill>
                <a:cs typeface="+mn-lt"/>
                <a:sym typeface="+mn-ea"/>
              </a:rPr>
              <a:t>Leobner </a:t>
            </a:r>
            <a:r>
              <a:rPr i="1" spc="-10" dirty="0">
                <a:solidFill>
                  <a:srgbClr val="404040"/>
                </a:solidFill>
                <a:cs typeface="+mn-lt"/>
                <a:sym typeface="+mn-ea"/>
              </a:rPr>
              <a:t>Prize </a:t>
            </a:r>
            <a:r>
              <a:rPr i="1" spc="-5" dirty="0">
                <a:solidFill>
                  <a:srgbClr val="404040"/>
                </a:solidFill>
                <a:cs typeface="+mn-lt"/>
                <a:sym typeface="+mn-ea"/>
              </a:rPr>
              <a:t>Winner</a:t>
            </a:r>
            <a:r>
              <a:rPr spc="-5" dirty="0">
                <a:solidFill>
                  <a:srgbClr val="404040"/>
                </a:solidFill>
                <a:cs typeface="+mn-lt"/>
                <a:sym typeface="+mn-ea"/>
              </a:rPr>
              <a:t>) </a:t>
            </a:r>
            <a:r>
              <a:rPr dirty="0">
                <a:solidFill>
                  <a:srgbClr val="404040"/>
                </a:solidFill>
                <a:cs typeface="+mn-lt"/>
                <a:sym typeface="+mn-ea"/>
              </a:rPr>
              <a:t>- </a:t>
            </a:r>
            <a:r>
              <a:rPr i="1" spc="-10" dirty="0">
                <a:solidFill>
                  <a:srgbClr val="404040"/>
                </a:solidFill>
                <a:cs typeface="+mn-lt"/>
                <a:sym typeface="+mn-ea"/>
              </a:rPr>
              <a:t>Prize </a:t>
            </a:r>
            <a:r>
              <a:rPr i="1" dirty="0">
                <a:solidFill>
                  <a:srgbClr val="404040"/>
                </a:solidFill>
                <a:cs typeface="+mn-lt"/>
                <a:sym typeface="+mn-ea"/>
              </a:rPr>
              <a:t>in AI </a:t>
            </a:r>
            <a:r>
              <a:rPr i="1" spc="-10">
                <a:solidFill>
                  <a:srgbClr val="404040"/>
                </a:solidFill>
                <a:cs typeface="+mn-lt"/>
                <a:sym typeface="+mn-ea"/>
              </a:rPr>
              <a:t>for </a:t>
            </a:r>
            <a:r>
              <a:rPr lang="en-IN" i="1" spc="-5" dirty="0">
                <a:solidFill>
                  <a:srgbClr val="404040"/>
                </a:solidFill>
                <a:cs typeface="+mn-lt"/>
                <a:sym typeface="+mn-ea"/>
              </a:rPr>
              <a:t>Chatbot</a:t>
            </a:r>
            <a:r>
              <a:rPr i="1" spc="-5">
                <a:solidFill>
                  <a:srgbClr val="404040"/>
                </a:solidFill>
                <a:cs typeface="+mn-lt"/>
                <a:sym typeface="+mn-ea"/>
              </a:rPr>
              <a:t>s </a:t>
            </a:r>
            <a:r>
              <a:rPr dirty="0">
                <a:solidFill>
                  <a:srgbClr val="404040"/>
                </a:solidFill>
                <a:cs typeface="+mn-lt"/>
                <a:sym typeface="+mn-ea"/>
              </a:rPr>
              <a:t>in</a:t>
            </a:r>
            <a:r>
              <a:rPr spc="15" dirty="0">
                <a:solidFill>
                  <a:srgbClr val="404040"/>
                </a:solidFill>
                <a:cs typeface="+mn-lt"/>
                <a:sym typeface="+mn-ea"/>
              </a:rPr>
              <a:t> </a:t>
            </a:r>
            <a:r>
              <a:rPr dirty="0">
                <a:solidFill>
                  <a:srgbClr val="404040"/>
                </a:solidFill>
                <a:cs typeface="+mn-lt"/>
                <a:sym typeface="+mn-ea"/>
              </a:rPr>
              <a:t>2013</a:t>
            </a:r>
            <a:endParaRPr>
              <a:cs typeface="+mn-lt"/>
            </a:endParaRPr>
          </a:p>
          <a:p>
            <a:pPr marL="328295" indent="-316230">
              <a:lnSpc>
                <a:spcPct val="100000"/>
              </a:lnSpc>
              <a:spcBef>
                <a:spcPts val="1165"/>
              </a:spcBef>
              <a:buClr>
                <a:srgbClr val="E38312"/>
              </a:buClr>
              <a:buFont typeface="Wingdings" panose="05000000000000000000"/>
              <a:buChar char=""/>
              <a:tabLst>
                <a:tab pos="328930" algn="l"/>
              </a:tabLst>
            </a:pPr>
            <a:r>
              <a:rPr dirty="0">
                <a:solidFill>
                  <a:srgbClr val="404040"/>
                </a:solidFill>
                <a:cs typeface="+mn-lt"/>
                <a:sym typeface="+mn-ea"/>
              </a:rPr>
              <a:t>Jabberwacky</a:t>
            </a:r>
            <a:endParaRPr>
              <a:cs typeface="+mn-lt"/>
            </a:endParaRPr>
          </a:p>
          <a:p>
            <a:pPr marL="328295" indent="-316230">
              <a:lnSpc>
                <a:spcPct val="100000"/>
              </a:lnSpc>
              <a:spcBef>
                <a:spcPts val="1155"/>
              </a:spcBef>
              <a:buClr>
                <a:srgbClr val="E38312"/>
              </a:buClr>
              <a:buFont typeface="Wingdings" panose="05000000000000000000"/>
              <a:buChar char=""/>
              <a:tabLst>
                <a:tab pos="328930" algn="l"/>
              </a:tabLst>
            </a:pPr>
            <a:r>
              <a:rPr spc="-10" dirty="0">
                <a:solidFill>
                  <a:srgbClr val="404040"/>
                </a:solidFill>
                <a:cs typeface="+mn-lt"/>
                <a:sym typeface="+mn-ea"/>
              </a:rPr>
              <a:t>PersonalityForge</a:t>
            </a:r>
            <a:endParaRPr>
              <a:cs typeface="+mn-lt"/>
            </a:endParaRPr>
          </a:p>
          <a:p>
            <a:pPr marL="328295" indent="-316230">
              <a:lnSpc>
                <a:spcPct val="100000"/>
              </a:lnSpc>
              <a:spcBef>
                <a:spcPts val="1165"/>
              </a:spcBef>
              <a:buClr>
                <a:srgbClr val="E38312"/>
              </a:buClr>
              <a:buFont typeface="Wingdings" panose="05000000000000000000"/>
              <a:buChar char=""/>
              <a:tabLst>
                <a:tab pos="328930" algn="l"/>
              </a:tabLst>
            </a:pPr>
            <a:r>
              <a:rPr dirty="0">
                <a:solidFill>
                  <a:srgbClr val="404040"/>
                </a:solidFill>
                <a:cs typeface="+mn-lt"/>
                <a:sym typeface="+mn-ea"/>
              </a:rPr>
              <a:t>Botser</a:t>
            </a:r>
            <a:endParaRPr>
              <a:cs typeface="+mn-lt"/>
            </a:endParaRPr>
          </a:p>
          <a:p>
            <a:pPr marL="328295" indent="-316230">
              <a:lnSpc>
                <a:spcPct val="100000"/>
              </a:lnSpc>
              <a:spcBef>
                <a:spcPts val="1165"/>
              </a:spcBef>
              <a:buClr>
                <a:srgbClr val="E38312"/>
              </a:buClr>
              <a:buFont typeface="Wingdings" panose="05000000000000000000"/>
              <a:buChar char=""/>
              <a:tabLst>
                <a:tab pos="328930" algn="l"/>
              </a:tabLst>
            </a:pPr>
            <a:r>
              <a:rPr spc="-10" dirty="0">
                <a:solidFill>
                  <a:srgbClr val="404040"/>
                </a:solidFill>
                <a:cs typeface="+mn-lt"/>
                <a:sym typeface="+mn-ea"/>
              </a:rPr>
              <a:t>Cleverbot</a:t>
            </a:r>
            <a:endParaRPr>
              <a:cs typeface="+mn-lt"/>
            </a:endParaRPr>
          </a:p>
          <a:p>
            <a:endParaRPr lang="en-US" dirty="0">
              <a:cs typeface="+mn-lt"/>
            </a:endParaRPr>
          </a:p>
        </p:txBody>
      </p:sp>
      <p:pic>
        <p:nvPicPr>
          <p:cNvPr id="4" name="Content Placeholder 3" descr="WhatsApp Image 2020-06-17 at 9.03.13 PM"/>
          <p:cNvPicPr>
            <a:picLocks noGrp="1" noChangeAspect="1"/>
          </p:cNvPicPr>
          <p:nvPr>
            <p:ph sz="quarter" idx="2"/>
          </p:nvPr>
        </p:nvPicPr>
        <p:blipFill>
          <a:blip r:embed="rId2"/>
          <a:stretch>
            <a:fillRect/>
          </a:stretch>
        </p:blipFill>
        <p:spPr>
          <a:xfrm>
            <a:off x="4252686" y="2525485"/>
            <a:ext cx="5134669" cy="3015343"/>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i="1" u="sng" dirty="0">
                <a:solidFill>
                  <a:schemeClr val="accent1">
                    <a:lumMod val="75000"/>
                  </a:schemeClr>
                </a:solidFill>
                <a:latin typeface="Georgia" pitchFamily="18" charset="0"/>
                <a:cs typeface="Arial Black" panose="020B0A04020102020204" charset="0"/>
              </a:rPr>
              <a:t>APPLICATION  OF A Chatbot</a:t>
            </a:r>
          </a:p>
        </p:txBody>
      </p:sp>
      <p:sp>
        <p:nvSpPr>
          <p:cNvPr id="3" name="Content Placeholder 2"/>
          <p:cNvSpPr>
            <a:spLocks noGrp="1"/>
          </p:cNvSpPr>
          <p:nvPr>
            <p:ph sz="quarter" idx="1"/>
          </p:nvPr>
        </p:nvSpPr>
        <p:spPr>
          <a:xfrm>
            <a:off x="495300" y="1946564"/>
            <a:ext cx="3962400" cy="4572000"/>
          </a:xfrm>
        </p:spPr>
        <p:txBody>
          <a:bodyPr/>
          <a:lstStyle/>
          <a:p>
            <a:pPr marL="0" indent="0">
              <a:buNone/>
            </a:pPr>
            <a:r>
              <a:rPr lang="en-IN" altLang="en-US" dirty="0"/>
              <a:t>1. Accessible any time.</a:t>
            </a:r>
          </a:p>
          <a:p>
            <a:pPr marL="0" indent="0">
              <a:buNone/>
            </a:pPr>
            <a:r>
              <a:rPr lang="en-IN" altLang="en-US" dirty="0"/>
              <a:t>2. Handling capacity.</a:t>
            </a:r>
          </a:p>
          <a:p>
            <a:pPr marL="0" indent="0">
              <a:buNone/>
            </a:pPr>
            <a:r>
              <a:rPr lang="en-IN" altLang="en-US" dirty="0"/>
              <a:t>3. Flexible attribute.</a:t>
            </a:r>
          </a:p>
          <a:p>
            <a:pPr marL="0" indent="0">
              <a:buNone/>
            </a:pPr>
            <a:r>
              <a:rPr lang="en-IN" altLang="en-US" dirty="0"/>
              <a:t>4. Customer satisfaction.</a:t>
            </a:r>
          </a:p>
          <a:p>
            <a:pPr marL="0" indent="0">
              <a:buNone/>
            </a:pPr>
            <a:r>
              <a:rPr lang="en-IN" altLang="en-US" dirty="0"/>
              <a:t>5. Cost effective.</a:t>
            </a:r>
          </a:p>
          <a:p>
            <a:pPr marL="0" indent="0">
              <a:buNone/>
            </a:pPr>
            <a:r>
              <a:rPr lang="en-IN" altLang="en-US" dirty="0"/>
              <a:t>5. Faster on boarding.</a:t>
            </a:r>
          </a:p>
          <a:p>
            <a:pPr marL="0" indent="0">
              <a:buNone/>
            </a:pPr>
            <a:r>
              <a:rPr lang="en-IN" altLang="en-US" dirty="0"/>
              <a:t>6. Work automation.</a:t>
            </a:r>
          </a:p>
          <a:p>
            <a:pPr marL="0" indent="0">
              <a:buNone/>
            </a:pPr>
            <a:r>
              <a:rPr lang="en-IN" altLang="en-US" dirty="0"/>
              <a:t>7. Personal assistant.</a:t>
            </a:r>
          </a:p>
          <a:p>
            <a:pPr marL="0" indent="0">
              <a:buNone/>
            </a:pPr>
            <a:endParaRPr lang="en-IN" altLang="en-US" dirty="0"/>
          </a:p>
          <a:p>
            <a:pPr marL="0" indent="0">
              <a:buNone/>
            </a:pPr>
            <a:endParaRPr lang="en-IN" altLang="en-US" dirty="0"/>
          </a:p>
        </p:txBody>
      </p:sp>
      <p:pic>
        <p:nvPicPr>
          <p:cNvPr id="4" name="Content Placeholder 3" descr="WhatsApp Image 2020-06-17 at 9.03.21 PM"/>
          <p:cNvPicPr>
            <a:picLocks noGrp="1" noChangeAspect="1"/>
          </p:cNvPicPr>
          <p:nvPr>
            <p:ph sz="quarter" idx="2"/>
          </p:nvPr>
        </p:nvPicPr>
        <p:blipFill>
          <a:blip r:embed="rId2"/>
          <a:stretch>
            <a:fillRect/>
          </a:stretch>
        </p:blipFill>
        <p:spPr>
          <a:xfrm>
            <a:off x="3875314" y="1422400"/>
            <a:ext cx="5529943" cy="4354286"/>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i="1" u="sng" dirty="0">
                <a:solidFill>
                  <a:schemeClr val="accent1">
                    <a:lumMod val="75000"/>
                  </a:schemeClr>
                </a:solidFill>
                <a:latin typeface="Georgia" pitchFamily="18" charset="0"/>
                <a:cs typeface="Arial Black" panose="020B0A04020102020204" charset="0"/>
              </a:rPr>
              <a:t>LIMITATION-</a:t>
            </a:r>
          </a:p>
        </p:txBody>
      </p:sp>
      <p:sp>
        <p:nvSpPr>
          <p:cNvPr id="3" name="Content Placeholder 2"/>
          <p:cNvSpPr>
            <a:spLocks noGrp="1"/>
          </p:cNvSpPr>
          <p:nvPr>
            <p:ph sz="quarter" idx="1"/>
          </p:nvPr>
        </p:nvSpPr>
        <p:spPr/>
        <p:txBody>
          <a:bodyPr>
            <a:normAutofit fontScale="90000" lnSpcReduction="20000"/>
          </a:bodyPr>
          <a:lstStyle/>
          <a:p>
            <a:r>
              <a:rPr lang="en-US" dirty="0">
                <a:cs typeface="+mn-lt"/>
              </a:rPr>
              <a:t>As the database, used for output generation, is fixed and limited, Chatbots can fail while dealing with an unsaved query. </a:t>
            </a:r>
          </a:p>
          <a:p>
            <a:pPr algn="just"/>
            <a:r>
              <a:rPr lang="en-US" dirty="0">
                <a:cs typeface="+mn-lt"/>
              </a:rPr>
              <a:t>A Chatbot's efficiency highly depends on language processing and is limited because of irregularities, such as accents and mistakes that can create an important barrier for international and multi-cultural organizations</a:t>
            </a:r>
          </a:p>
          <a:p>
            <a:pPr algn="just"/>
            <a:r>
              <a:rPr lang="en-US" dirty="0">
                <a:cs typeface="+mn-lt"/>
              </a:rPr>
              <a:t>Chatbots are unable to deal with multiple questions at the same time and so conversation opportunities are limited. </a:t>
            </a:r>
          </a:p>
          <a:p>
            <a:r>
              <a:rPr lang="en-US" dirty="0">
                <a:cs typeface="+mn-lt"/>
              </a:rPr>
              <a:t>Chatbots require a large amount of conversational data to train.</a:t>
            </a:r>
          </a:p>
          <a:p>
            <a:r>
              <a:rPr lang="en-US" dirty="0">
                <a:cs typeface="+mn-lt"/>
              </a:rPr>
              <a:t>As it happens usually with technology-led changes in existing services, some consumers, more often than not from the old generation, are uncomfortable with Chatbots due to their limited understanding, making it obvious that their requests are being dealt with by machines.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i="1" u="sng" dirty="0">
                <a:solidFill>
                  <a:schemeClr val="accent1">
                    <a:lumMod val="75000"/>
                  </a:schemeClr>
                </a:solidFill>
                <a:latin typeface="Georgia" pitchFamily="18" charset="0"/>
                <a:cs typeface="Arial Black" panose="020B0A04020102020204" charset="0"/>
              </a:rPr>
              <a:t>ADVANTAGES:</a:t>
            </a:r>
          </a:p>
        </p:txBody>
      </p:sp>
      <p:sp>
        <p:nvSpPr>
          <p:cNvPr id="3" name="Content Placeholder 2"/>
          <p:cNvSpPr>
            <a:spLocks noGrp="1"/>
          </p:cNvSpPr>
          <p:nvPr>
            <p:ph sz="quarter" idx="1"/>
          </p:nvPr>
        </p:nvSpPr>
        <p:spPr>
          <a:xfrm>
            <a:off x="464458" y="1825625"/>
            <a:ext cx="8926286" cy="4351338"/>
          </a:xfrm>
        </p:spPr>
        <p:txBody>
          <a:bodyPr>
            <a:normAutofit/>
          </a:bodyPr>
          <a:lstStyle/>
          <a:p>
            <a:pPr marL="469265" indent="-457200">
              <a:lnSpc>
                <a:spcPct val="100000"/>
              </a:lnSpc>
              <a:buSzPct val="90000"/>
              <a:buFont typeface="+mj-lt"/>
              <a:buAutoNum type="arabicParenR"/>
              <a:tabLst>
                <a:tab pos="109220" algn="l"/>
              </a:tabLst>
            </a:pPr>
            <a:r>
              <a:rPr lang="en-IN" spc="-5" dirty="0">
                <a:cs typeface="+mn-lt"/>
                <a:sym typeface="+mn-ea"/>
              </a:rPr>
              <a:t>   </a:t>
            </a:r>
            <a:r>
              <a:rPr spc="-5">
                <a:cs typeface="+mn-lt"/>
                <a:sym typeface="+mn-ea"/>
              </a:rPr>
              <a:t>User </a:t>
            </a:r>
            <a:r>
              <a:rPr dirty="0">
                <a:cs typeface="+mn-lt"/>
                <a:sym typeface="+mn-ea"/>
              </a:rPr>
              <a:t>does </a:t>
            </a:r>
            <a:r>
              <a:rPr spc="-5" dirty="0">
                <a:cs typeface="+mn-lt"/>
                <a:sym typeface="+mn-ea"/>
              </a:rPr>
              <a:t>not have to </a:t>
            </a:r>
            <a:r>
              <a:rPr spc="-10" dirty="0">
                <a:cs typeface="+mn-lt"/>
                <a:sym typeface="+mn-ea"/>
              </a:rPr>
              <a:t>go </a:t>
            </a:r>
            <a:r>
              <a:rPr spc="-5" dirty="0">
                <a:cs typeface="+mn-lt"/>
                <a:sym typeface="+mn-ea"/>
              </a:rPr>
              <a:t>personally to college office for </a:t>
            </a:r>
            <a:r>
              <a:rPr spc="-5">
                <a:cs typeface="+mn-lt"/>
                <a:sym typeface="+mn-ea"/>
              </a:rPr>
              <a:t>the</a:t>
            </a:r>
            <a:r>
              <a:rPr spc="75">
                <a:cs typeface="+mn-lt"/>
                <a:sym typeface="+mn-ea"/>
              </a:rPr>
              <a:t> </a:t>
            </a:r>
            <a:r>
              <a:rPr spc="-5">
                <a:cs typeface="+mn-lt"/>
                <a:sym typeface="+mn-ea"/>
              </a:rPr>
              <a:t>enquiry.</a:t>
            </a:r>
            <a:endParaRPr lang="en-IN" spc="-5" dirty="0">
              <a:cs typeface="+mn-lt"/>
              <a:sym typeface="+mn-ea"/>
            </a:endParaRPr>
          </a:p>
          <a:p>
            <a:pPr marL="469265" indent="-457200">
              <a:lnSpc>
                <a:spcPct val="100000"/>
              </a:lnSpc>
              <a:buSzPct val="90000"/>
              <a:buFont typeface="+mj-lt"/>
              <a:buAutoNum type="arabicParenR"/>
              <a:tabLst>
                <a:tab pos="109220" algn="l"/>
              </a:tabLst>
            </a:pPr>
            <a:r>
              <a:rPr spc="-5">
                <a:cs typeface="+mn-lt"/>
                <a:sym typeface="+mn-ea"/>
              </a:rPr>
              <a:t>This </a:t>
            </a:r>
            <a:r>
              <a:rPr spc="-5" dirty="0">
                <a:cs typeface="+mn-lt"/>
                <a:sym typeface="+mn-ea"/>
              </a:rPr>
              <a:t>application enables the students to </a:t>
            </a:r>
            <a:r>
              <a:rPr dirty="0">
                <a:cs typeface="+mn-lt"/>
                <a:sym typeface="+mn-ea"/>
              </a:rPr>
              <a:t>be </a:t>
            </a:r>
            <a:r>
              <a:rPr spc="-5" dirty="0">
                <a:cs typeface="+mn-lt"/>
                <a:sym typeface="+mn-ea"/>
              </a:rPr>
              <a:t>updated </a:t>
            </a:r>
            <a:r>
              <a:rPr spc="-10" dirty="0">
                <a:cs typeface="+mn-lt"/>
                <a:sym typeface="+mn-ea"/>
              </a:rPr>
              <a:t>with </a:t>
            </a:r>
            <a:r>
              <a:rPr spc="-5" dirty="0">
                <a:cs typeface="+mn-lt"/>
                <a:sym typeface="+mn-ea"/>
              </a:rPr>
              <a:t>college </a:t>
            </a:r>
            <a:r>
              <a:rPr spc="-5">
                <a:cs typeface="+mn-lt"/>
                <a:sym typeface="+mn-ea"/>
              </a:rPr>
              <a:t>cultural activities.</a:t>
            </a:r>
            <a:endParaRPr lang="en-IN" spc="-5" dirty="0">
              <a:cs typeface="+mn-lt"/>
              <a:sym typeface="+mn-ea"/>
            </a:endParaRPr>
          </a:p>
          <a:p>
            <a:pPr marL="469265" indent="-457200">
              <a:lnSpc>
                <a:spcPct val="100000"/>
              </a:lnSpc>
              <a:buSzPct val="90000"/>
              <a:buFont typeface="+mj-lt"/>
              <a:buAutoNum type="arabicParenR"/>
              <a:tabLst>
                <a:tab pos="109220" algn="l"/>
              </a:tabLst>
            </a:pPr>
            <a:r>
              <a:rPr spc="-5">
                <a:cs typeface="+mn-lt"/>
                <a:sym typeface="+mn-ea"/>
              </a:rPr>
              <a:t>This </a:t>
            </a:r>
            <a:r>
              <a:rPr spc="-5" dirty="0">
                <a:cs typeface="+mn-lt"/>
                <a:sym typeface="+mn-ea"/>
              </a:rPr>
              <a:t>application saves time for the student </a:t>
            </a:r>
            <a:r>
              <a:rPr spc="5" dirty="0">
                <a:cs typeface="+mn-lt"/>
                <a:sym typeface="+mn-ea"/>
              </a:rPr>
              <a:t>as </a:t>
            </a:r>
            <a:r>
              <a:rPr spc="-10" dirty="0">
                <a:cs typeface="+mn-lt"/>
                <a:sym typeface="+mn-ea"/>
              </a:rPr>
              <a:t>well </a:t>
            </a:r>
            <a:r>
              <a:rPr spc="-5" dirty="0">
                <a:cs typeface="+mn-lt"/>
                <a:sym typeface="+mn-ea"/>
              </a:rPr>
              <a:t>as teaching and </a:t>
            </a:r>
            <a:r>
              <a:rPr dirty="0">
                <a:cs typeface="+mn-lt"/>
                <a:sym typeface="+mn-ea"/>
              </a:rPr>
              <a:t>non-teaching</a:t>
            </a:r>
            <a:r>
              <a:rPr spc="160" dirty="0">
                <a:cs typeface="+mn-lt"/>
                <a:sym typeface="+mn-ea"/>
              </a:rPr>
              <a:t> </a:t>
            </a:r>
            <a:r>
              <a:rPr spc="-5" dirty="0">
                <a:cs typeface="+mn-lt"/>
                <a:sym typeface="+mn-ea"/>
              </a:rPr>
              <a:t>staffs.</a:t>
            </a:r>
            <a:endParaRPr>
              <a:latin typeface="Times New Roman" panose="02020603050405020304"/>
              <a:cs typeface="Times New Roman" panose="02020603050405020304"/>
            </a:endParaRPr>
          </a:p>
          <a:p>
            <a:pPr marL="0" indent="0">
              <a:buNone/>
            </a:pPr>
            <a:endParaRPr lang="en-US" dirty="0"/>
          </a:p>
        </p:txBody>
      </p:sp>
      <p:pic>
        <p:nvPicPr>
          <p:cNvPr id="4" name="Content Placeholder 3" descr="WhatsApp Image 2020-06-17 at 9.03.47 PM"/>
          <p:cNvPicPr>
            <a:picLocks noGrp="1" noChangeAspect="1"/>
          </p:cNvPicPr>
          <p:nvPr>
            <p:ph sz="quarter" idx="2"/>
          </p:nvPr>
        </p:nvPicPr>
        <p:blipFill>
          <a:blip r:embed="rId2"/>
          <a:stretch>
            <a:fillRect/>
          </a:stretch>
        </p:blipFill>
        <p:spPr>
          <a:xfrm>
            <a:off x="5859287" y="4223658"/>
            <a:ext cx="2936369" cy="2634342"/>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i="1" u="sng" dirty="0">
                <a:solidFill>
                  <a:schemeClr val="accent1">
                    <a:lumMod val="75000"/>
                  </a:schemeClr>
                </a:solidFill>
                <a:latin typeface="Georgia" pitchFamily="18" charset="0"/>
                <a:cs typeface="Arial Black" panose="020B0A04020102020204" charset="0"/>
              </a:rPr>
              <a:t>DISADVANTAGES:</a:t>
            </a:r>
          </a:p>
        </p:txBody>
      </p:sp>
      <p:sp>
        <p:nvSpPr>
          <p:cNvPr id="3" name="Content Placeholder 2"/>
          <p:cNvSpPr>
            <a:spLocks noGrp="1"/>
          </p:cNvSpPr>
          <p:nvPr>
            <p:ph sz="quarter" idx="1"/>
          </p:nvPr>
        </p:nvSpPr>
        <p:spPr>
          <a:xfrm>
            <a:off x="524329" y="2050143"/>
            <a:ext cx="4570186" cy="4572000"/>
          </a:xfrm>
        </p:spPr>
        <p:txBody>
          <a:bodyPr/>
          <a:lstStyle/>
          <a:p>
            <a:pPr marL="457200" indent="-457200">
              <a:buFont typeface="+mj-lt"/>
              <a:buAutoNum type="arabicParenR"/>
            </a:pPr>
            <a:r>
              <a:rPr lang="en-IN" altLang="en-US" dirty="0"/>
              <a:t>Lack emotion.</a:t>
            </a:r>
          </a:p>
          <a:p>
            <a:pPr marL="457200" indent="-457200">
              <a:buFont typeface="+mj-lt"/>
              <a:buAutoNum type="arabicParenR"/>
            </a:pPr>
            <a:r>
              <a:rPr lang="en-IN" altLang="en-US" dirty="0"/>
              <a:t>Difficult to create.</a:t>
            </a:r>
          </a:p>
          <a:p>
            <a:pPr marL="457200" indent="-457200">
              <a:buFont typeface="+mj-lt"/>
              <a:buAutoNum type="arabicParenR"/>
            </a:pPr>
            <a:r>
              <a:rPr lang="en-IN" altLang="en-US" dirty="0"/>
              <a:t>Require maintain.</a:t>
            </a:r>
          </a:p>
          <a:p>
            <a:pPr marL="457200" indent="-457200">
              <a:buFont typeface="+mj-lt"/>
              <a:buAutoNum type="arabicParenR"/>
            </a:pPr>
            <a:r>
              <a:rPr lang="en-IN" altLang="en-US" dirty="0"/>
              <a:t>It require active internet connection as error may occur.</a:t>
            </a:r>
          </a:p>
          <a:p>
            <a:pPr marL="0" indent="0">
              <a:buNone/>
            </a:pPr>
            <a:endParaRPr lang="en-IN" altLang="en-US" dirty="0"/>
          </a:p>
          <a:p>
            <a:pPr marL="0" indent="0">
              <a:buNone/>
            </a:pPr>
            <a:endParaRPr lang="en-IN" altLang="en-US" dirty="0"/>
          </a:p>
        </p:txBody>
      </p:sp>
      <p:pic>
        <p:nvPicPr>
          <p:cNvPr id="4" name="Content Placeholder 3" descr="WhatsApp Image 2020-06-17 at 9.03.13 PM"/>
          <p:cNvPicPr>
            <a:picLocks noGrp="1" noChangeAspect="1"/>
          </p:cNvPicPr>
          <p:nvPr>
            <p:ph sz="quarter" idx="2"/>
          </p:nvPr>
        </p:nvPicPr>
        <p:blipFill>
          <a:blip r:embed="rId2"/>
          <a:stretch>
            <a:fillRect/>
          </a:stretch>
        </p:blipFill>
        <p:spPr>
          <a:xfrm>
            <a:off x="4528456" y="1524000"/>
            <a:ext cx="4060613" cy="5334000"/>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4000" b="1" i="1" u="sng" spc="-280">
                <a:solidFill>
                  <a:schemeClr val="accent1">
                    <a:lumMod val="75000"/>
                  </a:schemeClr>
                </a:solidFill>
                <a:latin typeface="Georgia" pitchFamily="18" charset="0"/>
                <a:cs typeface="Arial Black" panose="020B0A04020102020204" charset="0"/>
                <a:sym typeface="+mn-ea"/>
              </a:rPr>
              <a:t>Successful</a:t>
            </a:r>
            <a:r>
              <a:rPr lang="en-IN" sz="4000" b="1" i="1" u="sng" spc="-280" dirty="0">
                <a:solidFill>
                  <a:schemeClr val="accent1">
                    <a:lumMod val="75000"/>
                  </a:schemeClr>
                </a:solidFill>
                <a:latin typeface="Georgia" pitchFamily="18" charset="0"/>
                <a:cs typeface="Arial Black" panose="020B0A04020102020204" charset="0"/>
                <a:sym typeface="+mn-ea"/>
              </a:rPr>
              <a:t> </a:t>
            </a:r>
            <a:r>
              <a:rPr sz="4000" b="1" i="1" u="sng" spc="-280">
                <a:solidFill>
                  <a:schemeClr val="accent1">
                    <a:lumMod val="75000"/>
                  </a:schemeClr>
                </a:solidFill>
                <a:latin typeface="Georgia" pitchFamily="18" charset="0"/>
                <a:cs typeface="Arial Black" panose="020B0A04020102020204" charset="0"/>
                <a:sym typeface="+mn-ea"/>
              </a:rPr>
              <a:t> </a:t>
            </a:r>
            <a:r>
              <a:rPr sz="4000" b="1" i="1" u="sng" spc="-335">
                <a:solidFill>
                  <a:schemeClr val="accent1">
                    <a:lumMod val="75000"/>
                  </a:schemeClr>
                </a:solidFill>
                <a:latin typeface="Georgia" pitchFamily="18" charset="0"/>
                <a:cs typeface="Arial Black" panose="020B0A04020102020204" charset="0"/>
                <a:sym typeface="+mn-ea"/>
              </a:rPr>
              <a:t>example</a:t>
            </a:r>
            <a:r>
              <a:rPr lang="en-IN" sz="4000" b="1" i="1" u="sng" spc="-335" dirty="0">
                <a:solidFill>
                  <a:schemeClr val="accent1">
                    <a:lumMod val="75000"/>
                  </a:schemeClr>
                </a:solidFill>
                <a:latin typeface="Georgia" pitchFamily="18" charset="0"/>
                <a:cs typeface="Arial Black" panose="020B0A04020102020204" charset="0"/>
                <a:sym typeface="+mn-ea"/>
              </a:rPr>
              <a:t>   </a:t>
            </a:r>
            <a:r>
              <a:rPr sz="4000" b="1" i="1" u="sng" spc="-265">
                <a:solidFill>
                  <a:schemeClr val="accent1">
                    <a:lumMod val="75000"/>
                  </a:schemeClr>
                </a:solidFill>
                <a:latin typeface="Georgia" pitchFamily="18" charset="0"/>
                <a:cs typeface="Arial Black" panose="020B0A04020102020204" charset="0"/>
                <a:sym typeface="+mn-ea"/>
              </a:rPr>
              <a:t>of</a:t>
            </a:r>
            <a:r>
              <a:rPr lang="en-IN" sz="4000" b="1" i="1" u="sng" spc="-265" dirty="0">
                <a:solidFill>
                  <a:schemeClr val="accent1">
                    <a:lumMod val="75000"/>
                  </a:schemeClr>
                </a:solidFill>
                <a:latin typeface="Georgia" pitchFamily="18" charset="0"/>
                <a:cs typeface="Arial Black" panose="020B0A04020102020204" charset="0"/>
                <a:sym typeface="+mn-ea"/>
              </a:rPr>
              <a:t> </a:t>
            </a:r>
            <a:r>
              <a:rPr sz="4000" b="1" i="1" u="sng" spc="-795">
                <a:solidFill>
                  <a:schemeClr val="accent1">
                    <a:lumMod val="75000"/>
                  </a:schemeClr>
                </a:solidFill>
                <a:latin typeface="Georgia" pitchFamily="18" charset="0"/>
                <a:cs typeface="Arial Black" panose="020B0A04020102020204" charset="0"/>
                <a:sym typeface="+mn-ea"/>
              </a:rPr>
              <a:t> </a:t>
            </a:r>
            <a:r>
              <a:rPr lang="en-IN" sz="4000" b="1" i="1" u="sng" spc="-270" dirty="0">
                <a:solidFill>
                  <a:schemeClr val="accent1">
                    <a:lumMod val="75000"/>
                  </a:schemeClr>
                </a:solidFill>
                <a:latin typeface="Georgia" pitchFamily="18" charset="0"/>
                <a:cs typeface="Arial Black" panose="020B0A04020102020204" charset="0"/>
                <a:sym typeface="+mn-ea"/>
              </a:rPr>
              <a:t>Chatbot</a:t>
            </a:r>
            <a:r>
              <a:rPr sz="4000" b="1" i="1" u="sng" spc="-270">
                <a:solidFill>
                  <a:schemeClr val="accent1">
                    <a:lumMod val="75000"/>
                  </a:schemeClr>
                </a:solidFill>
                <a:latin typeface="Georgia" pitchFamily="18" charset="0"/>
                <a:cs typeface="Arial Black" panose="020B0A04020102020204" charset="0"/>
                <a:sym typeface="+mn-ea"/>
              </a:rPr>
              <a:t>s</a:t>
            </a:r>
            <a:r>
              <a:rPr lang="en-IN" sz="4000" b="1" i="1" u="sng" spc="-270" dirty="0">
                <a:solidFill>
                  <a:schemeClr val="accent1">
                    <a:lumMod val="75000"/>
                  </a:schemeClr>
                </a:solidFill>
                <a:latin typeface="Georgia" pitchFamily="18" charset="0"/>
                <a:cs typeface="Arial Black" panose="020B0A04020102020204" charset="0"/>
                <a:sym typeface="+mn-ea"/>
              </a:rPr>
              <a:t>:</a:t>
            </a:r>
            <a:br>
              <a:rPr sz="3600" b="1" i="1" u="sng">
                <a:solidFill>
                  <a:srgbClr val="002060"/>
                </a:solidFill>
                <a:latin typeface="Arial Black" panose="020B0A04020102020204" charset="0"/>
                <a:cs typeface="Arial Black" panose="020B0A04020102020204" charset="0"/>
              </a:rPr>
            </a:br>
            <a:endParaRPr lang="en-IN" altLang="en-US" sz="3600" b="1" i="1" u="sng" dirty="0">
              <a:solidFill>
                <a:srgbClr val="002060"/>
              </a:solidFill>
              <a:latin typeface="Arial Black" panose="020B0A04020102020204" charset="0"/>
              <a:cs typeface="Arial Black" panose="020B0A04020102020204" charset="0"/>
            </a:endParaRPr>
          </a:p>
        </p:txBody>
      </p:sp>
      <p:grpSp>
        <p:nvGrpSpPr>
          <p:cNvPr id="4" name="object 2"/>
          <p:cNvGrpSpPr/>
          <p:nvPr/>
        </p:nvGrpSpPr>
        <p:grpSpPr>
          <a:xfrm>
            <a:off x="377371" y="1364343"/>
            <a:ext cx="8287658" cy="4784997"/>
            <a:chOff x="385572" y="365759"/>
            <a:chExt cx="10968355" cy="5783580"/>
          </a:xfrm>
        </p:grpSpPr>
        <p:sp>
          <p:nvSpPr>
            <p:cNvPr id="5" name="object 3"/>
            <p:cNvSpPr/>
            <p:nvPr/>
          </p:nvSpPr>
          <p:spPr>
            <a:xfrm>
              <a:off x="2799588" y="365759"/>
              <a:ext cx="8554212" cy="5783580"/>
            </a:xfrm>
            <a:prstGeom prst="rect">
              <a:avLst/>
            </a:prstGeom>
            <a:blipFill>
              <a:blip r:embed="rId2" cstate="print"/>
              <a:stretch>
                <a:fillRect/>
              </a:stretch>
            </a:blipFill>
          </p:spPr>
          <p:txBody>
            <a:bodyPr wrap="square" lIns="0" tIns="0" rIns="0" bIns="0" rtlCol="0"/>
            <a:lstStyle/>
            <a:p>
              <a:endParaRPr/>
            </a:p>
          </p:txBody>
        </p:sp>
        <p:sp>
          <p:nvSpPr>
            <p:cNvPr id="6" name="object 4"/>
            <p:cNvSpPr/>
            <p:nvPr/>
          </p:nvSpPr>
          <p:spPr>
            <a:xfrm>
              <a:off x="385572" y="3400479"/>
              <a:ext cx="2414016" cy="938784"/>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a:t>
            </a:r>
          </a:p>
        </p:txBody>
      </p:sp>
      <p:sp>
        <p:nvSpPr>
          <p:cNvPr id="3" name="Content Placeholder 2"/>
          <p:cNvSpPr>
            <a:spLocks noGrp="1"/>
          </p:cNvSpPr>
          <p:nvPr>
            <p:ph sz="quarter" idx="1"/>
          </p:nvPr>
        </p:nvSpPr>
        <p:spPr>
          <a:xfrm>
            <a:off x="275771" y="580572"/>
            <a:ext cx="5617029" cy="5820228"/>
          </a:xfrm>
        </p:spPr>
        <p:txBody>
          <a:bodyPr>
            <a:normAutofit fontScale="97500" lnSpcReduction="10000"/>
          </a:bodyPr>
          <a:lstStyle/>
          <a:p>
            <a:r>
              <a:rPr lang="en-IN" altLang="en-US" dirty="0">
                <a:latin typeface="Georgia" pitchFamily="18" charset="0"/>
              </a:rPr>
              <a:t>Principle of Chatbot</a:t>
            </a:r>
          </a:p>
          <a:p>
            <a:r>
              <a:rPr lang="en-IN" altLang="en-US" dirty="0">
                <a:latin typeface="Georgia" pitchFamily="18" charset="0"/>
              </a:rPr>
              <a:t>Data flow diagram(DFD)</a:t>
            </a:r>
          </a:p>
          <a:p>
            <a:r>
              <a:rPr lang="en-IN" altLang="en-US" dirty="0">
                <a:latin typeface="Georgia" pitchFamily="18" charset="0"/>
              </a:rPr>
              <a:t>ER diagram</a:t>
            </a:r>
          </a:p>
          <a:p>
            <a:r>
              <a:rPr lang="en-IN" altLang="en-US" dirty="0">
                <a:latin typeface="Georgia" pitchFamily="18" charset="0"/>
              </a:rPr>
              <a:t>Architecture Chatbot</a:t>
            </a:r>
          </a:p>
          <a:p>
            <a:r>
              <a:rPr lang="en-IN" altLang="en-US" dirty="0">
                <a:latin typeface="Georgia" pitchFamily="18" charset="0"/>
              </a:rPr>
              <a:t>Do Chatbot have inherent advantage over humans</a:t>
            </a:r>
          </a:p>
          <a:p>
            <a:r>
              <a:rPr lang="en-IN" altLang="en-US" dirty="0">
                <a:latin typeface="Georgia" pitchFamily="18" charset="0"/>
              </a:rPr>
              <a:t>List of best AI Chatbot</a:t>
            </a:r>
          </a:p>
          <a:p>
            <a:r>
              <a:rPr lang="en-IN" altLang="en-US" dirty="0">
                <a:latin typeface="Georgia" pitchFamily="18" charset="0"/>
              </a:rPr>
              <a:t>Application</a:t>
            </a:r>
          </a:p>
          <a:p>
            <a:r>
              <a:rPr lang="en-IN" altLang="en-US" dirty="0">
                <a:latin typeface="Georgia" pitchFamily="18" charset="0"/>
              </a:rPr>
              <a:t>Limitation</a:t>
            </a:r>
          </a:p>
          <a:p>
            <a:r>
              <a:rPr lang="en-IN" altLang="en-US" dirty="0">
                <a:latin typeface="Georgia" pitchFamily="18" charset="0"/>
              </a:rPr>
              <a:t>Advantage</a:t>
            </a:r>
          </a:p>
          <a:p>
            <a:r>
              <a:rPr lang="en-IN" altLang="en-US" dirty="0">
                <a:latin typeface="Georgia" pitchFamily="18" charset="0"/>
              </a:rPr>
              <a:t>Disadvantage</a:t>
            </a:r>
          </a:p>
          <a:p>
            <a:r>
              <a:rPr lang="en-IN" altLang="en-US" dirty="0">
                <a:latin typeface="Georgia" pitchFamily="18" charset="0"/>
              </a:rPr>
              <a:t>Successful example of Chatbot </a:t>
            </a:r>
          </a:p>
          <a:p>
            <a:r>
              <a:rPr lang="en-IN" altLang="en-US" dirty="0">
                <a:latin typeface="Georgia" pitchFamily="18" charset="0"/>
              </a:rPr>
              <a:t>Conclusion</a:t>
            </a:r>
          </a:p>
          <a:p>
            <a:r>
              <a:rPr lang="en-IN" altLang="en-US" dirty="0">
                <a:latin typeface="Georgia" pitchFamily="18" charset="0"/>
              </a:rPr>
              <a:t>Reference</a:t>
            </a:r>
          </a:p>
          <a:p>
            <a:endParaRPr lang="en-IN" altLang="en-US" dirty="0"/>
          </a:p>
          <a:p>
            <a:endParaRPr lang="en-IN" altLang="en-US" dirty="0"/>
          </a:p>
        </p:txBody>
      </p:sp>
      <p:pic>
        <p:nvPicPr>
          <p:cNvPr id="4" name="Content Placeholder 3" descr="WhatsApp Image 2020-06-17 at 9.03.47 PM"/>
          <p:cNvPicPr>
            <a:picLocks noGrp="1" noChangeAspect="1"/>
          </p:cNvPicPr>
          <p:nvPr>
            <p:ph sz="quarter" idx="2"/>
          </p:nvPr>
        </p:nvPicPr>
        <p:blipFill>
          <a:blip r:embed="rId2"/>
          <a:stretch>
            <a:fillRect/>
          </a:stretch>
        </p:blipFill>
        <p:spPr>
          <a:xfrm>
            <a:off x="5885649" y="555172"/>
            <a:ext cx="3070041" cy="4572000"/>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87" y="320041"/>
            <a:ext cx="7864764" cy="1176251"/>
          </a:xfrm>
        </p:spPr>
        <p:txBody>
          <a:bodyPr>
            <a:noAutofit/>
          </a:bodyPr>
          <a:lstStyle/>
          <a:p>
            <a:r>
              <a:rPr sz="3600" b="1" i="1" u="sng" spc="-60">
                <a:solidFill>
                  <a:schemeClr val="accent1">
                    <a:lumMod val="75000"/>
                  </a:schemeClr>
                </a:solidFill>
                <a:latin typeface="Georgia" pitchFamily="18" charset="0"/>
                <a:cs typeface="Trebuchet MS" panose="020B0603020202020204"/>
                <a:sym typeface="+mn-ea"/>
              </a:rPr>
              <a:t>HOW</a:t>
            </a:r>
            <a:r>
              <a:rPr lang="en-IN" sz="3600" b="1" i="1" u="sng" spc="-60" dirty="0">
                <a:solidFill>
                  <a:schemeClr val="accent1">
                    <a:lumMod val="75000"/>
                  </a:schemeClr>
                </a:solidFill>
                <a:latin typeface="Georgia" pitchFamily="18" charset="0"/>
                <a:cs typeface="Trebuchet MS" panose="020B0603020202020204"/>
                <a:sym typeface="+mn-ea"/>
              </a:rPr>
              <a:t> </a:t>
            </a:r>
            <a:r>
              <a:rPr sz="3600" b="1" i="1" u="sng" spc="-335">
                <a:solidFill>
                  <a:schemeClr val="accent1">
                    <a:lumMod val="75000"/>
                  </a:schemeClr>
                </a:solidFill>
                <a:latin typeface="Georgia" pitchFamily="18" charset="0"/>
                <a:cs typeface="Trebuchet MS" panose="020B0603020202020204"/>
                <a:sym typeface="+mn-ea"/>
              </a:rPr>
              <a:t> </a:t>
            </a:r>
            <a:r>
              <a:rPr sz="3600" b="1" i="1" u="sng" spc="-145">
                <a:solidFill>
                  <a:schemeClr val="accent1">
                    <a:lumMod val="75000"/>
                  </a:schemeClr>
                </a:solidFill>
                <a:latin typeface="Georgia" pitchFamily="18" charset="0"/>
                <a:cs typeface="Trebuchet MS" panose="020B0603020202020204"/>
                <a:sym typeface="+mn-ea"/>
              </a:rPr>
              <a:t>FASHION</a:t>
            </a:r>
            <a:r>
              <a:rPr sz="3600" b="1" i="1" u="sng" spc="-335">
                <a:solidFill>
                  <a:schemeClr val="accent1">
                    <a:lumMod val="75000"/>
                  </a:schemeClr>
                </a:solidFill>
                <a:latin typeface="Georgia" pitchFamily="18" charset="0"/>
                <a:cs typeface="Trebuchet MS" panose="020B0603020202020204"/>
                <a:sym typeface="+mn-ea"/>
              </a:rPr>
              <a:t> </a:t>
            </a:r>
            <a:r>
              <a:rPr lang="en-IN" sz="3600" b="1" i="1" u="sng" spc="-335" dirty="0">
                <a:solidFill>
                  <a:schemeClr val="accent1">
                    <a:lumMod val="75000"/>
                  </a:schemeClr>
                </a:solidFill>
                <a:latin typeface="Georgia" pitchFamily="18" charset="0"/>
                <a:cs typeface="Trebuchet MS" panose="020B0603020202020204"/>
                <a:sym typeface="+mn-ea"/>
              </a:rPr>
              <a:t> </a:t>
            </a:r>
            <a:r>
              <a:rPr sz="3600" b="1" i="1" u="sng" spc="-100">
                <a:solidFill>
                  <a:schemeClr val="accent1">
                    <a:lumMod val="75000"/>
                  </a:schemeClr>
                </a:solidFill>
                <a:latin typeface="Georgia" pitchFamily="18" charset="0"/>
                <a:cs typeface="Trebuchet MS" panose="020B0603020202020204"/>
                <a:sym typeface="+mn-ea"/>
              </a:rPr>
              <a:t>BRANDS</a:t>
            </a:r>
            <a:r>
              <a:rPr sz="3600" b="1" i="1" u="sng" spc="-315">
                <a:solidFill>
                  <a:schemeClr val="accent1">
                    <a:lumMod val="75000"/>
                  </a:schemeClr>
                </a:solidFill>
                <a:latin typeface="Georgia" pitchFamily="18" charset="0"/>
                <a:cs typeface="Trebuchet MS" panose="020B0603020202020204"/>
                <a:sym typeface="+mn-ea"/>
              </a:rPr>
              <a:t> </a:t>
            </a:r>
            <a:r>
              <a:rPr lang="en-IN" sz="3600" b="1" i="1" u="sng" spc="-315" dirty="0">
                <a:solidFill>
                  <a:schemeClr val="accent1">
                    <a:lumMod val="75000"/>
                  </a:schemeClr>
                </a:solidFill>
                <a:latin typeface="Georgia" pitchFamily="18" charset="0"/>
                <a:cs typeface="Trebuchet MS" panose="020B0603020202020204"/>
                <a:sym typeface="+mn-ea"/>
              </a:rPr>
              <a:t> </a:t>
            </a:r>
            <a:r>
              <a:rPr sz="3600" b="1" i="1" u="sng" spc="-105">
                <a:solidFill>
                  <a:schemeClr val="accent1">
                    <a:lumMod val="75000"/>
                  </a:schemeClr>
                </a:solidFill>
                <a:latin typeface="Georgia" pitchFamily="18" charset="0"/>
                <a:cs typeface="Trebuchet MS" panose="020B0603020202020204"/>
                <a:sym typeface="+mn-ea"/>
              </a:rPr>
              <a:t>USE</a:t>
            </a:r>
            <a:r>
              <a:rPr sz="3600" b="1" i="1" u="sng" spc="-310">
                <a:solidFill>
                  <a:schemeClr val="accent1">
                    <a:lumMod val="75000"/>
                  </a:schemeClr>
                </a:solidFill>
                <a:latin typeface="Georgia" pitchFamily="18" charset="0"/>
                <a:cs typeface="Trebuchet MS" panose="020B0603020202020204"/>
                <a:sym typeface="+mn-ea"/>
              </a:rPr>
              <a:t> </a:t>
            </a:r>
            <a:r>
              <a:rPr lang="en-IN" sz="3600" b="1" i="1" u="sng" spc="-229" dirty="0">
                <a:solidFill>
                  <a:schemeClr val="accent1">
                    <a:lumMod val="75000"/>
                  </a:schemeClr>
                </a:solidFill>
                <a:latin typeface="Georgia" pitchFamily="18" charset="0"/>
                <a:cs typeface="Trebuchet MS" panose="020B0603020202020204"/>
                <a:sym typeface="+mn-ea"/>
              </a:rPr>
              <a:t>Chatbot</a:t>
            </a:r>
            <a:r>
              <a:rPr sz="3600" b="1" i="1" u="sng" spc="-229">
                <a:solidFill>
                  <a:schemeClr val="accent1">
                    <a:lumMod val="75000"/>
                  </a:schemeClr>
                </a:solidFill>
                <a:latin typeface="Georgia" pitchFamily="18" charset="0"/>
                <a:cs typeface="Trebuchet MS" panose="020B0603020202020204"/>
                <a:sym typeface="+mn-ea"/>
              </a:rPr>
              <a:t>S</a:t>
            </a:r>
            <a:r>
              <a:rPr lang="en-IN" sz="3600" b="1" i="1" u="sng" spc="-229" dirty="0">
                <a:solidFill>
                  <a:schemeClr val="accent1">
                    <a:lumMod val="75000"/>
                  </a:schemeClr>
                </a:solidFill>
                <a:latin typeface="Georgia" pitchFamily="18" charset="0"/>
                <a:cs typeface="Trebuchet MS" panose="020B0603020202020204"/>
                <a:sym typeface="+mn-ea"/>
              </a:rPr>
              <a:t> </a:t>
            </a:r>
            <a:r>
              <a:rPr sz="3600" b="1" i="1" u="sng" spc="-320">
                <a:solidFill>
                  <a:schemeClr val="accent1">
                    <a:lumMod val="75000"/>
                  </a:schemeClr>
                </a:solidFill>
                <a:latin typeface="Georgia" pitchFamily="18" charset="0"/>
                <a:cs typeface="Trebuchet MS" panose="020B0603020202020204"/>
                <a:sym typeface="+mn-ea"/>
              </a:rPr>
              <a:t> </a:t>
            </a:r>
            <a:r>
              <a:rPr sz="3600" b="1" i="1" u="sng" spc="-245">
                <a:solidFill>
                  <a:schemeClr val="accent1">
                    <a:lumMod val="75000"/>
                  </a:schemeClr>
                </a:solidFill>
                <a:latin typeface="Georgia" pitchFamily="18" charset="0"/>
                <a:cs typeface="Trebuchet MS" panose="020B0603020202020204"/>
                <a:sym typeface="+mn-ea"/>
              </a:rPr>
              <a:t>TO</a:t>
            </a:r>
            <a:r>
              <a:rPr sz="3600" b="1" i="1" u="sng" spc="-300">
                <a:solidFill>
                  <a:schemeClr val="accent1">
                    <a:lumMod val="75000"/>
                  </a:schemeClr>
                </a:solidFill>
                <a:latin typeface="Georgia" pitchFamily="18" charset="0"/>
                <a:cs typeface="Trebuchet MS" panose="020B0603020202020204"/>
                <a:sym typeface="+mn-ea"/>
              </a:rPr>
              <a:t> </a:t>
            </a:r>
            <a:r>
              <a:rPr lang="en-IN" sz="3600" b="1" i="1" u="sng" spc="-300" dirty="0">
                <a:solidFill>
                  <a:schemeClr val="accent1">
                    <a:lumMod val="75000"/>
                  </a:schemeClr>
                </a:solidFill>
                <a:latin typeface="Georgia" pitchFamily="18" charset="0"/>
                <a:cs typeface="Trebuchet MS" panose="020B0603020202020204"/>
                <a:sym typeface="+mn-ea"/>
              </a:rPr>
              <a:t> </a:t>
            </a:r>
            <a:r>
              <a:rPr sz="3600" b="1" i="1" u="sng" spc="-110">
                <a:solidFill>
                  <a:schemeClr val="accent1">
                    <a:lumMod val="75000"/>
                  </a:schemeClr>
                </a:solidFill>
                <a:latin typeface="Georgia" pitchFamily="18" charset="0"/>
                <a:cs typeface="Trebuchet MS" panose="020B0603020202020204"/>
                <a:sym typeface="+mn-ea"/>
              </a:rPr>
              <a:t>SHINE</a:t>
            </a:r>
            <a:endParaRPr lang="en-US" sz="3600" b="1" i="1" u="sng" dirty="0">
              <a:solidFill>
                <a:schemeClr val="accent1">
                  <a:lumMod val="75000"/>
                </a:schemeClr>
              </a:solidFill>
              <a:latin typeface="Georgia" pitchFamily="18" charset="0"/>
            </a:endParaRPr>
          </a:p>
        </p:txBody>
      </p:sp>
      <p:sp>
        <p:nvSpPr>
          <p:cNvPr id="4" name="object 3"/>
          <p:cNvSpPr/>
          <p:nvPr/>
        </p:nvSpPr>
        <p:spPr>
          <a:xfrm>
            <a:off x="304800" y="1776817"/>
            <a:ext cx="8403771" cy="43662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i="1" u="sng" dirty="0">
                <a:solidFill>
                  <a:schemeClr val="accent1">
                    <a:lumMod val="75000"/>
                  </a:schemeClr>
                </a:solidFill>
                <a:latin typeface="Georgia" pitchFamily="18" charset="0"/>
                <a:cs typeface="Arial Black" panose="020B0A04020102020204" charset="0"/>
              </a:rPr>
              <a:t>CONCLUSION:</a:t>
            </a:r>
          </a:p>
        </p:txBody>
      </p:sp>
      <p:sp>
        <p:nvSpPr>
          <p:cNvPr id="3" name="Content Placeholder 2"/>
          <p:cNvSpPr>
            <a:spLocks noGrp="1"/>
          </p:cNvSpPr>
          <p:nvPr>
            <p:ph sz="quarter" idx="1"/>
          </p:nvPr>
        </p:nvSpPr>
        <p:spPr>
          <a:xfrm>
            <a:off x="495299" y="1600200"/>
            <a:ext cx="8866415" cy="4873752"/>
          </a:xfrm>
        </p:spPr>
        <p:txBody>
          <a:bodyPr>
            <a:normAutofit fontScale="87500"/>
          </a:bodyPr>
          <a:lstStyle/>
          <a:p>
            <a:pPr marL="12700" marR="5080" algn="just">
              <a:lnSpc>
                <a:spcPct val="96000"/>
              </a:lnSpc>
            </a:pPr>
            <a:r>
              <a:rPr spc="-5" dirty="0">
                <a:cs typeface="+mn-lt"/>
                <a:sym typeface="+mn-ea"/>
              </a:rPr>
              <a:t>The main objectives </a:t>
            </a:r>
            <a:r>
              <a:rPr dirty="0">
                <a:cs typeface="+mn-lt"/>
                <a:sym typeface="+mn-ea"/>
              </a:rPr>
              <a:t>of </a:t>
            </a:r>
            <a:r>
              <a:rPr spc="-5" dirty="0">
                <a:cs typeface="+mn-lt"/>
                <a:sym typeface="+mn-ea"/>
              </a:rPr>
              <a:t>the </a:t>
            </a:r>
            <a:r>
              <a:rPr dirty="0">
                <a:cs typeface="+mn-lt"/>
                <a:sym typeface="+mn-ea"/>
              </a:rPr>
              <a:t>project </a:t>
            </a:r>
            <a:r>
              <a:rPr spc="-10" dirty="0">
                <a:cs typeface="+mn-lt"/>
                <a:sym typeface="+mn-ea"/>
              </a:rPr>
              <a:t>were </a:t>
            </a:r>
            <a:r>
              <a:rPr spc="-5" dirty="0">
                <a:cs typeface="+mn-lt"/>
                <a:sym typeface="+mn-ea"/>
              </a:rPr>
              <a:t>to develop an algorithm that </a:t>
            </a:r>
            <a:r>
              <a:rPr spc="-10" dirty="0">
                <a:cs typeface="+mn-lt"/>
                <a:sym typeface="+mn-ea"/>
              </a:rPr>
              <a:t>will </a:t>
            </a:r>
            <a:r>
              <a:rPr dirty="0">
                <a:cs typeface="+mn-lt"/>
                <a:sym typeface="+mn-ea"/>
              </a:rPr>
              <a:t>be </a:t>
            </a:r>
            <a:r>
              <a:rPr spc="-5" dirty="0">
                <a:cs typeface="+mn-lt"/>
                <a:sym typeface="+mn-ea"/>
              </a:rPr>
              <a:t>used to identify answers related to </a:t>
            </a:r>
            <a:r>
              <a:rPr spc="-10" dirty="0">
                <a:cs typeface="+mn-lt"/>
                <a:sym typeface="+mn-ea"/>
              </a:rPr>
              <a:t>user </a:t>
            </a:r>
            <a:r>
              <a:rPr spc="-5" dirty="0">
                <a:cs typeface="+mn-lt"/>
                <a:sym typeface="+mn-ea"/>
              </a:rPr>
              <a:t>submitted  questions. </a:t>
            </a:r>
            <a:r>
              <a:rPr spc="5" dirty="0">
                <a:cs typeface="+mn-lt"/>
                <a:sym typeface="+mn-ea"/>
              </a:rPr>
              <a:t>To </a:t>
            </a:r>
            <a:r>
              <a:rPr spc="-5" dirty="0">
                <a:cs typeface="+mn-lt"/>
                <a:sym typeface="+mn-ea"/>
              </a:rPr>
              <a:t>develop a database </a:t>
            </a:r>
            <a:r>
              <a:rPr spc="-10" dirty="0">
                <a:cs typeface="+mn-lt"/>
                <a:sym typeface="+mn-ea"/>
              </a:rPr>
              <a:t>were </a:t>
            </a:r>
            <a:r>
              <a:rPr spc="-5" dirty="0">
                <a:cs typeface="+mn-lt"/>
                <a:sym typeface="+mn-ea"/>
              </a:rPr>
              <a:t>all the related data </a:t>
            </a:r>
            <a:r>
              <a:rPr spc="-10" dirty="0">
                <a:cs typeface="+mn-lt"/>
                <a:sym typeface="+mn-ea"/>
              </a:rPr>
              <a:t>will </a:t>
            </a:r>
            <a:r>
              <a:rPr dirty="0">
                <a:cs typeface="+mn-lt"/>
                <a:sym typeface="+mn-ea"/>
              </a:rPr>
              <a:t>be </a:t>
            </a:r>
            <a:r>
              <a:rPr spc="-5" dirty="0">
                <a:cs typeface="+mn-lt"/>
                <a:sym typeface="+mn-ea"/>
              </a:rPr>
              <a:t>stored and to develop a </a:t>
            </a:r>
            <a:r>
              <a:rPr spc="-10" dirty="0">
                <a:cs typeface="+mn-lt"/>
                <a:sym typeface="+mn-ea"/>
              </a:rPr>
              <a:t>web </a:t>
            </a:r>
            <a:r>
              <a:rPr spc="-5" dirty="0">
                <a:cs typeface="+mn-lt"/>
                <a:sym typeface="+mn-ea"/>
              </a:rPr>
              <a:t>interface. The </a:t>
            </a:r>
            <a:r>
              <a:rPr spc="-15" dirty="0">
                <a:cs typeface="+mn-lt"/>
                <a:sym typeface="+mn-ea"/>
              </a:rPr>
              <a:t>web </a:t>
            </a:r>
            <a:r>
              <a:rPr spc="-5" dirty="0">
                <a:cs typeface="+mn-lt"/>
                <a:sym typeface="+mn-ea"/>
              </a:rPr>
              <a:t>interface </a:t>
            </a:r>
            <a:r>
              <a:rPr spc="5" dirty="0">
                <a:cs typeface="+mn-lt"/>
                <a:sym typeface="+mn-ea"/>
              </a:rPr>
              <a:t>developed  </a:t>
            </a:r>
            <a:r>
              <a:rPr spc="-10" dirty="0">
                <a:cs typeface="+mn-lt"/>
                <a:sym typeface="+mn-ea"/>
              </a:rPr>
              <a:t>had two </a:t>
            </a:r>
            <a:r>
              <a:rPr spc="-5" dirty="0">
                <a:cs typeface="+mn-lt"/>
                <a:sym typeface="+mn-ea"/>
              </a:rPr>
              <a:t>parts, one for simple users and one for the</a:t>
            </a:r>
            <a:r>
              <a:rPr spc="100" dirty="0">
                <a:cs typeface="+mn-lt"/>
                <a:sym typeface="+mn-ea"/>
              </a:rPr>
              <a:t> </a:t>
            </a:r>
            <a:r>
              <a:rPr spc="-5" dirty="0">
                <a:cs typeface="+mn-lt"/>
                <a:sym typeface="+mn-ea"/>
              </a:rPr>
              <a:t>administrator.</a:t>
            </a:r>
            <a:endParaRPr>
              <a:cs typeface="+mn-lt"/>
            </a:endParaRPr>
          </a:p>
          <a:p>
            <a:pPr>
              <a:lnSpc>
                <a:spcPct val="100000"/>
              </a:lnSpc>
              <a:spcBef>
                <a:spcPts val="5"/>
              </a:spcBef>
            </a:pPr>
            <a:endParaRPr>
              <a:cs typeface="+mn-lt"/>
            </a:endParaRPr>
          </a:p>
          <a:p>
            <a:pPr marL="12700" marR="5080" algn="just">
              <a:lnSpc>
                <a:spcPct val="96000"/>
              </a:lnSpc>
            </a:pPr>
            <a:r>
              <a:rPr spc="-5" dirty="0">
                <a:cs typeface="+mn-lt"/>
                <a:sym typeface="+mn-ea"/>
              </a:rPr>
              <a:t>A background research took place, </a:t>
            </a:r>
            <a:r>
              <a:rPr spc="-10" dirty="0">
                <a:cs typeface="+mn-lt"/>
                <a:sym typeface="+mn-ea"/>
              </a:rPr>
              <a:t>which </a:t>
            </a:r>
            <a:r>
              <a:rPr spc="-5" dirty="0">
                <a:cs typeface="+mn-lt"/>
                <a:sym typeface="+mn-ea"/>
              </a:rPr>
              <a:t>included an </a:t>
            </a:r>
            <a:r>
              <a:rPr dirty="0">
                <a:cs typeface="+mn-lt"/>
                <a:sym typeface="+mn-ea"/>
              </a:rPr>
              <a:t>overview of </a:t>
            </a:r>
            <a:r>
              <a:rPr spc="-5" dirty="0">
                <a:cs typeface="+mn-lt"/>
                <a:sym typeface="+mn-ea"/>
              </a:rPr>
              <a:t>the conversation procedure and any relevant chat </a:t>
            </a:r>
            <a:r>
              <a:rPr dirty="0">
                <a:cs typeface="+mn-lt"/>
                <a:sym typeface="+mn-ea"/>
              </a:rPr>
              <a:t>bots </a:t>
            </a:r>
            <a:r>
              <a:rPr spc="5" dirty="0">
                <a:cs typeface="+mn-lt"/>
                <a:sym typeface="+mn-ea"/>
              </a:rPr>
              <a:t>available. </a:t>
            </a:r>
            <a:r>
              <a:rPr spc="-5" dirty="0">
                <a:cs typeface="+mn-lt"/>
                <a:sym typeface="+mn-ea"/>
              </a:rPr>
              <a:t>A  database </a:t>
            </a:r>
            <a:r>
              <a:rPr spc="-10" dirty="0">
                <a:cs typeface="+mn-lt"/>
                <a:sym typeface="+mn-ea"/>
              </a:rPr>
              <a:t>was </a:t>
            </a:r>
            <a:r>
              <a:rPr spc="-5" dirty="0">
                <a:cs typeface="+mn-lt"/>
                <a:sym typeface="+mn-ea"/>
              </a:rPr>
              <a:t>developed, which stores information about questions, answers, keywords, </a:t>
            </a:r>
            <a:r>
              <a:rPr spc="-10" dirty="0">
                <a:cs typeface="+mn-lt"/>
                <a:sym typeface="+mn-ea"/>
              </a:rPr>
              <a:t>logs </a:t>
            </a:r>
            <a:r>
              <a:rPr spc="-5" dirty="0">
                <a:cs typeface="+mn-lt"/>
                <a:sym typeface="+mn-ea"/>
              </a:rPr>
              <a:t>and feedback messages. A usable </a:t>
            </a:r>
            <a:r>
              <a:rPr spc="5" dirty="0">
                <a:cs typeface="+mn-lt"/>
                <a:sym typeface="+mn-ea"/>
              </a:rPr>
              <a:t>system  </a:t>
            </a:r>
            <a:r>
              <a:rPr spc="-5" dirty="0">
                <a:cs typeface="+mn-lt"/>
                <a:sym typeface="+mn-ea"/>
              </a:rPr>
              <a:t>was designed, developed and deployed to the </a:t>
            </a:r>
            <a:r>
              <a:rPr spc="-15" dirty="0">
                <a:cs typeface="+mn-lt"/>
                <a:sym typeface="+mn-ea"/>
              </a:rPr>
              <a:t>web </a:t>
            </a:r>
            <a:r>
              <a:rPr spc="-5" dirty="0">
                <a:cs typeface="+mn-lt"/>
                <a:sym typeface="+mn-ea"/>
              </a:rPr>
              <a:t>server </a:t>
            </a:r>
            <a:r>
              <a:rPr dirty="0">
                <a:cs typeface="+mn-lt"/>
                <a:sym typeface="+mn-ea"/>
              </a:rPr>
              <a:t>on </a:t>
            </a:r>
            <a:r>
              <a:rPr spc="-10" dirty="0">
                <a:cs typeface="+mn-lt"/>
                <a:sym typeface="+mn-ea"/>
              </a:rPr>
              <a:t>two </a:t>
            </a:r>
            <a:r>
              <a:rPr spc="-5" dirty="0">
                <a:cs typeface="+mn-lt"/>
                <a:sym typeface="+mn-ea"/>
              </a:rPr>
              <a:t>occasions. An evaluation took place from data collected </a:t>
            </a:r>
            <a:r>
              <a:rPr dirty="0">
                <a:cs typeface="+mn-lt"/>
                <a:sym typeface="+mn-ea"/>
              </a:rPr>
              <a:t>by </a:t>
            </a:r>
            <a:r>
              <a:rPr spc="5" dirty="0">
                <a:cs typeface="+mn-lt"/>
                <a:sym typeface="+mn-ea"/>
              </a:rPr>
              <a:t>potential  </a:t>
            </a:r>
            <a:r>
              <a:rPr spc="-5" dirty="0">
                <a:cs typeface="+mn-lt"/>
                <a:sym typeface="+mn-ea"/>
              </a:rPr>
              <a:t>students </a:t>
            </a:r>
            <a:r>
              <a:rPr spc="5" dirty="0">
                <a:cs typeface="+mn-lt"/>
                <a:sym typeface="+mn-ea"/>
              </a:rPr>
              <a:t>of </a:t>
            </a:r>
            <a:r>
              <a:rPr spc="-5" dirty="0">
                <a:cs typeface="+mn-lt"/>
                <a:sym typeface="+mn-ea"/>
              </a:rPr>
              <a:t>the University. Also after received </a:t>
            </a:r>
            <a:r>
              <a:rPr dirty="0">
                <a:cs typeface="+mn-lt"/>
                <a:sym typeface="+mn-ea"/>
              </a:rPr>
              <a:t>feedback </a:t>
            </a:r>
            <a:r>
              <a:rPr spc="-5" dirty="0">
                <a:cs typeface="+mn-lt"/>
                <a:sym typeface="+mn-ea"/>
              </a:rPr>
              <a:t>from the first </a:t>
            </a:r>
            <a:r>
              <a:rPr dirty="0">
                <a:cs typeface="+mn-lt"/>
                <a:sym typeface="+mn-ea"/>
              </a:rPr>
              <a:t>deployment, </a:t>
            </a:r>
            <a:r>
              <a:rPr spc="-5" dirty="0">
                <a:cs typeface="+mn-lt"/>
                <a:sym typeface="+mn-ea"/>
              </a:rPr>
              <a:t>extra requirements were introduced and  implemented</a:t>
            </a:r>
            <a:endParaRPr>
              <a:cs typeface="+mn-lt"/>
            </a:endParaRPr>
          </a:p>
          <a:p>
            <a:endParaRPr lang="en-US" dirty="0">
              <a:cs typeface="+mn-lt"/>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i="1" u="sng" dirty="0">
                <a:solidFill>
                  <a:schemeClr val="accent1">
                    <a:lumMod val="75000"/>
                  </a:schemeClr>
                </a:solidFill>
                <a:latin typeface="Georgia" pitchFamily="18" charset="0"/>
                <a:cs typeface="Arial Black" panose="020B0A04020102020204" charset="0"/>
              </a:rPr>
              <a:t>REFERENCE:</a:t>
            </a:r>
          </a:p>
        </p:txBody>
      </p:sp>
      <p:sp>
        <p:nvSpPr>
          <p:cNvPr id="3" name="Content Placeholder 2"/>
          <p:cNvSpPr>
            <a:spLocks noGrp="1"/>
          </p:cNvSpPr>
          <p:nvPr>
            <p:ph sz="quarter" idx="1"/>
          </p:nvPr>
        </p:nvSpPr>
        <p:spPr>
          <a:xfrm>
            <a:off x="495299" y="1640115"/>
            <a:ext cx="8982529" cy="4833838"/>
          </a:xfrm>
        </p:spPr>
        <p:txBody>
          <a:bodyPr>
            <a:normAutofit fontScale="90000" lnSpcReduction="20000"/>
          </a:bodyPr>
          <a:lstStyle/>
          <a:p>
            <a:pPr marL="0" lvl="1" algn="just">
              <a:buFont typeface="Courier New" pitchFamily="49" charset="0"/>
              <a:buChar char="o"/>
            </a:pPr>
            <a:r>
              <a:rPr sz="2800" spc="-5" dirty="0">
                <a:cs typeface="+mn-lt"/>
                <a:sym typeface="+mn-ea"/>
              </a:rPr>
              <a:t>Emanuela </a:t>
            </a:r>
            <a:r>
              <a:rPr sz="2800" dirty="0">
                <a:cs typeface="+mn-lt"/>
                <a:sym typeface="+mn-ea"/>
              </a:rPr>
              <a:t>Haller </a:t>
            </a:r>
            <a:r>
              <a:rPr sz="2800" spc="-5" dirty="0">
                <a:cs typeface="+mn-lt"/>
                <a:sym typeface="+mn-ea"/>
              </a:rPr>
              <a:t>and </a:t>
            </a:r>
            <a:r>
              <a:rPr sz="2800" dirty="0">
                <a:cs typeface="+mn-lt"/>
                <a:sym typeface="+mn-ea"/>
              </a:rPr>
              <a:t>Traian Rebedea</a:t>
            </a:r>
            <a:r>
              <a:rPr sz="2800" b="1" dirty="0">
                <a:cs typeface="+mn-lt"/>
                <a:sym typeface="+mn-ea"/>
              </a:rPr>
              <a:t>, </a:t>
            </a:r>
            <a:r>
              <a:rPr sz="2800" b="1" spc="-5" dirty="0">
                <a:cs typeface="+mn-lt"/>
                <a:sym typeface="+mn-ea"/>
              </a:rPr>
              <a:t>“Designing a </a:t>
            </a:r>
            <a:r>
              <a:rPr sz="2800" b="1" spc="-5">
                <a:cs typeface="+mn-lt"/>
                <a:sym typeface="+mn-ea"/>
              </a:rPr>
              <a:t>Chat-bot that </a:t>
            </a:r>
            <a:r>
              <a:rPr sz="2800" b="1" spc="-5" dirty="0">
                <a:cs typeface="+mn-lt"/>
                <a:sym typeface="+mn-ea"/>
              </a:rPr>
              <a:t>Simulates </a:t>
            </a:r>
            <a:r>
              <a:rPr sz="2800" b="1" dirty="0">
                <a:cs typeface="+mn-lt"/>
                <a:sym typeface="+mn-ea"/>
              </a:rPr>
              <a:t>an </a:t>
            </a:r>
            <a:r>
              <a:rPr sz="2800" b="1" spc="-5" dirty="0">
                <a:cs typeface="+mn-lt"/>
                <a:sym typeface="+mn-ea"/>
              </a:rPr>
              <a:t>Historical </a:t>
            </a:r>
            <a:r>
              <a:rPr sz="2800" b="1" dirty="0">
                <a:cs typeface="+mn-lt"/>
                <a:sym typeface="+mn-ea"/>
              </a:rPr>
              <a:t>Figure”</a:t>
            </a:r>
            <a:r>
              <a:rPr sz="2800" dirty="0">
                <a:cs typeface="+mn-lt"/>
                <a:sym typeface="+mn-ea"/>
              </a:rPr>
              <a:t>, </a:t>
            </a:r>
            <a:r>
              <a:rPr sz="2800" spc="-5" dirty="0">
                <a:cs typeface="+mn-lt"/>
                <a:sym typeface="+mn-ea"/>
              </a:rPr>
              <a:t>IEEE Conference  Publications</a:t>
            </a:r>
            <a:r>
              <a:rPr sz="2800" b="1" spc="-5" dirty="0">
                <a:cs typeface="+mn-lt"/>
                <a:sym typeface="+mn-ea"/>
              </a:rPr>
              <a:t>, </a:t>
            </a:r>
            <a:r>
              <a:rPr sz="2800" spc="-5">
                <a:cs typeface="+mn-lt"/>
                <a:sym typeface="+mn-ea"/>
              </a:rPr>
              <a:t>July</a:t>
            </a:r>
            <a:r>
              <a:rPr sz="2800" spc="-15">
                <a:cs typeface="+mn-lt"/>
                <a:sym typeface="+mn-ea"/>
              </a:rPr>
              <a:t> </a:t>
            </a:r>
            <a:r>
              <a:rPr sz="2800">
                <a:cs typeface="+mn-lt"/>
                <a:sym typeface="+mn-ea"/>
              </a:rPr>
              <a:t>2013.</a:t>
            </a:r>
            <a:endParaRPr lang="en-IN" sz="2800" dirty="0">
              <a:cs typeface="+mn-lt"/>
              <a:sym typeface="+mn-ea"/>
            </a:endParaRPr>
          </a:p>
          <a:p>
            <a:pPr marL="0" lvl="1">
              <a:buFont typeface="Courier New" pitchFamily="49" charset="0"/>
              <a:buChar char="o"/>
            </a:pPr>
            <a:endParaRPr lang="en-IN" sz="2800" dirty="0">
              <a:cs typeface="+mn-lt"/>
              <a:sym typeface="+mn-ea"/>
            </a:endParaRPr>
          </a:p>
          <a:p>
            <a:pPr marL="0" lvl="1" algn="just">
              <a:buFont typeface="Courier New" pitchFamily="49" charset="0"/>
              <a:buChar char="o"/>
            </a:pPr>
            <a:r>
              <a:rPr sz="2800">
                <a:cs typeface="+mn-lt"/>
                <a:sym typeface="+mn-ea"/>
              </a:rPr>
              <a:t>Maja </a:t>
            </a:r>
            <a:r>
              <a:rPr sz="2800" spc="-5" dirty="0">
                <a:cs typeface="+mn-lt"/>
                <a:sym typeface="+mn-ea"/>
              </a:rPr>
              <a:t>Pantic</a:t>
            </a:r>
            <a:r>
              <a:rPr sz="2800" i="1" spc="-5" dirty="0">
                <a:cs typeface="+mn-lt"/>
                <a:sym typeface="+mn-ea"/>
              </a:rPr>
              <a:t>, </a:t>
            </a:r>
            <a:r>
              <a:rPr sz="2800" spc="-5" dirty="0">
                <a:cs typeface="+mn-lt"/>
                <a:sym typeface="+mn-ea"/>
              </a:rPr>
              <a:t>Reinier Zwitserloot, and </a:t>
            </a:r>
            <a:r>
              <a:rPr sz="2800" dirty="0">
                <a:cs typeface="+mn-lt"/>
                <a:sym typeface="+mn-ea"/>
              </a:rPr>
              <a:t>Robbert </a:t>
            </a:r>
            <a:r>
              <a:rPr sz="2800" spc="-5" dirty="0">
                <a:cs typeface="+mn-lt"/>
                <a:sym typeface="+mn-ea"/>
              </a:rPr>
              <a:t>Jan Grootjans, </a:t>
            </a:r>
            <a:r>
              <a:rPr sz="2800" b="1" spc="-5" dirty="0">
                <a:cs typeface="+mn-lt"/>
                <a:sym typeface="+mn-ea"/>
              </a:rPr>
              <a:t>“Teaching Introductory Artificial Intelligence Using </a:t>
            </a:r>
            <a:r>
              <a:rPr sz="2800" b="1" spc="-5">
                <a:cs typeface="+mn-lt"/>
                <a:sym typeface="+mn-ea"/>
              </a:rPr>
              <a:t>Asimple Ag</a:t>
            </a:r>
            <a:r>
              <a:rPr lang="en-IN" sz="2800" b="1" spc="-5" dirty="0">
                <a:cs typeface="+mn-lt"/>
                <a:sym typeface="+mn-ea"/>
              </a:rPr>
              <a:t>e</a:t>
            </a:r>
            <a:r>
              <a:rPr sz="2800" b="1" spc="-5">
                <a:cs typeface="+mn-lt"/>
                <a:sym typeface="+mn-ea"/>
              </a:rPr>
              <a:t>nt </a:t>
            </a:r>
            <a:r>
              <a:rPr sz="2800" b="1" spc="-5" dirty="0">
                <a:cs typeface="+mn-lt"/>
                <a:sym typeface="+mn-ea"/>
              </a:rPr>
              <a:t>Framework” </a:t>
            </a:r>
            <a:r>
              <a:rPr sz="2800" spc="-5" dirty="0">
                <a:cs typeface="+mn-lt"/>
                <a:sym typeface="+mn-ea"/>
              </a:rPr>
              <a:t>, IEEE Transactions On Education, Vol. </a:t>
            </a:r>
            <a:r>
              <a:rPr sz="2800" dirty="0">
                <a:cs typeface="+mn-lt"/>
                <a:sym typeface="+mn-ea"/>
              </a:rPr>
              <a:t>48, </a:t>
            </a:r>
            <a:r>
              <a:rPr sz="2800" spc="-5" dirty="0">
                <a:cs typeface="+mn-lt"/>
                <a:sym typeface="+mn-ea"/>
              </a:rPr>
              <a:t>No. </a:t>
            </a:r>
            <a:r>
              <a:rPr sz="2800" dirty="0">
                <a:cs typeface="+mn-lt"/>
                <a:sym typeface="+mn-ea"/>
              </a:rPr>
              <a:t>3, </a:t>
            </a:r>
            <a:r>
              <a:rPr sz="2800" spc="-10" dirty="0">
                <a:cs typeface="+mn-lt"/>
                <a:sym typeface="+mn-ea"/>
              </a:rPr>
              <a:t>August</a:t>
            </a:r>
            <a:r>
              <a:rPr sz="2800" spc="35" dirty="0">
                <a:cs typeface="+mn-lt"/>
                <a:sym typeface="+mn-ea"/>
              </a:rPr>
              <a:t> </a:t>
            </a:r>
            <a:r>
              <a:rPr sz="2800" dirty="0">
                <a:cs typeface="+mn-lt"/>
                <a:sym typeface="+mn-ea"/>
              </a:rPr>
              <a:t>2005.</a:t>
            </a:r>
            <a:endParaRPr sz="2800">
              <a:cs typeface="+mn-lt"/>
            </a:endParaRPr>
          </a:p>
          <a:p>
            <a:pPr>
              <a:lnSpc>
                <a:spcPct val="100000"/>
              </a:lnSpc>
              <a:spcBef>
                <a:spcPts val="50"/>
              </a:spcBef>
            </a:pPr>
            <a:endParaRPr sz="2800">
              <a:cs typeface="+mn-lt"/>
            </a:endParaRPr>
          </a:p>
          <a:p>
            <a:endParaRPr b="1" spc="-5" dirty="0">
              <a:latin typeface="Times New Roman" panose="02020603050405020304"/>
              <a:cs typeface="Times New Roman" panose="02020603050405020304"/>
              <a:sym typeface="+mn-ea"/>
            </a:endParaRPr>
          </a:p>
          <a:p>
            <a:endParaRPr b="1" spc="-5" dirty="0">
              <a:latin typeface="Times New Roman" panose="02020603050405020304"/>
              <a:cs typeface="Times New Roman" panose="02020603050405020304"/>
              <a:sym typeface="+mn-ea"/>
            </a:endParaRPr>
          </a:p>
          <a:p>
            <a:endParaRPr b="1" spc="-5" dirty="0">
              <a:latin typeface="Times New Roman" panose="02020603050405020304"/>
              <a:cs typeface="Times New Roman" panose="02020603050405020304"/>
              <a:sym typeface="+mn-ea"/>
            </a:endParaRPr>
          </a:p>
          <a:p>
            <a:pPr marL="0" indent="0">
              <a:buNone/>
            </a:pPr>
            <a:r>
              <a:rPr b="1" spc="-5" dirty="0">
                <a:latin typeface="Times New Roman" panose="02020603050405020304"/>
                <a:cs typeface="Times New Roman" panose="02020603050405020304"/>
                <a:sym typeface="+mn-ea"/>
              </a:rPr>
              <a:t> </a:t>
            </a:r>
            <a:endParaRPr lang="en-US" dirty="0"/>
          </a:p>
        </p:txBody>
      </p:sp>
      <p:pic>
        <p:nvPicPr>
          <p:cNvPr id="4" name="Content Placeholder 3" descr="WhatsApp Image 2020-06-17 at 9.03.13 PM"/>
          <p:cNvPicPr>
            <a:picLocks noChangeAspect="1"/>
          </p:cNvPicPr>
          <p:nvPr/>
        </p:nvPicPr>
        <p:blipFill>
          <a:blip r:embed="rId2"/>
          <a:stretch>
            <a:fillRect/>
          </a:stretch>
        </p:blipFill>
        <p:spPr>
          <a:xfrm>
            <a:off x="5979886" y="4383314"/>
            <a:ext cx="2681756" cy="2289628"/>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rot="20726528">
            <a:off x="829477" y="1257068"/>
            <a:ext cx="7832951" cy="2681514"/>
          </a:xfrm>
        </p:spPr>
        <p:txBody>
          <a:bodyPr>
            <a:normAutofit lnSpcReduction="10000"/>
          </a:bodyPr>
          <a:lstStyle/>
          <a:p>
            <a:pPr marL="0" indent="0">
              <a:buNone/>
            </a:pPr>
            <a:endParaRPr lang="en-IN" altLang="en-US" sz="8800" dirty="0"/>
          </a:p>
          <a:p>
            <a:pPr marL="0" indent="0">
              <a:buNone/>
            </a:pPr>
            <a:r>
              <a:rPr lang="en-IN" altLang="en-US" sz="8800" b="1" i="1" u="sng" dirty="0">
                <a:solidFill>
                  <a:schemeClr val="accent1">
                    <a:lumMod val="50000"/>
                  </a:schemeClr>
                </a:solidFill>
                <a:latin typeface="Forte" pitchFamily="66" charset="0"/>
              </a:rPr>
              <a:t>THANK  YOU</a:t>
            </a:r>
          </a:p>
        </p:txBody>
      </p:sp>
      <p:pic>
        <p:nvPicPr>
          <p:cNvPr id="4" name="Content Placeholder 3" descr="WhatsApp Image 2020-06-17 at 9.03.21 PM"/>
          <p:cNvPicPr>
            <a:picLocks noChangeAspect="1"/>
          </p:cNvPicPr>
          <p:nvPr/>
        </p:nvPicPr>
        <p:blipFill>
          <a:blip r:embed="rId2"/>
          <a:stretch>
            <a:fillRect/>
          </a:stretch>
        </p:blipFill>
        <p:spPr>
          <a:xfrm rot="20590301">
            <a:off x="224096" y="679151"/>
            <a:ext cx="5030884" cy="2292290"/>
          </a:xfrm>
          <a:prstGeom prst="rect">
            <a:avLst/>
          </a:prstGeom>
        </p:spPr>
      </p:pic>
      <p:pic>
        <p:nvPicPr>
          <p:cNvPr id="5" name="Content Placeholder 3" descr="WhatsApp Image 2020-06-17 at 9.03.13 PM"/>
          <p:cNvPicPr>
            <a:picLocks noChangeAspect="1"/>
          </p:cNvPicPr>
          <p:nvPr/>
        </p:nvPicPr>
        <p:blipFill>
          <a:blip r:embed="rId3"/>
          <a:stretch>
            <a:fillRect/>
          </a:stretch>
        </p:blipFill>
        <p:spPr>
          <a:xfrm>
            <a:off x="5123542" y="3773714"/>
            <a:ext cx="3489404" cy="288108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i="1" u="sng" dirty="0">
                <a:solidFill>
                  <a:schemeClr val="accent1">
                    <a:lumMod val="75000"/>
                  </a:schemeClr>
                </a:solidFill>
                <a:latin typeface="Georgia" pitchFamily="18" charset="0"/>
                <a:cs typeface="Arial Black" panose="020B0A04020102020204" charset="0"/>
              </a:rPr>
              <a:t>WHAT  IS  A Chatbot ?</a:t>
            </a:r>
          </a:p>
        </p:txBody>
      </p:sp>
      <p:sp>
        <p:nvSpPr>
          <p:cNvPr id="3" name="Content Placeholder 2"/>
          <p:cNvSpPr>
            <a:spLocks noGrp="1"/>
          </p:cNvSpPr>
          <p:nvPr>
            <p:ph sz="quarter" idx="1"/>
          </p:nvPr>
        </p:nvSpPr>
        <p:spPr>
          <a:xfrm>
            <a:off x="464457" y="2046514"/>
            <a:ext cx="6574972" cy="4130766"/>
          </a:xfrm>
        </p:spPr>
        <p:txBody>
          <a:bodyPr>
            <a:normAutofit fontScale="97500"/>
          </a:bodyPr>
          <a:lstStyle/>
          <a:p>
            <a:pPr marL="194945" marR="205105" indent="-182880" algn="just">
              <a:lnSpc>
                <a:spcPts val="2160"/>
              </a:lnSpc>
              <a:spcBef>
                <a:spcPts val="375"/>
              </a:spcBef>
              <a:buClr>
                <a:srgbClr val="E38312"/>
              </a:buClr>
              <a:buFont typeface="Wingdings" panose="05000000000000000000"/>
              <a:buChar char=""/>
              <a:tabLst>
                <a:tab pos="328295" algn="l"/>
              </a:tabLst>
            </a:pPr>
            <a:r>
              <a:rPr dirty="0">
                <a:solidFill>
                  <a:srgbClr val="404040"/>
                </a:solidFill>
                <a:latin typeface="Georgia" pitchFamily="18" charset="0"/>
                <a:cs typeface="+mn-lt"/>
                <a:sym typeface="+mn-ea"/>
              </a:rPr>
              <a:t>A </a:t>
            </a:r>
            <a:r>
              <a:rPr b="1" i="1" dirty="0">
                <a:solidFill>
                  <a:srgbClr val="404040"/>
                </a:solidFill>
                <a:latin typeface="Georgia" pitchFamily="18" charset="0"/>
                <a:cs typeface="+mn-lt"/>
                <a:sym typeface="+mn-ea"/>
              </a:rPr>
              <a:t>chat </a:t>
            </a:r>
            <a:r>
              <a:rPr i="1" dirty="0">
                <a:solidFill>
                  <a:srgbClr val="404040"/>
                </a:solidFill>
                <a:latin typeface="Georgia" pitchFamily="18" charset="0"/>
                <a:cs typeface="+mn-lt"/>
                <a:sym typeface="+mn-ea"/>
              </a:rPr>
              <a:t>ro</a:t>
            </a:r>
            <a:r>
              <a:rPr b="1" i="1" dirty="0">
                <a:solidFill>
                  <a:srgbClr val="404040"/>
                </a:solidFill>
                <a:latin typeface="Georgia" pitchFamily="18" charset="0"/>
                <a:cs typeface="+mn-lt"/>
                <a:sym typeface="+mn-ea"/>
              </a:rPr>
              <a:t>bot</a:t>
            </a:r>
            <a:r>
              <a:rPr dirty="0">
                <a:solidFill>
                  <a:srgbClr val="404040"/>
                </a:solidFill>
                <a:latin typeface="Georgia" pitchFamily="18" charset="0"/>
                <a:cs typeface="+mn-lt"/>
                <a:sym typeface="+mn-ea"/>
              </a:rPr>
              <a:t>, a </a:t>
            </a:r>
            <a:r>
              <a:rPr spc="-5" dirty="0">
                <a:solidFill>
                  <a:srgbClr val="404040"/>
                </a:solidFill>
                <a:latin typeface="Georgia" pitchFamily="18" charset="0"/>
                <a:cs typeface="+mn-lt"/>
                <a:sym typeface="+mn-ea"/>
              </a:rPr>
              <a:t>computer </a:t>
            </a:r>
            <a:r>
              <a:rPr spc="-15" dirty="0">
                <a:solidFill>
                  <a:srgbClr val="404040"/>
                </a:solidFill>
                <a:latin typeface="Georgia" pitchFamily="18" charset="0"/>
                <a:cs typeface="+mn-lt"/>
                <a:sym typeface="+mn-ea"/>
              </a:rPr>
              <a:t>program </a:t>
            </a:r>
            <a:r>
              <a:rPr spc="-5" dirty="0">
                <a:solidFill>
                  <a:srgbClr val="404040"/>
                </a:solidFill>
                <a:latin typeface="Georgia" pitchFamily="18" charset="0"/>
                <a:cs typeface="+mn-lt"/>
                <a:sym typeface="+mn-ea"/>
              </a:rPr>
              <a:t>that </a:t>
            </a:r>
            <a:r>
              <a:rPr spc="-10" dirty="0">
                <a:solidFill>
                  <a:srgbClr val="404040"/>
                </a:solidFill>
                <a:latin typeface="Georgia" pitchFamily="18" charset="0"/>
                <a:cs typeface="+mn-lt"/>
                <a:sym typeface="+mn-ea"/>
              </a:rPr>
              <a:t>simulates </a:t>
            </a:r>
            <a:r>
              <a:rPr dirty="0">
                <a:solidFill>
                  <a:srgbClr val="404040"/>
                </a:solidFill>
                <a:latin typeface="Georgia" pitchFamily="18" charset="0"/>
                <a:cs typeface="+mn-lt"/>
                <a:sym typeface="+mn-ea"/>
              </a:rPr>
              <a:t>human  </a:t>
            </a:r>
            <a:r>
              <a:rPr spc="-15" dirty="0">
                <a:solidFill>
                  <a:srgbClr val="404040"/>
                </a:solidFill>
                <a:latin typeface="Georgia" pitchFamily="18" charset="0"/>
                <a:cs typeface="+mn-lt"/>
                <a:sym typeface="+mn-ea"/>
              </a:rPr>
              <a:t>conversation, </a:t>
            </a:r>
            <a:r>
              <a:rPr spc="-5" dirty="0">
                <a:solidFill>
                  <a:srgbClr val="404040"/>
                </a:solidFill>
                <a:latin typeface="Georgia" pitchFamily="18" charset="0"/>
                <a:cs typeface="+mn-lt"/>
                <a:sym typeface="+mn-ea"/>
              </a:rPr>
              <a:t>or chat, through artificial</a:t>
            </a:r>
            <a:r>
              <a:rPr spc="35" dirty="0">
                <a:solidFill>
                  <a:srgbClr val="404040"/>
                </a:solidFill>
                <a:latin typeface="Georgia" pitchFamily="18" charset="0"/>
                <a:cs typeface="+mn-lt"/>
                <a:sym typeface="+mn-ea"/>
              </a:rPr>
              <a:t> </a:t>
            </a:r>
            <a:r>
              <a:rPr spc="-5" dirty="0">
                <a:solidFill>
                  <a:srgbClr val="404040"/>
                </a:solidFill>
                <a:latin typeface="Georgia" pitchFamily="18" charset="0"/>
                <a:cs typeface="+mn-lt"/>
                <a:sym typeface="+mn-ea"/>
              </a:rPr>
              <a:t>intelligence.</a:t>
            </a:r>
            <a:endParaRPr>
              <a:latin typeface="Georgia" pitchFamily="18" charset="0"/>
              <a:cs typeface="+mn-lt"/>
            </a:endParaRPr>
          </a:p>
          <a:p>
            <a:pPr algn="just">
              <a:lnSpc>
                <a:spcPct val="100000"/>
              </a:lnSpc>
              <a:spcBef>
                <a:spcPts val="5"/>
              </a:spcBef>
              <a:buClr>
                <a:srgbClr val="E38312"/>
              </a:buClr>
              <a:buFont typeface="Wingdings" panose="05000000000000000000"/>
              <a:buChar char=""/>
            </a:pPr>
            <a:r>
              <a:rPr dirty="0">
                <a:solidFill>
                  <a:srgbClr val="404040"/>
                </a:solidFill>
                <a:latin typeface="Georgia" pitchFamily="18" charset="0"/>
                <a:cs typeface="+mn-lt"/>
                <a:sym typeface="+mn-ea"/>
              </a:rPr>
              <a:t>It is a service, </a:t>
            </a:r>
            <a:r>
              <a:rPr spc="-10" dirty="0">
                <a:solidFill>
                  <a:srgbClr val="404040"/>
                </a:solidFill>
                <a:latin typeface="Georgia" pitchFamily="18" charset="0"/>
                <a:cs typeface="+mn-lt"/>
                <a:sym typeface="+mn-ea"/>
              </a:rPr>
              <a:t>powered </a:t>
            </a:r>
            <a:r>
              <a:rPr spc="-5" dirty="0">
                <a:solidFill>
                  <a:srgbClr val="404040"/>
                </a:solidFill>
                <a:latin typeface="Georgia" pitchFamily="18" charset="0"/>
                <a:cs typeface="+mn-lt"/>
                <a:sym typeface="+mn-ea"/>
              </a:rPr>
              <a:t>by rules </a:t>
            </a:r>
            <a:r>
              <a:rPr dirty="0">
                <a:solidFill>
                  <a:srgbClr val="404040"/>
                </a:solidFill>
                <a:latin typeface="Georgia" pitchFamily="18" charset="0"/>
                <a:cs typeface="+mn-lt"/>
                <a:sym typeface="+mn-ea"/>
              </a:rPr>
              <a:t>and </a:t>
            </a:r>
            <a:r>
              <a:rPr spc="-5" dirty="0">
                <a:solidFill>
                  <a:srgbClr val="404040"/>
                </a:solidFill>
                <a:latin typeface="Georgia" pitchFamily="18" charset="0"/>
                <a:cs typeface="+mn-lt"/>
                <a:sym typeface="+mn-ea"/>
              </a:rPr>
              <a:t>artificial intelligence,  that </a:t>
            </a:r>
            <a:r>
              <a:rPr spc="-10" dirty="0">
                <a:solidFill>
                  <a:srgbClr val="404040"/>
                </a:solidFill>
                <a:latin typeface="Georgia" pitchFamily="18" charset="0"/>
                <a:cs typeface="+mn-lt"/>
                <a:sym typeface="+mn-ea"/>
              </a:rPr>
              <a:t>you </a:t>
            </a:r>
            <a:r>
              <a:rPr spc="-15" dirty="0">
                <a:solidFill>
                  <a:srgbClr val="404040"/>
                </a:solidFill>
                <a:latin typeface="Georgia" pitchFamily="18" charset="0"/>
                <a:cs typeface="+mn-lt"/>
                <a:sym typeface="+mn-ea"/>
              </a:rPr>
              <a:t>interact </a:t>
            </a:r>
            <a:r>
              <a:rPr spc="-5" dirty="0">
                <a:solidFill>
                  <a:srgbClr val="404040"/>
                </a:solidFill>
                <a:latin typeface="Georgia" pitchFamily="18" charset="0"/>
                <a:cs typeface="+mn-lt"/>
                <a:sym typeface="+mn-ea"/>
              </a:rPr>
              <a:t>with via </a:t>
            </a:r>
            <a:r>
              <a:rPr dirty="0">
                <a:solidFill>
                  <a:srgbClr val="404040"/>
                </a:solidFill>
                <a:latin typeface="Georgia" pitchFamily="18" charset="0"/>
                <a:cs typeface="+mn-lt"/>
                <a:sym typeface="+mn-ea"/>
              </a:rPr>
              <a:t>a </a:t>
            </a:r>
            <a:r>
              <a:rPr spc="-5" dirty="0">
                <a:solidFill>
                  <a:srgbClr val="404040"/>
                </a:solidFill>
                <a:latin typeface="Georgia" pitchFamily="18" charset="0"/>
                <a:cs typeface="+mn-lt"/>
                <a:sym typeface="+mn-ea"/>
              </a:rPr>
              <a:t>chat</a:t>
            </a:r>
            <a:r>
              <a:rPr spc="35" dirty="0">
                <a:solidFill>
                  <a:srgbClr val="404040"/>
                </a:solidFill>
                <a:latin typeface="Georgia" pitchFamily="18" charset="0"/>
                <a:cs typeface="+mn-lt"/>
                <a:sym typeface="+mn-ea"/>
              </a:rPr>
              <a:t> </a:t>
            </a:r>
            <a:r>
              <a:rPr spc="-10" dirty="0">
                <a:solidFill>
                  <a:srgbClr val="404040"/>
                </a:solidFill>
                <a:latin typeface="Georgia" pitchFamily="18" charset="0"/>
                <a:cs typeface="+mn-lt"/>
                <a:sym typeface="+mn-ea"/>
              </a:rPr>
              <a:t>interface.</a:t>
            </a:r>
            <a:endParaRPr>
              <a:latin typeface="Georgia" pitchFamily="18" charset="0"/>
              <a:cs typeface="+mn-lt"/>
            </a:endParaRPr>
          </a:p>
          <a:p>
            <a:pPr algn="just">
              <a:lnSpc>
                <a:spcPct val="100000"/>
              </a:lnSpc>
              <a:spcBef>
                <a:spcPts val="5"/>
              </a:spcBef>
              <a:buClr>
                <a:srgbClr val="E38312"/>
              </a:buClr>
              <a:buFont typeface="Wingdings" panose="05000000000000000000"/>
              <a:buChar char=""/>
            </a:pPr>
            <a:r>
              <a:rPr spc="-5" dirty="0">
                <a:solidFill>
                  <a:srgbClr val="404040"/>
                </a:solidFill>
                <a:latin typeface="Georgia" pitchFamily="18" charset="0"/>
                <a:cs typeface="+mn-lt"/>
                <a:sym typeface="+mn-ea"/>
              </a:rPr>
              <a:t>The </a:t>
            </a:r>
            <a:r>
              <a:rPr dirty="0">
                <a:solidFill>
                  <a:srgbClr val="404040"/>
                </a:solidFill>
                <a:latin typeface="Georgia" pitchFamily="18" charset="0"/>
                <a:cs typeface="+mn-lt"/>
                <a:sym typeface="+mn-ea"/>
              </a:rPr>
              <a:t>service </a:t>
            </a:r>
            <a:r>
              <a:rPr spc="-5" dirty="0">
                <a:solidFill>
                  <a:srgbClr val="404040"/>
                </a:solidFill>
                <a:latin typeface="Georgia" pitchFamily="18" charset="0"/>
                <a:cs typeface="+mn-lt"/>
                <a:sym typeface="+mn-ea"/>
              </a:rPr>
              <a:t>could be </a:t>
            </a:r>
            <a:r>
              <a:rPr spc="-10" dirty="0">
                <a:solidFill>
                  <a:srgbClr val="404040"/>
                </a:solidFill>
                <a:latin typeface="Georgia" pitchFamily="18" charset="0"/>
                <a:cs typeface="+mn-lt"/>
                <a:sym typeface="+mn-ea"/>
              </a:rPr>
              <a:t>any </a:t>
            </a:r>
            <a:r>
              <a:rPr dirty="0">
                <a:solidFill>
                  <a:srgbClr val="404040"/>
                </a:solidFill>
                <a:latin typeface="Georgia" pitchFamily="18" charset="0"/>
                <a:cs typeface="+mn-lt"/>
                <a:sym typeface="+mn-ea"/>
              </a:rPr>
              <a:t>number </a:t>
            </a:r>
            <a:r>
              <a:rPr spc="-5" dirty="0">
                <a:solidFill>
                  <a:srgbClr val="404040"/>
                </a:solidFill>
                <a:latin typeface="Georgia" pitchFamily="18" charset="0"/>
                <a:cs typeface="+mn-lt"/>
                <a:sym typeface="+mn-ea"/>
              </a:rPr>
              <a:t>of </a:t>
            </a:r>
            <a:r>
              <a:rPr dirty="0">
                <a:solidFill>
                  <a:srgbClr val="404040"/>
                </a:solidFill>
                <a:latin typeface="Georgia" pitchFamily="18" charset="0"/>
                <a:cs typeface="+mn-lt"/>
                <a:sym typeface="+mn-ea"/>
              </a:rPr>
              <a:t>things, </a:t>
            </a:r>
            <a:r>
              <a:rPr spc="-5" dirty="0">
                <a:solidFill>
                  <a:srgbClr val="404040"/>
                </a:solidFill>
                <a:latin typeface="Georgia" pitchFamily="18" charset="0"/>
                <a:cs typeface="+mn-lt"/>
                <a:sym typeface="+mn-ea"/>
              </a:rPr>
              <a:t>ranging </a:t>
            </a:r>
            <a:r>
              <a:rPr spc="-15" dirty="0">
                <a:solidFill>
                  <a:srgbClr val="404040"/>
                </a:solidFill>
                <a:latin typeface="Georgia" pitchFamily="18" charset="0"/>
                <a:cs typeface="+mn-lt"/>
                <a:sym typeface="+mn-ea"/>
              </a:rPr>
              <a:t>from  </a:t>
            </a:r>
            <a:r>
              <a:rPr dirty="0">
                <a:solidFill>
                  <a:srgbClr val="404040"/>
                </a:solidFill>
                <a:latin typeface="Georgia" pitchFamily="18" charset="0"/>
                <a:cs typeface="+mn-lt"/>
                <a:sym typeface="+mn-ea"/>
              </a:rPr>
              <a:t>functional </a:t>
            </a:r>
            <a:r>
              <a:rPr spc="-15" dirty="0">
                <a:solidFill>
                  <a:srgbClr val="404040"/>
                </a:solidFill>
                <a:latin typeface="Georgia" pitchFamily="18" charset="0"/>
                <a:cs typeface="+mn-lt"/>
                <a:sym typeface="+mn-ea"/>
              </a:rPr>
              <a:t>to </a:t>
            </a:r>
            <a:r>
              <a:rPr dirty="0">
                <a:solidFill>
                  <a:srgbClr val="404040"/>
                </a:solidFill>
                <a:latin typeface="Georgia" pitchFamily="18" charset="0"/>
                <a:cs typeface="+mn-lt"/>
                <a:sym typeface="+mn-ea"/>
              </a:rPr>
              <a:t>fun, and it </a:t>
            </a:r>
            <a:r>
              <a:rPr spc="-5" dirty="0">
                <a:solidFill>
                  <a:srgbClr val="404040"/>
                </a:solidFill>
                <a:latin typeface="Georgia" pitchFamily="18" charset="0"/>
                <a:cs typeface="+mn-lt"/>
                <a:sym typeface="+mn-ea"/>
              </a:rPr>
              <a:t>could </a:t>
            </a:r>
            <a:r>
              <a:rPr spc="-10" dirty="0">
                <a:solidFill>
                  <a:srgbClr val="404040"/>
                </a:solidFill>
                <a:latin typeface="Georgia" pitchFamily="18" charset="0"/>
                <a:cs typeface="+mn-lt"/>
                <a:sym typeface="+mn-ea"/>
              </a:rPr>
              <a:t>live </a:t>
            </a:r>
            <a:r>
              <a:rPr dirty="0">
                <a:solidFill>
                  <a:srgbClr val="404040"/>
                </a:solidFill>
                <a:latin typeface="Georgia" pitchFamily="18" charset="0"/>
                <a:cs typeface="+mn-lt"/>
                <a:sym typeface="+mn-ea"/>
              </a:rPr>
              <a:t>in </a:t>
            </a:r>
            <a:r>
              <a:rPr spc="-10" dirty="0">
                <a:solidFill>
                  <a:srgbClr val="404040"/>
                </a:solidFill>
                <a:latin typeface="Georgia" pitchFamily="18" charset="0"/>
                <a:cs typeface="+mn-lt"/>
                <a:sym typeface="+mn-ea"/>
              </a:rPr>
              <a:t>any </a:t>
            </a:r>
            <a:r>
              <a:rPr dirty="0">
                <a:solidFill>
                  <a:srgbClr val="404040"/>
                </a:solidFill>
                <a:latin typeface="Georgia" pitchFamily="18" charset="0"/>
                <a:cs typeface="+mn-lt"/>
                <a:sym typeface="+mn-ea"/>
              </a:rPr>
              <a:t>major </a:t>
            </a:r>
            <a:r>
              <a:rPr spc="-5" dirty="0">
                <a:solidFill>
                  <a:srgbClr val="404040"/>
                </a:solidFill>
                <a:latin typeface="Georgia" pitchFamily="18" charset="0"/>
                <a:cs typeface="+mn-lt"/>
                <a:sym typeface="+mn-ea"/>
              </a:rPr>
              <a:t>chat product  (Facebook </a:t>
            </a:r>
            <a:r>
              <a:rPr spc="-20" dirty="0">
                <a:solidFill>
                  <a:srgbClr val="404040"/>
                </a:solidFill>
                <a:latin typeface="Georgia" pitchFamily="18" charset="0"/>
                <a:cs typeface="+mn-lt"/>
                <a:sym typeface="+mn-ea"/>
              </a:rPr>
              <a:t>Messenger, </a:t>
            </a:r>
            <a:r>
              <a:rPr spc="-5" dirty="0">
                <a:solidFill>
                  <a:srgbClr val="404040"/>
                </a:solidFill>
                <a:latin typeface="Georgia" pitchFamily="18" charset="0"/>
                <a:cs typeface="+mn-lt"/>
                <a:sym typeface="+mn-ea"/>
              </a:rPr>
              <a:t>Slack, </a:t>
            </a:r>
            <a:r>
              <a:rPr spc="-25" dirty="0">
                <a:solidFill>
                  <a:srgbClr val="404040"/>
                </a:solidFill>
                <a:latin typeface="Georgia" pitchFamily="18" charset="0"/>
                <a:cs typeface="+mn-lt"/>
                <a:sym typeface="+mn-ea"/>
              </a:rPr>
              <a:t>Telegram, </a:t>
            </a:r>
            <a:r>
              <a:rPr spc="-60" dirty="0">
                <a:solidFill>
                  <a:srgbClr val="404040"/>
                </a:solidFill>
                <a:latin typeface="Georgia" pitchFamily="18" charset="0"/>
                <a:cs typeface="+mn-lt"/>
                <a:sym typeface="+mn-ea"/>
              </a:rPr>
              <a:t>Text </a:t>
            </a:r>
            <a:r>
              <a:rPr spc="-5" dirty="0">
                <a:solidFill>
                  <a:srgbClr val="404040"/>
                </a:solidFill>
                <a:latin typeface="Georgia" pitchFamily="18" charset="0"/>
                <a:cs typeface="+mn-lt"/>
                <a:sym typeface="+mn-ea"/>
              </a:rPr>
              <a:t>Messages,</a:t>
            </a:r>
            <a:r>
              <a:rPr spc="155" dirty="0">
                <a:solidFill>
                  <a:srgbClr val="404040"/>
                </a:solidFill>
                <a:latin typeface="Georgia" pitchFamily="18" charset="0"/>
                <a:cs typeface="+mn-lt"/>
                <a:sym typeface="+mn-ea"/>
              </a:rPr>
              <a:t> </a:t>
            </a:r>
            <a:r>
              <a:rPr spc="-10" dirty="0">
                <a:solidFill>
                  <a:srgbClr val="404040"/>
                </a:solidFill>
                <a:latin typeface="Georgia" pitchFamily="18" charset="0"/>
                <a:cs typeface="+mn-lt"/>
                <a:sym typeface="+mn-ea"/>
              </a:rPr>
              <a:t>etc)</a:t>
            </a:r>
            <a:r>
              <a:rPr lang="en-IN" spc="-10" dirty="0">
                <a:solidFill>
                  <a:srgbClr val="404040"/>
                </a:solidFill>
                <a:latin typeface="Georgia" pitchFamily="18" charset="0"/>
                <a:cs typeface="+mn-lt"/>
                <a:sym typeface="+mn-ea"/>
              </a:rPr>
              <a:t>.</a:t>
            </a:r>
          </a:p>
        </p:txBody>
      </p:sp>
      <p:pic>
        <p:nvPicPr>
          <p:cNvPr id="6" name="Content Placeholder 5" descr="WhatsApp Image 2020-06-17 at 9.04.05 PM"/>
          <p:cNvPicPr>
            <a:picLocks noGrp="1" noChangeAspect="1"/>
          </p:cNvPicPr>
          <p:nvPr>
            <p:ph sz="quarter" idx="2"/>
          </p:nvPr>
        </p:nvPicPr>
        <p:blipFill>
          <a:blip r:embed="rId2"/>
          <a:stretch>
            <a:fillRect/>
          </a:stretch>
        </p:blipFill>
        <p:spPr>
          <a:xfrm>
            <a:off x="7121468" y="1651455"/>
            <a:ext cx="2399109" cy="369125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089900" cy="813933"/>
          </a:xfrm>
        </p:spPr>
        <p:txBody>
          <a:bodyPr/>
          <a:lstStyle/>
          <a:p>
            <a:r>
              <a:rPr lang="en-IN" altLang="en-US" sz="3600" b="1" i="1" u="sng" dirty="0">
                <a:solidFill>
                  <a:schemeClr val="accent1">
                    <a:lumMod val="75000"/>
                  </a:schemeClr>
                </a:solidFill>
                <a:latin typeface="Arial Black" panose="020B0A04020102020204" charset="0"/>
                <a:cs typeface="Arial Black" panose="020B0A04020102020204" charset="0"/>
              </a:rPr>
              <a:t>INTRODUCTION</a:t>
            </a:r>
          </a:p>
        </p:txBody>
      </p:sp>
      <p:sp>
        <p:nvSpPr>
          <p:cNvPr id="3" name="Content Placeholder 2"/>
          <p:cNvSpPr>
            <a:spLocks noGrp="1"/>
          </p:cNvSpPr>
          <p:nvPr>
            <p:ph sz="quarter" idx="1"/>
          </p:nvPr>
        </p:nvSpPr>
        <p:spPr>
          <a:xfrm>
            <a:off x="495299" y="1335315"/>
            <a:ext cx="8619671" cy="5210628"/>
          </a:xfrm>
        </p:spPr>
        <p:txBody>
          <a:bodyPr>
            <a:normAutofit fontScale="67500" lnSpcReduction="20000"/>
          </a:bodyPr>
          <a:lstStyle/>
          <a:p>
            <a:pPr marL="0" marR="6985" indent="0" algn="just">
              <a:lnSpc>
                <a:spcPct val="96000"/>
              </a:lnSpc>
              <a:spcBef>
                <a:spcPts val="760"/>
              </a:spcBef>
              <a:buNone/>
            </a:pPr>
            <a:r>
              <a:rPr sz="3300" b="1" spc="-5">
                <a:latin typeface="Georgia" pitchFamily="18" charset="0"/>
                <a:cs typeface="+mn-lt"/>
                <a:sym typeface="+mn-ea"/>
              </a:rPr>
              <a:t>A </a:t>
            </a:r>
            <a:r>
              <a:rPr lang="en-IN" sz="3300" spc="-5" dirty="0">
                <a:latin typeface="Georgia" pitchFamily="18" charset="0"/>
                <a:cs typeface="+mn-lt"/>
                <a:sym typeface="+mn-ea"/>
              </a:rPr>
              <a:t>Chatbot</a:t>
            </a:r>
            <a:r>
              <a:rPr sz="3300" spc="-5">
                <a:latin typeface="Georgia" pitchFamily="18" charset="0"/>
                <a:cs typeface="+mn-lt"/>
                <a:sym typeface="+mn-ea"/>
              </a:rPr>
              <a:t> </a:t>
            </a:r>
            <a:r>
              <a:rPr sz="3300" spc="-5" dirty="0">
                <a:latin typeface="Georgia" pitchFamily="18" charset="0"/>
                <a:cs typeface="+mn-lt"/>
                <a:sym typeface="+mn-ea"/>
              </a:rPr>
              <a:t>is an artificial person, animal </a:t>
            </a:r>
            <a:r>
              <a:rPr sz="3300" dirty="0">
                <a:latin typeface="Georgia" pitchFamily="18" charset="0"/>
                <a:cs typeface="+mn-lt"/>
                <a:sym typeface="+mn-ea"/>
              </a:rPr>
              <a:t>or </a:t>
            </a:r>
            <a:r>
              <a:rPr sz="3300" spc="-5" dirty="0">
                <a:latin typeface="Georgia" pitchFamily="18" charset="0"/>
                <a:cs typeface="+mn-lt"/>
                <a:sym typeface="+mn-ea"/>
              </a:rPr>
              <a:t>other creature which holds conversations with humans. This could </a:t>
            </a:r>
            <a:r>
              <a:rPr sz="3300" dirty="0">
                <a:latin typeface="Georgia" pitchFamily="18" charset="0"/>
                <a:cs typeface="+mn-lt"/>
                <a:sym typeface="+mn-ea"/>
              </a:rPr>
              <a:t>be </a:t>
            </a:r>
            <a:r>
              <a:rPr sz="3300" spc="-5" dirty="0">
                <a:latin typeface="Georgia" pitchFamily="18" charset="0"/>
                <a:cs typeface="+mn-lt"/>
                <a:sym typeface="+mn-ea"/>
              </a:rPr>
              <a:t>a text based  (typed) conversation, a spoken conversation </a:t>
            </a:r>
            <a:r>
              <a:rPr sz="3300" dirty="0">
                <a:latin typeface="Georgia" pitchFamily="18" charset="0"/>
                <a:cs typeface="+mn-lt"/>
                <a:sym typeface="+mn-ea"/>
              </a:rPr>
              <a:t>or </a:t>
            </a:r>
            <a:r>
              <a:rPr sz="3300" spc="-5" dirty="0">
                <a:latin typeface="Georgia" pitchFamily="18" charset="0"/>
                <a:cs typeface="+mn-lt"/>
                <a:sym typeface="+mn-ea"/>
              </a:rPr>
              <a:t>even a non-verbal conversation. Chat bot can </a:t>
            </a:r>
            <a:r>
              <a:rPr sz="3300" spc="-10" dirty="0">
                <a:latin typeface="Georgia" pitchFamily="18" charset="0"/>
                <a:cs typeface="+mn-lt"/>
                <a:sym typeface="+mn-ea"/>
              </a:rPr>
              <a:t>run </a:t>
            </a:r>
            <a:r>
              <a:rPr sz="3300" dirty="0">
                <a:latin typeface="Georgia" pitchFamily="18" charset="0"/>
                <a:cs typeface="+mn-lt"/>
                <a:sym typeface="+mn-ea"/>
              </a:rPr>
              <a:t>on </a:t>
            </a:r>
            <a:r>
              <a:rPr sz="3300" spc="-5" dirty="0">
                <a:latin typeface="Georgia" pitchFamily="18" charset="0"/>
                <a:cs typeface="+mn-lt"/>
                <a:sym typeface="+mn-ea"/>
              </a:rPr>
              <a:t>local computers and phones,  though most </a:t>
            </a:r>
            <a:r>
              <a:rPr sz="3300" dirty="0">
                <a:latin typeface="Georgia" pitchFamily="18" charset="0"/>
                <a:cs typeface="+mn-lt"/>
                <a:sym typeface="+mn-ea"/>
              </a:rPr>
              <a:t>of </a:t>
            </a:r>
            <a:r>
              <a:rPr sz="3300" spc="-5" dirty="0">
                <a:latin typeface="Georgia" pitchFamily="18" charset="0"/>
                <a:cs typeface="+mn-lt"/>
                <a:sym typeface="+mn-ea"/>
              </a:rPr>
              <a:t>the time it is accessed through the internet. </a:t>
            </a:r>
            <a:r>
              <a:rPr sz="3300" spc="-10" dirty="0">
                <a:latin typeface="Georgia" pitchFamily="18" charset="0"/>
                <a:cs typeface="+mn-lt"/>
                <a:sym typeface="+mn-ea"/>
              </a:rPr>
              <a:t>Chat </a:t>
            </a:r>
            <a:r>
              <a:rPr sz="3300" dirty="0">
                <a:latin typeface="Georgia" pitchFamily="18" charset="0"/>
                <a:cs typeface="+mn-lt"/>
                <a:sym typeface="+mn-ea"/>
              </a:rPr>
              <a:t>bot </a:t>
            </a:r>
            <a:r>
              <a:rPr sz="3300" spc="-5" dirty="0">
                <a:latin typeface="Georgia" pitchFamily="18" charset="0"/>
                <a:cs typeface="+mn-lt"/>
                <a:sym typeface="+mn-ea"/>
              </a:rPr>
              <a:t>is </a:t>
            </a:r>
            <a:r>
              <a:rPr sz="3300" dirty="0">
                <a:latin typeface="Georgia" pitchFamily="18" charset="0"/>
                <a:cs typeface="+mn-lt"/>
                <a:sym typeface="+mn-ea"/>
              </a:rPr>
              <a:t>typically </a:t>
            </a:r>
            <a:r>
              <a:rPr sz="3300" spc="-5" dirty="0">
                <a:latin typeface="Georgia" pitchFamily="18" charset="0"/>
                <a:cs typeface="+mn-lt"/>
                <a:sym typeface="+mn-ea"/>
              </a:rPr>
              <a:t>perceived as engaging software entity which humans  can </a:t>
            </a:r>
            <a:r>
              <a:rPr sz="3300" dirty="0">
                <a:latin typeface="Georgia" pitchFamily="18" charset="0"/>
                <a:cs typeface="+mn-lt"/>
                <a:sym typeface="+mn-ea"/>
              </a:rPr>
              <a:t>talk </a:t>
            </a:r>
            <a:r>
              <a:rPr sz="3300" spc="-5" dirty="0">
                <a:latin typeface="Georgia" pitchFamily="18" charset="0"/>
                <a:cs typeface="+mn-lt"/>
                <a:sym typeface="+mn-ea"/>
              </a:rPr>
              <a:t>to. It </a:t>
            </a:r>
            <a:r>
              <a:rPr sz="3300" dirty="0">
                <a:latin typeface="Georgia" pitchFamily="18" charset="0"/>
                <a:cs typeface="+mn-lt"/>
                <a:sym typeface="+mn-ea"/>
              </a:rPr>
              <a:t>can be </a:t>
            </a:r>
            <a:r>
              <a:rPr sz="3300" spc="-5" dirty="0">
                <a:latin typeface="Georgia" pitchFamily="18" charset="0"/>
                <a:cs typeface="+mn-lt"/>
                <a:sym typeface="+mn-ea"/>
              </a:rPr>
              <a:t>interesting, inspiring and intriguing. It appears everywhere, from </a:t>
            </a:r>
            <a:r>
              <a:rPr sz="3300" dirty="0">
                <a:latin typeface="Georgia" pitchFamily="18" charset="0"/>
                <a:cs typeface="+mn-lt"/>
                <a:sym typeface="+mn-ea"/>
              </a:rPr>
              <a:t>old </a:t>
            </a:r>
            <a:r>
              <a:rPr sz="3300" spc="-5" dirty="0">
                <a:latin typeface="Georgia" pitchFamily="18" charset="0"/>
                <a:cs typeface="+mn-lt"/>
                <a:sym typeface="+mn-ea"/>
              </a:rPr>
              <a:t>ancient HTML pages to modern </a:t>
            </a:r>
            <a:r>
              <a:rPr sz="3300" spc="5" dirty="0">
                <a:latin typeface="Georgia" pitchFamily="18" charset="0"/>
                <a:cs typeface="+mn-lt"/>
                <a:sym typeface="+mn-ea"/>
              </a:rPr>
              <a:t>advanced  </a:t>
            </a:r>
            <a:r>
              <a:rPr sz="3300" spc="-5" dirty="0">
                <a:latin typeface="Georgia" pitchFamily="18" charset="0"/>
                <a:cs typeface="+mn-lt"/>
                <a:sym typeface="+mn-ea"/>
              </a:rPr>
              <a:t>social networkingwebsites, and from standard computers to fashionable smart mobile devices. Chat </a:t>
            </a:r>
            <a:r>
              <a:rPr sz="3300" dirty="0">
                <a:latin typeface="Georgia" pitchFamily="18" charset="0"/>
                <a:cs typeface="+mn-lt"/>
                <a:sym typeface="+mn-ea"/>
              </a:rPr>
              <a:t>bots </a:t>
            </a:r>
            <a:r>
              <a:rPr sz="3300" spc="-5" dirty="0">
                <a:latin typeface="Georgia" pitchFamily="18" charset="0"/>
                <a:cs typeface="+mn-lt"/>
                <a:sym typeface="+mn-ea"/>
              </a:rPr>
              <a:t>talk </a:t>
            </a:r>
            <a:r>
              <a:rPr sz="3300" dirty="0">
                <a:latin typeface="Georgia" pitchFamily="18" charset="0"/>
                <a:cs typeface="+mn-lt"/>
                <a:sym typeface="+mn-ea"/>
              </a:rPr>
              <a:t>in </a:t>
            </a:r>
            <a:r>
              <a:rPr sz="3300" spc="-5" dirty="0">
                <a:latin typeface="Georgia" pitchFamily="18" charset="0"/>
                <a:cs typeface="+mn-lt"/>
                <a:sym typeface="+mn-ea"/>
              </a:rPr>
              <a:t>almost </a:t>
            </a:r>
            <a:r>
              <a:rPr sz="3300" dirty="0">
                <a:latin typeface="Georgia" pitchFamily="18" charset="0"/>
                <a:cs typeface="+mn-lt"/>
                <a:sym typeface="+mn-ea"/>
              </a:rPr>
              <a:t>every </a:t>
            </a:r>
            <a:r>
              <a:rPr sz="3300" spc="-5" dirty="0">
                <a:latin typeface="Georgia" pitchFamily="18" charset="0"/>
                <a:cs typeface="+mn-lt"/>
                <a:sym typeface="+mn-ea"/>
              </a:rPr>
              <a:t>major language. </a:t>
            </a:r>
            <a:r>
              <a:rPr sz="3300" spc="10" dirty="0">
                <a:latin typeface="Georgia" pitchFamily="18" charset="0"/>
                <a:cs typeface="+mn-lt"/>
                <a:sym typeface="+mn-ea"/>
              </a:rPr>
              <a:t>Their   </a:t>
            </a:r>
            <a:r>
              <a:rPr sz="3300" spc="-5" dirty="0">
                <a:latin typeface="Georgia" pitchFamily="18" charset="0"/>
                <a:cs typeface="+mn-lt"/>
                <a:sym typeface="+mn-ea"/>
              </a:rPr>
              <a:t>language (Natural Language Processing, NLP) skills vary from extremely </a:t>
            </a:r>
            <a:r>
              <a:rPr sz="3300" dirty="0">
                <a:latin typeface="Georgia" pitchFamily="18" charset="0"/>
                <a:cs typeface="+mn-lt"/>
                <a:sym typeface="+mn-ea"/>
              </a:rPr>
              <a:t>poor</a:t>
            </a:r>
            <a:r>
              <a:rPr sz="3300" spc="20" dirty="0">
                <a:latin typeface="Georgia" pitchFamily="18" charset="0"/>
                <a:cs typeface="+mn-lt"/>
                <a:sym typeface="+mn-ea"/>
              </a:rPr>
              <a:t> </a:t>
            </a:r>
            <a:r>
              <a:rPr sz="3300" spc="-5" dirty="0">
                <a:latin typeface="Georgia" pitchFamily="18" charset="0"/>
                <a:cs typeface="+mn-lt"/>
                <a:sym typeface="+mn-ea"/>
              </a:rPr>
              <a:t>tovery clever intelligent, helpful and funny. The </a:t>
            </a:r>
            <a:r>
              <a:rPr sz="3300" spc="-10" dirty="0">
                <a:latin typeface="Georgia" pitchFamily="18" charset="0"/>
                <a:cs typeface="+mn-lt"/>
                <a:sym typeface="+mn-ea"/>
              </a:rPr>
              <a:t>same </a:t>
            </a:r>
            <a:r>
              <a:rPr sz="3300" spc="-5" dirty="0">
                <a:latin typeface="Georgia" pitchFamily="18" charset="0"/>
                <a:cs typeface="+mn-lt"/>
                <a:sym typeface="+mn-ea"/>
              </a:rPr>
              <a:t>counts for their graphic design, sometimes </a:t>
            </a:r>
            <a:r>
              <a:rPr sz="3300" dirty="0">
                <a:latin typeface="Georgia" pitchFamily="18" charset="0"/>
                <a:cs typeface="+mn-lt"/>
                <a:sym typeface="+mn-ea"/>
              </a:rPr>
              <a:t>it </a:t>
            </a:r>
            <a:r>
              <a:rPr sz="3300" spc="-5" dirty="0">
                <a:latin typeface="Georgia" pitchFamily="18" charset="0"/>
                <a:cs typeface="+mn-lt"/>
                <a:sym typeface="+mn-ea"/>
              </a:rPr>
              <a:t>feels like a cartoonish character  drawn </a:t>
            </a:r>
            <a:r>
              <a:rPr sz="3300" spc="5" dirty="0">
                <a:latin typeface="Georgia" pitchFamily="18" charset="0"/>
                <a:cs typeface="+mn-lt"/>
                <a:sym typeface="+mn-ea"/>
              </a:rPr>
              <a:t>by </a:t>
            </a:r>
            <a:r>
              <a:rPr sz="3300" spc="-5" dirty="0">
                <a:latin typeface="Georgia" pitchFamily="18" charset="0"/>
                <a:cs typeface="+mn-lt"/>
                <a:sym typeface="+mn-ea"/>
              </a:rPr>
              <a:t>a child, and </a:t>
            </a:r>
            <a:r>
              <a:rPr sz="3300" dirty="0">
                <a:latin typeface="Georgia" pitchFamily="18" charset="0"/>
                <a:cs typeface="+mn-lt"/>
                <a:sym typeface="+mn-ea"/>
              </a:rPr>
              <a:t>on </a:t>
            </a:r>
            <a:r>
              <a:rPr sz="3300" spc="-5" dirty="0">
                <a:latin typeface="Georgia" pitchFamily="18" charset="0"/>
                <a:cs typeface="+mn-lt"/>
                <a:sym typeface="+mn-ea"/>
              </a:rPr>
              <a:t>the other hand there </a:t>
            </a:r>
            <a:r>
              <a:rPr sz="3300" dirty="0">
                <a:latin typeface="Georgia" pitchFamily="18" charset="0"/>
                <a:cs typeface="+mn-lt"/>
                <a:sym typeface="+mn-ea"/>
              </a:rPr>
              <a:t>are photo-realistic 3D </a:t>
            </a:r>
            <a:r>
              <a:rPr sz="3300" spc="-5" dirty="0">
                <a:latin typeface="Georgia" pitchFamily="18" charset="0"/>
                <a:cs typeface="+mn-lt"/>
                <a:sym typeface="+mn-ea"/>
              </a:rPr>
              <a:t>animated characters available, which </a:t>
            </a:r>
            <a:r>
              <a:rPr sz="3300" dirty="0">
                <a:latin typeface="Georgia" pitchFamily="18" charset="0"/>
                <a:cs typeface="+mn-lt"/>
                <a:sym typeface="+mn-ea"/>
              </a:rPr>
              <a:t>are </a:t>
            </a:r>
            <a:r>
              <a:rPr sz="3300" spc="-5" dirty="0">
                <a:latin typeface="Georgia" pitchFamily="18" charset="0"/>
                <a:cs typeface="+mn-lt"/>
                <a:sym typeface="+mn-ea"/>
              </a:rPr>
              <a:t>hard to distinguish </a:t>
            </a:r>
            <a:r>
              <a:rPr sz="3600" spc="-5" dirty="0">
                <a:latin typeface="Georgia" pitchFamily="18" charset="0"/>
                <a:cs typeface="+mn-lt"/>
                <a:sym typeface="+mn-ea"/>
              </a:rPr>
              <a:t>from  humans. And </a:t>
            </a:r>
            <a:r>
              <a:rPr sz="3600" dirty="0">
                <a:latin typeface="Georgia" pitchFamily="18" charset="0"/>
                <a:cs typeface="+mn-lt"/>
                <a:sym typeface="+mn-ea"/>
              </a:rPr>
              <a:t>they are </a:t>
            </a:r>
            <a:r>
              <a:rPr sz="3600" spc="-5" dirty="0">
                <a:latin typeface="Georgia" pitchFamily="18" charset="0"/>
                <a:cs typeface="+mn-lt"/>
                <a:sym typeface="+mn-ea"/>
              </a:rPr>
              <a:t>all referred to as </a:t>
            </a:r>
            <a:r>
              <a:rPr sz="3600" spc="-10" dirty="0">
                <a:latin typeface="Georgia" pitchFamily="18" charset="0"/>
                <a:cs typeface="+mn-lt"/>
                <a:sym typeface="+mn-ea"/>
              </a:rPr>
              <a:t>“chat</a:t>
            </a:r>
            <a:r>
              <a:rPr sz="3600" spc="55" dirty="0">
                <a:latin typeface="Georgia" pitchFamily="18" charset="0"/>
                <a:cs typeface="+mn-lt"/>
                <a:sym typeface="+mn-ea"/>
              </a:rPr>
              <a:t> </a:t>
            </a:r>
            <a:r>
              <a:rPr sz="3600" dirty="0">
                <a:latin typeface="Georgia" pitchFamily="18" charset="0"/>
                <a:cs typeface="+mn-lt"/>
                <a:sym typeface="+mn-ea"/>
              </a:rPr>
              <a:t>bots”.</a:t>
            </a:r>
            <a:endParaRPr sz="3600">
              <a:latin typeface="Georgia" pitchFamily="18" charset="0"/>
              <a:cs typeface="+mn-lt"/>
            </a:endParaRPr>
          </a:p>
          <a:p>
            <a:pPr marL="12700" marR="6985" algn="just">
              <a:lnSpc>
                <a:spcPct val="96000"/>
              </a:lnSpc>
              <a:spcBef>
                <a:spcPts val="760"/>
              </a:spcBef>
            </a:pPr>
            <a:endParaRPr>
              <a:latin typeface="Georgia" pitchFamily="18" charset="0"/>
              <a:cs typeface="Times New Roman" panose="02020603050405020304"/>
            </a:endParaRPr>
          </a:p>
          <a:p>
            <a:pPr marL="12700" marR="6985" algn="just">
              <a:lnSpc>
                <a:spcPct val="96000"/>
              </a:lnSpc>
              <a:spcBef>
                <a:spcPts val="760"/>
              </a:spcBef>
            </a:pPr>
            <a:endParaRPr spc="-5" dirty="0">
              <a:latin typeface="Times New Roman" panose="02020603050405020304"/>
              <a:cs typeface="Times New Roman" panose="02020603050405020304"/>
              <a:sym typeface="+mn-ea"/>
            </a:endParaRPr>
          </a:p>
          <a:p>
            <a:pPr marL="12700" marR="6985" algn="just">
              <a:lnSpc>
                <a:spcPct val="96000"/>
              </a:lnSpc>
              <a:spcBef>
                <a:spcPts val="760"/>
              </a:spcBef>
            </a:pPr>
            <a:endParaRPr>
              <a:latin typeface="Times New Roman" panose="02020603050405020304"/>
              <a:cs typeface="Times New Roman" panose="02020603050405020304"/>
            </a:endParaRPr>
          </a:p>
          <a:p>
            <a:pPr marL="0" indent="0">
              <a:lnSpc>
                <a:spcPct val="100000"/>
              </a:lnSpc>
              <a:spcBef>
                <a:spcPts val="950"/>
              </a:spcBef>
              <a:buNone/>
            </a:pPr>
            <a:endParaRPr>
              <a:latin typeface="Times New Roman" panose="02020603050405020304"/>
              <a:cs typeface="Times New Roman" panose="02020603050405020304"/>
            </a:endParaRPr>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089900" cy="770391"/>
          </a:xfrm>
        </p:spPr>
        <p:txBody>
          <a:bodyPr/>
          <a:lstStyle/>
          <a:p>
            <a:r>
              <a:rPr lang="en-IN" altLang="en-US" sz="3600" b="1" i="1" u="sng" dirty="0">
                <a:solidFill>
                  <a:schemeClr val="accent1">
                    <a:lumMod val="75000"/>
                  </a:schemeClr>
                </a:solidFill>
                <a:latin typeface="Georgia" pitchFamily="18" charset="0"/>
                <a:cs typeface="Arial Black" panose="020B0A04020102020204" charset="0"/>
              </a:rPr>
              <a:t>HISTORY OF Chatbot</a:t>
            </a:r>
          </a:p>
        </p:txBody>
      </p:sp>
      <p:sp>
        <p:nvSpPr>
          <p:cNvPr id="3" name="Content Placeholder 2"/>
          <p:cNvSpPr>
            <a:spLocks noGrp="1"/>
          </p:cNvSpPr>
          <p:nvPr>
            <p:ph sz="quarter" idx="1"/>
          </p:nvPr>
        </p:nvSpPr>
        <p:spPr>
          <a:xfrm>
            <a:off x="377372" y="1523999"/>
            <a:ext cx="5968010" cy="4615543"/>
          </a:xfrm>
        </p:spPr>
        <p:txBody>
          <a:bodyPr>
            <a:noAutofit/>
          </a:bodyPr>
          <a:lstStyle/>
          <a:p>
            <a:pPr algn="just"/>
            <a:r>
              <a:rPr lang="en-US" sz="2000" dirty="0">
                <a:latin typeface="Georgia" pitchFamily="18" charset="0"/>
              </a:rPr>
              <a:t>The first Chatbot ever was  developed by MIT professor Joseph Weizenbaum in the 1960s. It was called ELIZA. You’ll read more about ELIZA and other popular Chatbots that were developed in the second half of the 20th century later on.</a:t>
            </a:r>
          </a:p>
          <a:p>
            <a:pPr algn="just"/>
            <a:r>
              <a:rPr lang="en-US" sz="2000" dirty="0">
                <a:latin typeface="Georgia" pitchFamily="18" charset="0"/>
              </a:rPr>
              <a:t>In the year 2009, a company called WeChat  in China created a more advanced Chatbot. Since its launch, WeChat has conquered the hearts of many users who demonstrate an unwavering loyalty to it. It is a highly thriving social media platform.</a:t>
            </a:r>
          </a:p>
        </p:txBody>
      </p:sp>
      <p:pic>
        <p:nvPicPr>
          <p:cNvPr id="4" name="Content Placeholder 3" descr="WhatsApp Image 2020-06-17 at 9.03.13 PM"/>
          <p:cNvPicPr>
            <a:picLocks noChangeAspect="1"/>
          </p:cNvPicPr>
          <p:nvPr/>
        </p:nvPicPr>
        <p:blipFill>
          <a:blip r:embed="rId2"/>
          <a:stretch>
            <a:fillRect/>
          </a:stretch>
        </p:blipFill>
        <p:spPr>
          <a:xfrm>
            <a:off x="6270172" y="1114334"/>
            <a:ext cx="2737077" cy="452691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29128" y="754743"/>
            <a:ext cx="8089900" cy="5632123"/>
          </a:xfrm>
        </p:spPr>
        <p:txBody>
          <a:bodyPr>
            <a:normAutofit fontScale="92500"/>
          </a:bodyPr>
          <a:lstStyle/>
          <a:p>
            <a:pPr algn="just"/>
            <a:r>
              <a:rPr lang="en-US" dirty="0">
                <a:latin typeface="Georgia" pitchFamily="18" charset="0"/>
              </a:rPr>
              <a:t>Through its platform, it has made it easy to create very simple Chatbots. It has grown to be an example of the most favored ways for marketers and employers to reduce the work they do as they interact with customers online.</a:t>
            </a:r>
          </a:p>
          <a:p>
            <a:pPr algn="just"/>
            <a:r>
              <a:rPr lang="en-US" dirty="0">
                <a:latin typeface="Georgia" pitchFamily="18" charset="0"/>
              </a:rPr>
              <a:t>Though it has implications and is less performant than today’s messaging apps such as Facebook Messenger, Slack, and Telegram, it doesn’t mean that you cannot construct a very smart bot on WeChat. Chumen Wenwen Company, founded in 2012 by a former Google employee, has built a very sophisticated bot running on WeChat.</a:t>
            </a:r>
          </a:p>
          <a:p>
            <a:pPr algn="just"/>
            <a:r>
              <a:rPr lang="en-US" dirty="0">
                <a:latin typeface="Georgia" pitchFamily="18" charset="0"/>
              </a:rPr>
              <a:t>Early in 2016, we saw the intro of the first wave of artificial data technology in the design of Chatbots. Social media platforms like Facebook enabled developers to build a Chatbot for their trademark or service so that customers could carry out some of their daily actions from inside their messaging platform.</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600" b="1" i="1" u="sng" dirty="0">
                <a:solidFill>
                  <a:schemeClr val="accent1">
                    <a:lumMod val="75000"/>
                  </a:schemeClr>
                </a:solidFill>
                <a:latin typeface="Georgia" pitchFamily="18" charset="0"/>
                <a:cs typeface="Arial Black" panose="020B0A04020102020204" charset="0"/>
                <a:sym typeface="+mn-ea"/>
              </a:rPr>
              <a:t>Problem with </a:t>
            </a:r>
            <a:r>
              <a:rPr sz="3600" b="1" i="1" u="sng" spc="-5" dirty="0">
                <a:solidFill>
                  <a:schemeClr val="accent1">
                    <a:lumMod val="75000"/>
                  </a:schemeClr>
                </a:solidFill>
                <a:latin typeface="Georgia" pitchFamily="18" charset="0"/>
                <a:cs typeface="Arial Black" panose="020B0A04020102020204" charset="0"/>
                <a:sym typeface="+mn-ea"/>
              </a:rPr>
              <a:t>current</a:t>
            </a:r>
            <a:r>
              <a:rPr sz="3600" b="1" i="1" u="sng" spc="-35" dirty="0">
                <a:solidFill>
                  <a:schemeClr val="accent1">
                    <a:lumMod val="75000"/>
                  </a:schemeClr>
                </a:solidFill>
                <a:latin typeface="Georgia" pitchFamily="18" charset="0"/>
                <a:cs typeface="Arial Black" panose="020B0A04020102020204" charset="0"/>
                <a:sym typeface="+mn-ea"/>
              </a:rPr>
              <a:t> </a:t>
            </a:r>
            <a:r>
              <a:rPr sz="3600" b="1" i="1" u="sng" spc="-5" dirty="0">
                <a:solidFill>
                  <a:schemeClr val="accent1">
                    <a:lumMod val="75000"/>
                  </a:schemeClr>
                </a:solidFill>
                <a:latin typeface="Georgia" pitchFamily="18" charset="0"/>
                <a:cs typeface="Arial Black" panose="020B0A04020102020204" charset="0"/>
                <a:sym typeface="+mn-ea"/>
              </a:rPr>
              <a:t>scenario</a:t>
            </a:r>
            <a:br>
              <a:rPr sz="3600" b="1" i="1" u="sng">
                <a:solidFill>
                  <a:srgbClr val="002060"/>
                </a:solidFill>
                <a:latin typeface="Arial Black" panose="020B0A04020102020204" charset="0"/>
                <a:cs typeface="Arial Black" panose="020B0A04020102020204" charset="0"/>
              </a:rPr>
            </a:br>
            <a:endParaRPr lang="en-US" sz="3600" b="1" i="1" u="sng" dirty="0">
              <a:solidFill>
                <a:srgbClr val="002060"/>
              </a:solidFill>
              <a:latin typeface="Arial Black" panose="020B0A04020102020204" charset="0"/>
              <a:cs typeface="Arial Black" panose="020B0A04020102020204" charset="0"/>
            </a:endParaRPr>
          </a:p>
        </p:txBody>
      </p:sp>
      <p:sp>
        <p:nvSpPr>
          <p:cNvPr id="3" name="Content Placeholder 2"/>
          <p:cNvSpPr>
            <a:spLocks noGrp="1"/>
          </p:cNvSpPr>
          <p:nvPr>
            <p:ph sz="quarter" idx="1"/>
          </p:nvPr>
        </p:nvSpPr>
        <p:spPr>
          <a:xfrm>
            <a:off x="495299" y="1219200"/>
            <a:ext cx="8842665" cy="5254752"/>
          </a:xfrm>
        </p:spPr>
        <p:txBody>
          <a:bodyPr>
            <a:normAutofit fontScale="97500"/>
          </a:bodyPr>
          <a:lstStyle/>
          <a:p>
            <a:pPr marL="143510">
              <a:lnSpc>
                <a:spcPct val="100000"/>
              </a:lnSpc>
              <a:spcBef>
                <a:spcPts val="5"/>
              </a:spcBef>
            </a:pPr>
            <a:r>
              <a:rPr spc="-5" dirty="0">
                <a:latin typeface="Georgia" pitchFamily="18" charset="0"/>
                <a:cs typeface="+mn-lt"/>
                <a:sym typeface="+mn-ea"/>
              </a:rPr>
              <a:t>Traditionally, the chat </a:t>
            </a:r>
            <a:r>
              <a:rPr dirty="0">
                <a:latin typeface="Georgia" pitchFamily="18" charset="0"/>
                <a:cs typeface="+mn-lt"/>
                <a:sym typeface="+mn-ea"/>
              </a:rPr>
              <a:t>bot </a:t>
            </a:r>
            <a:r>
              <a:rPr spc="-5" dirty="0">
                <a:latin typeface="Georgia" pitchFamily="18" charset="0"/>
                <a:cs typeface="+mn-lt"/>
                <a:sym typeface="+mn-ea"/>
              </a:rPr>
              <a:t>system is not known to </a:t>
            </a:r>
            <a:r>
              <a:rPr dirty="0">
                <a:latin typeface="Georgia" pitchFamily="18" charset="0"/>
                <a:cs typeface="+mn-lt"/>
                <a:sym typeface="+mn-ea"/>
              </a:rPr>
              <a:t>people </a:t>
            </a:r>
            <a:r>
              <a:rPr spc="-10" dirty="0">
                <a:latin typeface="Georgia" pitchFamily="18" charset="0"/>
                <a:cs typeface="+mn-lt"/>
                <a:sym typeface="+mn-ea"/>
              </a:rPr>
              <a:t>who </a:t>
            </a:r>
            <a:r>
              <a:rPr dirty="0">
                <a:latin typeface="Georgia" pitchFamily="18" charset="0"/>
                <a:cs typeface="+mn-lt"/>
                <a:sym typeface="+mn-ea"/>
              </a:rPr>
              <a:t>are </a:t>
            </a:r>
            <a:r>
              <a:rPr spc="-5" dirty="0">
                <a:latin typeface="Georgia" pitchFamily="18" charset="0"/>
                <a:cs typeface="+mn-lt"/>
                <a:sym typeface="+mn-ea"/>
              </a:rPr>
              <a:t>not </a:t>
            </a:r>
            <a:r>
              <a:rPr spc="-10" dirty="0">
                <a:latin typeface="Georgia" pitchFamily="18" charset="0"/>
                <a:cs typeface="+mn-lt"/>
                <a:sym typeface="+mn-ea"/>
              </a:rPr>
              <a:t>more </a:t>
            </a:r>
            <a:r>
              <a:rPr spc="-5" dirty="0">
                <a:latin typeface="Georgia" pitchFamily="18" charset="0"/>
                <a:cs typeface="+mn-lt"/>
                <a:sym typeface="+mn-ea"/>
              </a:rPr>
              <a:t>into the</a:t>
            </a:r>
            <a:r>
              <a:rPr spc="85" dirty="0">
                <a:latin typeface="Georgia" pitchFamily="18" charset="0"/>
                <a:cs typeface="+mn-lt"/>
                <a:sym typeface="+mn-ea"/>
              </a:rPr>
              <a:t> </a:t>
            </a:r>
            <a:r>
              <a:rPr spc="-5" dirty="0">
                <a:latin typeface="Georgia" pitchFamily="18" charset="0"/>
                <a:cs typeface="+mn-lt"/>
                <a:sym typeface="+mn-ea"/>
              </a:rPr>
              <a:t>technology.</a:t>
            </a:r>
          </a:p>
          <a:p>
            <a:pPr marL="0" indent="0">
              <a:lnSpc>
                <a:spcPct val="100000"/>
              </a:lnSpc>
              <a:spcBef>
                <a:spcPts val="5"/>
              </a:spcBef>
              <a:buNone/>
            </a:pPr>
            <a:endParaRPr>
              <a:latin typeface="Georgia" pitchFamily="18" charset="0"/>
              <a:cs typeface="+mn-lt"/>
            </a:endParaRPr>
          </a:p>
          <a:p>
            <a:pPr marL="143510" marR="1644015">
              <a:lnSpc>
                <a:spcPts val="2870"/>
              </a:lnSpc>
              <a:spcBef>
                <a:spcPts val="360"/>
              </a:spcBef>
            </a:pPr>
            <a:r>
              <a:rPr spc="-5" dirty="0">
                <a:latin typeface="Georgia" pitchFamily="18" charset="0"/>
                <a:cs typeface="+mn-lt"/>
                <a:sym typeface="+mn-ea"/>
              </a:rPr>
              <a:t>Even </a:t>
            </a:r>
            <a:r>
              <a:rPr dirty="0">
                <a:latin typeface="Georgia" pitchFamily="18" charset="0"/>
                <a:cs typeface="+mn-lt"/>
                <a:sym typeface="+mn-ea"/>
              </a:rPr>
              <a:t>if </a:t>
            </a:r>
            <a:r>
              <a:rPr spc="-5" dirty="0">
                <a:latin typeface="Georgia" pitchFamily="18" charset="0"/>
                <a:cs typeface="+mn-lt"/>
                <a:sym typeface="+mn-ea"/>
              </a:rPr>
              <a:t>there exist a chat </a:t>
            </a:r>
            <a:r>
              <a:rPr dirty="0">
                <a:latin typeface="Georgia" pitchFamily="18" charset="0"/>
                <a:cs typeface="+mn-lt"/>
                <a:sym typeface="+mn-ea"/>
              </a:rPr>
              <a:t>bot </a:t>
            </a:r>
            <a:r>
              <a:rPr spc="-5" dirty="0">
                <a:latin typeface="Georgia" pitchFamily="18" charset="0"/>
                <a:cs typeface="+mn-lt"/>
                <a:sym typeface="+mn-ea"/>
              </a:rPr>
              <a:t>system, it </a:t>
            </a:r>
            <a:r>
              <a:rPr dirty="0">
                <a:latin typeface="Georgia" pitchFamily="18" charset="0"/>
                <a:cs typeface="+mn-lt"/>
                <a:sym typeface="+mn-ea"/>
              </a:rPr>
              <a:t>is </a:t>
            </a:r>
            <a:r>
              <a:rPr spc="-5">
                <a:latin typeface="Georgia" pitchFamily="18" charset="0"/>
                <a:cs typeface="+mn-lt"/>
                <a:sym typeface="+mn-ea"/>
              </a:rPr>
              <a:t>not much</a:t>
            </a:r>
            <a:r>
              <a:rPr lang="en-IN" spc="-5" dirty="0">
                <a:latin typeface="Georgia" pitchFamily="18" charset="0"/>
                <a:cs typeface="+mn-lt"/>
                <a:sym typeface="+mn-ea"/>
              </a:rPr>
              <a:t>  </a:t>
            </a:r>
            <a:r>
              <a:rPr spc="-5">
                <a:latin typeface="Georgia" pitchFamily="18" charset="0"/>
                <a:cs typeface="+mn-lt"/>
                <a:sym typeface="+mn-ea"/>
              </a:rPr>
              <a:t>accurate </a:t>
            </a:r>
            <a:r>
              <a:rPr spc="-5" dirty="0">
                <a:latin typeface="Georgia" pitchFamily="18" charset="0"/>
                <a:cs typeface="+mn-lt"/>
                <a:sym typeface="+mn-ea"/>
              </a:rPr>
              <a:t>in proving the answer </a:t>
            </a:r>
            <a:r>
              <a:rPr dirty="0">
                <a:latin typeface="Georgia" pitchFamily="18" charset="0"/>
                <a:cs typeface="+mn-lt"/>
                <a:sym typeface="+mn-ea"/>
              </a:rPr>
              <a:t>or </a:t>
            </a:r>
            <a:r>
              <a:rPr spc="-5">
                <a:latin typeface="Georgia" pitchFamily="18" charset="0"/>
                <a:cs typeface="+mn-lt"/>
                <a:sym typeface="+mn-ea"/>
              </a:rPr>
              <a:t>solutions..</a:t>
            </a:r>
            <a:endParaRPr>
              <a:latin typeface="Georgia" pitchFamily="18" charset="0"/>
              <a:cs typeface="+mn-lt"/>
            </a:endParaRPr>
          </a:p>
          <a:p>
            <a:pPr>
              <a:lnSpc>
                <a:spcPct val="100000"/>
              </a:lnSpc>
              <a:spcBef>
                <a:spcPts val="10"/>
              </a:spcBef>
            </a:pPr>
            <a:endParaRPr>
              <a:latin typeface="Georgia" pitchFamily="18" charset="0"/>
              <a:cs typeface="+mn-lt"/>
            </a:endParaRPr>
          </a:p>
          <a:p>
            <a:pPr marL="143510">
              <a:lnSpc>
                <a:spcPct val="100000"/>
              </a:lnSpc>
              <a:spcBef>
                <a:spcPts val="5"/>
              </a:spcBef>
            </a:pPr>
            <a:r>
              <a:rPr spc="-5" dirty="0">
                <a:latin typeface="Georgia" pitchFamily="18" charset="0"/>
                <a:cs typeface="+mn-lt"/>
                <a:sym typeface="+mn-ea"/>
              </a:rPr>
              <a:t>This process consumes </a:t>
            </a:r>
            <a:r>
              <a:rPr dirty="0">
                <a:latin typeface="Georgia" pitchFamily="18" charset="0"/>
                <a:cs typeface="+mn-lt"/>
                <a:sym typeface="+mn-ea"/>
              </a:rPr>
              <a:t>lot of </a:t>
            </a:r>
            <a:r>
              <a:rPr spc="-10" dirty="0">
                <a:latin typeface="Georgia" pitchFamily="18" charset="0"/>
                <a:cs typeface="+mn-lt"/>
                <a:sym typeface="+mn-ea"/>
              </a:rPr>
              <a:t>time </a:t>
            </a:r>
            <a:r>
              <a:rPr dirty="0">
                <a:latin typeface="Georgia" pitchFamily="18" charset="0"/>
                <a:cs typeface="+mn-lt"/>
                <a:sym typeface="+mn-ea"/>
              </a:rPr>
              <a:t>as </a:t>
            </a:r>
            <a:r>
              <a:rPr spc="-10" dirty="0">
                <a:latin typeface="Georgia" pitchFamily="18" charset="0"/>
                <a:cs typeface="+mn-lt"/>
                <a:sym typeface="+mn-ea"/>
              </a:rPr>
              <a:t>well </a:t>
            </a:r>
            <a:r>
              <a:rPr spc="-5" dirty="0">
                <a:latin typeface="Georgia" pitchFamily="18" charset="0"/>
                <a:cs typeface="+mn-lt"/>
                <a:sym typeface="+mn-ea"/>
              </a:rPr>
              <a:t>as money as </a:t>
            </a:r>
            <a:r>
              <a:rPr dirty="0">
                <a:latin typeface="Georgia" pitchFamily="18" charset="0"/>
                <a:cs typeface="+mn-lt"/>
                <a:sym typeface="+mn-ea"/>
              </a:rPr>
              <a:t>the </a:t>
            </a:r>
            <a:r>
              <a:rPr spc="-5" dirty="0">
                <a:latin typeface="Georgia" pitchFamily="18" charset="0"/>
                <a:cs typeface="+mn-lt"/>
                <a:sym typeface="+mn-ea"/>
              </a:rPr>
              <a:t>customer needed to visit college if </a:t>
            </a:r>
            <a:r>
              <a:rPr dirty="0">
                <a:latin typeface="Georgia" pitchFamily="18" charset="0"/>
                <a:cs typeface="+mn-lt"/>
                <a:sym typeface="+mn-ea"/>
              </a:rPr>
              <a:t>its </a:t>
            </a:r>
            <a:r>
              <a:rPr spc="-5" dirty="0">
                <a:latin typeface="Georgia" pitchFamily="18" charset="0"/>
                <a:cs typeface="+mn-lt"/>
                <a:sym typeface="+mn-ea"/>
              </a:rPr>
              <a:t>miles away from</a:t>
            </a:r>
            <a:r>
              <a:rPr spc="155" dirty="0">
                <a:latin typeface="Georgia" pitchFamily="18" charset="0"/>
                <a:cs typeface="+mn-lt"/>
                <a:sym typeface="+mn-ea"/>
              </a:rPr>
              <a:t> </a:t>
            </a:r>
            <a:r>
              <a:rPr spc="-5" dirty="0">
                <a:latin typeface="Georgia" pitchFamily="18" charset="0"/>
                <a:cs typeface="+mn-lt"/>
                <a:sym typeface="+mn-ea"/>
              </a:rPr>
              <a:t>home.</a:t>
            </a:r>
            <a:endParaRPr>
              <a:latin typeface="Georgia" pitchFamily="18" charset="0"/>
              <a:cs typeface="+mn-lt"/>
            </a:endParaRPr>
          </a:p>
          <a:p>
            <a:pPr>
              <a:lnSpc>
                <a:spcPct val="100000"/>
              </a:lnSpc>
              <a:spcBef>
                <a:spcPts val="45"/>
              </a:spcBef>
            </a:pPr>
            <a:endParaRPr>
              <a:latin typeface="Georgia" pitchFamily="18" charset="0"/>
              <a:cs typeface="+mn-lt"/>
            </a:endParaRPr>
          </a:p>
          <a:p>
            <a:pPr marL="143510">
              <a:lnSpc>
                <a:spcPct val="100000"/>
              </a:lnSpc>
            </a:pPr>
            <a:r>
              <a:rPr spc="-5" dirty="0">
                <a:latin typeface="Georgia" pitchFamily="18" charset="0"/>
                <a:cs typeface="+mn-lt"/>
                <a:sym typeface="+mn-ea"/>
              </a:rPr>
              <a:t>Also, this process may lead to communication </a:t>
            </a:r>
            <a:r>
              <a:rPr dirty="0">
                <a:latin typeface="Georgia" pitchFamily="18" charset="0"/>
                <a:cs typeface="+mn-lt"/>
                <a:sym typeface="+mn-ea"/>
              </a:rPr>
              <a:t>gap </a:t>
            </a:r>
            <a:r>
              <a:rPr spc="-5" dirty="0">
                <a:latin typeface="Georgia" pitchFamily="18" charset="0"/>
                <a:cs typeface="+mn-lt"/>
                <a:sym typeface="+mn-ea"/>
              </a:rPr>
              <a:t>between student and</a:t>
            </a:r>
            <a:r>
              <a:rPr spc="70" dirty="0">
                <a:latin typeface="Georgia" pitchFamily="18" charset="0"/>
                <a:cs typeface="+mn-lt"/>
                <a:sym typeface="+mn-ea"/>
              </a:rPr>
              <a:t> </a:t>
            </a:r>
            <a:r>
              <a:rPr spc="-5" dirty="0">
                <a:latin typeface="Georgia" pitchFamily="18" charset="0"/>
                <a:cs typeface="+mn-lt"/>
                <a:sym typeface="+mn-ea"/>
              </a:rPr>
              <a:t>college.</a:t>
            </a:r>
            <a:endParaRPr>
              <a:latin typeface="Georgia" pitchFamily="18" charset="0"/>
              <a:cs typeface="+mn-lt"/>
            </a:endParaRPr>
          </a:p>
          <a:p>
            <a:endParaRPr lang="en-US" dirty="0">
              <a:cs typeface="+mn-lt"/>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4000" b="1" i="1" u="sng" spc="-5" dirty="0">
                <a:solidFill>
                  <a:schemeClr val="accent1">
                    <a:lumMod val="75000"/>
                  </a:schemeClr>
                </a:solidFill>
                <a:latin typeface="Georgia" pitchFamily="18" charset="0"/>
                <a:cs typeface="Arial Black" panose="020B0A04020102020204" charset="0"/>
                <a:sym typeface="+mn-ea"/>
              </a:rPr>
              <a:t>Educational</a:t>
            </a:r>
            <a:r>
              <a:rPr sz="4000" b="1" i="1" u="sng" spc="-10" dirty="0">
                <a:solidFill>
                  <a:schemeClr val="accent1">
                    <a:lumMod val="75000"/>
                  </a:schemeClr>
                </a:solidFill>
                <a:latin typeface="Georgia" pitchFamily="18" charset="0"/>
                <a:cs typeface="Arial Black" panose="020B0A04020102020204" charset="0"/>
                <a:sym typeface="+mn-ea"/>
              </a:rPr>
              <a:t> </a:t>
            </a:r>
            <a:r>
              <a:rPr sz="4000" b="1" i="1" u="sng" spc="-5" dirty="0">
                <a:solidFill>
                  <a:schemeClr val="accent1">
                    <a:lumMod val="75000"/>
                  </a:schemeClr>
                </a:solidFill>
                <a:latin typeface="Georgia" pitchFamily="18" charset="0"/>
                <a:cs typeface="Arial Black" panose="020B0A04020102020204" charset="0"/>
                <a:sym typeface="+mn-ea"/>
              </a:rPr>
              <a:t>Requirements</a:t>
            </a:r>
            <a:br>
              <a:rPr sz="3600" b="1" i="1" u="sng">
                <a:solidFill>
                  <a:srgbClr val="002060"/>
                </a:solidFill>
                <a:latin typeface="Arial Black" panose="020B0A04020102020204" charset="0"/>
                <a:cs typeface="Arial Black" panose="020B0A04020102020204" charset="0"/>
              </a:rPr>
            </a:br>
            <a:endParaRPr lang="en-US" sz="3600" b="1" i="1" u="sng" dirty="0">
              <a:solidFill>
                <a:srgbClr val="002060"/>
              </a:solidFill>
              <a:latin typeface="Arial Black" panose="020B0A04020102020204" charset="0"/>
              <a:cs typeface="Arial Black" panose="020B0A04020102020204" charset="0"/>
            </a:endParaRPr>
          </a:p>
        </p:txBody>
      </p:sp>
      <p:sp>
        <p:nvSpPr>
          <p:cNvPr id="3" name="Content Placeholder 2"/>
          <p:cNvSpPr>
            <a:spLocks noGrp="1"/>
          </p:cNvSpPr>
          <p:nvPr>
            <p:ph sz="quarter" idx="1"/>
          </p:nvPr>
        </p:nvSpPr>
        <p:spPr>
          <a:xfrm>
            <a:off x="495299" y="1614714"/>
            <a:ext cx="6293428" cy="4572000"/>
          </a:xfrm>
        </p:spPr>
        <p:txBody>
          <a:bodyPr>
            <a:normAutofit/>
          </a:bodyPr>
          <a:lstStyle/>
          <a:p>
            <a:pPr marL="0" indent="0" algn="just">
              <a:buNone/>
            </a:pPr>
            <a:r>
              <a:rPr spc="-5" dirty="0">
                <a:latin typeface="Georgia" pitchFamily="18" charset="0"/>
                <a:cs typeface="+mn-lt"/>
                <a:sym typeface="+mn-ea"/>
              </a:rPr>
              <a:t>The Project is developed using Php as a language. We </a:t>
            </a:r>
            <a:r>
              <a:rPr spc="-10" dirty="0">
                <a:latin typeface="Georgia" pitchFamily="18" charset="0"/>
                <a:cs typeface="+mn-lt"/>
                <a:sym typeface="+mn-ea"/>
              </a:rPr>
              <a:t>used </a:t>
            </a:r>
            <a:r>
              <a:rPr spc="-5" dirty="0">
                <a:latin typeface="Georgia" pitchFamily="18" charset="0"/>
                <a:cs typeface="+mn-lt"/>
                <a:sym typeface="+mn-ea"/>
              </a:rPr>
              <a:t>Notepad++ for Design and coding </a:t>
            </a:r>
            <a:r>
              <a:rPr dirty="0">
                <a:latin typeface="Georgia" pitchFamily="18" charset="0"/>
                <a:cs typeface="+mn-lt"/>
                <a:sym typeface="+mn-ea"/>
              </a:rPr>
              <a:t>of project. </a:t>
            </a:r>
            <a:r>
              <a:rPr spc="-5" dirty="0">
                <a:latin typeface="Georgia" pitchFamily="18" charset="0"/>
                <a:cs typeface="+mn-lt"/>
                <a:sym typeface="+mn-ea"/>
              </a:rPr>
              <a:t>Created and maintained all  databases into </a:t>
            </a:r>
            <a:r>
              <a:rPr dirty="0">
                <a:latin typeface="Georgia" pitchFamily="18" charset="0"/>
                <a:cs typeface="+mn-lt"/>
                <a:sym typeface="+mn-ea"/>
              </a:rPr>
              <a:t>My SQL 5.6, </a:t>
            </a:r>
            <a:r>
              <a:rPr spc="-5" dirty="0">
                <a:latin typeface="Georgia" pitchFamily="18" charset="0"/>
                <a:cs typeface="+mn-lt"/>
                <a:sym typeface="+mn-ea"/>
              </a:rPr>
              <a:t>in that </a:t>
            </a:r>
            <a:r>
              <a:rPr spc="-10" dirty="0">
                <a:latin typeface="Georgia" pitchFamily="18" charset="0"/>
                <a:cs typeface="+mn-lt"/>
                <a:sym typeface="+mn-ea"/>
              </a:rPr>
              <a:t>we </a:t>
            </a:r>
            <a:r>
              <a:rPr spc="-5" dirty="0">
                <a:latin typeface="Georgia" pitchFamily="18" charset="0"/>
                <a:cs typeface="+mn-lt"/>
                <a:sym typeface="+mn-ea"/>
              </a:rPr>
              <a:t>create tables, write </a:t>
            </a:r>
            <a:r>
              <a:rPr dirty="0">
                <a:latin typeface="Georgia" pitchFamily="18" charset="0"/>
                <a:cs typeface="+mn-lt"/>
                <a:sym typeface="+mn-ea"/>
              </a:rPr>
              <a:t>query </a:t>
            </a:r>
            <a:r>
              <a:rPr spc="10" dirty="0">
                <a:latin typeface="Georgia" pitchFamily="18" charset="0"/>
                <a:cs typeface="+mn-lt"/>
                <a:sym typeface="+mn-ea"/>
              </a:rPr>
              <a:t>for </a:t>
            </a:r>
            <a:r>
              <a:rPr spc="-5" dirty="0">
                <a:latin typeface="Georgia" pitchFamily="18" charset="0"/>
                <a:cs typeface="+mn-lt"/>
                <a:sym typeface="+mn-ea"/>
              </a:rPr>
              <a:t>store data </a:t>
            </a:r>
            <a:r>
              <a:rPr dirty="0">
                <a:latin typeface="Georgia" pitchFamily="18" charset="0"/>
                <a:cs typeface="+mn-lt"/>
                <a:sym typeface="+mn-ea"/>
              </a:rPr>
              <a:t>or </a:t>
            </a:r>
            <a:r>
              <a:rPr spc="-5" dirty="0">
                <a:latin typeface="Georgia" pitchFamily="18" charset="0"/>
                <a:cs typeface="+mn-lt"/>
                <a:sym typeface="+mn-ea"/>
              </a:rPr>
              <a:t>record </a:t>
            </a:r>
            <a:r>
              <a:rPr dirty="0">
                <a:latin typeface="Georgia" pitchFamily="18" charset="0"/>
                <a:cs typeface="+mn-lt"/>
                <a:sym typeface="+mn-ea"/>
              </a:rPr>
              <a:t>of project. </a:t>
            </a:r>
            <a:r>
              <a:rPr spc="-5" dirty="0">
                <a:latin typeface="Georgia" pitchFamily="18" charset="0"/>
                <a:cs typeface="+mn-lt"/>
                <a:sym typeface="+mn-ea"/>
              </a:rPr>
              <a:t>Managed database using WAMP  server.</a:t>
            </a:r>
            <a:endParaRPr>
              <a:latin typeface="Georgia" pitchFamily="18" charset="0"/>
              <a:cs typeface="+mn-lt"/>
            </a:endParaRPr>
          </a:p>
          <a:p>
            <a:pPr marL="0" indent="0" algn="just">
              <a:buNone/>
            </a:pPr>
            <a:endParaRPr lang="en-US" dirty="0">
              <a:latin typeface="Georgia" pitchFamily="18" charset="0"/>
              <a:cs typeface="+mn-lt"/>
            </a:endParaRPr>
          </a:p>
        </p:txBody>
      </p:sp>
      <p:pic>
        <p:nvPicPr>
          <p:cNvPr id="4" name="Content Placeholder 3" descr="WhatsApp Image 2020-06-17 at 9.04.05 PM"/>
          <p:cNvPicPr>
            <a:picLocks noGrp="1" noChangeAspect="1"/>
          </p:cNvPicPr>
          <p:nvPr>
            <p:ph sz="quarter" idx="2"/>
          </p:nvPr>
        </p:nvPicPr>
        <p:blipFill>
          <a:blip r:embed="rId2"/>
          <a:stretch>
            <a:fillRect/>
          </a:stretch>
        </p:blipFill>
        <p:spPr>
          <a:xfrm>
            <a:off x="7176655" y="1032164"/>
            <a:ext cx="2357988" cy="4572000"/>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785</TotalTime>
  <Words>1982</Words>
  <Application>Microsoft Office PowerPoint</Application>
  <PresentationFormat>A4 Paper (210x297 mm)</PresentationFormat>
  <Paragraphs>150</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 Black</vt:lpstr>
      <vt:lpstr>Century Schoolbook</vt:lpstr>
      <vt:lpstr>Courier New</vt:lpstr>
      <vt:lpstr>Forte</vt:lpstr>
      <vt:lpstr>Georgia</vt:lpstr>
      <vt:lpstr>Times New Roman</vt:lpstr>
      <vt:lpstr>Wingdings</vt:lpstr>
      <vt:lpstr>Wingdings 2</vt:lpstr>
      <vt:lpstr>Oriel</vt:lpstr>
      <vt:lpstr>PRESENTATION ON A  “Chatbot”</vt:lpstr>
      <vt:lpstr>INDEX</vt:lpstr>
      <vt:lpstr> </vt:lpstr>
      <vt:lpstr>WHAT  IS  A Chatbot ?</vt:lpstr>
      <vt:lpstr>INTRODUCTION</vt:lpstr>
      <vt:lpstr>HISTORY OF Chatbot</vt:lpstr>
      <vt:lpstr>PowerPoint Presentation</vt:lpstr>
      <vt:lpstr>Problem with current scenario </vt:lpstr>
      <vt:lpstr>Educational Requirements </vt:lpstr>
      <vt:lpstr>SYSTEM REQUIRMENTS</vt:lpstr>
      <vt:lpstr>How   does   it  work ? </vt:lpstr>
      <vt:lpstr>Types  of  Chatbots </vt:lpstr>
      <vt:lpstr>1. Flow-oriented Chatbot:</vt:lpstr>
      <vt:lpstr>2. Artificially Intelligent Chatbot: </vt:lpstr>
      <vt:lpstr>3. Hybrid Chatbot:</vt:lpstr>
      <vt:lpstr>4. Human supported bots:</vt:lpstr>
      <vt:lpstr>WE  NEED  A  BOT  THAT  CAN:</vt:lpstr>
      <vt:lpstr>PRINICIPLES OF Chatbot</vt:lpstr>
      <vt:lpstr> </vt:lpstr>
      <vt:lpstr>DATA FLOW DIAGRAM (DFD) </vt:lpstr>
      <vt:lpstr>ER DIAGRAM </vt:lpstr>
      <vt:lpstr>Chatbot   ARCHITECTURE</vt:lpstr>
      <vt:lpstr>Do Chatbot have inherent advantage over humans</vt:lpstr>
      <vt:lpstr>List of best AI  Chatbots:</vt:lpstr>
      <vt:lpstr>APPLICATION  OF A Chatbot</vt:lpstr>
      <vt:lpstr>LIMITATION-</vt:lpstr>
      <vt:lpstr>ADVANTAGES:</vt:lpstr>
      <vt:lpstr>DISADVANTAGES:</vt:lpstr>
      <vt:lpstr>Successful  example   of  Chatbots: </vt:lpstr>
      <vt:lpstr>HOW  FASHION  BRANDS  USE ChatbotS  TO  SHINE</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A TOPIC “CHATBOT”</dc:title>
  <dc:creator>Vaishnavi Khandelwal</dc:creator>
  <cp:lastModifiedBy>Akshit</cp:lastModifiedBy>
  <cp:revision>16</cp:revision>
  <dcterms:created xsi:type="dcterms:W3CDTF">2020-06-17T15:40:16Z</dcterms:created>
  <dcterms:modified xsi:type="dcterms:W3CDTF">2024-08-12T07:57:11Z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