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2" r:id="rId1"/>
    <p:sldMasterId id="2147483734" r:id="rId2"/>
  </p:sldMasterIdLst>
  <p:notesMasterIdLst>
    <p:notesMasterId r:id="rId24"/>
  </p:notesMasterIdLst>
  <p:sldIdLst>
    <p:sldId id="262" r:id="rId3"/>
    <p:sldId id="290" r:id="rId4"/>
    <p:sldId id="276" r:id="rId5"/>
    <p:sldId id="256" r:id="rId6"/>
    <p:sldId id="263" r:id="rId7"/>
    <p:sldId id="279" r:id="rId8"/>
    <p:sldId id="281" r:id="rId9"/>
    <p:sldId id="287" r:id="rId10"/>
    <p:sldId id="289" r:id="rId11"/>
    <p:sldId id="288" r:id="rId12"/>
    <p:sldId id="286" r:id="rId13"/>
    <p:sldId id="292" r:id="rId14"/>
    <p:sldId id="299" r:id="rId15"/>
    <p:sldId id="295" r:id="rId16"/>
    <p:sldId id="293" r:id="rId17"/>
    <p:sldId id="294" r:id="rId18"/>
    <p:sldId id="296" r:id="rId19"/>
    <p:sldId id="297" r:id="rId20"/>
    <p:sldId id="291" r:id="rId21"/>
    <p:sldId id="285" r:id="rId22"/>
    <p:sldId id="29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585" autoAdjust="0"/>
    <p:restoredTop sz="94660"/>
  </p:normalViewPr>
  <p:slideViewPr>
    <p:cSldViewPr snapToGrid="0">
      <p:cViewPr>
        <p:scale>
          <a:sx n="75" d="100"/>
          <a:sy n="75" d="100"/>
        </p:scale>
        <p:origin x="10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82A212-04E4-48C9-BE1C-FC07532F59F0}" type="datetimeFigureOut">
              <a:rPr lang="en-IN" smtClean="0"/>
              <a:t>24-04-2024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1CA019-3A8B-4016-8FA9-998F9FEAD871}" type="slidenum">
              <a:rPr lang="en-IN" smtClean="0"/>
              <a:t>‹#›</a:t>
            </a:fld>
            <a:endParaRPr lang="en-IN"/>
          </a:p>
        </p:txBody>
      </p:sp>
    </p:spTree>
    <p:extLst>
      <p:ext uri="{BB962C8B-B14F-4D97-AF65-F5344CB8AC3E}">
        <p14:creationId xmlns:p14="http://schemas.microsoft.com/office/powerpoint/2010/main" val="2359254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subham</a:t>
            </a:r>
            <a:endParaRPr lang="en-IN" dirty="0"/>
          </a:p>
        </p:txBody>
      </p:sp>
      <p:sp>
        <p:nvSpPr>
          <p:cNvPr id="4" name="Slide Number Placeholder 3"/>
          <p:cNvSpPr>
            <a:spLocks noGrp="1"/>
          </p:cNvSpPr>
          <p:nvPr>
            <p:ph type="sldNum" sz="quarter" idx="5"/>
          </p:nvPr>
        </p:nvSpPr>
        <p:spPr/>
        <p:txBody>
          <a:bodyPr/>
          <a:lstStyle/>
          <a:p>
            <a:fld id="{22DEE21F-058E-4B1D-A6D2-4F752C6964B7}" type="slidenum">
              <a:rPr lang="en-IN" smtClean="0"/>
              <a:t>4</a:t>
            </a:fld>
            <a:endParaRPr lang="en-IN"/>
          </a:p>
        </p:txBody>
      </p:sp>
    </p:spTree>
    <p:extLst>
      <p:ext uri="{BB962C8B-B14F-4D97-AF65-F5344CB8AC3E}">
        <p14:creationId xmlns:p14="http://schemas.microsoft.com/office/powerpoint/2010/main" val="225737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srijan</a:t>
            </a:r>
            <a:endParaRPr lang="en-IN" dirty="0"/>
          </a:p>
        </p:txBody>
      </p:sp>
      <p:sp>
        <p:nvSpPr>
          <p:cNvPr id="4" name="Slide Number Placeholder 3"/>
          <p:cNvSpPr>
            <a:spLocks noGrp="1"/>
          </p:cNvSpPr>
          <p:nvPr>
            <p:ph type="sldNum" sz="quarter" idx="5"/>
          </p:nvPr>
        </p:nvSpPr>
        <p:spPr/>
        <p:txBody>
          <a:bodyPr/>
          <a:lstStyle/>
          <a:p>
            <a:fld id="{22DEE21F-058E-4B1D-A6D2-4F752C6964B7}" type="slidenum">
              <a:rPr lang="en-IN" smtClean="0"/>
              <a:t>5</a:t>
            </a:fld>
            <a:endParaRPr lang="en-IN"/>
          </a:p>
        </p:txBody>
      </p:sp>
    </p:spTree>
    <p:extLst>
      <p:ext uri="{BB962C8B-B14F-4D97-AF65-F5344CB8AC3E}">
        <p14:creationId xmlns:p14="http://schemas.microsoft.com/office/powerpoint/2010/main" val="1731911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7E230C-5A94-D082-4730-C296E1F2A7B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22639D2-191F-8D96-FDDE-F4D5AC56A4A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888831F-B2C3-E97E-714A-EE38F0F5C4F8}"/>
              </a:ext>
            </a:extLst>
          </p:cNvPr>
          <p:cNvSpPr>
            <a:spLocks noGrp="1"/>
          </p:cNvSpPr>
          <p:nvPr>
            <p:ph type="body" idx="1"/>
          </p:nvPr>
        </p:nvSpPr>
        <p:spPr/>
        <p:txBody>
          <a:bodyPr/>
          <a:lstStyle/>
          <a:p>
            <a:r>
              <a:rPr lang="en-US" dirty="0" err="1"/>
              <a:t>subham</a:t>
            </a:r>
            <a:endParaRPr lang="en-IN" dirty="0"/>
          </a:p>
        </p:txBody>
      </p:sp>
      <p:sp>
        <p:nvSpPr>
          <p:cNvPr id="4" name="Slide Number Placeholder 3">
            <a:extLst>
              <a:ext uri="{FF2B5EF4-FFF2-40B4-BE49-F238E27FC236}">
                <a16:creationId xmlns:a16="http://schemas.microsoft.com/office/drawing/2014/main" id="{7D6DCEC9-8387-37A3-8B3A-FA380C286F8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2DEE21F-058E-4B1D-A6D2-4F752C6964B7}"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9793033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9289054-B505-4BD7-AE3B-8258C55D8630}" type="datetimeFigureOut">
              <a:rPr lang="en-IN" smtClean="0"/>
              <a:t>24-04-2024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27D27500-1869-4E1B-AD38-D3ED67707268}" type="slidenum">
              <a:rPr lang="en-IN" smtClean="0"/>
              <a:t>‹#›</a:t>
            </a:fld>
            <a:endParaRPr lang="en-IN"/>
          </a:p>
        </p:txBody>
      </p:sp>
    </p:spTree>
    <p:extLst>
      <p:ext uri="{BB962C8B-B14F-4D97-AF65-F5344CB8AC3E}">
        <p14:creationId xmlns:p14="http://schemas.microsoft.com/office/powerpoint/2010/main" val="594159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289054-B505-4BD7-AE3B-8258C55D8630}" type="datetimeFigureOut">
              <a:rPr lang="en-IN" smtClean="0"/>
              <a:t>24-04-2024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D27500-1869-4E1B-AD38-D3ED67707268}" type="slidenum">
              <a:rPr lang="en-IN" smtClean="0"/>
              <a:t>‹#›</a:t>
            </a:fld>
            <a:endParaRPr lang="en-IN"/>
          </a:p>
        </p:txBody>
      </p:sp>
    </p:spTree>
    <p:extLst>
      <p:ext uri="{BB962C8B-B14F-4D97-AF65-F5344CB8AC3E}">
        <p14:creationId xmlns:p14="http://schemas.microsoft.com/office/powerpoint/2010/main" val="4103046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289054-B505-4BD7-AE3B-8258C55D8630}" type="datetimeFigureOut">
              <a:rPr lang="en-IN" smtClean="0"/>
              <a:t>24-04-2024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D27500-1869-4E1B-AD38-D3ED67707268}" type="slidenum">
              <a:rPr lang="en-IN" smtClean="0"/>
              <a:t>‹#›</a:t>
            </a:fld>
            <a:endParaRPr lang="en-IN"/>
          </a:p>
        </p:txBody>
      </p:sp>
    </p:spTree>
    <p:extLst>
      <p:ext uri="{BB962C8B-B14F-4D97-AF65-F5344CB8AC3E}">
        <p14:creationId xmlns:p14="http://schemas.microsoft.com/office/powerpoint/2010/main" val="3283269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9289054-B505-4BD7-AE3B-8258C55D8630}" type="datetimeFigureOut">
              <a:rPr lang="en-IN" smtClean="0"/>
              <a:t>24-04-2024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D27500-1869-4E1B-AD38-D3ED67707268}" type="slidenum">
              <a:rPr lang="en-IN" smtClean="0"/>
              <a:t>‹#›</a:t>
            </a:fld>
            <a:endParaRPr lang="en-IN"/>
          </a:p>
        </p:txBody>
      </p:sp>
    </p:spTree>
    <p:extLst>
      <p:ext uri="{BB962C8B-B14F-4D97-AF65-F5344CB8AC3E}">
        <p14:creationId xmlns:p14="http://schemas.microsoft.com/office/powerpoint/2010/main" val="11143522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289054-B505-4BD7-AE3B-8258C55D8630}" type="datetimeFigureOut">
              <a:rPr lang="en-IN" smtClean="0"/>
              <a:t>24-04-2024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D27500-1869-4E1B-AD38-D3ED67707268}" type="slidenum">
              <a:rPr lang="en-IN" smtClean="0"/>
              <a:t>‹#›</a:t>
            </a:fld>
            <a:endParaRPr lang="en-IN"/>
          </a:p>
        </p:txBody>
      </p:sp>
    </p:spTree>
    <p:extLst>
      <p:ext uri="{BB962C8B-B14F-4D97-AF65-F5344CB8AC3E}">
        <p14:creationId xmlns:p14="http://schemas.microsoft.com/office/powerpoint/2010/main" val="3519071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289054-B505-4BD7-AE3B-8258C55D8630}" type="datetimeFigureOut">
              <a:rPr lang="en-IN" smtClean="0"/>
              <a:t>24-04-2024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D27500-1869-4E1B-AD38-D3ED67707268}" type="slidenum">
              <a:rPr lang="en-IN" smtClean="0"/>
              <a:t>‹#›</a:t>
            </a:fld>
            <a:endParaRPr lang="en-IN"/>
          </a:p>
        </p:txBody>
      </p:sp>
    </p:spTree>
    <p:extLst>
      <p:ext uri="{BB962C8B-B14F-4D97-AF65-F5344CB8AC3E}">
        <p14:creationId xmlns:p14="http://schemas.microsoft.com/office/powerpoint/2010/main" val="15928281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9289054-B505-4BD7-AE3B-8258C55D8630}" type="datetimeFigureOut">
              <a:rPr lang="en-IN" smtClean="0"/>
              <a:t>24-04-2024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D27500-1869-4E1B-AD38-D3ED67707268}" type="slidenum">
              <a:rPr lang="en-IN" smtClean="0"/>
              <a:t>‹#›</a:t>
            </a:fld>
            <a:endParaRPr lang="en-IN"/>
          </a:p>
        </p:txBody>
      </p:sp>
    </p:spTree>
    <p:extLst>
      <p:ext uri="{BB962C8B-B14F-4D97-AF65-F5344CB8AC3E}">
        <p14:creationId xmlns:p14="http://schemas.microsoft.com/office/powerpoint/2010/main" val="1214987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289054-B505-4BD7-AE3B-8258C55D8630}" type="datetimeFigureOut">
              <a:rPr lang="en-IN" smtClean="0"/>
              <a:t>24-04-2024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7D27500-1869-4E1B-AD38-D3ED67707268}" type="slidenum">
              <a:rPr lang="en-IN" smtClean="0"/>
              <a:t>‹#›</a:t>
            </a:fld>
            <a:endParaRPr lang="en-IN"/>
          </a:p>
        </p:txBody>
      </p:sp>
    </p:spTree>
    <p:extLst>
      <p:ext uri="{BB962C8B-B14F-4D97-AF65-F5344CB8AC3E}">
        <p14:creationId xmlns:p14="http://schemas.microsoft.com/office/powerpoint/2010/main" val="34639366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9289054-B505-4BD7-AE3B-8258C55D8630}" type="datetimeFigureOut">
              <a:rPr lang="en-IN" smtClean="0"/>
              <a:t>24-04-2024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7D27500-1869-4E1B-AD38-D3ED67707268}" type="slidenum">
              <a:rPr lang="en-IN" smtClean="0"/>
              <a:t>‹#›</a:t>
            </a:fld>
            <a:endParaRPr lang="en-IN"/>
          </a:p>
        </p:txBody>
      </p:sp>
    </p:spTree>
    <p:extLst>
      <p:ext uri="{BB962C8B-B14F-4D97-AF65-F5344CB8AC3E}">
        <p14:creationId xmlns:p14="http://schemas.microsoft.com/office/powerpoint/2010/main" val="38225966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289054-B505-4BD7-AE3B-8258C55D8630}" type="datetimeFigureOut">
              <a:rPr lang="en-IN" smtClean="0"/>
              <a:t>24-04-2024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7D27500-1869-4E1B-AD38-D3ED67707268}" type="slidenum">
              <a:rPr lang="en-IN" smtClean="0"/>
              <a:t>‹#›</a:t>
            </a:fld>
            <a:endParaRPr lang="en-IN"/>
          </a:p>
        </p:txBody>
      </p:sp>
    </p:spTree>
    <p:extLst>
      <p:ext uri="{BB962C8B-B14F-4D97-AF65-F5344CB8AC3E}">
        <p14:creationId xmlns:p14="http://schemas.microsoft.com/office/powerpoint/2010/main" val="35440394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9289054-B505-4BD7-AE3B-8258C55D8630}" type="datetimeFigureOut">
              <a:rPr lang="en-IN" smtClean="0"/>
              <a:t>24-04-2024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D27500-1869-4E1B-AD38-D3ED67707268}" type="slidenum">
              <a:rPr lang="en-IN" smtClean="0"/>
              <a:t>‹#›</a:t>
            </a:fld>
            <a:endParaRPr lang="en-IN"/>
          </a:p>
        </p:txBody>
      </p:sp>
    </p:spTree>
    <p:extLst>
      <p:ext uri="{BB962C8B-B14F-4D97-AF65-F5344CB8AC3E}">
        <p14:creationId xmlns:p14="http://schemas.microsoft.com/office/powerpoint/2010/main" val="3269967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289054-B505-4BD7-AE3B-8258C55D8630}" type="datetimeFigureOut">
              <a:rPr lang="en-IN" smtClean="0"/>
              <a:t>24-04-2024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D27500-1869-4E1B-AD38-D3ED67707268}" type="slidenum">
              <a:rPr lang="en-IN" smtClean="0"/>
              <a:t>‹#›</a:t>
            </a:fld>
            <a:endParaRPr lang="en-IN"/>
          </a:p>
        </p:txBody>
      </p:sp>
    </p:spTree>
    <p:extLst>
      <p:ext uri="{BB962C8B-B14F-4D97-AF65-F5344CB8AC3E}">
        <p14:creationId xmlns:p14="http://schemas.microsoft.com/office/powerpoint/2010/main" val="13446596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9289054-B505-4BD7-AE3B-8258C55D8630}" type="datetimeFigureOut">
              <a:rPr lang="en-IN" smtClean="0"/>
              <a:t>24-04-2024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D27500-1869-4E1B-AD38-D3ED67707268}" type="slidenum">
              <a:rPr lang="en-IN" smtClean="0"/>
              <a:t>‹#›</a:t>
            </a:fld>
            <a:endParaRPr lang="en-IN"/>
          </a:p>
        </p:txBody>
      </p:sp>
    </p:spTree>
    <p:extLst>
      <p:ext uri="{BB962C8B-B14F-4D97-AF65-F5344CB8AC3E}">
        <p14:creationId xmlns:p14="http://schemas.microsoft.com/office/powerpoint/2010/main" val="8617587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289054-B505-4BD7-AE3B-8258C55D8630}" type="datetimeFigureOut">
              <a:rPr lang="en-IN" smtClean="0"/>
              <a:t>24-04-2024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D27500-1869-4E1B-AD38-D3ED67707268}" type="slidenum">
              <a:rPr lang="en-IN" smtClean="0"/>
              <a:t>‹#›</a:t>
            </a:fld>
            <a:endParaRPr lang="en-IN"/>
          </a:p>
        </p:txBody>
      </p:sp>
    </p:spTree>
    <p:extLst>
      <p:ext uri="{BB962C8B-B14F-4D97-AF65-F5344CB8AC3E}">
        <p14:creationId xmlns:p14="http://schemas.microsoft.com/office/powerpoint/2010/main" val="4666178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289054-B505-4BD7-AE3B-8258C55D8630}" type="datetimeFigureOut">
              <a:rPr lang="en-IN" smtClean="0"/>
              <a:t>24-04-2024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D27500-1869-4E1B-AD38-D3ED67707268}" type="slidenum">
              <a:rPr lang="en-IN" smtClean="0"/>
              <a:t>‹#›</a:t>
            </a:fld>
            <a:endParaRPr lang="en-IN"/>
          </a:p>
        </p:txBody>
      </p:sp>
    </p:spTree>
    <p:extLst>
      <p:ext uri="{BB962C8B-B14F-4D97-AF65-F5344CB8AC3E}">
        <p14:creationId xmlns:p14="http://schemas.microsoft.com/office/powerpoint/2010/main" val="53651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79289054-B505-4BD7-AE3B-8258C55D8630}" type="datetimeFigureOut">
              <a:rPr lang="en-IN" smtClean="0"/>
              <a:t>24-04-2024</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27D27500-1869-4E1B-AD38-D3ED67707268}" type="slidenum">
              <a:rPr lang="en-IN" smtClean="0"/>
              <a:t>‹#›</a:t>
            </a:fld>
            <a:endParaRPr lang="en-IN"/>
          </a:p>
        </p:txBody>
      </p:sp>
    </p:spTree>
    <p:extLst>
      <p:ext uri="{BB962C8B-B14F-4D97-AF65-F5344CB8AC3E}">
        <p14:creationId xmlns:p14="http://schemas.microsoft.com/office/powerpoint/2010/main" val="2508371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9289054-B505-4BD7-AE3B-8258C55D8630}" type="datetimeFigureOut">
              <a:rPr lang="en-IN" smtClean="0"/>
              <a:t>24-04-2024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D27500-1869-4E1B-AD38-D3ED67707268}" type="slidenum">
              <a:rPr lang="en-IN" smtClean="0"/>
              <a:t>‹#›</a:t>
            </a:fld>
            <a:endParaRPr lang="en-IN"/>
          </a:p>
        </p:txBody>
      </p:sp>
    </p:spTree>
    <p:extLst>
      <p:ext uri="{BB962C8B-B14F-4D97-AF65-F5344CB8AC3E}">
        <p14:creationId xmlns:p14="http://schemas.microsoft.com/office/powerpoint/2010/main" val="760685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289054-B505-4BD7-AE3B-8258C55D8630}" type="datetimeFigureOut">
              <a:rPr lang="en-IN" smtClean="0"/>
              <a:t>24-04-2024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7D27500-1869-4E1B-AD38-D3ED67707268}" type="slidenum">
              <a:rPr lang="en-IN" smtClean="0"/>
              <a:t>‹#›</a:t>
            </a:fld>
            <a:endParaRPr lang="en-IN"/>
          </a:p>
        </p:txBody>
      </p:sp>
    </p:spTree>
    <p:extLst>
      <p:ext uri="{BB962C8B-B14F-4D97-AF65-F5344CB8AC3E}">
        <p14:creationId xmlns:p14="http://schemas.microsoft.com/office/powerpoint/2010/main" val="1762036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9289054-B505-4BD7-AE3B-8258C55D8630}" type="datetimeFigureOut">
              <a:rPr lang="en-IN" smtClean="0"/>
              <a:t>24-04-2024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7D27500-1869-4E1B-AD38-D3ED67707268}" type="slidenum">
              <a:rPr lang="en-IN" smtClean="0"/>
              <a:t>‹#›</a:t>
            </a:fld>
            <a:endParaRPr lang="en-IN"/>
          </a:p>
        </p:txBody>
      </p:sp>
    </p:spTree>
    <p:extLst>
      <p:ext uri="{BB962C8B-B14F-4D97-AF65-F5344CB8AC3E}">
        <p14:creationId xmlns:p14="http://schemas.microsoft.com/office/powerpoint/2010/main" val="2380226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289054-B505-4BD7-AE3B-8258C55D8630}" type="datetimeFigureOut">
              <a:rPr lang="en-IN" smtClean="0"/>
              <a:t>24-04-2024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7D27500-1869-4E1B-AD38-D3ED67707268}" type="slidenum">
              <a:rPr lang="en-IN" smtClean="0"/>
              <a:t>‹#›</a:t>
            </a:fld>
            <a:endParaRPr lang="en-IN"/>
          </a:p>
        </p:txBody>
      </p:sp>
    </p:spTree>
    <p:extLst>
      <p:ext uri="{BB962C8B-B14F-4D97-AF65-F5344CB8AC3E}">
        <p14:creationId xmlns:p14="http://schemas.microsoft.com/office/powerpoint/2010/main" val="1009870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289054-B505-4BD7-AE3B-8258C55D8630}" type="datetimeFigureOut">
              <a:rPr lang="en-IN" smtClean="0"/>
              <a:t>24-04-2024</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27D27500-1869-4E1B-AD38-D3ED67707268}" type="slidenum">
              <a:rPr lang="en-IN" smtClean="0"/>
              <a:t>‹#›</a:t>
            </a:fld>
            <a:endParaRPr lang="en-IN"/>
          </a:p>
        </p:txBody>
      </p:sp>
    </p:spTree>
    <p:extLst>
      <p:ext uri="{BB962C8B-B14F-4D97-AF65-F5344CB8AC3E}">
        <p14:creationId xmlns:p14="http://schemas.microsoft.com/office/powerpoint/2010/main" val="214996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289054-B505-4BD7-AE3B-8258C55D8630}" type="datetimeFigureOut">
              <a:rPr lang="en-IN" smtClean="0"/>
              <a:t>24-04-2024</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27D27500-1869-4E1B-AD38-D3ED67707268}" type="slidenum">
              <a:rPr lang="en-IN" smtClean="0"/>
              <a:t>‹#›</a:t>
            </a:fld>
            <a:endParaRPr lang="en-IN"/>
          </a:p>
        </p:txBody>
      </p:sp>
    </p:spTree>
    <p:extLst>
      <p:ext uri="{BB962C8B-B14F-4D97-AF65-F5344CB8AC3E}">
        <p14:creationId xmlns:p14="http://schemas.microsoft.com/office/powerpoint/2010/main" val="2691729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chemeClr val="accent1">
                <a:lumMod val="5000"/>
                <a:lumOff val="95000"/>
              </a:schemeClr>
            </a:gs>
            <a:gs pos="100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79289054-B505-4BD7-AE3B-8258C55D8630}" type="datetimeFigureOut">
              <a:rPr lang="en-IN" smtClean="0"/>
              <a:t>24-04-2024</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27D27500-1869-4E1B-AD38-D3ED67707268}" type="slidenum">
              <a:rPr lang="en-IN" smtClean="0"/>
              <a:t>‹#›</a:t>
            </a:fld>
            <a:endParaRPr lang="en-IN"/>
          </a:p>
        </p:txBody>
      </p:sp>
    </p:spTree>
    <p:extLst>
      <p:ext uri="{BB962C8B-B14F-4D97-AF65-F5344CB8AC3E}">
        <p14:creationId xmlns:p14="http://schemas.microsoft.com/office/powerpoint/2010/main" val="2706517003"/>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chemeClr val="accent1">
                <a:lumMod val="5000"/>
                <a:lumOff val="95000"/>
              </a:schemeClr>
            </a:gs>
            <a:gs pos="100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289054-B505-4BD7-AE3B-8258C55D8630}" type="datetimeFigureOut">
              <a:rPr lang="en-IN" smtClean="0"/>
              <a:t>24-04-2024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D27500-1869-4E1B-AD38-D3ED67707268}" type="slidenum">
              <a:rPr lang="en-IN" smtClean="0"/>
              <a:t>‹#›</a:t>
            </a:fld>
            <a:endParaRPr lang="en-IN"/>
          </a:p>
        </p:txBody>
      </p:sp>
    </p:spTree>
    <p:extLst>
      <p:ext uri="{BB962C8B-B14F-4D97-AF65-F5344CB8AC3E}">
        <p14:creationId xmlns:p14="http://schemas.microsoft.com/office/powerpoint/2010/main" val="1506772102"/>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hyperlink" Target="https://ieeexplore.ieee.org/document/10314520"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hyperlink" Target="pbl%20folders/Skin_Cancer_Detection_Using_Combined_Decision_of_Deep_Learners.pdf" TargetMode="Externa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pbl%20folders/Skin_Cancer_Detection_Using_Combined_Decision_of_Deep_Learners.pdf"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DCB2F-BAA5-29CC-4447-C054D8701DF5}"/>
              </a:ext>
            </a:extLst>
          </p:cNvPr>
          <p:cNvSpPr>
            <a:spLocks noGrp="1"/>
          </p:cNvSpPr>
          <p:nvPr>
            <p:ph type="ctrTitle"/>
          </p:nvPr>
        </p:nvSpPr>
        <p:spPr>
          <a:xfrm>
            <a:off x="2286000" y="3989411"/>
            <a:ext cx="7620000" cy="2615480"/>
          </a:xfrm>
        </p:spPr>
        <p:txBody>
          <a:bodyPr rtlCol="0">
            <a:normAutofit/>
          </a:bodyPr>
          <a:lstStyle/>
          <a:p>
            <a:pPr>
              <a:defRPr/>
            </a:pPr>
            <a:r>
              <a:rPr lang="en-US" sz="2200" dirty="0"/>
              <a:t>Title of the Domain: </a:t>
            </a:r>
            <a:r>
              <a:rPr lang="en-US" sz="2200" b="1" u="sng" dirty="0"/>
              <a:t>Fake News Detection</a:t>
            </a:r>
            <a:br>
              <a:rPr lang="en-US" sz="2200" dirty="0"/>
            </a:br>
            <a:br>
              <a:rPr lang="en-US" sz="2200" dirty="0"/>
            </a:br>
            <a:r>
              <a:rPr lang="en-US" sz="2200" dirty="0"/>
              <a:t>Sub Batch-  A1</a:t>
            </a:r>
            <a:br>
              <a:rPr lang="en-US" sz="2200" dirty="0"/>
            </a:br>
            <a:br>
              <a:rPr lang="en-US" sz="2200" dirty="0"/>
            </a:br>
            <a:r>
              <a:rPr lang="en-US" sz="2400" b="1" u="sng" dirty="0">
                <a:solidFill>
                  <a:srgbClr val="FF0000"/>
                </a:solidFill>
              </a:rPr>
              <a:t>4201:Adarsh Singh</a:t>
            </a:r>
            <a:br>
              <a:rPr lang="en-US" sz="2400" b="1" u="sng" dirty="0">
                <a:solidFill>
                  <a:srgbClr val="FF0000"/>
                </a:solidFill>
              </a:rPr>
            </a:br>
            <a:r>
              <a:rPr lang="en-US" sz="2400" b="1" u="sng" dirty="0">
                <a:solidFill>
                  <a:srgbClr val="FF0000"/>
                </a:solidFill>
              </a:rPr>
              <a:t>4202:Akshit </a:t>
            </a:r>
            <a:r>
              <a:rPr lang="en-US" sz="2400" b="1" u="sng" dirty="0" err="1">
                <a:solidFill>
                  <a:srgbClr val="FF0000"/>
                </a:solidFill>
              </a:rPr>
              <a:t>Kotnala</a:t>
            </a:r>
            <a:br>
              <a:rPr lang="en-US" sz="2400" b="1" u="sng" dirty="0">
                <a:solidFill>
                  <a:srgbClr val="FF0000"/>
                </a:solidFill>
              </a:rPr>
            </a:br>
            <a:r>
              <a:rPr lang="en-US" sz="2400" b="1" u="sng" dirty="0">
                <a:solidFill>
                  <a:srgbClr val="FF0000"/>
                </a:solidFill>
              </a:rPr>
              <a:t>4208:Ankush</a:t>
            </a:r>
            <a:br>
              <a:rPr lang="en-US" sz="2400" b="1" u="sng" dirty="0">
                <a:solidFill>
                  <a:srgbClr val="FF0000"/>
                </a:solidFill>
              </a:rPr>
            </a:br>
            <a:r>
              <a:rPr lang="en-US" sz="2400" b="1" u="sng" dirty="0">
                <a:solidFill>
                  <a:srgbClr val="FF0000"/>
                </a:solidFill>
              </a:rPr>
              <a:t>4214:Ashish Sable</a:t>
            </a:r>
            <a:endParaRPr lang="en-US" b="1" u="sng" dirty="0">
              <a:solidFill>
                <a:srgbClr val="FF0000"/>
              </a:solidFill>
            </a:endParaRPr>
          </a:p>
        </p:txBody>
      </p:sp>
      <p:sp>
        <p:nvSpPr>
          <p:cNvPr id="3" name="TextBox 2">
            <a:extLst>
              <a:ext uri="{FF2B5EF4-FFF2-40B4-BE49-F238E27FC236}">
                <a16:creationId xmlns:a16="http://schemas.microsoft.com/office/drawing/2014/main" id="{8812B335-E6D7-F3C4-DD75-C675F17E4849}"/>
              </a:ext>
            </a:extLst>
          </p:cNvPr>
          <p:cNvSpPr txBox="1"/>
          <p:nvPr/>
        </p:nvSpPr>
        <p:spPr>
          <a:xfrm>
            <a:off x="0" y="886014"/>
            <a:ext cx="12192000" cy="584775"/>
          </a:xfrm>
          <a:prstGeom prst="rect">
            <a:avLst/>
          </a:prstGeom>
          <a:noFill/>
        </p:spPr>
        <p:txBody>
          <a:bodyPr wrap="square" rtlCol="0">
            <a:spAutoFit/>
          </a:bodyPr>
          <a:lstStyle/>
          <a:p>
            <a:pPr algn="ctr"/>
            <a:r>
              <a:rPr lang="en-US" sz="3200" dirty="0"/>
              <a:t>Department of Information Technology</a:t>
            </a:r>
            <a:endParaRPr lang="en-IN" sz="3200" dirty="0"/>
          </a:p>
        </p:txBody>
      </p:sp>
      <p:sp>
        <p:nvSpPr>
          <p:cNvPr id="4" name="TextBox 3">
            <a:extLst>
              <a:ext uri="{FF2B5EF4-FFF2-40B4-BE49-F238E27FC236}">
                <a16:creationId xmlns:a16="http://schemas.microsoft.com/office/drawing/2014/main" id="{E633C56B-F60F-1B0F-946F-D5EFE9C1E26B}"/>
              </a:ext>
            </a:extLst>
          </p:cNvPr>
          <p:cNvSpPr txBox="1"/>
          <p:nvPr/>
        </p:nvSpPr>
        <p:spPr>
          <a:xfrm>
            <a:off x="5316894" y="1640463"/>
            <a:ext cx="1558212" cy="461665"/>
          </a:xfrm>
          <a:prstGeom prst="rect">
            <a:avLst/>
          </a:prstGeom>
          <a:noFill/>
        </p:spPr>
        <p:txBody>
          <a:bodyPr wrap="square" rtlCol="0">
            <a:spAutoFit/>
          </a:bodyPr>
          <a:lstStyle/>
          <a:p>
            <a:pPr algn="ctr"/>
            <a:r>
              <a:rPr lang="en-US" sz="2400" dirty="0"/>
              <a:t>SEIT</a:t>
            </a:r>
            <a:endParaRPr lang="en-IN" sz="2400" dirty="0"/>
          </a:p>
        </p:txBody>
      </p:sp>
      <p:sp>
        <p:nvSpPr>
          <p:cNvPr id="5" name="TextBox 4">
            <a:extLst>
              <a:ext uri="{FF2B5EF4-FFF2-40B4-BE49-F238E27FC236}">
                <a16:creationId xmlns:a16="http://schemas.microsoft.com/office/drawing/2014/main" id="{BB923D5A-5221-3AF9-77AD-7854C33ADA4E}"/>
              </a:ext>
            </a:extLst>
          </p:cNvPr>
          <p:cNvSpPr txBox="1"/>
          <p:nvPr/>
        </p:nvSpPr>
        <p:spPr>
          <a:xfrm>
            <a:off x="2260964" y="2087930"/>
            <a:ext cx="7619999" cy="677108"/>
          </a:xfrm>
          <a:prstGeom prst="rect">
            <a:avLst/>
          </a:prstGeom>
          <a:noFill/>
        </p:spPr>
        <p:txBody>
          <a:bodyPr wrap="square" rtlCol="0">
            <a:spAutoFit/>
          </a:bodyPr>
          <a:lstStyle/>
          <a:p>
            <a:pPr algn="ctr"/>
            <a:r>
              <a:rPr lang="en-US" sz="2000" b="1" dirty="0"/>
              <a:t>Project Based Learning</a:t>
            </a:r>
            <a:br>
              <a:rPr lang="en-US" dirty="0"/>
            </a:br>
            <a:r>
              <a:rPr lang="en-US" dirty="0"/>
              <a:t>2023-24</a:t>
            </a:r>
            <a:endParaRPr lang="en-IN" sz="2000" dirty="0"/>
          </a:p>
        </p:txBody>
      </p:sp>
      <p:pic>
        <p:nvPicPr>
          <p:cNvPr id="6" name="Picture 5" descr="Image result for AIT logo">
            <a:extLst>
              <a:ext uri="{FF2B5EF4-FFF2-40B4-BE49-F238E27FC236}">
                <a16:creationId xmlns:a16="http://schemas.microsoft.com/office/drawing/2014/main" id="{5FBDFBF5-1956-9CBE-D6EF-2FBD3BFD59A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16894" y="2662169"/>
            <a:ext cx="1386840" cy="11906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C77CC2A-43CE-AFAE-EA9A-78FF78242CCE}"/>
              </a:ext>
            </a:extLst>
          </p:cNvPr>
          <p:cNvPicPr>
            <a:picLocks noChangeAspect="1"/>
          </p:cNvPicPr>
          <p:nvPr/>
        </p:nvPicPr>
        <p:blipFill>
          <a:blip r:embed="rId2"/>
          <a:stretch>
            <a:fillRect/>
          </a:stretch>
        </p:blipFill>
        <p:spPr>
          <a:xfrm>
            <a:off x="0" y="958870"/>
            <a:ext cx="8843773" cy="4495911"/>
          </a:xfrm>
          <a:prstGeom prst="rect">
            <a:avLst/>
          </a:prstGeom>
        </p:spPr>
      </p:pic>
      <p:pic>
        <p:nvPicPr>
          <p:cNvPr id="5" name="Picture 4">
            <a:extLst>
              <a:ext uri="{FF2B5EF4-FFF2-40B4-BE49-F238E27FC236}">
                <a16:creationId xmlns:a16="http://schemas.microsoft.com/office/drawing/2014/main" id="{E279C620-814B-F1CC-223C-1CA30EF8D200}"/>
              </a:ext>
            </a:extLst>
          </p:cNvPr>
          <p:cNvPicPr>
            <a:picLocks noChangeAspect="1"/>
          </p:cNvPicPr>
          <p:nvPr/>
        </p:nvPicPr>
        <p:blipFill>
          <a:blip r:embed="rId3"/>
          <a:stretch>
            <a:fillRect/>
          </a:stretch>
        </p:blipFill>
        <p:spPr>
          <a:xfrm>
            <a:off x="7481456" y="3429000"/>
            <a:ext cx="4425993" cy="2701376"/>
          </a:xfrm>
          <a:prstGeom prst="rect">
            <a:avLst/>
          </a:prstGeom>
        </p:spPr>
      </p:pic>
      <p:sp>
        <p:nvSpPr>
          <p:cNvPr id="4" name="TextBox 3">
            <a:extLst>
              <a:ext uri="{FF2B5EF4-FFF2-40B4-BE49-F238E27FC236}">
                <a16:creationId xmlns:a16="http://schemas.microsoft.com/office/drawing/2014/main" id="{731305CA-5FAD-DE60-A994-DB4087BB0A5B}"/>
              </a:ext>
            </a:extLst>
          </p:cNvPr>
          <p:cNvSpPr txBox="1"/>
          <p:nvPr/>
        </p:nvSpPr>
        <p:spPr>
          <a:xfrm>
            <a:off x="4945626" y="6255463"/>
            <a:ext cx="6096000" cy="369332"/>
          </a:xfrm>
          <a:prstGeom prst="rect">
            <a:avLst/>
          </a:prstGeom>
          <a:noFill/>
        </p:spPr>
        <p:txBody>
          <a:bodyPr wrap="square">
            <a:spAutoFit/>
          </a:bodyPr>
          <a:lstStyle/>
          <a:p>
            <a:r>
              <a:rPr lang="en-IN" sz="1800" b="1" dirty="0">
                <a:solidFill>
                  <a:srgbClr val="0070C0"/>
                </a:solidFill>
                <a:hlinkClick r:id="rId4">
                  <a:extLst>
                    <a:ext uri="{A12FA001-AC4F-418D-AE19-62706E023703}">
                      <ahyp:hlinkClr xmlns:ahyp="http://schemas.microsoft.com/office/drawing/2018/hyperlinkcolor" val="tx"/>
                    </a:ext>
                  </a:extLst>
                </a:hlinkClick>
              </a:rPr>
              <a:t>https://ieeexplore.ieee.org/document/10314520</a:t>
            </a:r>
            <a:endParaRPr lang="en-IN" sz="1800" b="1" dirty="0">
              <a:solidFill>
                <a:srgbClr val="0070C0"/>
              </a:solidFill>
            </a:endParaRPr>
          </a:p>
        </p:txBody>
      </p:sp>
    </p:spTree>
    <p:extLst>
      <p:ext uri="{BB962C8B-B14F-4D97-AF65-F5344CB8AC3E}">
        <p14:creationId xmlns:p14="http://schemas.microsoft.com/office/powerpoint/2010/main" val="4162015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CC08D-97F6-D850-9E8F-48E5CB536DE1}"/>
              </a:ext>
            </a:extLst>
          </p:cNvPr>
          <p:cNvSpPr>
            <a:spLocks noGrp="1"/>
          </p:cNvSpPr>
          <p:nvPr>
            <p:ph type="title"/>
          </p:nvPr>
        </p:nvSpPr>
        <p:spPr/>
        <p:txBody>
          <a:bodyPr/>
          <a:lstStyle/>
          <a:p>
            <a:r>
              <a:rPr lang="en-US" sz="1800" dirty="0">
                <a:effectLst/>
                <a:latin typeface="Times New Roman" panose="02020603050405020304" pitchFamily="18" charset="0"/>
                <a:ea typeface="Times New Roman" panose="02020603050405020304" pitchFamily="18" charset="0"/>
              </a:rPr>
              <a:t>. </a:t>
            </a:r>
            <a:r>
              <a:rPr lang="en-US" sz="3200" b="1" u="sng" dirty="0">
                <a:effectLst/>
                <a:latin typeface="Times New Roman" panose="02020603050405020304" pitchFamily="18" charset="0"/>
                <a:ea typeface="Times New Roman" panose="02020603050405020304" pitchFamily="18" charset="0"/>
              </a:rPr>
              <a:t>METHODOLOGY AND IMPLEMENTATION</a:t>
            </a:r>
            <a:endParaRPr lang="en-IN" sz="3200" b="1" u="sng" dirty="0"/>
          </a:p>
        </p:txBody>
      </p:sp>
      <p:sp>
        <p:nvSpPr>
          <p:cNvPr id="3" name="Content Placeholder 2">
            <a:extLst>
              <a:ext uri="{FF2B5EF4-FFF2-40B4-BE49-F238E27FC236}">
                <a16:creationId xmlns:a16="http://schemas.microsoft.com/office/drawing/2014/main" id="{205CDC25-80DE-111B-6A69-D78B0BF5E191}"/>
              </a:ext>
            </a:extLst>
          </p:cNvPr>
          <p:cNvSpPr>
            <a:spLocks noGrp="1"/>
          </p:cNvSpPr>
          <p:nvPr>
            <p:ph idx="1"/>
          </p:nvPr>
        </p:nvSpPr>
        <p:spPr/>
        <p:txBody>
          <a:bodyPr/>
          <a:lstStyle/>
          <a:p>
            <a:r>
              <a:rPr lang="en-IN" sz="1800" b="1" u="none" strike="noStrike" dirty="0">
                <a:solidFill>
                  <a:srgbClr val="212121"/>
                </a:solidFill>
                <a:effectLst/>
                <a:latin typeface="Roboto" panose="02000000000000000000" pitchFamily="2" charset="0"/>
                <a:ea typeface="Times New Roman" panose="02020603050405020304" pitchFamily="18" charset="0"/>
              </a:rPr>
              <a:t>Data Preprocessing:</a:t>
            </a:r>
            <a:endParaRPr lang="en-IN" sz="1800" u="none" strike="noStrike" dirty="0">
              <a:effectLst/>
              <a:latin typeface="Times New Roman" panose="02020603050405020304" pitchFamily="18" charset="0"/>
              <a:ea typeface="Times New Roman" panose="02020603050405020304" pitchFamily="18" charset="0"/>
            </a:endParaRPr>
          </a:p>
          <a:p>
            <a:pPr algn="l">
              <a:spcBef>
                <a:spcPts val="600"/>
              </a:spcBef>
              <a:spcAft>
                <a:spcPts val="450"/>
              </a:spcAft>
            </a:pPr>
            <a:r>
              <a:rPr lang="en-IN" sz="1800" dirty="0">
                <a:solidFill>
                  <a:srgbClr val="212121"/>
                </a:solidFill>
                <a:effectLst/>
                <a:latin typeface="Roboto" panose="02000000000000000000" pitchFamily="2" charset="0"/>
                <a:ea typeface="Times New Roman" panose="02020603050405020304" pitchFamily="18" charset="0"/>
              </a:rPr>
              <a:t>Data set was not even readable format so performed tons of data preprocessing (cleansing, formatting, selection, transformation etc.</a:t>
            </a:r>
          </a:p>
          <a:p>
            <a:pPr>
              <a:spcBef>
                <a:spcPts val="600"/>
              </a:spcBef>
              <a:spcAft>
                <a:spcPts val="450"/>
              </a:spcAft>
            </a:pPr>
            <a:r>
              <a:rPr lang="en-IN" sz="1800" b="1" u="none" strike="noStrike" dirty="0">
                <a:solidFill>
                  <a:srgbClr val="212121"/>
                </a:solidFill>
                <a:effectLst/>
                <a:highlight>
                  <a:srgbClr val="FFFFFF"/>
                </a:highlight>
                <a:latin typeface="Roboto" panose="02000000000000000000" pitchFamily="2" charset="0"/>
                <a:ea typeface="Times New Roman" panose="02020603050405020304" pitchFamily="18" charset="0"/>
              </a:rPr>
              <a:t>Data Enrichment:</a:t>
            </a:r>
            <a:endParaRPr lang="en-IN" sz="1800" u="none" strike="noStrike" dirty="0">
              <a:effectLst/>
              <a:highlight>
                <a:srgbClr val="FFFFFF"/>
              </a:highlight>
              <a:latin typeface="Times New Roman" panose="02020603050405020304" pitchFamily="18" charset="0"/>
              <a:ea typeface="Times New Roman" panose="02020603050405020304" pitchFamily="18" charset="0"/>
            </a:endParaRPr>
          </a:p>
          <a:p>
            <a:pPr algn="l">
              <a:spcBef>
                <a:spcPts val="600"/>
              </a:spcBef>
              <a:spcAft>
                <a:spcPts val="450"/>
              </a:spcAft>
            </a:pPr>
            <a:endParaRPr lang="en-IN" sz="1800" dirty="0">
              <a:effectLst/>
              <a:latin typeface="Times New Roman" panose="02020603050405020304" pitchFamily="18" charset="0"/>
              <a:ea typeface="Times New Roman" panose="02020603050405020304" pitchFamily="18" charset="0"/>
            </a:endParaRPr>
          </a:p>
        </p:txBody>
      </p:sp>
      <p:sp>
        <p:nvSpPr>
          <p:cNvPr id="4" name="AutoShape 2">
            <a:extLst>
              <a:ext uri="{FF2B5EF4-FFF2-40B4-BE49-F238E27FC236}">
                <a16:creationId xmlns:a16="http://schemas.microsoft.com/office/drawing/2014/main" id="{A5D93DC8-7991-860D-6E47-C714C4BB6EE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a:extLst>
              <a:ext uri="{FF2B5EF4-FFF2-40B4-BE49-F238E27FC236}">
                <a16:creationId xmlns:a16="http://schemas.microsoft.com/office/drawing/2014/main" id="{58303D46-6799-F825-9E2B-278A86F171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8700" y="3098801"/>
            <a:ext cx="6578600" cy="3438346"/>
          </a:xfrm>
          <a:prstGeom prst="rect">
            <a:avLst/>
          </a:prstGeom>
        </p:spPr>
      </p:pic>
    </p:spTree>
    <p:extLst>
      <p:ext uri="{BB962C8B-B14F-4D97-AF65-F5344CB8AC3E}">
        <p14:creationId xmlns:p14="http://schemas.microsoft.com/office/powerpoint/2010/main" val="3562051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D16B4-1048-AC92-2FB9-7A11F12A1F60}"/>
              </a:ext>
            </a:extLst>
          </p:cNvPr>
          <p:cNvSpPr>
            <a:spLocks noGrp="1"/>
          </p:cNvSpPr>
          <p:nvPr>
            <p:ph type="title"/>
          </p:nvPr>
        </p:nvSpPr>
        <p:spPr/>
        <p:txBody>
          <a:bodyPr>
            <a:normAutofit fontScale="90000"/>
          </a:bodyPr>
          <a:lstStyle/>
          <a:p>
            <a:r>
              <a:rPr lang="en-IN" sz="5400" b="1" dirty="0">
                <a:solidFill>
                  <a:srgbClr val="212121"/>
                </a:solidFill>
                <a:effectLst/>
                <a:highlight>
                  <a:srgbClr val="FFFFFF"/>
                </a:highlight>
                <a:latin typeface="Roboto" panose="02000000000000000000" pitchFamily="2" charset="0"/>
                <a:ea typeface="Times New Roman" panose="02020603050405020304" pitchFamily="18" charset="0"/>
              </a:rPr>
              <a:t> </a:t>
            </a:r>
            <a:r>
              <a:rPr lang="en-IN" sz="5400" b="1" u="sng" dirty="0">
                <a:solidFill>
                  <a:srgbClr val="212121"/>
                </a:solidFill>
                <a:effectLst/>
                <a:highlight>
                  <a:srgbClr val="FFFFFF"/>
                </a:highlight>
                <a:latin typeface="Roboto" panose="02000000000000000000" pitchFamily="2" charset="0"/>
                <a:ea typeface="Times New Roman" panose="02020603050405020304" pitchFamily="18" charset="0"/>
              </a:rPr>
              <a:t>Algorithms</a:t>
            </a:r>
            <a:r>
              <a:rPr lang="en-IN" sz="5400" dirty="0">
                <a:solidFill>
                  <a:srgbClr val="212121"/>
                </a:solidFill>
                <a:effectLst/>
                <a:highlight>
                  <a:srgbClr val="FFFFFF"/>
                </a:highlight>
                <a:latin typeface="Roboto" panose="02000000000000000000" pitchFamily="2" charset="0"/>
                <a:ea typeface="Times New Roman" panose="02020603050405020304" pitchFamily="18" charset="0"/>
              </a:rPr>
              <a:t> used :-</a:t>
            </a:r>
            <a:br>
              <a:rPr lang="en-IN" sz="5400" dirty="0">
                <a:solidFill>
                  <a:srgbClr val="212121"/>
                </a:solidFill>
                <a:effectLst/>
                <a:highlight>
                  <a:srgbClr val="FFFFFF"/>
                </a:highlight>
                <a:latin typeface="Roboto" panose="02000000000000000000" pitchFamily="2" charset="0"/>
                <a:ea typeface="Times New Roman" panose="02020603050405020304" pitchFamily="18" charset="0"/>
              </a:rPr>
            </a:br>
            <a:br>
              <a:rPr lang="en-IN" sz="5400" dirty="0">
                <a:solidFill>
                  <a:srgbClr val="212121"/>
                </a:solidFill>
                <a:effectLst/>
                <a:highlight>
                  <a:srgbClr val="FFFFFF"/>
                </a:highlight>
                <a:latin typeface="Roboto" panose="02000000000000000000" pitchFamily="2" charset="0"/>
                <a:ea typeface="Times New Roman" panose="02020603050405020304" pitchFamily="18" charset="0"/>
              </a:rPr>
            </a:br>
            <a:r>
              <a:rPr lang="en-IN" sz="3200" dirty="0">
                <a:solidFill>
                  <a:srgbClr val="212121"/>
                </a:solidFill>
                <a:effectLst/>
                <a:highlight>
                  <a:srgbClr val="FFFFFF"/>
                </a:highlight>
                <a:latin typeface="Roboto" panose="02000000000000000000" pitchFamily="2" charset="0"/>
                <a:ea typeface="Times New Roman" panose="02020603050405020304" pitchFamily="18" charset="0"/>
              </a:rPr>
              <a:t> </a:t>
            </a:r>
            <a:r>
              <a:rPr lang="en-IN" sz="3200" dirty="0">
                <a:solidFill>
                  <a:srgbClr val="212121"/>
                </a:solidFill>
                <a:highlight>
                  <a:srgbClr val="FFFFFF"/>
                </a:highlight>
                <a:latin typeface="Roboto" panose="02000000000000000000" pitchFamily="2" charset="0"/>
                <a:ea typeface="Times New Roman" panose="02020603050405020304" pitchFamily="18" charset="0"/>
              </a:rPr>
              <a:t>1. </a:t>
            </a:r>
            <a:r>
              <a:rPr lang="en-IN" sz="3200" b="1" i="1" u="sng" dirty="0">
                <a:solidFill>
                  <a:srgbClr val="212121"/>
                </a:solidFill>
                <a:highlight>
                  <a:srgbClr val="FFFFFF"/>
                </a:highlight>
                <a:latin typeface="Roboto" panose="02000000000000000000" pitchFamily="2" charset="0"/>
                <a:ea typeface="Times New Roman" panose="02020603050405020304" pitchFamily="18" charset="0"/>
              </a:rPr>
              <a:t>L</a:t>
            </a:r>
            <a:r>
              <a:rPr lang="en-IN" sz="3200" b="1" i="1" u="sng" dirty="0">
                <a:solidFill>
                  <a:srgbClr val="212121"/>
                </a:solidFill>
                <a:effectLst/>
                <a:highlight>
                  <a:srgbClr val="FFFFFF"/>
                </a:highlight>
                <a:latin typeface="Roboto" panose="02000000000000000000" pitchFamily="2" charset="0"/>
                <a:ea typeface="Times New Roman" panose="02020603050405020304" pitchFamily="18" charset="0"/>
              </a:rPr>
              <a:t>ogistic Regression</a:t>
            </a:r>
            <a:endParaRPr lang="en-IN" sz="3200" b="1" i="1" u="sng" dirty="0"/>
          </a:p>
        </p:txBody>
      </p:sp>
      <p:sp>
        <p:nvSpPr>
          <p:cNvPr id="3" name="Content Placeholder 2">
            <a:extLst>
              <a:ext uri="{FF2B5EF4-FFF2-40B4-BE49-F238E27FC236}">
                <a16:creationId xmlns:a16="http://schemas.microsoft.com/office/drawing/2014/main" id="{1B9B0B6F-620E-127C-CA73-55CDAAD43FD9}"/>
              </a:ext>
            </a:extLst>
          </p:cNvPr>
          <p:cNvSpPr>
            <a:spLocks noGrp="1"/>
          </p:cNvSpPr>
          <p:nvPr>
            <p:ph idx="1"/>
          </p:nvPr>
        </p:nvSpPr>
        <p:spPr/>
        <p:txBody>
          <a:bodyPr/>
          <a:lstStyle/>
          <a:p>
            <a:pPr marL="0" indent="0" algn="l">
              <a:spcBef>
                <a:spcPts val="600"/>
              </a:spcBef>
              <a:spcAft>
                <a:spcPts val="450"/>
              </a:spcAft>
              <a:buNone/>
            </a:pPr>
            <a:r>
              <a:rPr lang="en-IN" sz="1800" dirty="0">
                <a:solidFill>
                  <a:srgbClr val="212121"/>
                </a:solidFill>
                <a:effectLst/>
                <a:highlight>
                  <a:srgbClr val="FFFFFF"/>
                </a:highlight>
                <a:latin typeface="Roboto" panose="02000000000000000000" pitchFamily="2" charset="0"/>
                <a:ea typeface="Times New Roman" panose="02020603050405020304" pitchFamily="18" charset="0"/>
              </a:rPr>
              <a:t> </a:t>
            </a:r>
            <a:endParaRPr lang="en-IN" sz="1800" dirty="0">
              <a:effectLst/>
              <a:highlight>
                <a:srgbClr val="FFFFFF"/>
              </a:highlight>
              <a:latin typeface="Times New Roman" panose="02020603050405020304" pitchFamily="18" charset="0"/>
              <a:ea typeface="Times New Roman" panose="02020603050405020304" pitchFamily="18" charset="0"/>
            </a:endParaRPr>
          </a:p>
          <a:p>
            <a:endParaRPr lang="en-IN" dirty="0"/>
          </a:p>
        </p:txBody>
      </p:sp>
      <p:pic>
        <p:nvPicPr>
          <p:cNvPr id="4" name="Picture 3" descr="hmfile_hash_38a8acae">
            <a:extLst>
              <a:ext uri="{FF2B5EF4-FFF2-40B4-BE49-F238E27FC236}">
                <a16:creationId xmlns:a16="http://schemas.microsoft.com/office/drawing/2014/main" id="{090EAF76-D7F1-F5F6-0CD1-583348442065}"/>
              </a:ext>
            </a:extLst>
          </p:cNvPr>
          <p:cNvPicPr>
            <a:picLocks noChangeAspect="1"/>
          </p:cNvPicPr>
          <p:nvPr/>
        </p:nvPicPr>
        <p:blipFill>
          <a:blip r:embed="rId2"/>
          <a:stretch>
            <a:fillRect/>
          </a:stretch>
        </p:blipFill>
        <p:spPr>
          <a:xfrm>
            <a:off x="8569833" y="2330767"/>
            <a:ext cx="3307025" cy="2196465"/>
          </a:xfrm>
          <a:prstGeom prst="rect">
            <a:avLst/>
          </a:prstGeom>
        </p:spPr>
      </p:pic>
      <p:sp>
        <p:nvSpPr>
          <p:cNvPr id="5" name="Text Box 7">
            <a:extLst>
              <a:ext uri="{FF2B5EF4-FFF2-40B4-BE49-F238E27FC236}">
                <a16:creationId xmlns:a16="http://schemas.microsoft.com/office/drawing/2014/main" id="{1BE00DCB-6049-9FCD-3C94-E2CDB4C3FC11}"/>
              </a:ext>
            </a:extLst>
          </p:cNvPr>
          <p:cNvSpPr txBox="1"/>
          <p:nvPr/>
        </p:nvSpPr>
        <p:spPr>
          <a:xfrm>
            <a:off x="784225" y="2330767"/>
            <a:ext cx="7499985" cy="4246245"/>
          </a:xfrm>
          <a:prstGeom prst="rect">
            <a:avLst/>
          </a:prstGeom>
          <a:noFill/>
        </p:spPr>
        <p:txBody>
          <a:bodyPr wrap="square" rtlCol="0">
            <a:spAutoFit/>
          </a:bodyPr>
          <a:lstStyle/>
          <a:p>
            <a:r>
              <a:rPr lang="en-US" dirty="0"/>
              <a:t> Logistic regression is a supervised machine learning algorithm used for classification tasks where the goal is to predict the probability that an instance belongs to a given class or not.</a:t>
            </a:r>
          </a:p>
          <a:p>
            <a:endParaRPr lang="en-US" dirty="0"/>
          </a:p>
          <a:p>
            <a:r>
              <a:rPr lang="en-US" dirty="0"/>
              <a:t>It predicts the output of a categorical dependent variable. Therefore, the outcome must be a categorical or discrete value.</a:t>
            </a:r>
          </a:p>
          <a:p>
            <a:r>
              <a:rPr lang="en-US" dirty="0"/>
              <a:t>It can be either Yes or No, 0 or 1, true or False, </a:t>
            </a:r>
            <a:r>
              <a:rPr lang="en-US" dirty="0" err="1"/>
              <a:t>etc</a:t>
            </a:r>
            <a:endParaRPr lang="en-US" dirty="0"/>
          </a:p>
          <a:p>
            <a:endParaRPr lang="en-US" dirty="0"/>
          </a:p>
          <a:p>
            <a:r>
              <a:rPr lang="en-US" dirty="0"/>
              <a:t>The model takes the numerical features extracted from the text as input and predicts the probability of each sentiment class (positive, negative, neutral).</a:t>
            </a:r>
          </a:p>
          <a:p>
            <a:endParaRPr lang="en-US" dirty="0"/>
          </a:p>
          <a:p>
            <a:r>
              <a:rPr lang="en-US" dirty="0"/>
              <a:t>Logistic regression calculates the probability of each sentiment class using a logistic function. It then assigns the class with the highest probability as the predicted sentiment polarity. </a:t>
            </a:r>
          </a:p>
        </p:txBody>
      </p:sp>
    </p:spTree>
    <p:extLst>
      <p:ext uri="{BB962C8B-B14F-4D97-AF65-F5344CB8AC3E}">
        <p14:creationId xmlns:p14="http://schemas.microsoft.com/office/powerpoint/2010/main" val="32926662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F4010-82D3-17B3-C7F9-BD1956A7E586}"/>
              </a:ext>
            </a:extLst>
          </p:cNvPr>
          <p:cNvSpPr>
            <a:spLocks noGrp="1"/>
          </p:cNvSpPr>
          <p:nvPr>
            <p:ph type="title"/>
          </p:nvPr>
        </p:nvSpPr>
        <p:spPr/>
        <p:txBody>
          <a:bodyPr>
            <a:normAutofit/>
          </a:bodyPr>
          <a:lstStyle/>
          <a:p>
            <a:r>
              <a:rPr lang="en-IN" sz="3600" b="1" i="1" u="sng" dirty="0">
                <a:solidFill>
                  <a:srgbClr val="0F0B06"/>
                </a:solidFill>
                <a:effectLst/>
                <a:highlight>
                  <a:srgbClr val="FFFFFF"/>
                </a:highlight>
                <a:latin typeface="Google Sans"/>
              </a:rPr>
              <a:t>Naïve Bayes Algorithm </a:t>
            </a:r>
            <a:endParaRPr lang="en-IN" sz="3600" b="1" i="1" u="sng" dirty="0"/>
          </a:p>
        </p:txBody>
      </p:sp>
      <p:pic>
        <p:nvPicPr>
          <p:cNvPr id="1026" name="Picture 2" descr="Naive Bayes Classification ...">
            <a:extLst>
              <a:ext uri="{FF2B5EF4-FFF2-40B4-BE49-F238E27FC236}">
                <a16:creationId xmlns:a16="http://schemas.microsoft.com/office/drawing/2014/main" id="{6556A9D6-13F3-EA04-992B-4344675002E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0" y="2191804"/>
            <a:ext cx="5664200" cy="310315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7A960E1-6405-F380-AB80-6C83CD93F576}"/>
              </a:ext>
            </a:extLst>
          </p:cNvPr>
          <p:cNvSpPr txBox="1"/>
          <p:nvPr/>
        </p:nvSpPr>
        <p:spPr>
          <a:xfrm>
            <a:off x="414867" y="2093975"/>
            <a:ext cx="4055533" cy="2554545"/>
          </a:xfrm>
          <a:prstGeom prst="rect">
            <a:avLst/>
          </a:prstGeom>
          <a:noFill/>
        </p:spPr>
        <p:txBody>
          <a:bodyPr wrap="square">
            <a:spAutoFit/>
          </a:bodyPr>
          <a:lstStyle/>
          <a:p>
            <a:r>
              <a:rPr lang="en-US" sz="2000" b="0" i="0" dirty="0">
                <a:solidFill>
                  <a:srgbClr val="273239"/>
                </a:solidFill>
                <a:effectLst/>
                <a:highlight>
                  <a:srgbClr val="FFFFFF"/>
                </a:highlight>
                <a:latin typeface="Nunito" panose="020F0502020204030204" pitchFamily="2" charset="0"/>
              </a:rPr>
              <a:t>Naive Bayes classifiers are a collection of classification algorithms based on Bayes’ Theorem. It is not a single algorithm but a family of algorithms where all of them share a common principle, i.e. every pair of features being classified is independent of each other. </a:t>
            </a:r>
            <a:endParaRPr lang="en-IN" sz="2000" dirty="0"/>
          </a:p>
        </p:txBody>
      </p:sp>
    </p:spTree>
    <p:extLst>
      <p:ext uri="{BB962C8B-B14F-4D97-AF65-F5344CB8AC3E}">
        <p14:creationId xmlns:p14="http://schemas.microsoft.com/office/powerpoint/2010/main" val="1788314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8DAE8-2FAE-10D8-86D6-C1788358A0FD}"/>
              </a:ext>
            </a:extLst>
          </p:cNvPr>
          <p:cNvSpPr>
            <a:spLocks noGrp="1"/>
          </p:cNvSpPr>
          <p:nvPr>
            <p:ph type="title"/>
          </p:nvPr>
        </p:nvSpPr>
        <p:spPr/>
        <p:txBody>
          <a:bodyPr>
            <a:normAutofit fontScale="90000"/>
          </a:bodyPr>
          <a:lstStyle/>
          <a:p>
            <a:r>
              <a:rPr lang="en-US" sz="4000" b="1" i="1" u="sng" dirty="0">
                <a:solidFill>
                  <a:srgbClr val="273239"/>
                </a:solidFill>
                <a:effectLst/>
                <a:highlight>
                  <a:srgbClr val="FFFFFF"/>
                </a:highlight>
                <a:latin typeface="Source Sans 3"/>
              </a:rPr>
              <a:t>TF-IDF (Term Frequency-Inverse Document Frequency)</a:t>
            </a:r>
            <a:br>
              <a:rPr lang="en-US" b="1" i="0" dirty="0">
                <a:solidFill>
                  <a:srgbClr val="273239"/>
                </a:solidFill>
                <a:effectLst/>
                <a:highlight>
                  <a:srgbClr val="FFFFFF"/>
                </a:highlight>
                <a:latin typeface="Source Sans 3"/>
              </a:rPr>
            </a:br>
            <a:endParaRPr lang="en-IN" dirty="0"/>
          </a:p>
        </p:txBody>
      </p:sp>
      <p:pic>
        <p:nvPicPr>
          <p:cNvPr id="4098" name="Picture 2" descr="Term Frequency Inverse Document ...">
            <a:extLst>
              <a:ext uri="{FF2B5EF4-FFF2-40B4-BE49-F238E27FC236}">
                <a16:creationId xmlns:a16="http://schemas.microsoft.com/office/drawing/2014/main" id="{8684D5B2-DE15-B216-442F-8CDC2B2DCA5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651624" y="2762250"/>
            <a:ext cx="5260975" cy="294614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08A7D7B-6872-DED4-A313-2FF7D90DA11C}"/>
              </a:ext>
            </a:extLst>
          </p:cNvPr>
          <p:cNvSpPr txBox="1"/>
          <p:nvPr/>
        </p:nvSpPr>
        <p:spPr>
          <a:xfrm>
            <a:off x="555624" y="2162085"/>
            <a:ext cx="6096000" cy="2308324"/>
          </a:xfrm>
          <a:prstGeom prst="rect">
            <a:avLst/>
          </a:prstGeom>
          <a:noFill/>
        </p:spPr>
        <p:txBody>
          <a:bodyPr wrap="square">
            <a:spAutoFit/>
          </a:bodyPr>
          <a:lstStyle/>
          <a:p>
            <a:r>
              <a:rPr lang="en-US" sz="2400" dirty="0">
                <a:solidFill>
                  <a:srgbClr val="273239"/>
                </a:solidFill>
                <a:highlight>
                  <a:srgbClr val="FFFFFF"/>
                </a:highlight>
                <a:latin typeface="Nunito" panose="020F0502020204030204" pitchFamily="2" charset="0"/>
              </a:rPr>
              <a:t>TF-IDF</a:t>
            </a:r>
            <a:r>
              <a:rPr lang="en-US" sz="2400" b="0" i="0" dirty="0">
                <a:solidFill>
                  <a:srgbClr val="273239"/>
                </a:solidFill>
                <a:effectLst/>
                <a:highlight>
                  <a:srgbClr val="FFFFFF"/>
                </a:highlight>
                <a:latin typeface="Nunito" panose="020F0502020204030204" pitchFamily="2" charset="0"/>
              </a:rPr>
              <a:t> is a weighting system that assigns a weight to each word in a document based on its term frequency (</a:t>
            </a:r>
            <a:r>
              <a:rPr lang="en-US" sz="2400" b="0" i="0" dirty="0" err="1">
                <a:solidFill>
                  <a:srgbClr val="273239"/>
                </a:solidFill>
                <a:effectLst/>
                <a:highlight>
                  <a:srgbClr val="FFFFFF"/>
                </a:highlight>
                <a:latin typeface="Nunito" panose="020F0502020204030204" pitchFamily="2" charset="0"/>
              </a:rPr>
              <a:t>tf</a:t>
            </a:r>
            <a:r>
              <a:rPr lang="en-US" sz="2400" b="0" i="0" dirty="0">
                <a:solidFill>
                  <a:srgbClr val="273239"/>
                </a:solidFill>
                <a:effectLst/>
                <a:highlight>
                  <a:srgbClr val="FFFFFF"/>
                </a:highlight>
                <a:latin typeface="Nunito" panose="020F0502020204030204" pitchFamily="2" charset="0"/>
              </a:rPr>
              <a:t>) and the reciprocal document frequency (</a:t>
            </a:r>
            <a:r>
              <a:rPr lang="en-US" sz="2400" b="0" i="0" dirty="0" err="1">
                <a:solidFill>
                  <a:srgbClr val="273239"/>
                </a:solidFill>
                <a:effectLst/>
                <a:highlight>
                  <a:srgbClr val="FFFFFF"/>
                </a:highlight>
                <a:latin typeface="Nunito" panose="020F0502020204030204" pitchFamily="2" charset="0"/>
              </a:rPr>
              <a:t>tf</a:t>
            </a:r>
            <a:r>
              <a:rPr lang="en-US" sz="2400" b="0" i="0" dirty="0">
                <a:solidFill>
                  <a:srgbClr val="273239"/>
                </a:solidFill>
                <a:effectLst/>
                <a:highlight>
                  <a:srgbClr val="FFFFFF"/>
                </a:highlight>
                <a:latin typeface="Nunito" panose="020F0502020204030204" pitchFamily="2" charset="0"/>
              </a:rPr>
              <a:t>) (</a:t>
            </a:r>
            <a:r>
              <a:rPr lang="en-US" sz="2400" b="0" i="0" dirty="0" err="1">
                <a:solidFill>
                  <a:srgbClr val="273239"/>
                </a:solidFill>
                <a:effectLst/>
                <a:highlight>
                  <a:srgbClr val="FFFFFF"/>
                </a:highlight>
                <a:latin typeface="Nunito" panose="020F0502020204030204" pitchFamily="2" charset="0"/>
              </a:rPr>
              <a:t>idf</a:t>
            </a:r>
            <a:r>
              <a:rPr lang="en-US" sz="2400" b="0" i="0" dirty="0">
                <a:solidFill>
                  <a:srgbClr val="273239"/>
                </a:solidFill>
                <a:effectLst/>
                <a:highlight>
                  <a:srgbClr val="FFFFFF"/>
                </a:highlight>
                <a:latin typeface="Nunito" panose="020F0502020204030204" pitchFamily="2" charset="0"/>
              </a:rPr>
              <a:t>). The words with higher scores of weight are deemed to be more significant.</a:t>
            </a:r>
            <a:endParaRPr lang="en-IN" sz="2400" dirty="0"/>
          </a:p>
        </p:txBody>
      </p:sp>
      <p:sp>
        <p:nvSpPr>
          <p:cNvPr id="6" name="Rectangle 3">
            <a:extLst>
              <a:ext uri="{FF2B5EF4-FFF2-40B4-BE49-F238E27FC236}">
                <a16:creationId xmlns:a16="http://schemas.microsoft.com/office/drawing/2014/main" id="{9724D3D8-5368-5368-4AB7-7A6B8DFDA47D}"/>
              </a:ext>
            </a:extLst>
          </p:cNvPr>
          <p:cNvSpPr>
            <a:spLocks noChangeArrowheads="1"/>
          </p:cNvSpPr>
          <p:nvPr/>
        </p:nvSpPr>
        <p:spPr bwMode="auto">
          <a:xfrm>
            <a:off x="835023" y="4836491"/>
            <a:ext cx="4984753" cy="1295206"/>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Nunito" panose="020F0502020204030204" pitchFamily="2" charset="0"/>
              </a:rPr>
              <a:t>the TF-IDF weight consists of two terms-</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rgbClr val="273239"/>
                </a:solidFill>
                <a:effectLst/>
                <a:latin typeface="Nunito" panose="020F0502020204030204" pitchFamily="2" charset="0"/>
              </a:rPr>
              <a:t>Normalized Term Frequency (</a:t>
            </a:r>
            <a:r>
              <a:rPr kumimoji="0" lang="en-US" altLang="en-US" sz="2000" b="1" i="0" u="none" strike="noStrike" cap="none" normalizeH="0" baseline="0" dirty="0" err="1">
                <a:ln>
                  <a:noFill/>
                </a:ln>
                <a:solidFill>
                  <a:srgbClr val="273239"/>
                </a:solidFill>
                <a:effectLst/>
                <a:latin typeface="Nunito" panose="020F0502020204030204" pitchFamily="2" charset="0"/>
              </a:rPr>
              <a:t>tf</a:t>
            </a:r>
            <a:r>
              <a:rPr kumimoji="0" lang="en-US" altLang="en-US" sz="2000" b="1" i="0" u="none" strike="noStrike" cap="none" normalizeH="0" baseline="0" dirty="0">
                <a:ln>
                  <a:noFill/>
                </a:ln>
                <a:solidFill>
                  <a:srgbClr val="273239"/>
                </a:solidFill>
                <a:effectLst/>
                <a:latin typeface="Nunito" panose="020F0502020204030204" pitchFamily="2" charset="0"/>
              </a:rPr>
              <a:t>)</a:t>
            </a:r>
            <a:endParaRPr kumimoji="0" lang="en-US" altLang="en-US" sz="2000" b="0" i="0" u="none" strike="noStrike" cap="none" normalizeH="0" baseline="0" dirty="0">
              <a:ln>
                <a:noFill/>
              </a:ln>
              <a:solidFill>
                <a:srgbClr val="273239"/>
              </a:solidFill>
              <a:effectLst/>
              <a:latin typeface="Nunito" panose="020F0502020204030204" pitchFamily="2"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rgbClr val="273239"/>
                </a:solidFill>
                <a:effectLst/>
                <a:latin typeface="Nunito" panose="020F0502020204030204" pitchFamily="2" charset="0"/>
              </a:rPr>
              <a:t>Inverse Document Frequency (</a:t>
            </a:r>
            <a:r>
              <a:rPr kumimoji="0" lang="en-US" altLang="en-US" sz="2000" b="1" i="0" u="none" strike="noStrike" cap="none" normalizeH="0" baseline="0" dirty="0" err="1">
                <a:ln>
                  <a:noFill/>
                </a:ln>
                <a:solidFill>
                  <a:srgbClr val="273239"/>
                </a:solidFill>
                <a:effectLst/>
                <a:latin typeface="Nunito" panose="020F0502020204030204" pitchFamily="2" charset="0"/>
              </a:rPr>
              <a:t>idf</a:t>
            </a:r>
            <a:r>
              <a:rPr kumimoji="0" lang="en-US" altLang="en-US" sz="2000" b="1" i="0" u="none" strike="noStrike" cap="none" normalizeH="0" baseline="0" dirty="0">
                <a:ln>
                  <a:noFill/>
                </a:ln>
                <a:solidFill>
                  <a:srgbClr val="273239"/>
                </a:solidFill>
                <a:effectLst/>
                <a:latin typeface="Nunito" panose="020F0502020204030204" pitchFamily="2" charset="0"/>
              </a:rPr>
              <a:t>)</a:t>
            </a:r>
            <a:endParaRPr kumimoji="0" lang="en-US" altLang="en-US" sz="2000" b="0" i="0" u="none" strike="noStrike" cap="none" normalizeH="0" baseline="0" dirty="0">
              <a:ln>
                <a:noFill/>
              </a:ln>
              <a:solidFill>
                <a:srgbClr val="273239"/>
              </a:solidFill>
              <a:effectLst/>
              <a:latin typeface="Nunito" panose="020F0502020204030204"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chemeClr val="tx1"/>
                </a:solidFill>
                <a:effectLst/>
                <a:latin typeface="Consolas" panose="020B0609020204030204" pitchFamily="49" charset="0"/>
              </a:rPr>
              <a:t>tf-idf</a:t>
            </a:r>
            <a:r>
              <a:rPr kumimoji="0" lang="en-US" altLang="en-US" sz="2000" b="0" i="0" u="none" strike="noStrike" cap="none" normalizeH="0" baseline="0" dirty="0">
                <a:ln>
                  <a:noFill/>
                </a:ln>
                <a:solidFill>
                  <a:schemeClr val="tx1"/>
                </a:solidFill>
                <a:effectLst/>
                <a:latin typeface="Consolas" panose="020B0609020204030204" pitchFamily="49" charset="0"/>
              </a:rPr>
              <a:t>(t, d) = </a:t>
            </a:r>
            <a:r>
              <a:rPr kumimoji="0" lang="en-US" altLang="en-US" sz="2000" b="0" i="0" u="none" strike="noStrike" cap="none" normalizeH="0" baseline="0" dirty="0" err="1">
                <a:ln>
                  <a:noFill/>
                </a:ln>
                <a:solidFill>
                  <a:schemeClr val="tx1"/>
                </a:solidFill>
                <a:effectLst/>
                <a:latin typeface="Consolas" panose="020B0609020204030204" pitchFamily="49" charset="0"/>
              </a:rPr>
              <a:t>tf</a:t>
            </a:r>
            <a:r>
              <a:rPr kumimoji="0" lang="en-US" altLang="en-US" sz="2000" b="0" i="0" u="none" strike="noStrike" cap="none" normalizeH="0" baseline="0" dirty="0">
                <a:ln>
                  <a:noFill/>
                </a:ln>
                <a:solidFill>
                  <a:schemeClr val="tx1"/>
                </a:solidFill>
                <a:effectLst/>
                <a:latin typeface="Consolas" panose="020B0609020204030204" pitchFamily="49" charset="0"/>
              </a:rPr>
              <a:t>(t, d) * </a:t>
            </a:r>
            <a:r>
              <a:rPr kumimoji="0" lang="en-US" altLang="en-US" sz="2000" b="0" i="0" u="none" strike="noStrike" cap="none" normalizeH="0" baseline="0" dirty="0" err="1">
                <a:ln>
                  <a:noFill/>
                </a:ln>
                <a:solidFill>
                  <a:schemeClr val="tx1"/>
                </a:solidFill>
                <a:effectLst/>
                <a:latin typeface="Consolas" panose="020B0609020204030204" pitchFamily="49" charset="0"/>
              </a:rPr>
              <a:t>idf</a:t>
            </a:r>
            <a:r>
              <a:rPr kumimoji="0" lang="en-US" altLang="en-US" sz="2000" b="0" i="0" u="none" strike="noStrike" cap="none" normalizeH="0" baseline="0" dirty="0">
                <a:ln>
                  <a:noFill/>
                </a:ln>
                <a:solidFill>
                  <a:schemeClr val="tx1"/>
                </a:solidFill>
                <a:effectLst/>
                <a:latin typeface="Consolas" panose="020B0609020204030204" pitchFamily="49" charset="0"/>
              </a:rPr>
              <a:t>(t)</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27293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A43F3-3BD3-7590-5A04-1A9FD6E2DAAD}"/>
              </a:ext>
            </a:extLst>
          </p:cNvPr>
          <p:cNvSpPr>
            <a:spLocks noGrp="1"/>
          </p:cNvSpPr>
          <p:nvPr>
            <p:ph type="title"/>
          </p:nvPr>
        </p:nvSpPr>
        <p:spPr/>
        <p:txBody>
          <a:bodyPr>
            <a:normAutofit/>
          </a:bodyPr>
          <a:lstStyle/>
          <a:p>
            <a:pPr algn="ctr"/>
            <a:r>
              <a:rPr lang="en-US" sz="4000" b="1" i="1" u="sng" dirty="0">
                <a:solidFill>
                  <a:srgbClr val="0D0D0D"/>
                </a:solidFill>
                <a:effectLst/>
                <a:highlight>
                  <a:srgbClr val="FFFFFF"/>
                </a:highlight>
                <a:latin typeface="Söhne"/>
                <a:ea typeface="Times New Roman" panose="02020603050405020304" pitchFamily="18" charset="0"/>
                <a:cs typeface="Times New Roman" panose="02020603050405020304" pitchFamily="18" charset="0"/>
              </a:rPr>
              <a:t>Decision Tree</a:t>
            </a:r>
            <a:endParaRPr lang="en-IN" sz="4000" i="1" dirty="0"/>
          </a:p>
        </p:txBody>
      </p:sp>
      <p:pic>
        <p:nvPicPr>
          <p:cNvPr id="2050" name="Picture 2" descr="Decision Tree Algorithm in Machine ...">
            <a:extLst>
              <a:ext uri="{FF2B5EF4-FFF2-40B4-BE49-F238E27FC236}">
                <a16:creationId xmlns:a16="http://schemas.microsoft.com/office/drawing/2014/main" id="{FFD743BA-1F22-8742-B068-F08A9C38882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308978" y="1779016"/>
            <a:ext cx="5874873" cy="374548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8738F5F-64F9-F4CC-D8E3-649472A366CA}"/>
              </a:ext>
            </a:extLst>
          </p:cNvPr>
          <p:cNvSpPr txBox="1"/>
          <p:nvPr/>
        </p:nvSpPr>
        <p:spPr>
          <a:xfrm>
            <a:off x="239839" y="1764304"/>
            <a:ext cx="6019800" cy="2020297"/>
          </a:xfrm>
          <a:prstGeom prst="rect">
            <a:avLst/>
          </a:prstGeom>
          <a:noFill/>
        </p:spPr>
        <p:txBody>
          <a:bodyPr wrap="square">
            <a:spAutoFit/>
          </a:bodyPr>
          <a:lstStyle/>
          <a:p>
            <a:pPr lvl="0">
              <a:lnSpc>
                <a:spcPct val="115000"/>
              </a:lnSpc>
              <a:spcBef>
                <a:spcPts val="600"/>
              </a:spcBef>
              <a:spcAft>
                <a:spcPts val="450"/>
              </a:spcAft>
            </a:pPr>
            <a:r>
              <a:rPr lang="en-US" sz="1800" dirty="0">
                <a:solidFill>
                  <a:srgbClr val="0D0D0D"/>
                </a:solidFill>
                <a:effectLst/>
                <a:highlight>
                  <a:srgbClr val="FFFFFF"/>
                </a:highlight>
                <a:latin typeface="Söhne"/>
                <a:ea typeface="Times New Roman" panose="02020603050405020304" pitchFamily="18" charset="0"/>
                <a:cs typeface="Times New Roman" panose="02020603050405020304" pitchFamily="18" charset="0"/>
              </a:rPr>
              <a:t>It is a popular and powerful supervised machine learning algorithm used for both regression and classification tasks. It works by recursively splitting the dataset into subsets based on the most significant feature at each node of the tree. This process creates a tree-like structure where the leaves represent the class labels or regression values.</a:t>
            </a:r>
            <a:endParaRPr lang="en-IN" sz="1800" dirty="0">
              <a:effectLst/>
              <a:highlight>
                <a:srgbClr val="FFFFFF"/>
              </a:highlight>
              <a:latin typeface="Calibri" panose="020F0502020204030204" pitchFamily="34" charset="0"/>
              <a:ea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544BCAE-4982-ED88-A077-C38D229155DE}"/>
              </a:ext>
            </a:extLst>
          </p:cNvPr>
          <p:cNvSpPr txBox="1"/>
          <p:nvPr/>
        </p:nvSpPr>
        <p:spPr>
          <a:xfrm>
            <a:off x="212978" y="4099575"/>
            <a:ext cx="6096000" cy="2308324"/>
          </a:xfrm>
          <a:prstGeom prst="rect">
            <a:avLst/>
          </a:prstGeom>
          <a:noFill/>
        </p:spPr>
        <p:txBody>
          <a:bodyPr wrap="square">
            <a:spAutoFit/>
          </a:bodyPr>
          <a:lstStyle/>
          <a:p>
            <a:r>
              <a:rPr lang="en-US" b="0" i="0" dirty="0">
                <a:solidFill>
                  <a:srgbClr val="273239"/>
                </a:solidFill>
                <a:effectLst/>
                <a:highlight>
                  <a:srgbClr val="FFFFFF"/>
                </a:highlight>
                <a:latin typeface="Nunito" panose="020F0502020204030204" pitchFamily="2" charset="0"/>
              </a:rPr>
              <a:t>The process of forming a decision tree involves recursively partitioning the data based on the values of different attributes. The algorithm selects the best attribute to split the data at each internal node, based on certain criteria such as information gain or Gini impurity. This splitting process continues until a stopping criterion is met, such as reaching a maximum depth or having a minimum number of instances in a leaf node.</a:t>
            </a:r>
            <a:endParaRPr lang="en-IN" dirty="0"/>
          </a:p>
        </p:txBody>
      </p:sp>
    </p:spTree>
    <p:extLst>
      <p:ext uri="{BB962C8B-B14F-4D97-AF65-F5344CB8AC3E}">
        <p14:creationId xmlns:p14="http://schemas.microsoft.com/office/powerpoint/2010/main" val="11668626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14C2E-067B-BACE-BD52-D08D12DEE534}"/>
              </a:ext>
            </a:extLst>
          </p:cNvPr>
          <p:cNvSpPr>
            <a:spLocks noGrp="1"/>
          </p:cNvSpPr>
          <p:nvPr>
            <p:ph type="title"/>
          </p:nvPr>
        </p:nvSpPr>
        <p:spPr/>
        <p:txBody>
          <a:bodyPr>
            <a:normAutofit/>
          </a:bodyPr>
          <a:lstStyle/>
          <a:p>
            <a:pPr algn="ctr"/>
            <a:r>
              <a:rPr lang="en-US" sz="2800" b="1" i="1" u="sng" dirty="0">
                <a:solidFill>
                  <a:srgbClr val="0D0D0D"/>
                </a:solidFill>
                <a:effectLst/>
                <a:highlight>
                  <a:srgbClr val="FFFFFF"/>
                </a:highlight>
                <a:latin typeface="Söhne"/>
                <a:ea typeface="Times New Roman" panose="02020603050405020304" pitchFamily="18" charset="0"/>
                <a:cs typeface="Times New Roman" panose="02020603050405020304" pitchFamily="18" charset="0"/>
              </a:rPr>
              <a:t>Random Forest</a:t>
            </a:r>
            <a:endParaRPr lang="en-IN" sz="2800" i="1" dirty="0"/>
          </a:p>
        </p:txBody>
      </p:sp>
      <p:pic>
        <p:nvPicPr>
          <p:cNvPr id="3074" name="Picture 2" descr="Anas Brital | Random Forest Algorithm Explained .">
            <a:extLst>
              <a:ext uri="{FF2B5EF4-FFF2-40B4-BE49-F238E27FC236}">
                <a16:creationId xmlns:a16="http://schemas.microsoft.com/office/drawing/2014/main" id="{1D1915FB-30A8-B5AC-15C1-5D714ADFFB1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587364" y="1663699"/>
            <a:ext cx="6414135" cy="45815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94159AC-3209-FB18-32AF-466F9E9B2E66}"/>
              </a:ext>
            </a:extLst>
          </p:cNvPr>
          <p:cNvSpPr txBox="1"/>
          <p:nvPr/>
        </p:nvSpPr>
        <p:spPr>
          <a:xfrm>
            <a:off x="0" y="1865048"/>
            <a:ext cx="6311900" cy="3465244"/>
          </a:xfrm>
          <a:prstGeom prst="rect">
            <a:avLst/>
          </a:prstGeom>
          <a:noFill/>
        </p:spPr>
        <p:txBody>
          <a:bodyPr wrap="square">
            <a:spAutoFit/>
          </a:bodyPr>
          <a:lstStyle/>
          <a:p>
            <a:pPr marL="342900" lvl="0" indent="-342900">
              <a:lnSpc>
                <a:spcPct val="115000"/>
              </a:lnSpc>
              <a:spcBef>
                <a:spcPts val="600"/>
              </a:spcBef>
              <a:spcAft>
                <a:spcPts val="450"/>
              </a:spcAft>
              <a:buFont typeface="+mj-lt"/>
              <a:buAutoNum type="arabicPeriod"/>
            </a:pPr>
            <a:r>
              <a:rPr lang="en-US" sz="2400" dirty="0">
                <a:solidFill>
                  <a:srgbClr val="0D0D0D"/>
                </a:solidFill>
                <a:effectLst/>
                <a:highlight>
                  <a:srgbClr val="FFFFFF"/>
                </a:highlight>
                <a:latin typeface="Söhne"/>
                <a:ea typeface="Times New Roman" panose="02020603050405020304" pitchFamily="18" charset="0"/>
                <a:cs typeface="Times New Roman" panose="02020603050405020304" pitchFamily="18" charset="0"/>
              </a:rPr>
              <a:t>It is a popular machine learning algorithm used for both classification and regression tasks. It is an ensemble learning method that operates by constructing a multitude of decision trees during training and outputs the class that is the mode of the classes (classification) or the mean prediction (regression) of the individual trees.</a:t>
            </a:r>
            <a:endParaRPr lang="en-IN" sz="2400" dirty="0">
              <a:effectLst/>
              <a:highlight>
                <a:srgbClr val="FFFFFF"/>
              </a:highligh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3496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98D0F-BEC7-F79E-2B2C-1248927ECFF4}"/>
              </a:ext>
            </a:extLst>
          </p:cNvPr>
          <p:cNvSpPr>
            <a:spLocks noGrp="1"/>
          </p:cNvSpPr>
          <p:nvPr>
            <p:ph type="title"/>
          </p:nvPr>
        </p:nvSpPr>
        <p:spPr/>
        <p:txBody>
          <a:bodyPr/>
          <a:lstStyle/>
          <a:p>
            <a:r>
              <a:rPr lang="en-US" dirty="0"/>
              <a:t>Code Snippets </a:t>
            </a:r>
            <a:endParaRPr lang="en-IN" dirty="0"/>
          </a:p>
        </p:txBody>
      </p:sp>
      <p:pic>
        <p:nvPicPr>
          <p:cNvPr id="5" name="Content Placeholder 4">
            <a:extLst>
              <a:ext uri="{FF2B5EF4-FFF2-40B4-BE49-F238E27FC236}">
                <a16:creationId xmlns:a16="http://schemas.microsoft.com/office/drawing/2014/main" id="{D13ACAC4-95E6-45A9-E570-4CBFE2DEC6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9183" y="1752599"/>
            <a:ext cx="5660241" cy="3011425"/>
          </a:xfrm>
        </p:spPr>
      </p:pic>
      <p:pic>
        <p:nvPicPr>
          <p:cNvPr id="7" name="Picture 6">
            <a:extLst>
              <a:ext uri="{FF2B5EF4-FFF2-40B4-BE49-F238E27FC236}">
                <a16:creationId xmlns:a16="http://schemas.microsoft.com/office/drawing/2014/main" id="{0F5F2B12-949D-9ECC-36EB-96BC72B9EE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911171"/>
            <a:ext cx="5986316" cy="2852854"/>
          </a:xfrm>
          <a:prstGeom prst="rect">
            <a:avLst/>
          </a:prstGeom>
        </p:spPr>
      </p:pic>
    </p:spTree>
    <p:extLst>
      <p:ext uri="{BB962C8B-B14F-4D97-AF65-F5344CB8AC3E}">
        <p14:creationId xmlns:p14="http://schemas.microsoft.com/office/powerpoint/2010/main" val="19630203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AAC4D-81E0-6CFC-7D3B-E9979B66048B}"/>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2BA1A3CA-5145-245C-F46D-8CFF0B4122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022" y="2093976"/>
            <a:ext cx="5720577" cy="2989895"/>
          </a:xfrm>
        </p:spPr>
      </p:pic>
      <p:pic>
        <p:nvPicPr>
          <p:cNvPr id="7" name="Picture 6">
            <a:extLst>
              <a:ext uri="{FF2B5EF4-FFF2-40B4-BE49-F238E27FC236}">
                <a16:creationId xmlns:a16="http://schemas.microsoft.com/office/drawing/2014/main" id="{E822C5D9-6509-0255-A9C0-0854BA3B61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7758" y="1983550"/>
            <a:ext cx="5946163" cy="3237872"/>
          </a:xfrm>
          <a:prstGeom prst="rect">
            <a:avLst/>
          </a:prstGeom>
        </p:spPr>
      </p:pic>
    </p:spTree>
    <p:extLst>
      <p:ext uri="{BB962C8B-B14F-4D97-AF65-F5344CB8AC3E}">
        <p14:creationId xmlns:p14="http://schemas.microsoft.com/office/powerpoint/2010/main" val="6399016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E21E7-FA90-C086-F8F2-57041DCA10F7}"/>
              </a:ext>
            </a:extLst>
          </p:cNvPr>
          <p:cNvSpPr>
            <a:spLocks noGrp="1"/>
          </p:cNvSpPr>
          <p:nvPr>
            <p:ph type="title"/>
          </p:nvPr>
        </p:nvSpPr>
        <p:spPr/>
        <p:txBody>
          <a:bodyPr/>
          <a:lstStyle/>
          <a:p>
            <a:r>
              <a:rPr lang="en-IN" b="0" i="0" dirty="0">
                <a:solidFill>
                  <a:srgbClr val="212121"/>
                </a:solidFill>
                <a:effectLst/>
                <a:highlight>
                  <a:srgbClr val="FFFFFF"/>
                </a:highlight>
                <a:latin typeface="Roboto" panose="02000000000000000000" pitchFamily="2" charset="0"/>
              </a:rPr>
              <a:t>Production deployment:</a:t>
            </a:r>
            <a:br>
              <a:rPr lang="en-IN" b="0" i="0" dirty="0">
                <a:solidFill>
                  <a:srgbClr val="212121"/>
                </a:solidFill>
                <a:effectLst/>
                <a:highlight>
                  <a:srgbClr val="FFFFFF"/>
                </a:highlight>
                <a:latin typeface="Roboto" panose="02000000000000000000" pitchFamily="2" charset="0"/>
              </a:rPr>
            </a:br>
            <a:endParaRPr lang="en-IN" dirty="0"/>
          </a:p>
        </p:txBody>
      </p:sp>
      <p:pic>
        <p:nvPicPr>
          <p:cNvPr id="4" name="Content Placeholder 3">
            <a:extLst>
              <a:ext uri="{FF2B5EF4-FFF2-40B4-BE49-F238E27FC236}">
                <a16:creationId xmlns:a16="http://schemas.microsoft.com/office/drawing/2014/main" id="{8A502090-0AA8-BDD5-3F10-B16A9674CA02}"/>
              </a:ext>
            </a:extLst>
          </p:cNvPr>
          <p:cNvPicPr>
            <a:picLocks noGrp="1" noChangeAspect="1"/>
          </p:cNvPicPr>
          <p:nvPr>
            <p:ph idx="1"/>
          </p:nvPr>
        </p:nvPicPr>
        <p:blipFill>
          <a:blip r:embed="rId2"/>
          <a:stretch>
            <a:fillRect/>
          </a:stretch>
        </p:blipFill>
        <p:spPr>
          <a:xfrm>
            <a:off x="925286" y="1690688"/>
            <a:ext cx="10241449" cy="4428440"/>
          </a:xfrm>
          <a:prstGeom prst="rect">
            <a:avLst/>
          </a:prstGeom>
        </p:spPr>
      </p:pic>
    </p:spTree>
    <p:extLst>
      <p:ext uri="{BB962C8B-B14F-4D97-AF65-F5344CB8AC3E}">
        <p14:creationId xmlns:p14="http://schemas.microsoft.com/office/powerpoint/2010/main" val="2126122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6BEDE-5C3E-0E7F-2D32-671087A172BD}"/>
              </a:ext>
            </a:extLst>
          </p:cNvPr>
          <p:cNvSpPr>
            <a:spLocks noGrp="1"/>
          </p:cNvSpPr>
          <p:nvPr>
            <p:ph type="ctrTitle"/>
          </p:nvPr>
        </p:nvSpPr>
        <p:spPr>
          <a:xfrm>
            <a:off x="1449572" y="537572"/>
            <a:ext cx="9144000" cy="2387600"/>
          </a:xfrm>
        </p:spPr>
        <p:txBody>
          <a:bodyPr/>
          <a:lstStyle/>
          <a:p>
            <a:r>
              <a:rPr lang="en-US" b="1" i="0" u="sng" dirty="0">
                <a:solidFill>
                  <a:srgbClr val="0D0D0D"/>
                </a:solidFill>
                <a:effectLst/>
                <a:latin typeface="Söhne"/>
              </a:rPr>
              <a:t>Problem Statement</a:t>
            </a:r>
            <a:r>
              <a:rPr lang="en-US" b="0" i="0" dirty="0">
                <a:solidFill>
                  <a:srgbClr val="0D0D0D"/>
                </a:solidFill>
                <a:effectLst/>
                <a:latin typeface="Söhne"/>
              </a:rPr>
              <a:t>:</a:t>
            </a:r>
            <a:br>
              <a:rPr lang="en-US" b="0" i="0" dirty="0">
                <a:solidFill>
                  <a:srgbClr val="0D0D0D"/>
                </a:solidFill>
                <a:effectLst/>
                <a:latin typeface="Söhne"/>
              </a:rPr>
            </a:br>
            <a:endParaRPr lang="en-IN" dirty="0"/>
          </a:p>
        </p:txBody>
      </p:sp>
      <p:sp>
        <p:nvSpPr>
          <p:cNvPr id="3" name="Subtitle 2">
            <a:extLst>
              <a:ext uri="{FF2B5EF4-FFF2-40B4-BE49-F238E27FC236}">
                <a16:creationId xmlns:a16="http://schemas.microsoft.com/office/drawing/2014/main" id="{80DC3D3E-593A-48B6-F3C3-71BA20C4E0C4}"/>
              </a:ext>
            </a:extLst>
          </p:cNvPr>
          <p:cNvSpPr>
            <a:spLocks noGrp="1"/>
          </p:cNvSpPr>
          <p:nvPr>
            <p:ph type="subTitle" idx="1"/>
          </p:nvPr>
        </p:nvSpPr>
        <p:spPr>
          <a:xfrm>
            <a:off x="1524000" y="3114881"/>
            <a:ext cx="9488129" cy="1963020"/>
          </a:xfrm>
        </p:spPr>
        <p:txBody>
          <a:bodyPr>
            <a:noAutofit/>
          </a:bodyPr>
          <a:lstStyle/>
          <a:p>
            <a:pPr algn="l"/>
            <a:r>
              <a:rPr lang="en-US" b="0" i="1" dirty="0">
                <a:solidFill>
                  <a:srgbClr val="0D0D0D"/>
                </a:solidFill>
                <a:effectLst/>
                <a:latin typeface="Söhne"/>
              </a:rPr>
              <a:t>Developing a reliable and efficient fake news detection system that accurately distinguishes between authentic and fabricated digital content across various formats and languages. </a:t>
            </a:r>
            <a:r>
              <a:rPr lang="en-US" b="0" i="1" dirty="0">
                <a:solidFill>
                  <a:srgbClr val="0D0D0D"/>
                </a:solidFill>
                <a:effectLst/>
                <a:highlight>
                  <a:srgbClr val="FFFFFF"/>
                </a:highlight>
                <a:latin typeface="Söhne"/>
              </a:rPr>
              <a:t>By leveraging natural language processing (NLP) techniques, the system will identify linguistic patterns, sentiment analysis, and credibility of sources to provide users with reliable information and reduce the impact of fake news on public opinion and decision-making.</a:t>
            </a:r>
            <a:endParaRPr lang="en-IN" i="1" dirty="0"/>
          </a:p>
        </p:txBody>
      </p:sp>
    </p:spTree>
    <p:extLst>
      <p:ext uri="{BB962C8B-B14F-4D97-AF65-F5344CB8AC3E}">
        <p14:creationId xmlns:p14="http://schemas.microsoft.com/office/powerpoint/2010/main" val="14630538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A8BB0B-8161-7DD2-635F-09F21D7A6B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44763A-90B9-A169-2A06-B4BE4DB7B857}"/>
              </a:ext>
            </a:extLst>
          </p:cNvPr>
          <p:cNvSpPr>
            <a:spLocks noGrp="1"/>
          </p:cNvSpPr>
          <p:nvPr>
            <p:ph type="title"/>
          </p:nvPr>
        </p:nvSpPr>
        <p:spPr>
          <a:xfrm>
            <a:off x="664464" y="0"/>
            <a:ext cx="10515600" cy="1325563"/>
          </a:xfrm>
        </p:spPr>
        <p:txBody>
          <a:bodyPr>
            <a:normAutofit/>
          </a:bodyPr>
          <a:lstStyle/>
          <a:p>
            <a:pPr algn="ctr"/>
            <a:r>
              <a:rPr lang="en-IN" sz="4000" b="1" dirty="0"/>
              <a:t>#References</a:t>
            </a:r>
          </a:p>
        </p:txBody>
      </p:sp>
      <p:sp>
        <p:nvSpPr>
          <p:cNvPr id="3" name="Content Placeholder 2">
            <a:extLst>
              <a:ext uri="{FF2B5EF4-FFF2-40B4-BE49-F238E27FC236}">
                <a16:creationId xmlns:a16="http://schemas.microsoft.com/office/drawing/2014/main" id="{EC85DE85-AF8A-8E37-FC21-CA3FD12048F2}"/>
              </a:ext>
            </a:extLst>
          </p:cNvPr>
          <p:cNvSpPr>
            <a:spLocks noGrp="1"/>
          </p:cNvSpPr>
          <p:nvPr>
            <p:ph idx="1"/>
          </p:nvPr>
        </p:nvSpPr>
        <p:spPr>
          <a:xfrm>
            <a:off x="838200" y="1325563"/>
            <a:ext cx="10515600" cy="4191127"/>
          </a:xfrm>
        </p:spPr>
        <p:txBody>
          <a:bodyPr>
            <a:normAutofit fontScale="25000" lnSpcReduction="20000"/>
          </a:bodyPr>
          <a:lstStyle/>
          <a:p>
            <a:pPr marL="0" indent="0" algn="l">
              <a:buNone/>
            </a:pPr>
            <a:r>
              <a:rPr lang="en-US" sz="7200" b="1" i="0" dirty="0">
                <a:effectLst/>
                <a:latin typeface="Söhne"/>
              </a:rPr>
              <a:t>1. YouTube Tutorials for Conceptual Understanding</a:t>
            </a:r>
            <a:r>
              <a:rPr lang="en-US" b="1" i="0" dirty="0">
                <a:effectLst/>
                <a:latin typeface="Söhne"/>
              </a:rPr>
              <a:t>:</a:t>
            </a:r>
          </a:p>
          <a:p>
            <a:pPr marL="0" indent="0" algn="l">
              <a:buNone/>
            </a:pPr>
            <a:r>
              <a:rPr lang="en-US" sz="6400" i="0" dirty="0">
                <a:effectLst/>
                <a:latin typeface="Söhne"/>
              </a:rPr>
              <a:t>    - Utilized YouTube for comprehensive tutorials on machine learning concepts.</a:t>
            </a:r>
          </a:p>
          <a:p>
            <a:pPr marL="0" indent="0" algn="l">
              <a:buNone/>
            </a:pPr>
            <a:r>
              <a:rPr lang="en-US" sz="6400" i="0" dirty="0">
                <a:effectLst/>
                <a:latin typeface="Söhne"/>
              </a:rPr>
              <a:t>    - Benefited from visual explanations to enhance understanding.</a:t>
            </a:r>
          </a:p>
          <a:p>
            <a:pPr algn="l">
              <a:buFont typeface="+mj-lt"/>
              <a:buAutoNum type="arabicPeriod"/>
            </a:pPr>
            <a:endParaRPr lang="en-US" b="1" i="0" dirty="0">
              <a:effectLst/>
              <a:latin typeface="Söhne"/>
            </a:endParaRPr>
          </a:p>
          <a:p>
            <a:pPr marL="0" indent="0" algn="l">
              <a:buNone/>
            </a:pPr>
            <a:r>
              <a:rPr lang="en-US" sz="7200" b="1" i="0" dirty="0">
                <a:effectLst/>
                <a:latin typeface="Söhne"/>
              </a:rPr>
              <a:t>2. IEEE Site for In-Depth Research Papers:</a:t>
            </a:r>
          </a:p>
          <a:p>
            <a:pPr marL="0" indent="0" algn="l">
              <a:buNone/>
            </a:pPr>
            <a:r>
              <a:rPr lang="en-US" sz="6400" i="0" dirty="0">
                <a:effectLst/>
                <a:latin typeface="Söhne"/>
              </a:rPr>
              <a:t>   - Explored IEEE Xplore for accessing authoritative research papers on machine learning.</a:t>
            </a:r>
          </a:p>
          <a:p>
            <a:pPr marL="0" indent="0" algn="l">
              <a:buNone/>
            </a:pPr>
            <a:r>
              <a:rPr lang="en-US" sz="6400" i="0" dirty="0">
                <a:effectLst/>
                <a:latin typeface="Söhne"/>
              </a:rPr>
              <a:t>   - Leveraged academic and peer-reviewed content for in-depth knowledge.</a:t>
            </a:r>
          </a:p>
          <a:p>
            <a:pPr algn="l">
              <a:buFont typeface="+mj-lt"/>
              <a:buAutoNum type="arabicPeriod"/>
            </a:pPr>
            <a:endParaRPr lang="en-US" b="1" i="0" dirty="0">
              <a:effectLst/>
              <a:latin typeface="Söhne"/>
            </a:endParaRPr>
          </a:p>
          <a:p>
            <a:pPr marL="0" indent="0" algn="l">
              <a:buNone/>
            </a:pPr>
            <a:r>
              <a:rPr lang="en-US" sz="7200" b="1" i="0" dirty="0">
                <a:effectLst/>
                <a:latin typeface="Söhne"/>
              </a:rPr>
              <a:t>3. Algorithm Exploration on Kaggle:</a:t>
            </a:r>
          </a:p>
          <a:p>
            <a:pPr marL="0" indent="0" algn="l">
              <a:buNone/>
            </a:pPr>
            <a:r>
              <a:rPr lang="en-US" sz="6400" i="0" dirty="0">
                <a:effectLst/>
                <a:latin typeface="Söhne"/>
              </a:rPr>
              <a:t>   - Engaged with Kaggle platform for practical implementation and exploration of various machine learning algorithms.</a:t>
            </a:r>
          </a:p>
          <a:p>
            <a:pPr marL="0" indent="0" algn="l">
              <a:buNone/>
            </a:pPr>
            <a:r>
              <a:rPr lang="en-US" sz="6400" i="0" dirty="0">
                <a:effectLst/>
                <a:latin typeface="Söhne"/>
              </a:rPr>
              <a:t>   - Accessed diverse datasets and participated in data science competitions.</a:t>
            </a:r>
          </a:p>
          <a:p>
            <a:pPr algn="l">
              <a:buFont typeface="+mj-lt"/>
              <a:buAutoNum type="arabicPeriod"/>
            </a:pPr>
            <a:endParaRPr lang="en-US" b="1" i="0" dirty="0">
              <a:effectLst/>
              <a:latin typeface="Söhne"/>
            </a:endParaRPr>
          </a:p>
          <a:p>
            <a:pPr marL="0" indent="0" algn="l">
              <a:buNone/>
            </a:pPr>
            <a:r>
              <a:rPr lang="en-US" sz="7200" b="1" i="0" dirty="0">
                <a:effectLst/>
                <a:latin typeface="Söhne"/>
              </a:rPr>
              <a:t>4. Google and Various Websites for Additional References:</a:t>
            </a:r>
          </a:p>
          <a:p>
            <a:pPr marL="0" indent="0" algn="l">
              <a:buNone/>
            </a:pPr>
            <a:r>
              <a:rPr lang="en-US" b="1" i="0" dirty="0">
                <a:effectLst/>
                <a:latin typeface="Söhne"/>
              </a:rPr>
              <a:t>   </a:t>
            </a:r>
            <a:r>
              <a:rPr lang="en-US" sz="6400" i="0" dirty="0">
                <a:effectLst/>
                <a:latin typeface="Söhne"/>
              </a:rPr>
              <a:t>- Conducted extensive searches on Google and other reputable websites.</a:t>
            </a:r>
          </a:p>
          <a:p>
            <a:pPr marL="0" indent="0" algn="l">
              <a:buNone/>
            </a:pPr>
            <a:r>
              <a:rPr lang="en-US" sz="6400" i="0" dirty="0">
                <a:effectLst/>
                <a:latin typeface="Söhne"/>
              </a:rPr>
              <a:t>   - Gathered supplementary materials, articles, and insights to complement learning.</a:t>
            </a:r>
          </a:p>
          <a:p>
            <a:pPr algn="l">
              <a:buFont typeface="+mj-lt"/>
              <a:buAutoNum type="arabicPeriod"/>
            </a:pPr>
            <a:endParaRPr lang="en-US" b="1" i="0" dirty="0">
              <a:effectLst/>
              <a:latin typeface="Söhne"/>
            </a:endParaRPr>
          </a:p>
          <a:p>
            <a:pPr marL="0" indent="0" algn="l">
              <a:buNone/>
            </a:pPr>
            <a:r>
              <a:rPr lang="en-US" sz="7200" b="1" i="0" dirty="0">
                <a:effectLst/>
                <a:latin typeface="Söhne"/>
              </a:rPr>
              <a:t>5. Community Forums and Blogs for Practical Insights:</a:t>
            </a:r>
          </a:p>
          <a:p>
            <a:pPr marL="0" indent="0" algn="l">
              <a:buNone/>
            </a:pPr>
            <a:r>
              <a:rPr lang="en-US" sz="6400" i="0" dirty="0">
                <a:effectLst/>
                <a:latin typeface="Söhne"/>
              </a:rPr>
              <a:t>   - Engaged with community forums and blogs related to machine learning.</a:t>
            </a:r>
          </a:p>
          <a:p>
            <a:pPr marL="0" indent="0" algn="l">
              <a:buNone/>
            </a:pPr>
            <a:r>
              <a:rPr lang="en-US" sz="6400" i="0" dirty="0">
                <a:effectLst/>
                <a:latin typeface="Söhne"/>
              </a:rPr>
              <a:t>   - Leveraged practical experiences and tips shared by professionals and enthusiasts.</a:t>
            </a:r>
            <a:endParaRPr lang="en-IN" sz="6400" dirty="0"/>
          </a:p>
        </p:txBody>
      </p:sp>
    </p:spTree>
    <p:extLst>
      <p:ext uri="{BB962C8B-B14F-4D97-AF65-F5344CB8AC3E}">
        <p14:creationId xmlns:p14="http://schemas.microsoft.com/office/powerpoint/2010/main" val="39684601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D655C-363E-79C6-14F2-3D1CE91FA905}"/>
              </a:ext>
            </a:extLst>
          </p:cNvPr>
          <p:cNvSpPr>
            <a:spLocks noGrp="1"/>
          </p:cNvSpPr>
          <p:nvPr>
            <p:ph type="title"/>
          </p:nvPr>
        </p:nvSpPr>
        <p:spPr>
          <a:xfrm>
            <a:off x="0" y="2161269"/>
            <a:ext cx="11430000" cy="2378075"/>
          </a:xfrm>
        </p:spPr>
        <p:txBody>
          <a:bodyPr>
            <a:normAutofit/>
          </a:bodyPr>
          <a:lstStyle/>
          <a:p>
            <a:pPr algn="ctr"/>
            <a:r>
              <a:rPr lang="en-US" sz="9600" b="1" dirty="0">
                <a:latin typeface="Brush Script MT" panose="03060802040406070304" pitchFamily="66" charset="0"/>
              </a:rPr>
              <a:t>Thank You</a:t>
            </a:r>
            <a:endParaRPr lang="en-IN" sz="9600" b="1" dirty="0">
              <a:latin typeface="Brush Script MT" panose="03060802040406070304" pitchFamily="66" charset="0"/>
            </a:endParaRPr>
          </a:p>
        </p:txBody>
      </p:sp>
    </p:spTree>
    <p:extLst>
      <p:ext uri="{BB962C8B-B14F-4D97-AF65-F5344CB8AC3E}">
        <p14:creationId xmlns:p14="http://schemas.microsoft.com/office/powerpoint/2010/main" val="1763290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ADF58-AACA-C21A-14FF-AC9A1D5B86F3}"/>
              </a:ext>
            </a:extLst>
          </p:cNvPr>
          <p:cNvSpPr>
            <a:spLocks noGrp="1"/>
          </p:cNvSpPr>
          <p:nvPr>
            <p:ph type="title"/>
          </p:nvPr>
        </p:nvSpPr>
        <p:spPr/>
        <p:txBody>
          <a:bodyPr>
            <a:normAutofit/>
          </a:bodyPr>
          <a:lstStyle/>
          <a:p>
            <a:pPr algn="ctr"/>
            <a:r>
              <a:rPr lang="en-IN" sz="4000" b="1" u="sng" dirty="0"/>
              <a:t>Objectives of a fake news detection</a:t>
            </a:r>
          </a:p>
        </p:txBody>
      </p:sp>
      <p:sp>
        <p:nvSpPr>
          <p:cNvPr id="3" name="Content Placeholder 2">
            <a:extLst>
              <a:ext uri="{FF2B5EF4-FFF2-40B4-BE49-F238E27FC236}">
                <a16:creationId xmlns:a16="http://schemas.microsoft.com/office/drawing/2014/main" id="{E08369C5-0AC7-7DFF-4235-328F8FBCBA12}"/>
              </a:ext>
            </a:extLst>
          </p:cNvPr>
          <p:cNvSpPr>
            <a:spLocks noGrp="1"/>
          </p:cNvSpPr>
          <p:nvPr>
            <p:ph idx="1"/>
          </p:nvPr>
        </p:nvSpPr>
        <p:spPr/>
        <p:txBody>
          <a:bodyPr>
            <a:noAutofit/>
          </a:bodyPr>
          <a:lstStyle/>
          <a:p>
            <a:pPr algn="l">
              <a:buFont typeface="+mj-lt"/>
              <a:buAutoNum type="arabicPeriod"/>
            </a:pPr>
            <a:r>
              <a:rPr lang="en-US" sz="1800" b="1" i="0" dirty="0">
                <a:solidFill>
                  <a:srgbClr val="0D0D0D"/>
                </a:solidFill>
                <a:effectLst/>
                <a:highlight>
                  <a:srgbClr val="FFFFFF"/>
                </a:highlight>
                <a:latin typeface="Söhne"/>
              </a:rPr>
              <a:t>Detect Misinformation Patterns:</a:t>
            </a:r>
            <a:r>
              <a:rPr lang="en-US" sz="1800" b="0" i="0" dirty="0">
                <a:solidFill>
                  <a:srgbClr val="0D0D0D"/>
                </a:solidFill>
                <a:effectLst/>
                <a:highlight>
                  <a:srgbClr val="FFFFFF"/>
                </a:highlight>
                <a:latin typeface="Söhne"/>
              </a:rPr>
              <a:t> Utilize natural language processing (NLP) and machine learning (ML) techniques to identify patterns of misinformation and disinformation in news articles and social media posts.</a:t>
            </a:r>
          </a:p>
          <a:p>
            <a:pPr algn="l">
              <a:buFont typeface="+mj-lt"/>
              <a:buAutoNum type="arabicPeriod"/>
            </a:pPr>
            <a:r>
              <a:rPr lang="en-US" sz="1800" b="1" i="0" dirty="0">
                <a:solidFill>
                  <a:srgbClr val="0D0D0D"/>
                </a:solidFill>
                <a:effectLst/>
                <a:highlight>
                  <a:srgbClr val="FFFFFF"/>
                </a:highlight>
                <a:latin typeface="Söhne"/>
              </a:rPr>
              <a:t>Verify Sources:</a:t>
            </a:r>
            <a:r>
              <a:rPr lang="en-US" sz="1800" b="0" i="0" dirty="0">
                <a:solidFill>
                  <a:srgbClr val="0D0D0D"/>
                </a:solidFill>
                <a:effectLst/>
                <a:highlight>
                  <a:srgbClr val="FFFFFF"/>
                </a:highlight>
                <a:latin typeface="Söhne"/>
              </a:rPr>
              <a:t> Verify the credibility of news sources by analyzing their history, reputation, and authority in the given domain.</a:t>
            </a:r>
          </a:p>
          <a:p>
            <a:pPr algn="l">
              <a:buFont typeface="+mj-lt"/>
              <a:buAutoNum type="arabicPeriod"/>
            </a:pPr>
            <a:r>
              <a:rPr lang="en-US" sz="1800" b="1" i="0" dirty="0">
                <a:solidFill>
                  <a:srgbClr val="0D0D0D"/>
                </a:solidFill>
                <a:effectLst/>
                <a:highlight>
                  <a:srgbClr val="FFFFFF"/>
                </a:highlight>
                <a:latin typeface="Söhne"/>
              </a:rPr>
              <a:t>Monitor Social Media:</a:t>
            </a:r>
            <a:r>
              <a:rPr lang="en-US" sz="1800" b="0" i="0" dirty="0">
                <a:solidFill>
                  <a:srgbClr val="0D0D0D"/>
                </a:solidFill>
                <a:effectLst/>
                <a:highlight>
                  <a:srgbClr val="FFFFFF"/>
                </a:highlight>
                <a:latin typeface="Söhne"/>
              </a:rPr>
              <a:t> Monitor social media platforms for the spread of fake news and analyze user engagement to understand the impact of misinformation.</a:t>
            </a:r>
          </a:p>
          <a:p>
            <a:endParaRPr lang="en-US" sz="1800" i="0" dirty="0">
              <a:effectLst/>
              <a:latin typeface="Söhne"/>
            </a:endParaRPr>
          </a:p>
          <a:p>
            <a:pPr marL="0" indent="0" algn="l">
              <a:buNone/>
            </a:pPr>
            <a:r>
              <a:rPr lang="en-US" sz="1800" i="0" dirty="0">
                <a:effectLst/>
                <a:latin typeface="Söhne"/>
              </a:rPr>
              <a:t>In order to maximize the effectiveness of fake news detection we have proposed three classifiers which are the </a:t>
            </a:r>
            <a:r>
              <a:rPr lang="en-US" sz="1800" b="1" i="0" dirty="0">
                <a:effectLst/>
                <a:latin typeface="Söhne"/>
              </a:rPr>
              <a:t>Naive Bayes classifier</a:t>
            </a:r>
            <a:r>
              <a:rPr lang="en-US" sz="1800" i="0" dirty="0">
                <a:effectLst/>
                <a:latin typeface="Söhne"/>
              </a:rPr>
              <a:t>, the </a:t>
            </a:r>
            <a:r>
              <a:rPr lang="en-US" sz="1800" b="1" dirty="0">
                <a:latin typeface="Söhne"/>
              </a:rPr>
              <a:t>Logistic Regression</a:t>
            </a:r>
            <a:r>
              <a:rPr lang="en-US" sz="1800" b="1" i="0" dirty="0">
                <a:effectLst/>
                <a:latin typeface="Söhne"/>
              </a:rPr>
              <a:t> </a:t>
            </a:r>
            <a:r>
              <a:rPr lang="en-US" sz="1800" i="0" dirty="0">
                <a:effectLst/>
                <a:latin typeface="Söhne"/>
              </a:rPr>
              <a:t>and the </a:t>
            </a:r>
            <a:r>
              <a:rPr lang="en-US" sz="1800" b="1" i="0" dirty="0">
                <a:effectLst/>
                <a:latin typeface="Söhne"/>
              </a:rPr>
              <a:t>Random Forest classifier</a:t>
            </a:r>
            <a:r>
              <a:rPr lang="en-US" sz="1800" i="0" dirty="0">
                <a:effectLst/>
                <a:latin typeface="Söhne"/>
              </a:rPr>
              <a:t>. </a:t>
            </a:r>
          </a:p>
          <a:p>
            <a:pPr marL="0" indent="0" algn="l">
              <a:buNone/>
            </a:pPr>
            <a:r>
              <a:rPr lang="en-US" sz="2000" dirty="0">
                <a:latin typeface="Söhne"/>
              </a:rPr>
              <a:t>Our main aim to build this system is to detect the fake news and provide the audience/customer using this system to differentiate between fake and real news . And for this we would be using various deep learning models taken from different research papers and also using data set from Kaggle and data sets provided by web systems like data flyer </a:t>
            </a:r>
            <a:r>
              <a:rPr lang="en-US" sz="2000" dirty="0" err="1">
                <a:latin typeface="Söhne"/>
              </a:rPr>
              <a:t>etc</a:t>
            </a:r>
            <a:r>
              <a:rPr lang="en-US" sz="2000" dirty="0">
                <a:latin typeface="Söhne"/>
              </a:rPr>
              <a:t> . </a:t>
            </a:r>
            <a:endParaRPr lang="en-US" sz="2000" i="0" dirty="0">
              <a:effectLst/>
              <a:latin typeface="Söhne"/>
            </a:endParaRPr>
          </a:p>
        </p:txBody>
      </p:sp>
    </p:spTree>
    <p:extLst>
      <p:ext uri="{BB962C8B-B14F-4D97-AF65-F5344CB8AC3E}">
        <p14:creationId xmlns:p14="http://schemas.microsoft.com/office/powerpoint/2010/main" val="931096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E07AF617-D83C-01E8-4E8A-191827D9D32F}"/>
              </a:ext>
            </a:extLst>
          </p:cNvPr>
          <p:cNvGraphicFramePr>
            <a:graphicFrameLocks noGrp="1"/>
          </p:cNvGraphicFramePr>
          <p:nvPr>
            <p:extLst>
              <p:ext uri="{D42A27DB-BD31-4B8C-83A1-F6EECF244321}">
                <p14:modId xmlns:p14="http://schemas.microsoft.com/office/powerpoint/2010/main" val="15022992"/>
              </p:ext>
            </p:extLst>
          </p:nvPr>
        </p:nvGraphicFramePr>
        <p:xfrm>
          <a:off x="285135" y="393293"/>
          <a:ext cx="11631562" cy="5706836"/>
        </p:xfrm>
        <a:graphic>
          <a:graphicData uri="http://schemas.openxmlformats.org/drawingml/2006/table">
            <a:tbl>
              <a:tblPr firstRow="1" bandRow="1">
                <a:tableStyleId>{9DCAF9ED-07DC-4A11-8D7F-57B35C25682E}</a:tableStyleId>
              </a:tblPr>
              <a:tblGrid>
                <a:gridCol w="855406">
                  <a:extLst>
                    <a:ext uri="{9D8B030D-6E8A-4147-A177-3AD203B41FA5}">
                      <a16:colId xmlns:a16="http://schemas.microsoft.com/office/drawing/2014/main" val="4285337420"/>
                    </a:ext>
                  </a:extLst>
                </a:gridCol>
                <a:gridCol w="3165987">
                  <a:extLst>
                    <a:ext uri="{9D8B030D-6E8A-4147-A177-3AD203B41FA5}">
                      <a16:colId xmlns:a16="http://schemas.microsoft.com/office/drawing/2014/main" val="1051367211"/>
                    </a:ext>
                  </a:extLst>
                </a:gridCol>
                <a:gridCol w="3834581">
                  <a:extLst>
                    <a:ext uri="{9D8B030D-6E8A-4147-A177-3AD203B41FA5}">
                      <a16:colId xmlns:a16="http://schemas.microsoft.com/office/drawing/2014/main" val="3252224740"/>
                    </a:ext>
                  </a:extLst>
                </a:gridCol>
                <a:gridCol w="3775588">
                  <a:extLst>
                    <a:ext uri="{9D8B030D-6E8A-4147-A177-3AD203B41FA5}">
                      <a16:colId xmlns:a16="http://schemas.microsoft.com/office/drawing/2014/main" val="3495268907"/>
                    </a:ext>
                  </a:extLst>
                </a:gridCol>
              </a:tblGrid>
              <a:tr h="884901">
                <a:tc>
                  <a:txBody>
                    <a:bodyPr/>
                    <a:lstStyle/>
                    <a:p>
                      <a:pPr algn="ctr"/>
                      <a:r>
                        <a:rPr lang="en-US" dirty="0"/>
                        <a:t>Sr. No.</a:t>
                      </a:r>
                      <a:endParaRPr lang="en-IN"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lnSpc>
                          <a:spcPct val="100000"/>
                        </a:lnSpc>
                      </a:pPr>
                      <a:r>
                        <a:rPr lang="en-US" sz="1800" b="1" strike="noStrike" spc="-1" dirty="0">
                          <a:solidFill>
                            <a:srgbClr val="FFFFFF"/>
                          </a:solidFill>
                          <a:latin typeface="+mn-lt"/>
                        </a:rPr>
                        <a:t>Title of Paper/Article and </a:t>
                      </a:r>
                      <a:endParaRPr lang="en-IN" sz="1800" b="0" strike="noStrike" spc="-1" dirty="0">
                        <a:latin typeface="Arial"/>
                      </a:endParaRPr>
                    </a:p>
                    <a:p>
                      <a:pPr algn="ctr">
                        <a:lnSpc>
                          <a:spcPct val="100000"/>
                        </a:lnSpc>
                      </a:pPr>
                      <a:r>
                        <a:rPr lang="en-US" sz="1800" b="1" strike="noStrike" spc="-1" dirty="0">
                          <a:solidFill>
                            <a:srgbClr val="FFFFFF"/>
                          </a:solidFill>
                          <a:latin typeface="+mn-lt"/>
                        </a:rPr>
                        <a:t>Source</a:t>
                      </a:r>
                      <a:endParaRPr lang="en-IN" sz="1800" b="0" strike="noStrike" spc="-1" dirty="0">
                        <a:latin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rtl="0" fontAlgn="base"/>
                      <a:r>
                        <a:rPr lang="en-IN" sz="1800" b="1" i="0" kern="1200" dirty="0">
                          <a:solidFill>
                            <a:schemeClr val="lt1"/>
                          </a:solidFill>
                          <a:effectLst/>
                          <a:latin typeface="+mn-lt"/>
                          <a:ea typeface="+mn-ea"/>
                          <a:cs typeface="+mn-cs"/>
                        </a:rPr>
                        <a:t>Research papers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800" b="1" i="0" kern="1200" dirty="0">
                          <a:solidFill>
                            <a:schemeClr val="lt1"/>
                          </a:solidFill>
                          <a:effectLst/>
                          <a:latin typeface="+mn-lt"/>
                          <a:ea typeface="+mn-ea"/>
                          <a:cs typeface="+mn-cs"/>
                        </a:rPr>
                        <a:t>Finding in brief</a:t>
                      </a:r>
                      <a:endParaRPr lang="en-IN"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6212675"/>
                  </a:ext>
                </a:extLst>
              </a:tr>
              <a:tr h="4821935">
                <a:tc>
                  <a:txBody>
                    <a:bodyPr/>
                    <a:lstStyle/>
                    <a:p>
                      <a:r>
                        <a:rPr lang="en-US" dirty="0"/>
                        <a:t>1.</a:t>
                      </a:r>
                      <a:endParaRPr lang="en-IN"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1" i="0" u="sng" kern="1200" dirty="0">
                          <a:solidFill>
                            <a:schemeClr val="tx1"/>
                          </a:solidFill>
                          <a:effectLst/>
                          <a:latin typeface="+mn-lt"/>
                          <a:ea typeface="+mn-ea"/>
                          <a:cs typeface="+mn-cs"/>
                        </a:rPr>
                        <a:t>Fake News Detection Using Recent Machine Learning Algorithms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(2023)</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p>
                      <a:r>
                        <a:rPr lang="en-IN" sz="1800" dirty="0"/>
                        <a:t>https://ieeexplore.ieee.org/document/10403584</a:t>
                      </a:r>
                    </a:p>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i="0" kern="1200" dirty="0">
                          <a:solidFill>
                            <a:schemeClr val="tx1"/>
                          </a:solidFill>
                          <a:effectLst/>
                          <a:latin typeface="+mn-lt"/>
                          <a:ea typeface="+mn-ea"/>
                          <a:cs typeface="+mn-cs"/>
                        </a:rPr>
                        <a:t>Fake news. It contains information that might not be properly well defined or researched or it might be non-proven information. To overcome with this, deep learning (DL) models can be used for investigating and confinement of fake news.</a:t>
                      </a:r>
                      <a:endParaRPr lang="en-IN" sz="18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5744695"/>
                  </a:ext>
                </a:extLst>
              </a:tr>
            </a:tbl>
          </a:graphicData>
        </a:graphic>
      </p:graphicFrame>
    </p:spTree>
    <p:extLst>
      <p:ext uri="{BB962C8B-B14F-4D97-AF65-F5344CB8AC3E}">
        <p14:creationId xmlns:p14="http://schemas.microsoft.com/office/powerpoint/2010/main" val="2536922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a:lstStyle/>
          <a:p>
            <a:endParaRPr lang="en-IN"/>
          </a:p>
        </p:txBody>
      </p:sp>
      <p:graphicFrame>
        <p:nvGraphicFramePr>
          <p:cNvPr id="143" name="Table 6"/>
          <p:cNvGraphicFramePr/>
          <p:nvPr>
            <p:extLst>
              <p:ext uri="{D42A27DB-BD31-4B8C-83A1-F6EECF244321}">
                <p14:modId xmlns:p14="http://schemas.microsoft.com/office/powerpoint/2010/main" val="302220437"/>
              </p:ext>
            </p:extLst>
          </p:nvPr>
        </p:nvGraphicFramePr>
        <p:xfrm>
          <a:off x="118872" y="164592"/>
          <a:ext cx="11914632" cy="6592823"/>
        </p:xfrm>
        <a:graphic>
          <a:graphicData uri="http://schemas.openxmlformats.org/drawingml/2006/table">
            <a:tbl>
              <a:tblPr/>
              <a:tblGrid>
                <a:gridCol w="771756">
                  <a:extLst>
                    <a:ext uri="{9D8B030D-6E8A-4147-A177-3AD203B41FA5}">
                      <a16:colId xmlns:a16="http://schemas.microsoft.com/office/drawing/2014/main" val="20000"/>
                    </a:ext>
                  </a:extLst>
                </a:gridCol>
                <a:gridCol w="3330177">
                  <a:extLst>
                    <a:ext uri="{9D8B030D-6E8A-4147-A177-3AD203B41FA5}">
                      <a16:colId xmlns:a16="http://schemas.microsoft.com/office/drawing/2014/main" val="20001"/>
                    </a:ext>
                  </a:extLst>
                </a:gridCol>
                <a:gridCol w="4017355">
                  <a:extLst>
                    <a:ext uri="{9D8B030D-6E8A-4147-A177-3AD203B41FA5}">
                      <a16:colId xmlns:a16="http://schemas.microsoft.com/office/drawing/2014/main" val="20003"/>
                    </a:ext>
                  </a:extLst>
                </a:gridCol>
                <a:gridCol w="3795344">
                  <a:extLst>
                    <a:ext uri="{9D8B030D-6E8A-4147-A177-3AD203B41FA5}">
                      <a16:colId xmlns:a16="http://schemas.microsoft.com/office/drawing/2014/main" val="20004"/>
                    </a:ext>
                  </a:extLst>
                </a:gridCol>
              </a:tblGrid>
              <a:tr h="972565">
                <a:tc>
                  <a:txBody>
                    <a:bodyPr/>
                    <a:lstStyle/>
                    <a:p>
                      <a:pPr algn="ctr">
                        <a:lnSpc>
                          <a:spcPct val="100000"/>
                        </a:lnSpc>
                      </a:pPr>
                      <a:r>
                        <a:rPr lang="en-US" sz="1600" b="1" strike="noStrike" spc="-1">
                          <a:solidFill>
                            <a:srgbClr val="FFFFFF"/>
                          </a:solidFill>
                          <a:latin typeface="Calibri"/>
                        </a:rPr>
                        <a:t>Sr. No.</a:t>
                      </a:r>
                      <a:endParaRPr lang="en-IN" sz="1600" b="1"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lstStyle/>
                    <a:p>
                      <a:pPr algn="ctr">
                        <a:lnSpc>
                          <a:spcPct val="100000"/>
                        </a:lnSpc>
                      </a:pPr>
                      <a:r>
                        <a:rPr lang="en-US" sz="1600" b="1" strike="noStrike" spc="-1" dirty="0">
                          <a:solidFill>
                            <a:srgbClr val="FFFFFF"/>
                          </a:solidFill>
                          <a:latin typeface="Calibri"/>
                        </a:rPr>
                        <a:t>Title of Paper/Article and </a:t>
                      </a:r>
                      <a:endParaRPr lang="en-IN" sz="1600" b="1" strike="noStrike" spc="-1" dirty="0">
                        <a:latin typeface="Arial"/>
                      </a:endParaRPr>
                    </a:p>
                    <a:p>
                      <a:pPr algn="ctr">
                        <a:lnSpc>
                          <a:spcPct val="100000"/>
                        </a:lnSpc>
                      </a:pPr>
                      <a:r>
                        <a:rPr lang="en-US" sz="1600" b="1" strike="noStrike" spc="-1" dirty="0">
                          <a:solidFill>
                            <a:srgbClr val="FFFFFF"/>
                          </a:solidFill>
                          <a:latin typeface="Calibri"/>
                        </a:rPr>
                        <a:t>Source</a:t>
                      </a:r>
                      <a:endParaRPr lang="en-IN" sz="1600" b="1" strike="noStrike" spc="-1" dirty="0">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lstStyle/>
                    <a:p>
                      <a:pPr algn="ctr" rtl="0" fontAlgn="base"/>
                      <a:r>
                        <a:rPr lang="en-IN" sz="1600" b="1" i="0" kern="1200" dirty="0">
                          <a:solidFill>
                            <a:schemeClr val="lt1"/>
                          </a:solidFill>
                          <a:effectLst/>
                          <a:latin typeface="+mn-lt"/>
                          <a:ea typeface="+mn-ea"/>
                          <a:cs typeface="+mn-cs"/>
                        </a:rPr>
                        <a:t>Research papers</a:t>
                      </a:r>
                      <a:endParaRPr lang="en-IN" sz="1600" dirty="0"/>
                    </a:p>
                  </a:txBody>
                  <a:tcPr>
                    <a:lnL w="12240" cap="flat" cmpd="sng" algn="ctr">
                      <a:solidFill>
                        <a:srgbClr val="FFFFFF"/>
                      </a:solidFill>
                      <a:prstDash val="solid"/>
                      <a:round/>
                      <a:headEnd type="none" w="med" len="med"/>
                      <a:tailEnd type="none" w="med" len="med"/>
                    </a:lnL>
                    <a:lnR w="12240">
                      <a:solidFill>
                        <a:srgbClr val="FFFFFF"/>
                      </a:solidFill>
                    </a:lnR>
                    <a:lnT w="12240">
                      <a:solidFill>
                        <a:srgbClr val="FFFFFF"/>
                      </a:solidFill>
                    </a:lnT>
                    <a:lnB w="38160" cap="flat" cmpd="sng" algn="ctr">
                      <a:solidFill>
                        <a:srgbClr val="FFFFFF"/>
                      </a:solidFill>
                      <a:prstDash val="solid"/>
                      <a:round/>
                      <a:headEnd type="none" w="med" len="med"/>
                      <a:tailEnd type="none" w="med" len="med"/>
                    </a:lnB>
                    <a:solidFill>
                      <a:srgbClr val="4472C4"/>
                    </a:solidFill>
                  </a:tcPr>
                </a:tc>
                <a:tc>
                  <a:txBody>
                    <a:bodyPr/>
                    <a:lstStyle/>
                    <a:p>
                      <a:pPr algn="ctr">
                        <a:lnSpc>
                          <a:spcPct val="100000"/>
                        </a:lnSpc>
                      </a:pPr>
                      <a:r>
                        <a:rPr lang="en-US" sz="1600" b="1" strike="noStrike" spc="-1" dirty="0">
                          <a:solidFill>
                            <a:srgbClr val="FFFFFF"/>
                          </a:solidFill>
                          <a:latin typeface="Calibri"/>
                        </a:rPr>
                        <a:t>Finding in brief</a:t>
                      </a:r>
                      <a:endParaRPr lang="en-IN" sz="1600" b="1" strike="noStrike" spc="-1" dirty="0">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extLst>
                  <a:ext uri="{0D108BD9-81ED-4DB2-BD59-A6C34878D82A}">
                    <a16:rowId xmlns:a16="http://schemas.microsoft.com/office/drawing/2014/main" val="10000"/>
                  </a:ext>
                </a:extLst>
              </a:tr>
              <a:tr h="5620258">
                <a:tc>
                  <a:txBody>
                    <a:bodyPr/>
                    <a:lstStyle/>
                    <a:p>
                      <a:pPr algn="ctr">
                        <a:lnSpc>
                          <a:spcPct val="100000"/>
                        </a:lnSpc>
                      </a:pPr>
                      <a:r>
                        <a:rPr lang="en-US" sz="2200" b="0" strike="noStrike" spc="-1" dirty="0">
                          <a:latin typeface="Arial"/>
                        </a:rPr>
                        <a:t>1</a:t>
                      </a:r>
                      <a:endParaRPr lang="en-IN" sz="2200" b="0" strike="noStrike" spc="-1" dirty="0">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FD5E9"/>
                    </a:solidFill>
                  </a:tcPr>
                </a:tc>
                <a:tc>
                  <a:txBody>
                    <a:bodyPr/>
                    <a:lstStyle/>
                    <a:p>
                      <a:pPr>
                        <a:lnSpc>
                          <a:spcPct val="100000"/>
                        </a:lnSpc>
                        <a:tabLst>
                          <a:tab pos="0" algn="l"/>
                        </a:tabLst>
                      </a:pPr>
                      <a:r>
                        <a:rPr lang="en-US" dirty="0"/>
                        <a:t>Fake News Detection Using Machine Learning Approaches </a:t>
                      </a:r>
                    </a:p>
                    <a:p>
                      <a:pPr>
                        <a:lnSpc>
                          <a:spcPct val="100000"/>
                        </a:lnSpc>
                        <a:tabLst>
                          <a:tab pos="0" algn="l"/>
                        </a:tabLst>
                      </a:pPr>
                      <a:endParaRPr lang="en-US" sz="1800" b="0" strike="noStrike" spc="-1" dirty="0">
                        <a:latin typeface="Arial"/>
                      </a:endParaRPr>
                    </a:p>
                    <a:p>
                      <a:pPr>
                        <a:lnSpc>
                          <a:spcPct val="100000"/>
                        </a:lnSpc>
                        <a:tabLst>
                          <a:tab pos="0" algn="l"/>
                        </a:tabLst>
                      </a:pPr>
                      <a:endParaRPr lang="en-US" sz="1800" b="0" strike="noStrike" spc="-1" dirty="0">
                        <a:latin typeface="Arial"/>
                      </a:endParaRPr>
                    </a:p>
                    <a:p>
                      <a:pPr>
                        <a:lnSpc>
                          <a:spcPct val="100000"/>
                        </a:lnSpc>
                        <a:tabLst>
                          <a:tab pos="0" algn="l"/>
                        </a:tabLst>
                      </a:pPr>
                      <a:endParaRPr lang="en-US" sz="1800" b="0" strike="noStrike" spc="-1" dirty="0">
                        <a:latin typeface="Arial"/>
                      </a:endParaRPr>
                    </a:p>
                    <a:p>
                      <a:pPr>
                        <a:lnSpc>
                          <a:spcPct val="100000"/>
                        </a:lnSpc>
                        <a:tabLst>
                          <a:tab pos="0" algn="l"/>
                        </a:tabLst>
                      </a:pPr>
                      <a:endParaRPr lang="en-IN" sz="1500" b="0" strike="noStrike" spc="-1" dirty="0">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FD5E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t>2021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t>https://ieeexplore.ieee.org/document/9362384</a:t>
                      </a:r>
                    </a:p>
                    <a:p>
                      <a:pPr algn="l">
                        <a:lnSpc>
                          <a:spcPct val="100000"/>
                        </a:lnSpc>
                        <a:tabLst>
                          <a:tab pos="0" algn="l"/>
                        </a:tabLst>
                      </a:pPr>
                      <a:endParaRPr lang="en-IN" sz="1700" b="0" strike="noStrike" spc="-1" dirty="0">
                        <a:latin typeface="Arial"/>
                      </a:endParaRPr>
                    </a:p>
                  </a:txBody>
                  <a:tcPr>
                    <a:lnL w="12240" cap="flat" cmpd="sng" algn="ctr">
                      <a:solidFill>
                        <a:srgbClr val="FFFFFF"/>
                      </a:solidFill>
                      <a:prstDash val="solid"/>
                      <a:round/>
                      <a:headEnd type="none" w="med" len="med"/>
                      <a:tailEnd type="none" w="med" len="med"/>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FD5E9"/>
                    </a:solidFill>
                  </a:tcPr>
                </a:tc>
                <a:tc>
                  <a:txBody>
                    <a:bodyPr/>
                    <a:lstStyle/>
                    <a:p>
                      <a:pPr>
                        <a:lnSpc>
                          <a:spcPct val="100000"/>
                        </a:lnSpc>
                        <a:tabLst>
                          <a:tab pos="0" algn="l"/>
                        </a:tabLst>
                      </a:pPr>
                      <a:r>
                        <a:rPr lang="en-US" dirty="0"/>
                        <a:t>The fake news on social media and various other media is wide spreading and is a matter of serious concern due to its ability to cause a lot of social and national damage with destructive impacts. A lot of research is already focused on detecting it because this library contains useful tools like Count Vectorizer and Tiff Vectorizer. Then, we will perform feature selection methods, to experiment and choose the best fit features to obtain the highest precision, according to confusion matrix results</a:t>
                      </a:r>
                      <a:endParaRPr lang="en-IN" sz="1800" b="0" strike="noStrike" spc="-1" dirty="0">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FD5E9"/>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528071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E1CB467A-D726-2167-0A1C-1141750E79ED}"/>
              </a:ext>
            </a:extLst>
          </p:cNvPr>
          <p:cNvGraphicFramePr>
            <a:graphicFrameLocks noGrp="1"/>
          </p:cNvGraphicFramePr>
          <p:nvPr>
            <p:extLst>
              <p:ext uri="{D42A27DB-BD31-4B8C-83A1-F6EECF244321}">
                <p14:modId xmlns:p14="http://schemas.microsoft.com/office/powerpoint/2010/main" val="2319952611"/>
              </p:ext>
            </p:extLst>
          </p:nvPr>
        </p:nvGraphicFramePr>
        <p:xfrm>
          <a:off x="125186" y="87085"/>
          <a:ext cx="11941628" cy="6683830"/>
        </p:xfrm>
        <a:graphic>
          <a:graphicData uri="http://schemas.openxmlformats.org/drawingml/2006/table">
            <a:tbl>
              <a:tblPr firstRow="1" bandRow="1">
                <a:tableStyleId>{5C22544A-7EE6-4342-B048-85BDC9FD1C3A}</a:tableStyleId>
              </a:tblPr>
              <a:tblGrid>
                <a:gridCol w="631371">
                  <a:extLst>
                    <a:ext uri="{9D8B030D-6E8A-4147-A177-3AD203B41FA5}">
                      <a16:colId xmlns:a16="http://schemas.microsoft.com/office/drawing/2014/main" val="1045375809"/>
                    </a:ext>
                  </a:extLst>
                </a:gridCol>
                <a:gridCol w="2340429">
                  <a:extLst>
                    <a:ext uri="{9D8B030D-6E8A-4147-A177-3AD203B41FA5}">
                      <a16:colId xmlns:a16="http://schemas.microsoft.com/office/drawing/2014/main" val="3022819908"/>
                    </a:ext>
                  </a:extLst>
                </a:gridCol>
                <a:gridCol w="5138057">
                  <a:extLst>
                    <a:ext uri="{9D8B030D-6E8A-4147-A177-3AD203B41FA5}">
                      <a16:colId xmlns:a16="http://schemas.microsoft.com/office/drawing/2014/main" val="3268574495"/>
                    </a:ext>
                  </a:extLst>
                </a:gridCol>
                <a:gridCol w="3831771">
                  <a:extLst>
                    <a:ext uri="{9D8B030D-6E8A-4147-A177-3AD203B41FA5}">
                      <a16:colId xmlns:a16="http://schemas.microsoft.com/office/drawing/2014/main" val="1575790168"/>
                    </a:ext>
                  </a:extLst>
                </a:gridCol>
              </a:tblGrid>
              <a:tr h="651520">
                <a:tc>
                  <a:txBody>
                    <a:bodyPr/>
                    <a:lstStyle/>
                    <a:p>
                      <a:r>
                        <a:rPr lang="en-IN" dirty="0"/>
                        <a:t>Sr No</a:t>
                      </a:r>
                    </a:p>
                  </a:txBody>
                  <a:tcPr/>
                </a:tc>
                <a:tc>
                  <a:txBody>
                    <a:bodyPr/>
                    <a:lstStyle/>
                    <a:p>
                      <a:r>
                        <a:rPr lang="en-IN" dirty="0"/>
                        <a:t>Title of Paper</a:t>
                      </a:r>
                    </a:p>
                  </a:txBody>
                  <a:tcPr/>
                </a:tc>
                <a:tc>
                  <a:txBody>
                    <a:bodyPr/>
                    <a:lstStyle/>
                    <a:p>
                      <a:pPr algn="ctr" rtl="0" fontAlgn="base"/>
                      <a:r>
                        <a:rPr lang="en-IN" sz="1800" b="1" i="0" kern="1200" dirty="0">
                          <a:solidFill>
                            <a:schemeClr val="lt1"/>
                          </a:solidFill>
                          <a:effectLst/>
                          <a:latin typeface="+mn-lt"/>
                          <a:ea typeface="+mn-ea"/>
                          <a:cs typeface="+mn-cs"/>
                        </a:rPr>
                        <a:t>Research papers</a:t>
                      </a:r>
                      <a:endParaRPr lang="en-IN" dirty="0"/>
                    </a:p>
                    <a:p>
                      <a:endParaRPr lang="en-IN" dirty="0"/>
                    </a:p>
                  </a:txBody>
                  <a:tcPr/>
                </a:tc>
                <a:tc>
                  <a:txBody>
                    <a:bodyPr/>
                    <a:lstStyle/>
                    <a:p>
                      <a:r>
                        <a:rPr lang="en-IN" dirty="0"/>
                        <a:t>Findings in Brief</a:t>
                      </a:r>
                    </a:p>
                  </a:txBody>
                  <a:tcPr/>
                </a:tc>
                <a:extLst>
                  <a:ext uri="{0D108BD9-81ED-4DB2-BD59-A6C34878D82A}">
                    <a16:rowId xmlns:a16="http://schemas.microsoft.com/office/drawing/2014/main" val="663525328"/>
                  </a:ext>
                </a:extLst>
              </a:tr>
              <a:tr h="6032310">
                <a:tc>
                  <a:txBody>
                    <a:bodyPr/>
                    <a:lstStyle/>
                    <a:p>
                      <a:r>
                        <a:rPr lang="en-IN" b="1" dirty="0"/>
                        <a:t>3</a:t>
                      </a:r>
                    </a:p>
                  </a:txBody>
                  <a:tcPr/>
                </a:tc>
                <a:tc>
                  <a:txBody>
                    <a:bodyPr/>
                    <a:lstStyle/>
                    <a:p>
                      <a:r>
                        <a:rPr lang="en-US" sz="1600" b="1" dirty="0"/>
                        <a:t>Fake News Detection Using Machine Learning</a:t>
                      </a:r>
                    </a:p>
                    <a:p>
                      <a:r>
                        <a:rPr lang="en-US" sz="1600" b="1" dirty="0"/>
                        <a:t>Approaches</a:t>
                      </a:r>
                    </a:p>
                    <a:p>
                      <a:endParaRPr lang="en-US" sz="1600" b="1" dirty="0"/>
                    </a:p>
                    <a:p>
                      <a:endParaRPr lang="en-US" sz="1600" b="1" dirty="0"/>
                    </a:p>
                    <a:p>
                      <a:endParaRPr lang="en-IN" sz="1600" b="1" dirty="0"/>
                    </a:p>
                  </a:txBody>
                  <a:tcPr/>
                </a:tc>
                <a:tc>
                  <a:txBody>
                    <a:bodyPr/>
                    <a:lstStyle/>
                    <a:p>
                      <a:r>
                        <a:rPr lang="en-US" sz="1600" b="1" dirty="0"/>
                        <a:t>(2022)</a:t>
                      </a:r>
                    </a:p>
                    <a:p>
                      <a:endParaRPr lang="en-US" sz="1600" b="1" dirty="0"/>
                    </a:p>
                    <a:p>
                      <a:endParaRPr lang="en-US" sz="1600" b="1" dirty="0"/>
                    </a:p>
                    <a:p>
                      <a:r>
                        <a:rPr lang="en-US" sz="1600" b="1" dirty="0">
                          <a:solidFill>
                            <a:srgbClr val="0070C0"/>
                          </a:solidFill>
                          <a:hlinkClick r:id="rId2" action="ppaction://hlinkfile">
                            <a:extLst>
                              <a:ext uri="{A12FA001-AC4F-418D-AE19-62706E023703}">
                                <ahyp:hlinkClr xmlns:ahyp="http://schemas.microsoft.com/office/drawing/2018/hyperlinkcolor" val="tx"/>
                              </a:ext>
                            </a:extLst>
                          </a:hlinkClick>
                        </a:rPr>
                        <a:t>https://ieeexplore.ieee.org/document/9940917</a:t>
                      </a:r>
                      <a:endParaRPr lang="en-US" sz="1600" b="1" dirty="0">
                        <a:solidFill>
                          <a:srgbClr val="0070C0"/>
                        </a:solidFill>
                      </a:endParaRPr>
                    </a:p>
                  </a:txBody>
                  <a:tcPr/>
                </a:tc>
                <a:tc>
                  <a:txBody>
                    <a:bodyPr/>
                    <a:lstStyle/>
                    <a:p>
                      <a:r>
                        <a:rPr lang="en-US" sz="1600" dirty="0"/>
                        <a:t>The study focuses on advancing skin cancer detection using convolution-based deep neural networks, namely VGG, CapsNet, and ResNet, which automate the feature extraction process. Overcoming the limitations of traditional machine learning, the research introduces ensemble learning to combine the decisions of these deep learners. The ensemble approach significantly improves sensitivity, accuracy, specificity, F-score, and precision for skin cancer detection compared to individual models. Notably, the findings suggest the broader applicability of this ensemble learning strategy beyond skin cancer, showcasing its potential to enhance disease detection accuracy in various medical imaging scenarios.</a:t>
                      </a:r>
                      <a:endParaRPr lang="en-IN" sz="1600" dirty="0"/>
                    </a:p>
                  </a:txBody>
                  <a:tcPr/>
                </a:tc>
                <a:extLst>
                  <a:ext uri="{0D108BD9-81ED-4DB2-BD59-A6C34878D82A}">
                    <a16:rowId xmlns:a16="http://schemas.microsoft.com/office/drawing/2014/main" val="2994283156"/>
                  </a:ext>
                </a:extLst>
              </a:tr>
            </a:tbl>
          </a:graphicData>
        </a:graphic>
      </p:graphicFrame>
    </p:spTree>
    <p:extLst>
      <p:ext uri="{BB962C8B-B14F-4D97-AF65-F5344CB8AC3E}">
        <p14:creationId xmlns:p14="http://schemas.microsoft.com/office/powerpoint/2010/main" val="2573314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0A99EA-F55D-1E67-B63C-6D9DEE1ADB74}"/>
            </a:ext>
          </a:extLst>
        </p:cNvPr>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86F10E55-F554-13BD-BC57-BFCC2732C46F}"/>
              </a:ext>
            </a:extLst>
          </p:cNvPr>
          <p:cNvGraphicFramePr>
            <a:graphicFrameLocks noGrp="1"/>
          </p:cNvGraphicFramePr>
          <p:nvPr>
            <p:extLst>
              <p:ext uri="{D42A27DB-BD31-4B8C-83A1-F6EECF244321}">
                <p14:modId xmlns:p14="http://schemas.microsoft.com/office/powerpoint/2010/main" val="584416308"/>
              </p:ext>
            </p:extLst>
          </p:nvPr>
        </p:nvGraphicFramePr>
        <p:xfrm>
          <a:off x="109728" y="109728"/>
          <a:ext cx="11942064" cy="6759664"/>
        </p:xfrm>
        <a:graphic>
          <a:graphicData uri="http://schemas.openxmlformats.org/drawingml/2006/table">
            <a:tbl>
              <a:tblPr firstRow="1" bandRow="1">
                <a:tableStyleId>{9DCAF9ED-07DC-4A11-8D7F-57B35C25682E}</a:tableStyleId>
              </a:tblPr>
              <a:tblGrid>
                <a:gridCol w="909395">
                  <a:extLst>
                    <a:ext uri="{9D8B030D-6E8A-4147-A177-3AD203B41FA5}">
                      <a16:colId xmlns:a16="http://schemas.microsoft.com/office/drawing/2014/main" val="4285337420"/>
                    </a:ext>
                  </a:extLst>
                </a:gridCol>
                <a:gridCol w="2738181">
                  <a:extLst>
                    <a:ext uri="{9D8B030D-6E8A-4147-A177-3AD203B41FA5}">
                      <a16:colId xmlns:a16="http://schemas.microsoft.com/office/drawing/2014/main" val="1051367211"/>
                    </a:ext>
                  </a:extLst>
                </a:gridCol>
                <a:gridCol w="4077560">
                  <a:extLst>
                    <a:ext uri="{9D8B030D-6E8A-4147-A177-3AD203B41FA5}">
                      <a16:colId xmlns:a16="http://schemas.microsoft.com/office/drawing/2014/main" val="3252224740"/>
                    </a:ext>
                  </a:extLst>
                </a:gridCol>
                <a:gridCol w="4216928">
                  <a:extLst>
                    <a:ext uri="{9D8B030D-6E8A-4147-A177-3AD203B41FA5}">
                      <a16:colId xmlns:a16="http://schemas.microsoft.com/office/drawing/2014/main" val="3495268907"/>
                    </a:ext>
                  </a:extLst>
                </a:gridCol>
              </a:tblGrid>
              <a:tr h="793280">
                <a:tc>
                  <a:txBody>
                    <a:bodyPr/>
                    <a:lstStyle/>
                    <a:p>
                      <a:r>
                        <a:rPr lang="en-US" dirty="0"/>
                        <a:t>Sr. No.</a:t>
                      </a:r>
                      <a:endParaRPr lang="en-IN"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lnSpc>
                          <a:spcPct val="100000"/>
                        </a:lnSpc>
                      </a:pPr>
                      <a:r>
                        <a:rPr lang="en-US" sz="1800" b="1" strike="noStrike" spc="-1" dirty="0">
                          <a:solidFill>
                            <a:srgbClr val="FFFFFF"/>
                          </a:solidFill>
                          <a:latin typeface="+mn-lt"/>
                        </a:rPr>
                        <a:t>Title of Paper/Article and </a:t>
                      </a:r>
                      <a:endParaRPr lang="en-IN" sz="1800" b="0" strike="noStrike" spc="-1" dirty="0">
                        <a:latin typeface="Arial"/>
                      </a:endParaRPr>
                    </a:p>
                    <a:p>
                      <a:pPr algn="ctr">
                        <a:lnSpc>
                          <a:spcPct val="100000"/>
                        </a:lnSpc>
                      </a:pPr>
                      <a:r>
                        <a:rPr lang="en-US" sz="1800" b="1" strike="noStrike" spc="-1" dirty="0">
                          <a:solidFill>
                            <a:srgbClr val="FFFFFF"/>
                          </a:solidFill>
                          <a:latin typeface="+mn-lt"/>
                        </a:rPr>
                        <a:t>Source</a:t>
                      </a:r>
                      <a:endParaRPr lang="en-IN" sz="1800" b="0" strike="noStrike" spc="-1" dirty="0">
                        <a:latin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rtl="0" fontAlgn="base"/>
                      <a:r>
                        <a:rPr lang="en-IN" sz="1800" b="1" i="0" kern="1200" dirty="0">
                          <a:solidFill>
                            <a:schemeClr val="lt1"/>
                          </a:solidFill>
                          <a:effectLst/>
                          <a:latin typeface="+mn-lt"/>
                          <a:ea typeface="+mn-ea"/>
                          <a:cs typeface="+mn-cs"/>
                        </a:rPr>
                        <a:t>Research papers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800" b="1" i="0" kern="1200" dirty="0">
                          <a:solidFill>
                            <a:schemeClr val="lt1"/>
                          </a:solidFill>
                          <a:effectLst/>
                          <a:latin typeface="+mn-lt"/>
                          <a:ea typeface="+mn-ea"/>
                          <a:cs typeface="+mn-cs"/>
                        </a:rPr>
                        <a:t>Finding in brief</a:t>
                      </a:r>
                      <a:endParaRPr lang="en-IN"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6212675"/>
                  </a:ext>
                </a:extLst>
              </a:tr>
              <a:tr h="5845264">
                <a:tc>
                  <a:txBody>
                    <a:bodyPr/>
                    <a:lstStyle/>
                    <a:p>
                      <a:r>
                        <a:rPr lang="en-US" sz="2000" dirty="0"/>
                        <a:t>1</a:t>
                      </a:r>
                      <a:r>
                        <a:rPr lang="en-US" sz="2400" dirty="0"/>
                        <a:t>.</a:t>
                      </a:r>
                      <a:endParaRPr lang="en-IN" sz="24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FAKE NEWS DETECTION USING ML</a:t>
                      </a: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br>
                        <a:rPr lang="en-US" sz="1800" dirty="0"/>
                      </a:br>
                      <a:endParaRPr lang="en-IN" sz="1800" b="0" i="0" kern="1200" dirty="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t>May 2020</a:t>
                      </a:r>
                    </a:p>
                    <a:p>
                      <a:endParaRPr lang="en-IN" sz="1600" dirty="0"/>
                    </a:p>
                    <a:p>
                      <a:endParaRPr lang="en-IN" sz="1600" dirty="0"/>
                    </a:p>
                    <a:p>
                      <a:r>
                        <a:rPr lang="en-IN" sz="1600" dirty="0"/>
                        <a:t>http://www.irjet.net/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Fake news is described as a story that is made up with an intention to misdirect or to delude the reader. We have presented a response for the task of fake news discovery by using Deep Learning structures. We have constructed a model that gets many no of natural signs of genuine and fake news. </a:t>
                      </a:r>
                      <a:endParaRPr lang="en-IN" sz="16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61689438"/>
                  </a:ext>
                </a:extLst>
              </a:tr>
            </a:tbl>
          </a:graphicData>
        </a:graphic>
      </p:graphicFrame>
    </p:spTree>
    <p:extLst>
      <p:ext uri="{BB962C8B-B14F-4D97-AF65-F5344CB8AC3E}">
        <p14:creationId xmlns:p14="http://schemas.microsoft.com/office/powerpoint/2010/main" val="4008805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239B4-8D99-D9DC-9D21-65C461D689AF}"/>
              </a:ext>
            </a:extLst>
          </p:cNvPr>
          <p:cNvSpPr>
            <a:spLocks noGrp="1"/>
          </p:cNvSpPr>
          <p:nvPr>
            <p:ph type="title"/>
          </p:nvPr>
        </p:nvSpPr>
        <p:spPr>
          <a:xfrm>
            <a:off x="383569" y="115603"/>
            <a:ext cx="10515600" cy="1325563"/>
          </a:xfrm>
        </p:spPr>
        <p:txBody>
          <a:bodyPr>
            <a:normAutofit fontScale="90000"/>
          </a:bodyPr>
          <a:lstStyle/>
          <a:p>
            <a:r>
              <a:rPr lang="en-IN" b="1" u="sng" dirty="0"/>
              <a:t>Block Diagram to detect Fake News </a:t>
            </a:r>
          </a:p>
        </p:txBody>
      </p:sp>
      <p:pic>
        <p:nvPicPr>
          <p:cNvPr id="4" name="Picture 3">
            <a:extLst>
              <a:ext uri="{FF2B5EF4-FFF2-40B4-BE49-F238E27FC236}">
                <a16:creationId xmlns:a16="http://schemas.microsoft.com/office/drawing/2014/main" id="{BBE82AA9-C6E6-2B21-830E-26B2574BBD16}"/>
              </a:ext>
            </a:extLst>
          </p:cNvPr>
          <p:cNvPicPr>
            <a:picLocks noChangeAspect="1"/>
          </p:cNvPicPr>
          <p:nvPr/>
        </p:nvPicPr>
        <p:blipFill>
          <a:blip r:embed="rId2"/>
          <a:stretch>
            <a:fillRect/>
          </a:stretch>
        </p:blipFill>
        <p:spPr>
          <a:xfrm>
            <a:off x="4948820" y="1233689"/>
            <a:ext cx="6859611" cy="5243518"/>
          </a:xfrm>
          <a:prstGeom prst="rect">
            <a:avLst/>
          </a:prstGeom>
        </p:spPr>
      </p:pic>
      <p:pic>
        <p:nvPicPr>
          <p:cNvPr id="6" name="Picture 5">
            <a:extLst>
              <a:ext uri="{FF2B5EF4-FFF2-40B4-BE49-F238E27FC236}">
                <a16:creationId xmlns:a16="http://schemas.microsoft.com/office/drawing/2014/main" id="{9EF028EC-8572-AD1A-7BE9-E10E7C483674}"/>
              </a:ext>
            </a:extLst>
          </p:cNvPr>
          <p:cNvPicPr>
            <a:picLocks noChangeAspect="1"/>
          </p:cNvPicPr>
          <p:nvPr/>
        </p:nvPicPr>
        <p:blipFill>
          <a:blip r:embed="rId3"/>
          <a:stretch>
            <a:fillRect/>
          </a:stretch>
        </p:blipFill>
        <p:spPr>
          <a:xfrm>
            <a:off x="550717" y="1880697"/>
            <a:ext cx="4680044" cy="4304694"/>
          </a:xfrm>
          <a:prstGeom prst="rect">
            <a:avLst/>
          </a:prstGeom>
        </p:spPr>
      </p:pic>
      <p:sp>
        <p:nvSpPr>
          <p:cNvPr id="3" name="TextBox 2">
            <a:extLst>
              <a:ext uri="{FF2B5EF4-FFF2-40B4-BE49-F238E27FC236}">
                <a16:creationId xmlns:a16="http://schemas.microsoft.com/office/drawing/2014/main" id="{89BB32FB-5EBD-0C9A-9042-6E106FD0F78B}"/>
              </a:ext>
            </a:extLst>
          </p:cNvPr>
          <p:cNvSpPr txBox="1"/>
          <p:nvPr/>
        </p:nvSpPr>
        <p:spPr>
          <a:xfrm>
            <a:off x="888520" y="6184819"/>
            <a:ext cx="4275467" cy="584775"/>
          </a:xfrm>
          <a:prstGeom prst="rect">
            <a:avLst/>
          </a:prstGeom>
          <a:noFill/>
        </p:spPr>
        <p:txBody>
          <a:bodyPr wrap="square" rtlCol="0">
            <a:spAutoFit/>
          </a:bodyPr>
          <a:lstStyle/>
          <a:p>
            <a:r>
              <a:rPr lang="en-IN" sz="1400" dirty="0"/>
              <a:t>From - https://ieeexplore.ieee.org/document/9362384</a:t>
            </a:r>
          </a:p>
          <a:p>
            <a:endParaRPr lang="en-IN" dirty="0"/>
          </a:p>
        </p:txBody>
      </p:sp>
      <p:sp>
        <p:nvSpPr>
          <p:cNvPr id="5" name="TextBox 4">
            <a:extLst>
              <a:ext uri="{FF2B5EF4-FFF2-40B4-BE49-F238E27FC236}">
                <a16:creationId xmlns:a16="http://schemas.microsoft.com/office/drawing/2014/main" id="{E4303E50-240A-C928-85C0-A19E9D9C93E9}"/>
              </a:ext>
            </a:extLst>
          </p:cNvPr>
          <p:cNvSpPr txBox="1"/>
          <p:nvPr/>
        </p:nvSpPr>
        <p:spPr>
          <a:xfrm>
            <a:off x="7464252" y="6351639"/>
            <a:ext cx="4203024" cy="584775"/>
          </a:xfrm>
          <a:prstGeom prst="rect">
            <a:avLst/>
          </a:prstGeom>
          <a:noFill/>
        </p:spPr>
        <p:txBody>
          <a:bodyPr wrap="square" rtlCol="0">
            <a:spAutoFit/>
          </a:bodyPr>
          <a:lstStyle/>
          <a:p>
            <a:r>
              <a:rPr lang="en-IN" sz="1400" dirty="0"/>
              <a:t>From - https://ieeexplore.ieee.org/document/9362384</a:t>
            </a:r>
          </a:p>
          <a:p>
            <a:endParaRPr lang="en-IN" dirty="0"/>
          </a:p>
        </p:txBody>
      </p:sp>
    </p:spTree>
    <p:extLst>
      <p:ext uri="{BB962C8B-B14F-4D97-AF65-F5344CB8AC3E}">
        <p14:creationId xmlns:p14="http://schemas.microsoft.com/office/powerpoint/2010/main" val="1458008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DCCC13F-ADE1-6091-726A-06B8CC06E240}"/>
              </a:ext>
            </a:extLst>
          </p:cNvPr>
          <p:cNvSpPr txBox="1"/>
          <p:nvPr/>
        </p:nvSpPr>
        <p:spPr>
          <a:xfrm>
            <a:off x="5236380" y="6205248"/>
            <a:ext cx="6096000" cy="369332"/>
          </a:xfrm>
          <a:prstGeom prst="rect">
            <a:avLst/>
          </a:prstGeom>
          <a:noFill/>
        </p:spPr>
        <p:txBody>
          <a:bodyPr wrap="square">
            <a:spAutoFit/>
          </a:bodyPr>
          <a:lstStyle/>
          <a:p>
            <a:r>
              <a:rPr lang="en-US" sz="1800" b="1" dirty="0">
                <a:solidFill>
                  <a:srgbClr val="0070C0"/>
                </a:solidFill>
                <a:hlinkClick r:id="rId2" action="ppaction://hlinkfile">
                  <a:extLst>
                    <a:ext uri="{A12FA001-AC4F-418D-AE19-62706E023703}">
                      <ahyp:hlinkClr xmlns:ahyp="http://schemas.microsoft.com/office/drawing/2018/hyperlinkcolor" val="tx"/>
                    </a:ext>
                  </a:extLst>
                </a:hlinkClick>
              </a:rPr>
              <a:t>https://ieeexplore.ieee.org/document/9940917</a:t>
            </a:r>
            <a:endParaRPr lang="en-US" sz="1800" b="1" dirty="0">
              <a:solidFill>
                <a:srgbClr val="0070C0"/>
              </a:solidFill>
            </a:endParaRPr>
          </a:p>
        </p:txBody>
      </p:sp>
      <p:pic>
        <p:nvPicPr>
          <p:cNvPr id="2" name="Picture 1" descr="A diagram of a fake news&#10;&#10;Description automatically generated">
            <a:extLst>
              <a:ext uri="{FF2B5EF4-FFF2-40B4-BE49-F238E27FC236}">
                <a16:creationId xmlns:a16="http://schemas.microsoft.com/office/drawing/2014/main" id="{5FAA7EC5-3176-941D-D4F0-9F3218543E5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3398" y="468086"/>
            <a:ext cx="10162660" cy="5562600"/>
          </a:xfrm>
          <a:prstGeom prst="rect">
            <a:avLst/>
          </a:prstGeom>
        </p:spPr>
      </p:pic>
    </p:spTree>
    <p:extLst>
      <p:ext uri="{BB962C8B-B14F-4D97-AF65-F5344CB8AC3E}">
        <p14:creationId xmlns:p14="http://schemas.microsoft.com/office/powerpoint/2010/main" val="23299134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AE6F2518-B084-4896-AF52-66CC2144AA2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2144</TotalTime>
  <Words>1491</Words>
  <Application>Microsoft Office PowerPoint</Application>
  <PresentationFormat>Widescreen</PresentationFormat>
  <Paragraphs>127</Paragraphs>
  <Slides>21</Slides>
  <Notes>3</Notes>
  <HiddenSlides>0</HiddenSlides>
  <MMClips>0</MMClips>
  <ScaleCrop>false</ScaleCrop>
  <HeadingPairs>
    <vt:vector size="6" baseType="variant">
      <vt:variant>
        <vt:lpstr>Fonts Used</vt:lpstr>
      </vt:variant>
      <vt:variant>
        <vt:i4>14</vt:i4>
      </vt:variant>
      <vt:variant>
        <vt:lpstr>Theme</vt:lpstr>
      </vt:variant>
      <vt:variant>
        <vt:i4>2</vt:i4>
      </vt:variant>
      <vt:variant>
        <vt:lpstr>Slide Titles</vt:lpstr>
      </vt:variant>
      <vt:variant>
        <vt:i4>21</vt:i4>
      </vt:variant>
    </vt:vector>
  </HeadingPairs>
  <TitlesOfParts>
    <vt:vector size="37" baseType="lpstr">
      <vt:lpstr>Arial</vt:lpstr>
      <vt:lpstr>Brush Script MT</vt:lpstr>
      <vt:lpstr>Calibri</vt:lpstr>
      <vt:lpstr>Calibri Light</vt:lpstr>
      <vt:lpstr>Consolas</vt:lpstr>
      <vt:lpstr>Google Sans</vt:lpstr>
      <vt:lpstr>Nunito</vt:lpstr>
      <vt:lpstr>Roboto</vt:lpstr>
      <vt:lpstr>Rockwell</vt:lpstr>
      <vt:lpstr>Rockwell Condensed</vt:lpstr>
      <vt:lpstr>Söhne</vt:lpstr>
      <vt:lpstr>Source Sans 3</vt:lpstr>
      <vt:lpstr>Times New Roman</vt:lpstr>
      <vt:lpstr>Wingdings</vt:lpstr>
      <vt:lpstr>Wood Type</vt:lpstr>
      <vt:lpstr>Office Theme</vt:lpstr>
      <vt:lpstr>Title of the Domain: Fake News Detection  Sub Batch-  A1  4201:Adarsh Singh 4202:Akshit Kotnala 4208:Ankush 4214:Ashish Sable</vt:lpstr>
      <vt:lpstr>Problem Statement: </vt:lpstr>
      <vt:lpstr>Objectives of a fake news detection</vt:lpstr>
      <vt:lpstr>PowerPoint Presentation</vt:lpstr>
      <vt:lpstr>PowerPoint Presentation</vt:lpstr>
      <vt:lpstr>PowerPoint Presentation</vt:lpstr>
      <vt:lpstr>PowerPoint Presentation</vt:lpstr>
      <vt:lpstr>Block Diagram to detect Fake News </vt:lpstr>
      <vt:lpstr>PowerPoint Presentation</vt:lpstr>
      <vt:lpstr>PowerPoint Presentation</vt:lpstr>
      <vt:lpstr>. METHODOLOGY AND IMPLEMENTATION</vt:lpstr>
      <vt:lpstr> Algorithms used :-   1. Logistic Regression</vt:lpstr>
      <vt:lpstr>Naïve Bayes Algorithm </vt:lpstr>
      <vt:lpstr>TF-IDF (Term Frequency-Inverse Document Frequency) </vt:lpstr>
      <vt:lpstr>Decision Tree</vt:lpstr>
      <vt:lpstr>Random Forest</vt:lpstr>
      <vt:lpstr>Code Snippets </vt:lpstr>
      <vt:lpstr>PowerPoint Presentation</vt:lpstr>
      <vt:lpstr>Production deployment: </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Based Learning 2023-24  Title of the Domain: Cybersecurity and Law Sub Batch-  C1 Roll numbers: Name of the students  4241:Roshan Kumar Singh 4242:Roshnee Gouda 4252:Srijan Juyal 4253:Subham Ghosh</dc:title>
  <dc:creator>4252 SRIJAN JUYAL</dc:creator>
  <cp:lastModifiedBy>Akshit Kotnala</cp:lastModifiedBy>
  <cp:revision>26</cp:revision>
  <dcterms:created xsi:type="dcterms:W3CDTF">2024-02-01T05:51:32Z</dcterms:created>
  <dcterms:modified xsi:type="dcterms:W3CDTF">2024-04-24T03:36:04Z</dcterms:modified>
</cp:coreProperties>
</file>