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0ACB4E-8661-355B-9FE9-F5C4E2AB0B4D}" v="5" dt="2023-01-01T14:19:13.145"/>
    <p1510:client id="{560FAB24-F20F-4127-8091-33ACB46AE1C2}" v="2" dt="2022-12-31T12:05:56.3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b5d94bba39fa12ed5eb27d4db87fdea2a61073838aef14360b954b3d245fb832::" providerId="AD" clId="Web-{320ACB4E-8661-355B-9FE9-F5C4E2AB0B4D}"/>
    <pc:docChg chg="modSld">
      <pc:chgData name="Guest User" userId="S::urn:spo:anon#b5d94bba39fa12ed5eb27d4db87fdea2a61073838aef14360b954b3d245fb832::" providerId="AD" clId="Web-{320ACB4E-8661-355B-9FE9-F5C4E2AB0B4D}" dt="2023-01-01T14:19:07.738" v="1" actId="20577"/>
      <pc:docMkLst>
        <pc:docMk/>
      </pc:docMkLst>
      <pc:sldChg chg="modSp">
        <pc:chgData name="Guest User" userId="S::urn:spo:anon#b5d94bba39fa12ed5eb27d4db87fdea2a61073838aef14360b954b3d245fb832::" providerId="AD" clId="Web-{320ACB4E-8661-355B-9FE9-F5C4E2AB0B4D}" dt="2023-01-01T14:19:07.738" v="1" actId="20577"/>
        <pc:sldMkLst>
          <pc:docMk/>
          <pc:sldMk cId="1591645849" sldId="256"/>
        </pc:sldMkLst>
        <pc:spChg chg="mod">
          <ac:chgData name="Guest User" userId="S::urn:spo:anon#b5d94bba39fa12ed5eb27d4db87fdea2a61073838aef14360b954b3d245fb832::" providerId="AD" clId="Web-{320ACB4E-8661-355B-9FE9-F5C4E2AB0B4D}" dt="2023-01-01T14:19:07.738" v="1" actId="20577"/>
          <ac:spMkLst>
            <pc:docMk/>
            <pc:sldMk cId="1591645849" sldId="256"/>
            <ac:spMk id="3" creationId="{3F64F864-661D-444F-98E0-BC18B8D4A73A}"/>
          </ac:spMkLst>
        </pc:spChg>
      </pc:sldChg>
    </pc:docChg>
  </pc:docChgLst>
  <pc:docChgLst>
    <pc:chgData name="Guest User" userId="S::urn:spo:anon#b5d94bba39fa12ed5eb27d4db87fdea2a61073838aef14360b954b3d245fb832::" providerId="AD" clId="Web-{560FAB24-F20F-4127-8091-33ACB46AE1C2}"/>
    <pc:docChg chg="modSld">
      <pc:chgData name="Guest User" userId="S::urn:spo:anon#b5d94bba39fa12ed5eb27d4db87fdea2a61073838aef14360b954b3d245fb832::" providerId="AD" clId="Web-{560FAB24-F20F-4127-8091-33ACB46AE1C2}" dt="2022-12-31T12:05:56.389" v="0" actId="20577"/>
      <pc:docMkLst>
        <pc:docMk/>
      </pc:docMkLst>
      <pc:sldChg chg="modSp">
        <pc:chgData name="Guest User" userId="S::urn:spo:anon#b5d94bba39fa12ed5eb27d4db87fdea2a61073838aef14360b954b3d245fb832::" providerId="AD" clId="Web-{560FAB24-F20F-4127-8091-33ACB46AE1C2}" dt="2022-12-31T12:05:56.389" v="0" actId="20577"/>
        <pc:sldMkLst>
          <pc:docMk/>
          <pc:sldMk cId="2082419683" sldId="257"/>
        </pc:sldMkLst>
        <pc:spChg chg="mod">
          <ac:chgData name="Guest User" userId="S::urn:spo:anon#b5d94bba39fa12ed5eb27d4db87fdea2a61073838aef14360b954b3d245fb832::" providerId="AD" clId="Web-{560FAB24-F20F-4127-8091-33ACB46AE1C2}" dt="2022-12-31T12:05:56.389" v="0" actId="20577"/>
          <ac:spMkLst>
            <pc:docMk/>
            <pc:sldMk cId="2082419683" sldId="257"/>
            <ac:spMk id="2" creationId="{107B7C93-B2DF-47DB-8421-5013D0FC66F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3D555-603F-438D-8B6B-90568E4C3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466E00-08B8-4B95-A6CC-5B2E0604D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019D1-D59E-45E4-8609-56B680619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3AAC-EA7F-43A1-8907-DF17F1E99B90}" type="datetimeFigureOut">
              <a:rPr lang="en-IN" smtClean="0"/>
              <a:t>01-01-2023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ACBC5-AA04-4934-8358-BDA894CBC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344CB-BFC1-4AC0-B764-080428BE5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64089-94F6-46B3-948F-3BB3877319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44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CE874-5082-413E-B025-D315FE04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E41298-90A2-42BA-A263-52D929F43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DD418-B4DD-4F17-BBB8-3C45845D3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3AAC-EA7F-43A1-8907-DF17F1E99B90}" type="datetimeFigureOut">
              <a:rPr lang="en-IN" smtClean="0"/>
              <a:t>01-01-2023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92F4A-9E75-4808-B158-A20840504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D25C3-6735-48E6-AC34-94B0A63A1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64089-94F6-46B3-948F-3BB3877319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719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6B347B-4059-48FF-994E-1015485DB4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226BFA-1727-4414-8FA0-E58544176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F696B-2E29-44EE-AEC4-111DDBAE6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3AAC-EA7F-43A1-8907-DF17F1E99B90}" type="datetimeFigureOut">
              <a:rPr lang="en-IN" smtClean="0"/>
              <a:t>01-01-2023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DEB26-77FB-4C27-93CE-B59339857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65DDD-7D16-40D2-BCBA-568C78995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64089-94F6-46B3-948F-3BB3877319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697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D177-DDD4-4823-BDDD-7FF4B989D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1D2EE-96D1-496B-A341-287E0638D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F1F40-16F2-4E14-B467-4B734C0F0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3AAC-EA7F-43A1-8907-DF17F1E99B90}" type="datetimeFigureOut">
              <a:rPr lang="en-IN" smtClean="0"/>
              <a:t>01-01-2023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853E4-8AA9-4EA2-8A5D-714C34637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D015B-6CC0-436C-AD53-5B404C790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64089-94F6-46B3-948F-3BB3877319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809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EAF0C-B446-41C8-9BD2-76AA27C2A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5BF93-AAFF-4B66-8851-224DE5B67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8A434-7BE5-4CCC-B110-B078AF7EA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3AAC-EA7F-43A1-8907-DF17F1E99B90}" type="datetimeFigureOut">
              <a:rPr lang="en-IN" smtClean="0"/>
              <a:t>01-01-2023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B365B-1142-430E-9FC6-A7B0D3983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D6272-18F0-4180-BF04-AF313357F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64089-94F6-46B3-948F-3BB3877319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284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005B9-6325-44BB-8025-D84834199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38751-3859-445F-B3B3-B135BF1739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7F48AC-C9BC-42EF-92B2-1217B7978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734FE-FD77-45B0-AEF1-C94944ACD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3AAC-EA7F-43A1-8907-DF17F1E99B90}" type="datetimeFigureOut">
              <a:rPr lang="en-IN" smtClean="0"/>
              <a:t>01-01-2023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034A5-E474-4317-8DC0-7BFFBA968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0F0FE-DA8E-46F0-960E-4F17C5FDF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64089-94F6-46B3-948F-3BB3877319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66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B90DC-E87B-44DF-9ADF-8F23E271B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70220-2218-439E-8E2A-D5E98F49E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CFCA4-EC3D-4F9F-A677-55CF64C85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8488C4-989D-4E7D-A58E-18CDC2E9E2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A895C0-23FB-4F51-9ED8-127CCEF4EC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E7DADD-8211-4DB3-871C-0B0FAC72C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3AAC-EA7F-43A1-8907-DF17F1E99B90}" type="datetimeFigureOut">
              <a:rPr lang="en-IN" smtClean="0"/>
              <a:t>01-01-2023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8B2E67-5F1F-4D64-B3B6-D6660E2E2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79163F-41B2-4EE4-9B00-357439E86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64089-94F6-46B3-948F-3BB3877319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705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DE2FF-91BC-40C9-94FB-1F1BDCBC8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519E1B-9A72-4ED9-9213-8181C5EC4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3AAC-EA7F-43A1-8907-DF17F1E99B90}" type="datetimeFigureOut">
              <a:rPr lang="en-IN" smtClean="0"/>
              <a:t>01-01-2023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936738-DBC4-4295-9E95-D1FF318C6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A4A79-E70F-4AEC-86DF-0F5392A39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64089-94F6-46B3-948F-3BB3877319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75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CB0A05-D129-4653-A3E6-D3FC79EFE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3AAC-EA7F-43A1-8907-DF17F1E99B90}" type="datetimeFigureOut">
              <a:rPr lang="en-IN" smtClean="0"/>
              <a:t>01-01-2023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8E880A-70AE-4052-997B-FB16E44D6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61512-E97C-444C-899F-6E137B72A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64089-94F6-46B3-948F-3BB3877319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346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5D71F-58FF-495E-B08D-160C99F23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19F31-8751-446F-91BE-10C7A891F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C28282-A50F-4CA3-8E74-E55C0FDDDB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2D8828-3CF7-4CED-8610-D115C9A7B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3AAC-EA7F-43A1-8907-DF17F1E99B90}" type="datetimeFigureOut">
              <a:rPr lang="en-IN" smtClean="0"/>
              <a:t>01-01-2023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11920-C0D1-43B5-A73B-FEF5B2578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5A98F0-34C3-48C1-8F00-41D2ECC69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64089-94F6-46B3-948F-3BB3877319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2729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CCF81-F852-4236-8BE7-AEDCAEE4F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D746F3-3AAC-4401-BB80-FCDE4754E1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0E853A-341F-450E-8AC9-2EC02F5025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30522-0C98-45F5-A13C-62F3CB291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3AAC-EA7F-43A1-8907-DF17F1E99B90}" type="datetimeFigureOut">
              <a:rPr lang="en-IN" smtClean="0"/>
              <a:t>01-01-2023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D81CD9-3BBE-4C7A-A4C1-BE0BCC915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816D6-E141-40D1-A5F4-2D6F75100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64089-94F6-46B3-948F-3BB3877319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178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414083-0DE3-4861-947A-E254114E1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A6B08-CC70-432C-9E61-CCC32F91E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A5B4D-2F94-437D-9ACA-6E9B31C118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A3AAC-EA7F-43A1-8907-DF17F1E99B90}" type="datetimeFigureOut">
              <a:rPr lang="en-IN" smtClean="0"/>
              <a:t>01-01-2023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388E0-244C-416A-B8F8-748144A3D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2DCD7-E135-4FAB-94BA-A95A8DE6D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64089-94F6-46B3-948F-3BB3877319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753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7B7C93-B2DF-47DB-8421-5013D0FC66F1}"/>
              </a:ext>
            </a:extLst>
          </p:cNvPr>
          <p:cNvSpPr txBox="1"/>
          <p:nvPr/>
        </p:nvSpPr>
        <p:spPr>
          <a:xfrm flipH="1">
            <a:off x="5115557" y="50800"/>
            <a:ext cx="2494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Assignment No.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64F864-661D-444F-98E0-BC18B8D4A73A}"/>
              </a:ext>
            </a:extLst>
          </p:cNvPr>
          <p:cNvSpPr txBox="1"/>
          <p:nvPr/>
        </p:nvSpPr>
        <p:spPr>
          <a:xfrm>
            <a:off x="833120" y="599440"/>
            <a:ext cx="11247120" cy="67403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Title:</a:t>
            </a:r>
            <a:r>
              <a:rPr lang="en-US" dirty="0"/>
              <a:t>	</a:t>
            </a:r>
            <a:r>
              <a:rPr lang="en-US" sz="2000" dirty="0">
                <a:solidFill>
                  <a:srgbClr val="002060"/>
                </a:solidFill>
              </a:rPr>
              <a:t>Classes and object</a:t>
            </a:r>
            <a:endParaRPr lang="en-IN" sz="2000" dirty="0">
              <a:solidFill>
                <a:srgbClr val="002060"/>
              </a:solidFill>
              <a:effectLst/>
            </a:endParaRPr>
          </a:p>
          <a:p>
            <a:endParaRPr lang="en-IN" dirty="0">
              <a:effectLst/>
            </a:endParaRPr>
          </a:p>
          <a:p>
            <a:pPr algn="just"/>
            <a:r>
              <a:rPr lang="en-US" sz="2000" b="1" dirty="0">
                <a:solidFill>
                  <a:srgbClr val="C00000"/>
                </a:solidFill>
              </a:rPr>
              <a:t>Aim:</a:t>
            </a:r>
            <a:r>
              <a:rPr lang="en-US" b="1" dirty="0"/>
              <a:t>	</a:t>
            </a:r>
            <a:r>
              <a:rPr lang="en-US" sz="2000" dirty="0">
                <a:solidFill>
                  <a:srgbClr val="002060"/>
                </a:solidFill>
              </a:rPr>
              <a:t>Design a class ‘Complex ‘with data members for real and imaginary part. Provide default and   </a:t>
            </a:r>
          </a:p>
          <a:p>
            <a:pPr algn="just"/>
            <a:r>
              <a:rPr lang="en-US" sz="2000" dirty="0">
                <a:solidFill>
                  <a:srgbClr val="002060"/>
                </a:solidFill>
              </a:rPr>
              <a:t>                Parameterized constructors. Write a program to perform arithmetic operations of two complex   </a:t>
            </a:r>
            <a:endParaRPr lang="en-US" sz="2000" dirty="0">
              <a:solidFill>
                <a:srgbClr val="002060"/>
              </a:solidFill>
              <a:cs typeface="Calibri"/>
            </a:endParaRPr>
          </a:p>
          <a:p>
            <a:pPr algn="just"/>
            <a:r>
              <a:rPr lang="en-US" sz="2000" dirty="0">
                <a:solidFill>
                  <a:srgbClr val="002060"/>
                </a:solidFill>
              </a:rPr>
              <a:t>                numbers.</a:t>
            </a:r>
            <a:endParaRPr lang="en-IN" sz="2000" dirty="0">
              <a:solidFill>
                <a:srgbClr val="002060"/>
              </a:solidFill>
              <a:effectLst/>
            </a:endParaRPr>
          </a:p>
          <a:p>
            <a:endParaRPr lang="en-IN" dirty="0">
              <a:effectLst/>
            </a:endParaRPr>
          </a:p>
          <a:p>
            <a:r>
              <a:rPr lang="en-US" sz="2000" b="1" dirty="0">
                <a:solidFill>
                  <a:srgbClr val="C00000"/>
                </a:solidFill>
              </a:rPr>
              <a:t>Objectives:</a:t>
            </a:r>
            <a:r>
              <a:rPr lang="en-US" b="1" dirty="0"/>
              <a:t> </a:t>
            </a:r>
            <a:r>
              <a:rPr lang="en-US" sz="2000" dirty="0">
                <a:solidFill>
                  <a:srgbClr val="002060"/>
                </a:solidFill>
              </a:rPr>
              <a:t>To learn the concept of class, object and constructor</a:t>
            </a:r>
          </a:p>
          <a:p>
            <a:endParaRPr lang="en-IN" sz="2000" dirty="0">
              <a:solidFill>
                <a:srgbClr val="002060"/>
              </a:solidFill>
              <a:effectLst/>
            </a:endParaRPr>
          </a:p>
          <a:p>
            <a:r>
              <a:rPr lang="en-US" b="1" dirty="0">
                <a:solidFill>
                  <a:srgbClr val="C00000"/>
                </a:solidFill>
              </a:rPr>
              <a:t>Theory: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</a:rPr>
              <a:t>What is Class in Java</a:t>
            </a:r>
          </a:p>
          <a:p>
            <a:r>
              <a:rPr lang="en-US" b="1" dirty="0">
                <a:solidFill>
                  <a:srgbClr val="C00000"/>
                </a:solidFill>
              </a:rPr>
              <a:t>	</a:t>
            </a:r>
            <a:r>
              <a:rPr lang="en-US" dirty="0">
                <a:solidFill>
                  <a:srgbClr val="00B050"/>
                </a:solidFill>
              </a:rPr>
              <a:t>- Syntax to declare class</a:t>
            </a:r>
          </a:p>
          <a:p>
            <a:r>
              <a:rPr lang="en-US" dirty="0">
                <a:solidFill>
                  <a:srgbClr val="00B050"/>
                </a:solidFill>
              </a:rPr>
              <a:t>	- Instance variable in Java</a:t>
            </a:r>
          </a:p>
          <a:p>
            <a:r>
              <a:rPr lang="en-US" dirty="0">
                <a:solidFill>
                  <a:srgbClr val="00B050"/>
                </a:solidFill>
              </a:rPr>
              <a:t>	- Method in Java</a:t>
            </a:r>
          </a:p>
          <a:p>
            <a:r>
              <a:rPr lang="en-US" dirty="0">
                <a:solidFill>
                  <a:srgbClr val="00B050"/>
                </a:solidFill>
              </a:rPr>
              <a:t>	- ‘new’ keyword in Java</a:t>
            </a:r>
          </a:p>
          <a:p>
            <a:pPr marL="342900" indent="-342900">
              <a:buAutoNum type="arabicPeriod" startAt="2"/>
            </a:pPr>
            <a:r>
              <a:rPr lang="en-US" sz="2000" dirty="0">
                <a:solidFill>
                  <a:srgbClr val="002060"/>
                </a:solidFill>
              </a:rPr>
              <a:t>What is Object </a:t>
            </a:r>
          </a:p>
          <a:p>
            <a:r>
              <a:rPr lang="en-US" b="1" dirty="0">
                <a:solidFill>
                  <a:srgbClr val="C00000"/>
                </a:solidFill>
              </a:rPr>
              <a:t>	</a:t>
            </a:r>
            <a:r>
              <a:rPr lang="en-US" dirty="0">
                <a:solidFill>
                  <a:srgbClr val="00B050"/>
                </a:solidFill>
              </a:rPr>
              <a:t>- Object definition &amp; syntax to create object</a:t>
            </a:r>
          </a:p>
          <a:p>
            <a:r>
              <a:rPr lang="en-US" dirty="0">
                <a:solidFill>
                  <a:srgbClr val="00B050"/>
                </a:solidFill>
              </a:rPr>
              <a:t>	- Object Characteristics</a:t>
            </a:r>
          </a:p>
          <a:p>
            <a:pPr marL="342900" indent="-342900">
              <a:buAutoNum type="arabicPeriod" startAt="3"/>
            </a:pPr>
            <a:r>
              <a:rPr lang="en-US" sz="2000" dirty="0">
                <a:solidFill>
                  <a:srgbClr val="002060"/>
                </a:solidFill>
              </a:rPr>
              <a:t>Object and Class example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( define main within class or outside class) </a:t>
            </a:r>
          </a:p>
          <a:p>
            <a:pPr marL="342900" indent="-342900">
              <a:buAutoNum type="arabicPeriod" startAt="3"/>
            </a:pPr>
            <a:r>
              <a:rPr lang="en-US" sz="2000" dirty="0">
                <a:solidFill>
                  <a:srgbClr val="002060"/>
                </a:solidFill>
              </a:rPr>
              <a:t>Constructor in Java</a:t>
            </a:r>
          </a:p>
          <a:p>
            <a:r>
              <a:rPr lang="en-US" b="1" dirty="0">
                <a:solidFill>
                  <a:srgbClr val="C00000"/>
                </a:solidFill>
              </a:rPr>
              <a:t>	</a:t>
            </a:r>
            <a:r>
              <a:rPr lang="en-US" dirty="0">
                <a:solidFill>
                  <a:srgbClr val="00B050"/>
                </a:solidFill>
              </a:rPr>
              <a:t>- Types of constructor with syntax and example</a:t>
            </a:r>
          </a:p>
          <a:p>
            <a:r>
              <a:rPr lang="en-US" dirty="0">
                <a:solidFill>
                  <a:srgbClr val="00B050"/>
                </a:solidFill>
              </a:rPr>
              <a:t>	- Rules to define constructor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645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7B7C93-B2DF-47DB-8421-5013D0FC66F1}"/>
              </a:ext>
            </a:extLst>
          </p:cNvPr>
          <p:cNvSpPr txBox="1"/>
          <p:nvPr/>
        </p:nvSpPr>
        <p:spPr>
          <a:xfrm flipH="1">
            <a:off x="5115557" y="121920"/>
            <a:ext cx="2494282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IN" sz="2400" b="1" dirty="0">
                <a:solidFill>
                  <a:srgbClr val="C00000"/>
                </a:solidFill>
              </a:rPr>
              <a:t>Assignment No. 1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64F864-661D-444F-98E0-BC18B8D4A73A}"/>
              </a:ext>
            </a:extLst>
          </p:cNvPr>
          <p:cNvSpPr txBox="1"/>
          <p:nvPr/>
        </p:nvSpPr>
        <p:spPr>
          <a:xfrm>
            <a:off x="1076960" y="583585"/>
            <a:ext cx="1125728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Sample Code: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Create a class called Complex for performing arithmetic on complex numbers. </a:t>
            </a:r>
            <a:endParaRPr lang="en-IN" sz="2000" dirty="0">
              <a:solidFill>
                <a:srgbClr val="002060"/>
              </a:solidFill>
              <a:effectLst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Complex numbers have the form </a:t>
            </a:r>
            <a:r>
              <a:rPr lang="en-US" sz="2000" dirty="0" err="1">
                <a:solidFill>
                  <a:srgbClr val="002060"/>
                </a:solidFill>
              </a:rPr>
              <a:t>a+bi</a:t>
            </a:r>
            <a:r>
              <a:rPr lang="en-US" sz="2000" dirty="0">
                <a:solidFill>
                  <a:srgbClr val="002060"/>
                </a:solidFill>
              </a:rPr>
              <a:t> where a is real part and b is imaginary part and </a:t>
            </a:r>
            <a:r>
              <a:rPr lang="en-US" sz="2000" dirty="0" err="1">
                <a:solidFill>
                  <a:srgbClr val="002060"/>
                </a:solidFill>
              </a:rPr>
              <a:t>i</a:t>
            </a:r>
            <a:r>
              <a:rPr lang="en-US" sz="2000" dirty="0">
                <a:solidFill>
                  <a:srgbClr val="002060"/>
                </a:solidFill>
              </a:rPr>
              <a:t>=√-1.</a:t>
            </a:r>
            <a:endParaRPr lang="en-IN" sz="2000" dirty="0">
              <a:solidFill>
                <a:srgbClr val="002060"/>
              </a:solidFill>
              <a:effectLst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Use floating point variables to represent the private data of the class.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Provide constructor that enable an object to be initialized when it is declared.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Provide no argument constructor with default values in case no initializers are provided.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Provide public methods for addition, subtraction, multiplication and division of complex numbers.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Pass objects of Complex as parameters of the method.</a:t>
            </a:r>
            <a:endParaRPr lang="en-IN" sz="2000" dirty="0">
              <a:solidFill>
                <a:srgbClr val="002060"/>
              </a:solidFill>
              <a:effectLst/>
            </a:endParaRPr>
          </a:p>
          <a:p>
            <a:endParaRPr lang="en-US" sz="2000" b="1" dirty="0">
              <a:solidFill>
                <a:srgbClr val="C00000"/>
              </a:solidFill>
            </a:endParaRPr>
          </a:p>
          <a:p>
            <a:r>
              <a:rPr lang="en-US" sz="2000" b="1" dirty="0">
                <a:solidFill>
                  <a:srgbClr val="C00000"/>
                </a:solidFill>
              </a:rPr>
              <a:t>Input:</a:t>
            </a:r>
            <a:r>
              <a:rPr lang="en-US" dirty="0"/>
              <a:t>	</a:t>
            </a:r>
            <a:r>
              <a:rPr lang="en-US" dirty="0">
                <a:solidFill>
                  <a:srgbClr val="002060"/>
                </a:solidFill>
              </a:rPr>
              <a:t>First Complex No. 2+5i</a:t>
            </a:r>
          </a:p>
          <a:p>
            <a:r>
              <a:rPr lang="en-US" dirty="0">
                <a:solidFill>
                  <a:srgbClr val="002060"/>
                </a:solidFill>
              </a:rPr>
              <a:t>	Second Complex No. 4+3i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Output:	</a:t>
            </a:r>
            <a:endParaRPr lang="en-US" dirty="0"/>
          </a:p>
          <a:p>
            <a:r>
              <a:rPr lang="en-US" dirty="0">
                <a:solidFill>
                  <a:srgbClr val="002060"/>
                </a:solidFill>
              </a:rPr>
              <a:t>1.Add		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2.Subtract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3.Multiplication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4.Division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5.Exit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Choose </a:t>
            </a:r>
            <a:r>
              <a:rPr lang="en-US" dirty="0" err="1">
                <a:solidFill>
                  <a:srgbClr val="002060"/>
                </a:solidFill>
              </a:rPr>
              <a:t>ur</a:t>
            </a:r>
            <a:r>
              <a:rPr lang="en-US" dirty="0">
                <a:solidFill>
                  <a:srgbClr val="002060"/>
                </a:solidFill>
              </a:rPr>
              <a:t> choice:1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Answer is:(6.0) + (8.0)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endParaRPr lang="en-US" dirty="0">
              <a:solidFill>
                <a:srgbClr val="00206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2419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7B7C93-B2DF-47DB-8421-5013D0FC66F1}"/>
              </a:ext>
            </a:extLst>
          </p:cNvPr>
          <p:cNvSpPr txBox="1"/>
          <p:nvPr/>
        </p:nvSpPr>
        <p:spPr>
          <a:xfrm flipH="1">
            <a:off x="5115557" y="132080"/>
            <a:ext cx="2494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Assignment No.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64F864-661D-444F-98E0-BC18B8D4A73A}"/>
              </a:ext>
            </a:extLst>
          </p:cNvPr>
          <p:cNvSpPr txBox="1"/>
          <p:nvPr/>
        </p:nvSpPr>
        <p:spPr>
          <a:xfrm>
            <a:off x="5741106" y="670560"/>
            <a:ext cx="6400796" cy="590931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public</a:t>
            </a:r>
            <a:r>
              <a:rPr lang="en-IN" dirty="0"/>
              <a:t> </a:t>
            </a:r>
            <a:r>
              <a:rPr lang="en-IN" b="1" dirty="0"/>
              <a:t>class</a:t>
            </a:r>
            <a:r>
              <a:rPr lang="en-IN" dirty="0"/>
              <a:t> Complex </a:t>
            </a:r>
            <a:endParaRPr lang="en-IN" dirty="0">
              <a:effectLst/>
            </a:endParaRPr>
          </a:p>
          <a:p>
            <a:r>
              <a:rPr lang="en-IN" dirty="0"/>
              <a:t>{		</a:t>
            </a:r>
            <a:endParaRPr lang="en-IN" dirty="0">
              <a:effectLst/>
            </a:endParaRPr>
          </a:p>
          <a:p>
            <a:r>
              <a:rPr lang="en-IN" b="1" dirty="0"/>
              <a:t>     public</a:t>
            </a:r>
            <a:r>
              <a:rPr lang="en-IN" dirty="0"/>
              <a:t> </a:t>
            </a:r>
            <a:r>
              <a:rPr lang="en-IN" b="1" dirty="0"/>
              <a:t>static</a:t>
            </a:r>
            <a:r>
              <a:rPr lang="en-IN" dirty="0"/>
              <a:t> </a:t>
            </a:r>
            <a:r>
              <a:rPr lang="en-IN" b="1" dirty="0"/>
              <a:t>void</a:t>
            </a:r>
            <a:r>
              <a:rPr lang="en-IN" dirty="0"/>
              <a:t> main(String </a:t>
            </a:r>
            <a:r>
              <a:rPr lang="en-IN" dirty="0" err="1"/>
              <a:t>args</a:t>
            </a:r>
            <a:r>
              <a:rPr lang="en-IN" dirty="0"/>
              <a:t>[])</a:t>
            </a:r>
            <a:endParaRPr lang="en-IN" dirty="0">
              <a:effectLst/>
            </a:endParaRPr>
          </a:p>
          <a:p>
            <a:r>
              <a:rPr lang="en-IN" dirty="0"/>
              <a:t>        {</a:t>
            </a:r>
            <a:endParaRPr lang="en-IN" dirty="0">
              <a:effectLst/>
            </a:endParaRPr>
          </a:p>
          <a:p>
            <a:r>
              <a:rPr lang="en-IN" dirty="0"/>
              <a:t>	</a:t>
            </a:r>
            <a:r>
              <a:rPr lang="en-IN" b="1" dirty="0"/>
              <a:t>int</a:t>
            </a:r>
            <a:r>
              <a:rPr lang="en-IN" dirty="0"/>
              <a:t> </a:t>
            </a:r>
            <a:r>
              <a:rPr lang="en-IN" dirty="0" err="1"/>
              <a:t>ch</a:t>
            </a:r>
            <a:r>
              <a:rPr lang="en-IN" dirty="0"/>
              <a:t>=0;</a:t>
            </a:r>
            <a:endParaRPr lang="en-IN" dirty="0">
              <a:effectLst/>
            </a:endParaRPr>
          </a:p>
          <a:p>
            <a:r>
              <a:rPr lang="en-IN" dirty="0"/>
              <a:t>	</a:t>
            </a:r>
            <a:r>
              <a:rPr lang="en-IN" b="1" dirty="0"/>
              <a:t>float</a:t>
            </a:r>
            <a:r>
              <a:rPr lang="en-IN" dirty="0"/>
              <a:t> </a:t>
            </a:r>
            <a:r>
              <a:rPr lang="en-IN" dirty="0">
                <a:solidFill>
                  <a:srgbClr val="FFC000"/>
                </a:solidFill>
              </a:rPr>
              <a:t>num1, num2, answer</a:t>
            </a:r>
            <a:r>
              <a:rPr lang="en-IN" dirty="0"/>
              <a:t>;		</a:t>
            </a:r>
            <a:endParaRPr lang="en-IN" dirty="0">
              <a:effectLst/>
            </a:endParaRPr>
          </a:p>
          <a:p>
            <a:r>
              <a:rPr lang="en-IN" dirty="0"/>
              <a:t>	</a:t>
            </a:r>
            <a:r>
              <a:rPr lang="en-IN" dirty="0" err="1">
                <a:solidFill>
                  <a:srgbClr val="7030A0"/>
                </a:solidFill>
              </a:rPr>
              <a:t>Complex_Op</a:t>
            </a:r>
            <a:r>
              <a:rPr lang="en-IN" dirty="0">
                <a:solidFill>
                  <a:srgbClr val="7030A0"/>
                </a:solidFill>
              </a:rPr>
              <a:t> </a:t>
            </a:r>
            <a:r>
              <a:rPr lang="en-IN" dirty="0" err="1">
                <a:solidFill>
                  <a:srgbClr val="C00000"/>
                </a:solidFill>
              </a:rPr>
              <a:t>cal</a:t>
            </a:r>
            <a:r>
              <a:rPr lang="en-IN" dirty="0"/>
              <a:t> = </a:t>
            </a:r>
            <a:r>
              <a:rPr lang="en-IN" b="1" dirty="0"/>
              <a:t>new</a:t>
            </a:r>
            <a:r>
              <a:rPr lang="en-IN" dirty="0"/>
              <a:t> </a:t>
            </a:r>
            <a:r>
              <a:rPr lang="en-IN" dirty="0" err="1">
                <a:solidFill>
                  <a:srgbClr val="7030A0"/>
                </a:solidFill>
              </a:rPr>
              <a:t>Complex_Op</a:t>
            </a:r>
            <a:r>
              <a:rPr lang="en-IN" dirty="0">
                <a:solidFill>
                  <a:srgbClr val="7030A0"/>
                </a:solidFill>
              </a:rPr>
              <a:t> </a:t>
            </a:r>
            <a:r>
              <a:rPr lang="en-IN" dirty="0"/>
              <a:t>() ;</a:t>
            </a:r>
            <a:endParaRPr lang="en-IN" dirty="0">
              <a:effectLst/>
            </a:endParaRPr>
          </a:p>
          <a:p>
            <a:r>
              <a:rPr lang="en-IN" dirty="0"/>
              <a:t>	Scanner input =  </a:t>
            </a:r>
            <a:r>
              <a:rPr lang="en-IN" b="1" dirty="0"/>
              <a:t>new</a:t>
            </a:r>
            <a:r>
              <a:rPr lang="en-IN" dirty="0"/>
              <a:t> Scanner(System.in);</a:t>
            </a:r>
            <a:endParaRPr lang="en-IN" dirty="0">
              <a:effectLst/>
            </a:endParaRPr>
          </a:p>
          <a:p>
            <a:r>
              <a:rPr lang="en-IN" dirty="0"/>
              <a:t> 	</a:t>
            </a:r>
            <a:r>
              <a:rPr lang="en-IN" dirty="0" err="1"/>
              <a:t>System.out.print</a:t>
            </a:r>
            <a:r>
              <a:rPr lang="en-IN" dirty="0"/>
              <a:t>("Enter the first no.</a:t>
            </a:r>
            <a:r>
              <a:rPr lang="en-IN" b="1" dirty="0"/>
              <a:t>\n</a:t>
            </a:r>
            <a:r>
              <a:rPr lang="en-IN" dirty="0"/>
              <a:t>");</a:t>
            </a:r>
            <a:endParaRPr lang="en-IN" dirty="0">
              <a:effectLst/>
            </a:endParaRPr>
          </a:p>
          <a:p>
            <a:r>
              <a:rPr lang="en-IN" dirty="0"/>
              <a:t>	</a:t>
            </a:r>
            <a:r>
              <a:rPr lang="en-IN" dirty="0">
                <a:solidFill>
                  <a:srgbClr val="FFC000"/>
                </a:solidFill>
              </a:rPr>
              <a:t>num1</a:t>
            </a:r>
            <a:r>
              <a:rPr lang="en-IN" dirty="0"/>
              <a:t> = </a:t>
            </a:r>
            <a:r>
              <a:rPr lang="en-IN" dirty="0" err="1"/>
              <a:t>input.nextInt</a:t>
            </a:r>
            <a:r>
              <a:rPr lang="en-IN" dirty="0"/>
              <a:t>(); //Real part</a:t>
            </a:r>
            <a:endParaRPr lang="en-IN" dirty="0">
              <a:effectLst/>
            </a:endParaRPr>
          </a:p>
          <a:p>
            <a:r>
              <a:rPr lang="en-IN" dirty="0"/>
              <a:t>	</a:t>
            </a:r>
            <a:r>
              <a:rPr lang="en-IN" dirty="0">
                <a:solidFill>
                  <a:srgbClr val="FFC000"/>
                </a:solidFill>
              </a:rPr>
              <a:t>num2 </a:t>
            </a:r>
            <a:r>
              <a:rPr lang="en-IN" dirty="0"/>
              <a:t>= </a:t>
            </a:r>
            <a:r>
              <a:rPr lang="en-IN" dirty="0" err="1"/>
              <a:t>input.nextInt</a:t>
            </a:r>
            <a:r>
              <a:rPr lang="en-IN" dirty="0"/>
              <a:t>(); //Imaginary Part</a:t>
            </a:r>
            <a:endParaRPr lang="en-IN" dirty="0">
              <a:effectLst/>
            </a:endParaRPr>
          </a:p>
          <a:p>
            <a:r>
              <a:rPr lang="en-IN" dirty="0"/>
              <a:t>	</a:t>
            </a:r>
            <a:r>
              <a:rPr lang="en-IN" dirty="0" err="1">
                <a:solidFill>
                  <a:srgbClr val="7030A0"/>
                </a:solidFill>
              </a:rPr>
              <a:t>Complex_Op</a:t>
            </a:r>
            <a:r>
              <a:rPr lang="en-IN" dirty="0"/>
              <a:t> </a:t>
            </a:r>
            <a:r>
              <a:rPr lang="en-IN" dirty="0">
                <a:solidFill>
                  <a:srgbClr val="C00000"/>
                </a:solidFill>
              </a:rPr>
              <a:t>Object1</a:t>
            </a:r>
            <a:r>
              <a:rPr lang="en-IN" dirty="0"/>
              <a:t>  = </a:t>
            </a:r>
            <a:r>
              <a:rPr lang="en-IN" b="1" dirty="0"/>
              <a:t>new</a:t>
            </a:r>
            <a:r>
              <a:rPr lang="en-IN" dirty="0"/>
              <a:t> </a:t>
            </a:r>
            <a:r>
              <a:rPr lang="en-IN" dirty="0" err="1">
                <a:solidFill>
                  <a:srgbClr val="7030A0"/>
                </a:solidFill>
              </a:rPr>
              <a:t>Complex_Op</a:t>
            </a:r>
            <a:r>
              <a:rPr lang="en-IN" dirty="0"/>
              <a:t>(</a:t>
            </a:r>
            <a:r>
              <a:rPr lang="en-IN" dirty="0">
                <a:solidFill>
                  <a:srgbClr val="FFC000"/>
                </a:solidFill>
              </a:rPr>
              <a:t>num1,num2</a:t>
            </a:r>
            <a:r>
              <a:rPr lang="en-IN" dirty="0"/>
              <a:t>);</a:t>
            </a:r>
            <a:endParaRPr lang="en-IN" dirty="0">
              <a:effectLst/>
            </a:endParaRPr>
          </a:p>
          <a:p>
            <a:r>
              <a:rPr lang="en-IN" dirty="0"/>
              <a:t> 	</a:t>
            </a:r>
            <a:r>
              <a:rPr lang="en-IN" dirty="0" err="1"/>
              <a:t>System.out.print</a:t>
            </a:r>
            <a:r>
              <a:rPr lang="en-IN" dirty="0"/>
              <a:t>("Enter the Second Number</a:t>
            </a:r>
            <a:r>
              <a:rPr lang="en-IN" b="1" dirty="0"/>
              <a:t>\n</a:t>
            </a:r>
            <a:r>
              <a:rPr lang="en-IN" dirty="0"/>
              <a:t>");</a:t>
            </a:r>
            <a:endParaRPr lang="en-IN" dirty="0">
              <a:effectLst/>
            </a:endParaRPr>
          </a:p>
          <a:p>
            <a:r>
              <a:rPr lang="en-IN" dirty="0"/>
              <a:t>	</a:t>
            </a:r>
            <a:r>
              <a:rPr lang="en-IN" dirty="0">
                <a:solidFill>
                  <a:srgbClr val="FFC000"/>
                </a:solidFill>
              </a:rPr>
              <a:t>num1</a:t>
            </a:r>
            <a:r>
              <a:rPr lang="en-IN" dirty="0"/>
              <a:t> = </a:t>
            </a:r>
            <a:r>
              <a:rPr lang="en-IN" dirty="0" err="1"/>
              <a:t>input.nextInt</a:t>
            </a:r>
            <a:r>
              <a:rPr lang="en-IN" dirty="0"/>
              <a:t>(); //Real Part</a:t>
            </a:r>
            <a:endParaRPr lang="en-IN" dirty="0">
              <a:effectLst/>
            </a:endParaRPr>
          </a:p>
          <a:p>
            <a:r>
              <a:rPr lang="en-IN" dirty="0"/>
              <a:t>	</a:t>
            </a:r>
            <a:r>
              <a:rPr lang="en-IN" dirty="0">
                <a:solidFill>
                  <a:srgbClr val="FFC000"/>
                </a:solidFill>
              </a:rPr>
              <a:t>num2 </a:t>
            </a:r>
            <a:r>
              <a:rPr lang="en-IN" dirty="0"/>
              <a:t>= </a:t>
            </a:r>
            <a:r>
              <a:rPr lang="en-IN" dirty="0" err="1"/>
              <a:t>input.nextInt</a:t>
            </a:r>
            <a:r>
              <a:rPr lang="en-IN" dirty="0"/>
              <a:t>(); //Imaginary Part</a:t>
            </a:r>
            <a:endParaRPr lang="en-IN" dirty="0">
              <a:effectLst/>
            </a:endParaRPr>
          </a:p>
          <a:p>
            <a:r>
              <a:rPr lang="en-IN" dirty="0"/>
              <a:t>	</a:t>
            </a:r>
            <a:r>
              <a:rPr lang="en-IN" dirty="0" err="1">
                <a:solidFill>
                  <a:srgbClr val="7030A0"/>
                </a:solidFill>
              </a:rPr>
              <a:t>Complex_Op</a:t>
            </a:r>
            <a:r>
              <a:rPr lang="en-IN" dirty="0"/>
              <a:t> </a:t>
            </a:r>
            <a:r>
              <a:rPr lang="en-IN" dirty="0">
                <a:solidFill>
                  <a:srgbClr val="C00000"/>
                </a:solidFill>
              </a:rPr>
              <a:t>Object2</a:t>
            </a:r>
            <a:r>
              <a:rPr lang="en-IN" dirty="0"/>
              <a:t>  = </a:t>
            </a:r>
            <a:r>
              <a:rPr lang="en-IN" b="1" dirty="0"/>
              <a:t>new</a:t>
            </a:r>
            <a:r>
              <a:rPr lang="en-IN" dirty="0"/>
              <a:t> </a:t>
            </a:r>
            <a:r>
              <a:rPr lang="en-IN" dirty="0" err="1">
                <a:solidFill>
                  <a:srgbClr val="7030A0"/>
                </a:solidFill>
              </a:rPr>
              <a:t>Complex_Op</a:t>
            </a:r>
            <a:r>
              <a:rPr lang="en-IN" dirty="0"/>
              <a:t>(</a:t>
            </a:r>
            <a:r>
              <a:rPr lang="en-IN" dirty="0">
                <a:solidFill>
                  <a:srgbClr val="FFC000"/>
                </a:solidFill>
              </a:rPr>
              <a:t>num1,num2</a:t>
            </a:r>
            <a:r>
              <a:rPr lang="en-IN" dirty="0"/>
              <a:t>);</a:t>
            </a:r>
            <a:endParaRPr lang="en-IN" dirty="0">
              <a:effectLst/>
            </a:endParaRPr>
          </a:p>
          <a:p>
            <a:r>
              <a:rPr lang="en-IN" dirty="0"/>
              <a:t>	</a:t>
            </a:r>
            <a:r>
              <a:rPr lang="en-IN" dirty="0" err="1"/>
              <a:t>cal.</a:t>
            </a:r>
            <a:r>
              <a:rPr lang="en-IN" dirty="0" err="1">
                <a:solidFill>
                  <a:srgbClr val="00B050"/>
                </a:solidFill>
              </a:rPr>
              <a:t>AddNumbers</a:t>
            </a:r>
            <a:r>
              <a:rPr lang="en-IN" dirty="0"/>
              <a:t>(</a:t>
            </a:r>
            <a:r>
              <a:rPr lang="en-IN" dirty="0">
                <a:solidFill>
                  <a:srgbClr val="C00000"/>
                </a:solidFill>
              </a:rPr>
              <a:t>Object1,Object2</a:t>
            </a:r>
            <a:r>
              <a:rPr lang="en-IN" dirty="0"/>
              <a:t>);</a:t>
            </a:r>
            <a:endParaRPr lang="en-IN" dirty="0">
              <a:effectLst/>
            </a:endParaRPr>
          </a:p>
          <a:p>
            <a:r>
              <a:rPr lang="en-IN" dirty="0"/>
              <a:t>      }				</a:t>
            </a:r>
            <a:endParaRPr lang="en-IN" dirty="0">
              <a:effectLst/>
            </a:endParaRPr>
          </a:p>
          <a:p>
            <a:r>
              <a:rPr lang="en-IN" dirty="0"/>
              <a:t>}</a:t>
            </a:r>
          </a:p>
          <a:p>
            <a:endParaRPr lang="en-IN" dirty="0">
              <a:effectLst/>
            </a:endParaRPr>
          </a:p>
          <a:p>
            <a:endParaRPr lang="en-IN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ED4105-F386-4A86-A0BF-801C477E09BB}"/>
              </a:ext>
            </a:extLst>
          </p:cNvPr>
          <p:cNvSpPr txBox="1"/>
          <p:nvPr/>
        </p:nvSpPr>
        <p:spPr>
          <a:xfrm>
            <a:off x="60960" y="680720"/>
            <a:ext cx="5588000" cy="590931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class</a:t>
            </a:r>
            <a:r>
              <a:rPr lang="en-IN" dirty="0"/>
              <a:t> </a:t>
            </a:r>
            <a:r>
              <a:rPr lang="en-IN" dirty="0" err="1">
                <a:solidFill>
                  <a:srgbClr val="7030A0"/>
                </a:solidFill>
              </a:rPr>
              <a:t>Complex_Op</a:t>
            </a:r>
            <a:r>
              <a:rPr lang="en-IN" dirty="0">
                <a:solidFill>
                  <a:srgbClr val="7030A0"/>
                </a:solidFill>
              </a:rPr>
              <a:t> </a:t>
            </a:r>
            <a:endParaRPr lang="en-IN" dirty="0">
              <a:solidFill>
                <a:srgbClr val="7030A0"/>
              </a:solidFill>
              <a:effectLst/>
            </a:endParaRPr>
          </a:p>
          <a:p>
            <a:r>
              <a:rPr lang="en-IN" dirty="0"/>
              <a:t>{</a:t>
            </a:r>
            <a:endParaRPr lang="en-IN" dirty="0">
              <a:effectLst/>
            </a:endParaRPr>
          </a:p>
          <a:p>
            <a:r>
              <a:rPr lang="en-IN" b="1" dirty="0"/>
              <a:t>     float</a:t>
            </a:r>
            <a:r>
              <a:rPr lang="en-IN" dirty="0"/>
              <a:t> </a:t>
            </a:r>
            <a:r>
              <a:rPr lang="en-IN" dirty="0" err="1">
                <a:solidFill>
                  <a:srgbClr val="FF3399"/>
                </a:solidFill>
              </a:rPr>
              <a:t>real,imag</a:t>
            </a:r>
            <a:r>
              <a:rPr lang="en-IN" dirty="0"/>
              <a:t>;	</a:t>
            </a:r>
            <a:endParaRPr lang="en-IN" dirty="0">
              <a:effectLst/>
            </a:endParaRPr>
          </a:p>
          <a:p>
            <a:r>
              <a:rPr lang="en-IN" dirty="0"/>
              <a:t>     </a:t>
            </a:r>
            <a:r>
              <a:rPr lang="en-IN" dirty="0" err="1">
                <a:solidFill>
                  <a:srgbClr val="7030A0"/>
                </a:solidFill>
              </a:rPr>
              <a:t>Complex_Op</a:t>
            </a:r>
            <a:r>
              <a:rPr lang="en-IN" dirty="0"/>
              <a:t>()	//Default Constructor</a:t>
            </a:r>
            <a:endParaRPr lang="en-IN" dirty="0">
              <a:effectLst/>
            </a:endParaRPr>
          </a:p>
          <a:p>
            <a:r>
              <a:rPr lang="en-IN" dirty="0"/>
              <a:t>       {</a:t>
            </a:r>
            <a:endParaRPr lang="en-IN" dirty="0">
              <a:effectLst/>
            </a:endParaRPr>
          </a:p>
          <a:p>
            <a:r>
              <a:rPr lang="en-IN" dirty="0">
                <a:solidFill>
                  <a:srgbClr val="FF3399"/>
                </a:solidFill>
              </a:rPr>
              <a:t>            real</a:t>
            </a:r>
            <a:r>
              <a:rPr lang="en-IN" dirty="0"/>
              <a:t>=0;</a:t>
            </a:r>
            <a:endParaRPr lang="en-IN" dirty="0">
              <a:effectLst/>
            </a:endParaRPr>
          </a:p>
          <a:p>
            <a:r>
              <a:rPr lang="en-IN" dirty="0"/>
              <a:t>            </a:t>
            </a:r>
            <a:r>
              <a:rPr lang="en-IN" dirty="0" err="1">
                <a:solidFill>
                  <a:srgbClr val="FF3399"/>
                </a:solidFill>
              </a:rPr>
              <a:t>imag</a:t>
            </a:r>
            <a:r>
              <a:rPr lang="en-IN" dirty="0"/>
              <a:t>=0;</a:t>
            </a:r>
            <a:endParaRPr lang="en-IN" dirty="0">
              <a:effectLst/>
            </a:endParaRPr>
          </a:p>
          <a:p>
            <a:r>
              <a:rPr lang="en-IN" dirty="0"/>
              <a:t>        }</a:t>
            </a:r>
            <a:endParaRPr lang="en-IN" dirty="0">
              <a:effectLst/>
            </a:endParaRPr>
          </a:p>
          <a:p>
            <a:r>
              <a:rPr lang="en-IN" dirty="0" err="1">
                <a:solidFill>
                  <a:srgbClr val="7030A0"/>
                </a:solidFill>
              </a:rPr>
              <a:t>Complex_Op</a:t>
            </a:r>
            <a:r>
              <a:rPr lang="en-IN" dirty="0"/>
              <a:t>(</a:t>
            </a:r>
            <a:r>
              <a:rPr lang="en-IN" b="1" dirty="0"/>
              <a:t>float</a:t>
            </a:r>
            <a:r>
              <a:rPr lang="en-IN" dirty="0"/>
              <a:t> Comp1,</a:t>
            </a:r>
            <a:r>
              <a:rPr lang="en-IN" b="1" dirty="0"/>
              <a:t>float</a:t>
            </a:r>
            <a:r>
              <a:rPr lang="en-IN" dirty="0"/>
              <a:t> Comp2)</a:t>
            </a:r>
            <a:endParaRPr lang="en-IN" dirty="0">
              <a:effectLst/>
            </a:endParaRPr>
          </a:p>
          <a:p>
            <a:r>
              <a:rPr lang="en-IN" dirty="0"/>
              <a:t>       {</a:t>
            </a:r>
            <a:endParaRPr lang="en-IN" dirty="0">
              <a:effectLst/>
            </a:endParaRPr>
          </a:p>
          <a:p>
            <a:r>
              <a:rPr lang="en-IN" dirty="0"/>
              <a:t>           </a:t>
            </a:r>
            <a:r>
              <a:rPr lang="en-IN" dirty="0">
                <a:solidFill>
                  <a:srgbClr val="FF3399"/>
                </a:solidFill>
              </a:rPr>
              <a:t>real</a:t>
            </a:r>
            <a:r>
              <a:rPr lang="en-IN" dirty="0"/>
              <a:t>=Comp1;</a:t>
            </a:r>
            <a:endParaRPr lang="en-IN" dirty="0">
              <a:effectLst/>
            </a:endParaRPr>
          </a:p>
          <a:p>
            <a:r>
              <a:rPr lang="en-IN" dirty="0"/>
              <a:t>           </a:t>
            </a:r>
            <a:r>
              <a:rPr lang="en-IN" dirty="0" err="1">
                <a:solidFill>
                  <a:srgbClr val="FF3399"/>
                </a:solidFill>
              </a:rPr>
              <a:t>imag</a:t>
            </a:r>
            <a:r>
              <a:rPr lang="en-IN" dirty="0"/>
              <a:t>=Comp2;</a:t>
            </a:r>
            <a:endParaRPr lang="en-IN" dirty="0">
              <a:effectLst/>
            </a:endParaRPr>
          </a:p>
          <a:p>
            <a:r>
              <a:rPr lang="en-IN" dirty="0"/>
              <a:t>       }	</a:t>
            </a:r>
          </a:p>
          <a:p>
            <a:r>
              <a:rPr lang="en-IN" b="1" dirty="0"/>
              <a:t>public:</a:t>
            </a:r>
          </a:p>
          <a:p>
            <a:r>
              <a:rPr lang="en-IN" b="1" dirty="0"/>
              <a:t>void</a:t>
            </a:r>
            <a:r>
              <a:rPr lang="en-IN" dirty="0"/>
              <a:t>  </a:t>
            </a:r>
            <a:r>
              <a:rPr lang="en-IN" dirty="0" err="1">
                <a:solidFill>
                  <a:srgbClr val="00B050"/>
                </a:solidFill>
              </a:rPr>
              <a:t>AddNumbers</a:t>
            </a:r>
            <a:r>
              <a:rPr lang="en-IN" dirty="0"/>
              <a:t>(</a:t>
            </a:r>
            <a:r>
              <a:rPr lang="en-IN" dirty="0" err="1">
                <a:solidFill>
                  <a:srgbClr val="7030A0"/>
                </a:solidFill>
              </a:rPr>
              <a:t>Complex_Op</a:t>
            </a:r>
            <a:r>
              <a:rPr lang="en-IN" dirty="0">
                <a:solidFill>
                  <a:srgbClr val="7030A0"/>
                </a:solidFill>
              </a:rPr>
              <a:t> </a:t>
            </a:r>
            <a:r>
              <a:rPr lang="en-IN" dirty="0"/>
              <a:t>C1,</a:t>
            </a:r>
            <a:r>
              <a:rPr lang="en-IN" dirty="0">
                <a:solidFill>
                  <a:srgbClr val="7030A0"/>
                </a:solidFill>
              </a:rPr>
              <a:t>Complex_Op </a:t>
            </a:r>
            <a:r>
              <a:rPr lang="en-IN" dirty="0"/>
              <a:t>C2)</a:t>
            </a:r>
            <a:endParaRPr lang="en-IN" dirty="0">
              <a:effectLst/>
            </a:endParaRPr>
          </a:p>
          <a:p>
            <a:r>
              <a:rPr lang="en-IN" dirty="0"/>
              <a:t>      {</a:t>
            </a:r>
            <a:endParaRPr lang="en-IN" dirty="0">
              <a:effectLst/>
            </a:endParaRPr>
          </a:p>
          <a:p>
            <a:r>
              <a:rPr lang="en-IN" b="1" dirty="0"/>
              <a:t>          float</a:t>
            </a:r>
            <a:r>
              <a:rPr lang="en-IN" dirty="0"/>
              <a:t> </a:t>
            </a:r>
            <a:r>
              <a:rPr lang="en-IN" dirty="0" err="1">
                <a:solidFill>
                  <a:srgbClr val="FF3399"/>
                </a:solidFill>
              </a:rPr>
              <a:t>real,imag</a:t>
            </a:r>
            <a:r>
              <a:rPr lang="en-IN" dirty="0"/>
              <a:t>;</a:t>
            </a:r>
            <a:endParaRPr lang="en-IN" dirty="0">
              <a:effectLst/>
            </a:endParaRPr>
          </a:p>
          <a:p>
            <a:r>
              <a:rPr lang="en-IN" b="1" dirty="0">
                <a:solidFill>
                  <a:srgbClr val="FF3399"/>
                </a:solidFill>
              </a:rPr>
              <a:t>          </a:t>
            </a:r>
            <a:r>
              <a:rPr lang="en-IN" dirty="0">
                <a:solidFill>
                  <a:srgbClr val="FF3399"/>
                </a:solidFill>
              </a:rPr>
              <a:t>real </a:t>
            </a:r>
            <a:r>
              <a:rPr lang="en-IN" dirty="0"/>
              <a:t>= (C1.</a:t>
            </a:r>
            <a:r>
              <a:rPr lang="en-IN" dirty="0">
                <a:solidFill>
                  <a:srgbClr val="FF3399"/>
                </a:solidFill>
              </a:rPr>
              <a:t>real</a:t>
            </a:r>
            <a:r>
              <a:rPr lang="en-IN" dirty="0"/>
              <a:t> + C2.</a:t>
            </a:r>
            <a:r>
              <a:rPr lang="en-IN" dirty="0">
                <a:solidFill>
                  <a:srgbClr val="FF3399"/>
                </a:solidFill>
              </a:rPr>
              <a:t>real</a:t>
            </a:r>
            <a:r>
              <a:rPr lang="en-IN" dirty="0"/>
              <a:t>); </a:t>
            </a:r>
            <a:endParaRPr lang="en-IN" dirty="0">
              <a:effectLst/>
            </a:endParaRPr>
          </a:p>
          <a:p>
            <a:r>
              <a:rPr lang="en-IN" dirty="0"/>
              <a:t>          </a:t>
            </a:r>
            <a:r>
              <a:rPr lang="en-IN" dirty="0" err="1">
                <a:solidFill>
                  <a:srgbClr val="FF3399"/>
                </a:solidFill>
              </a:rPr>
              <a:t>imag</a:t>
            </a:r>
            <a:r>
              <a:rPr lang="en-IN" dirty="0"/>
              <a:t> = (C1.</a:t>
            </a:r>
            <a:r>
              <a:rPr lang="en-IN" dirty="0">
                <a:solidFill>
                  <a:srgbClr val="FF3399"/>
                </a:solidFill>
              </a:rPr>
              <a:t>imag</a:t>
            </a:r>
            <a:r>
              <a:rPr lang="en-IN" dirty="0"/>
              <a:t> + C2.</a:t>
            </a:r>
            <a:r>
              <a:rPr lang="en-IN" dirty="0">
                <a:solidFill>
                  <a:srgbClr val="FF3399"/>
                </a:solidFill>
              </a:rPr>
              <a:t>imag</a:t>
            </a:r>
            <a:r>
              <a:rPr lang="en-IN" dirty="0"/>
              <a:t>);</a:t>
            </a:r>
            <a:endParaRPr lang="en-IN" dirty="0">
              <a:effectLst/>
            </a:endParaRPr>
          </a:p>
          <a:p>
            <a:r>
              <a:rPr lang="en-IN" dirty="0"/>
              <a:t>  </a:t>
            </a:r>
            <a:r>
              <a:rPr lang="en-IN" dirty="0" err="1"/>
              <a:t>System.out.println</a:t>
            </a:r>
            <a:r>
              <a:rPr lang="en-IN" dirty="0"/>
              <a:t>("Answer is:("+real+") + ("+</a:t>
            </a:r>
            <a:r>
              <a:rPr lang="en-IN" dirty="0" err="1"/>
              <a:t>imag</a:t>
            </a:r>
            <a:r>
              <a:rPr lang="en-IN" dirty="0"/>
              <a:t>+")</a:t>
            </a:r>
            <a:r>
              <a:rPr lang="en-IN" dirty="0" err="1"/>
              <a:t>i</a:t>
            </a:r>
            <a:r>
              <a:rPr lang="en-IN" dirty="0"/>
              <a:t>" );</a:t>
            </a:r>
            <a:endParaRPr lang="en-IN" dirty="0">
              <a:effectLst/>
            </a:endParaRPr>
          </a:p>
          <a:p>
            <a:r>
              <a:rPr lang="en-IN" dirty="0"/>
              <a:t>     }</a:t>
            </a:r>
            <a:endParaRPr lang="en-I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43412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7B7C93-B2DF-47DB-8421-5013D0FC66F1}"/>
              </a:ext>
            </a:extLst>
          </p:cNvPr>
          <p:cNvSpPr txBox="1"/>
          <p:nvPr/>
        </p:nvSpPr>
        <p:spPr>
          <a:xfrm flipH="1">
            <a:off x="5115557" y="345440"/>
            <a:ext cx="2494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Assignment No.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64F864-661D-444F-98E0-BC18B8D4A73A}"/>
              </a:ext>
            </a:extLst>
          </p:cNvPr>
          <p:cNvSpPr txBox="1"/>
          <p:nvPr/>
        </p:nvSpPr>
        <p:spPr>
          <a:xfrm>
            <a:off x="833120" y="1107440"/>
            <a:ext cx="885952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Test case or Validation:</a:t>
            </a:r>
          </a:p>
          <a:p>
            <a:r>
              <a:rPr lang="en-US" altLang="en-US" b="1" dirty="0">
                <a:solidFill>
                  <a:srgbClr val="3A3A3A"/>
                </a:solidFill>
              </a:rPr>
              <a:t>Case 1 :   </a:t>
            </a:r>
          </a:p>
          <a:p>
            <a:r>
              <a:rPr lang="en-US" altLang="en-US" dirty="0">
                <a:solidFill>
                  <a:srgbClr val="002060"/>
                </a:solidFill>
              </a:rPr>
              <a:t>Enter the real part and imaginary part of the first complex number </a:t>
            </a:r>
            <a:r>
              <a:rPr lang="en-US" altLang="en-US" dirty="0">
                <a:solidFill>
                  <a:srgbClr val="FF0000"/>
                </a:solidFill>
              </a:rPr>
              <a:t>4 , 6 </a:t>
            </a:r>
          </a:p>
          <a:p>
            <a:r>
              <a:rPr lang="en-US" altLang="en-US" dirty="0">
                <a:solidFill>
                  <a:srgbClr val="002060"/>
                </a:solidFill>
              </a:rPr>
              <a:t>Enter the real part and imaginary part of the second complex number </a:t>
            </a:r>
            <a:r>
              <a:rPr lang="en-US" altLang="en-US" dirty="0">
                <a:solidFill>
                  <a:srgbClr val="FF0000"/>
                </a:solidFill>
              </a:rPr>
              <a:t>-5 , 2 </a:t>
            </a:r>
          </a:p>
          <a:p>
            <a:r>
              <a:rPr lang="en-US" altLang="en-US" dirty="0">
                <a:solidFill>
                  <a:srgbClr val="002060"/>
                </a:solidFill>
              </a:rPr>
              <a:t>The first complex number is </a:t>
            </a:r>
            <a:r>
              <a:rPr lang="en-US" altLang="en-US" dirty="0">
                <a:solidFill>
                  <a:srgbClr val="FF0000"/>
                </a:solidFill>
              </a:rPr>
              <a:t>4.0 + </a:t>
            </a:r>
            <a:r>
              <a:rPr lang="en-US" altLang="en-US" dirty="0" err="1">
                <a:solidFill>
                  <a:srgbClr val="FF0000"/>
                </a:solidFill>
              </a:rPr>
              <a:t>i</a:t>
            </a:r>
            <a:r>
              <a:rPr lang="en-US" altLang="en-US" dirty="0">
                <a:solidFill>
                  <a:srgbClr val="FF0000"/>
                </a:solidFill>
              </a:rPr>
              <a:t>(6.0) </a:t>
            </a:r>
          </a:p>
          <a:p>
            <a:r>
              <a:rPr lang="en-US" altLang="en-US" dirty="0">
                <a:solidFill>
                  <a:srgbClr val="002060"/>
                </a:solidFill>
              </a:rPr>
              <a:t>The second complex number is </a:t>
            </a:r>
            <a:r>
              <a:rPr lang="en-US" altLang="en-US" dirty="0">
                <a:solidFill>
                  <a:srgbClr val="FF0000"/>
                </a:solidFill>
              </a:rPr>
              <a:t>-5.0 + </a:t>
            </a:r>
            <a:r>
              <a:rPr lang="en-US" altLang="en-US" dirty="0" err="1">
                <a:solidFill>
                  <a:srgbClr val="FF0000"/>
                </a:solidFill>
              </a:rPr>
              <a:t>i</a:t>
            </a:r>
            <a:r>
              <a:rPr lang="en-US" altLang="en-US" dirty="0">
                <a:solidFill>
                  <a:srgbClr val="FF0000"/>
                </a:solidFill>
              </a:rPr>
              <a:t>(2.0) </a:t>
            </a:r>
          </a:p>
          <a:p>
            <a:r>
              <a:rPr lang="en-US" altLang="en-US" dirty="0">
                <a:solidFill>
                  <a:srgbClr val="002060"/>
                </a:solidFill>
              </a:rPr>
              <a:t>The sum of the two complex numbers is </a:t>
            </a:r>
            <a:r>
              <a:rPr lang="en-US" altLang="en-US" dirty="0">
                <a:solidFill>
                  <a:srgbClr val="FF0000"/>
                </a:solidFill>
              </a:rPr>
              <a:t>-1.0 + </a:t>
            </a:r>
            <a:r>
              <a:rPr lang="en-US" altLang="en-US" dirty="0" err="1">
                <a:solidFill>
                  <a:srgbClr val="FF0000"/>
                </a:solidFill>
              </a:rPr>
              <a:t>i</a:t>
            </a:r>
            <a:r>
              <a:rPr lang="en-US" altLang="en-US" dirty="0">
                <a:solidFill>
                  <a:srgbClr val="FF0000"/>
                </a:solidFill>
              </a:rPr>
              <a:t>(8.0)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</a:p>
          <a:p>
            <a:endParaRPr lang="en-US" altLang="en-US" dirty="0"/>
          </a:p>
          <a:p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US" altLang="en-US" dirty="0"/>
          </a:p>
          <a:p>
            <a:r>
              <a:rPr lang="en-US" altLang="en-US" sz="2000" b="1" dirty="0">
                <a:solidFill>
                  <a:srgbClr val="C00000"/>
                </a:solidFill>
              </a:rPr>
              <a:t>Text Book referred for assignment 1</a:t>
            </a:r>
          </a:p>
          <a:p>
            <a:endParaRPr lang="en-US" altLang="en-US" sz="2000" b="1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</a:rPr>
              <a:t>E. </a:t>
            </a:r>
            <a:r>
              <a:rPr lang="en-US" b="1" dirty="0" err="1">
                <a:solidFill>
                  <a:srgbClr val="002060"/>
                </a:solidFill>
              </a:rPr>
              <a:t>Balaguruswamy</a:t>
            </a:r>
            <a:r>
              <a:rPr lang="en-US" b="1" dirty="0">
                <a:solidFill>
                  <a:srgbClr val="002060"/>
                </a:solidFill>
              </a:rPr>
              <a:t>, “Object Oriented Programming Using C++ and Java”, Tata </a:t>
            </a:r>
            <a:r>
              <a:rPr lang="en-US" b="1" dirty="0" err="1">
                <a:solidFill>
                  <a:srgbClr val="002060"/>
                </a:solidFill>
              </a:rPr>
              <a:t>McGrawHill</a:t>
            </a:r>
            <a:endParaRPr lang="en-US" altLang="en-US" b="1" dirty="0">
              <a:solidFill>
                <a:srgbClr val="002060"/>
              </a:solidFill>
            </a:endParaRPr>
          </a:p>
          <a:p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CF49939-8D01-4559-A1CC-5A2169833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67" y="90100"/>
            <a:ext cx="65" cy="276999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188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7B7C93-B2DF-47DB-8421-5013D0FC66F1}"/>
              </a:ext>
            </a:extLst>
          </p:cNvPr>
          <p:cNvSpPr txBox="1"/>
          <p:nvPr/>
        </p:nvSpPr>
        <p:spPr>
          <a:xfrm flipH="1">
            <a:off x="5115557" y="152400"/>
            <a:ext cx="2494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Assignment No.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64F864-661D-444F-98E0-BC18B8D4A73A}"/>
              </a:ext>
            </a:extLst>
          </p:cNvPr>
          <p:cNvSpPr txBox="1"/>
          <p:nvPr/>
        </p:nvSpPr>
        <p:spPr>
          <a:xfrm>
            <a:off x="833120" y="741680"/>
            <a:ext cx="1098296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Frequently Ask Question: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</a:rPr>
              <a:t>Describe benefits of OOP? (BL2)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</a:rPr>
              <a:t>Define constructor? (BL1)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</a:rPr>
              <a:t>Sketch pictorial representation of object from your program. (BL3)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</a:rPr>
              <a:t>Compare class variables and static variables (BL2)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</a:rPr>
              <a:t>Explain types of constructor with example. (BL1)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</a:rPr>
              <a:t>Discuss use of constructor (BL2)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</a:rPr>
              <a:t>Differentiate constructor and destructor. (BL4)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</a:rPr>
              <a:t>Define class &amp; object. (BL1)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</a:rPr>
              <a:t>What is return type of constructor. (BL1)</a:t>
            </a:r>
            <a:endParaRPr lang="en-IN" sz="2000" dirty="0">
              <a:solidFill>
                <a:srgbClr val="002060"/>
              </a:solidFill>
            </a:endParaRPr>
          </a:p>
          <a:p>
            <a:endParaRPr lang="en-US" sz="2000" b="1" dirty="0">
              <a:solidFill>
                <a:srgbClr val="C00000"/>
              </a:solidFill>
            </a:endParaRPr>
          </a:p>
          <a:p>
            <a:r>
              <a:rPr lang="en-US" sz="2000" b="1" dirty="0">
                <a:solidFill>
                  <a:srgbClr val="C00000"/>
                </a:solidFill>
              </a:rPr>
              <a:t>Mapping of Course Outcomes for Assignment 1: CO1 and CO2</a:t>
            </a:r>
          </a:p>
          <a:p>
            <a:r>
              <a:rPr lang="en-US" sz="2000" b="1" dirty="0">
                <a:solidFill>
                  <a:srgbClr val="002060"/>
                </a:solidFill>
              </a:rPr>
              <a:t>CO1: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B050"/>
                </a:solidFill>
              </a:rPr>
              <a:t>Differentiate various programming paradigms and apply basic concepts of OOP. </a:t>
            </a:r>
          </a:p>
          <a:p>
            <a:r>
              <a:rPr lang="en-US" sz="2000" b="1" dirty="0">
                <a:solidFill>
                  <a:srgbClr val="002060"/>
                </a:solidFill>
              </a:rPr>
              <a:t>CO2: </a:t>
            </a:r>
            <a:r>
              <a:rPr lang="en-US" sz="2000" b="1" dirty="0">
                <a:solidFill>
                  <a:srgbClr val="00B050"/>
                </a:solidFill>
              </a:rPr>
              <a:t>Identify classes, objects, methods, and handle object creation, initialization, and destruction to   </a:t>
            </a:r>
          </a:p>
          <a:p>
            <a:r>
              <a:rPr lang="en-US" sz="2000" b="1" dirty="0">
                <a:solidFill>
                  <a:srgbClr val="00B050"/>
                </a:solidFill>
              </a:rPr>
              <a:t>          model real-world problems. </a:t>
            </a:r>
          </a:p>
        </p:txBody>
      </p:sp>
    </p:spTree>
    <p:extLst>
      <p:ext uri="{BB962C8B-B14F-4D97-AF65-F5344CB8AC3E}">
        <p14:creationId xmlns:p14="http://schemas.microsoft.com/office/powerpoint/2010/main" val="3245546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847</Words>
  <Application>Microsoft Office PowerPoint</Application>
  <PresentationFormat>Widescreen</PresentationFormat>
  <Paragraphs>108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aparna</dc:creator>
  <cp:lastModifiedBy>APARNA</cp:lastModifiedBy>
  <cp:revision>17</cp:revision>
  <dcterms:created xsi:type="dcterms:W3CDTF">2020-06-21T07:42:26Z</dcterms:created>
  <dcterms:modified xsi:type="dcterms:W3CDTF">2023-01-01T14:19:16Z</dcterms:modified>
</cp:coreProperties>
</file>