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4" r:id="rId4"/>
    <p:sldId id="305" r:id="rId5"/>
    <p:sldId id="306" r:id="rId6"/>
    <p:sldId id="301" r:id="rId7"/>
    <p:sldId id="307" r:id="rId8"/>
    <p:sldId id="302" r:id="rId9"/>
    <p:sldId id="259" r:id="rId10"/>
    <p:sldId id="257" r:id="rId11"/>
    <p:sldId id="258" r:id="rId12"/>
    <p:sldId id="280" r:id="rId13"/>
    <p:sldId id="281" r:id="rId14"/>
    <p:sldId id="282" r:id="rId15"/>
    <p:sldId id="283" r:id="rId16"/>
    <p:sldId id="285" r:id="rId17"/>
    <p:sldId id="286" r:id="rId18"/>
    <p:sldId id="288" r:id="rId19"/>
    <p:sldId id="296" r:id="rId20"/>
    <p:sldId id="289" r:id="rId21"/>
    <p:sldId id="291" r:id="rId22"/>
    <p:sldId id="293" r:id="rId23"/>
    <p:sldId id="294" r:id="rId24"/>
    <p:sldId id="295" r:id="rId25"/>
    <p:sldId id="260" r:id="rId26"/>
    <p:sldId id="297" r:id="rId27"/>
    <p:sldId id="298" r:id="rId28"/>
    <p:sldId id="299" r:id="rId29"/>
    <p:sldId id="261" r:id="rId30"/>
    <p:sldId id="262" r:id="rId31"/>
    <p:sldId id="263" r:id="rId32"/>
    <p:sldId id="264" r:id="rId33"/>
    <p:sldId id="265" r:id="rId34"/>
    <p:sldId id="308" r:id="rId35"/>
    <p:sldId id="309" r:id="rId36"/>
    <p:sldId id="310" r:id="rId37"/>
    <p:sldId id="311" r:id="rId38"/>
    <p:sldId id="266" r:id="rId39"/>
    <p:sldId id="314" r:id="rId40"/>
    <p:sldId id="319" r:id="rId41"/>
    <p:sldId id="315" r:id="rId42"/>
    <p:sldId id="316" r:id="rId43"/>
    <p:sldId id="318" r:id="rId44"/>
    <p:sldId id="267" r:id="rId45"/>
    <p:sldId id="320" r:id="rId46"/>
    <p:sldId id="321" r:id="rId47"/>
    <p:sldId id="322" r:id="rId48"/>
    <p:sldId id="323" r:id="rId49"/>
    <p:sldId id="268" r:id="rId50"/>
    <p:sldId id="269" r:id="rId51"/>
    <p:sldId id="270" r:id="rId52"/>
    <p:sldId id="324" r:id="rId53"/>
    <p:sldId id="325" r:id="rId54"/>
    <p:sldId id="326" r:id="rId55"/>
    <p:sldId id="327" r:id="rId56"/>
    <p:sldId id="328" r:id="rId57"/>
    <p:sldId id="329" r:id="rId58"/>
    <p:sldId id="271" r:id="rId59"/>
    <p:sldId id="330" r:id="rId60"/>
    <p:sldId id="331" r:id="rId61"/>
    <p:sldId id="332" r:id="rId62"/>
    <p:sldId id="272" r:id="rId63"/>
    <p:sldId id="365" r:id="rId64"/>
    <p:sldId id="333" r:id="rId65"/>
    <p:sldId id="334" r:id="rId66"/>
    <p:sldId id="366" r:id="rId67"/>
    <p:sldId id="336" r:id="rId68"/>
    <p:sldId id="273" r:id="rId69"/>
    <p:sldId id="367" r:id="rId70"/>
    <p:sldId id="338" r:id="rId71"/>
    <p:sldId id="347" r:id="rId72"/>
    <p:sldId id="340" r:id="rId73"/>
    <p:sldId id="345" r:id="rId74"/>
    <p:sldId id="346" r:id="rId75"/>
    <p:sldId id="274" r:id="rId76"/>
    <p:sldId id="368" r:id="rId77"/>
    <p:sldId id="369" r:id="rId78"/>
    <p:sldId id="370" r:id="rId79"/>
    <p:sldId id="341" r:id="rId80"/>
    <p:sldId id="344" r:id="rId81"/>
    <p:sldId id="275" r:id="rId82"/>
    <p:sldId id="356" r:id="rId83"/>
    <p:sldId id="371" r:id="rId84"/>
    <p:sldId id="351" r:id="rId85"/>
    <p:sldId id="352" r:id="rId86"/>
    <p:sldId id="355" r:id="rId87"/>
    <p:sldId id="276" r:id="rId88"/>
    <p:sldId id="357" r:id="rId89"/>
    <p:sldId id="358" r:id="rId90"/>
    <p:sldId id="359" r:id="rId91"/>
    <p:sldId id="360" r:id="rId92"/>
    <p:sldId id="361" r:id="rId93"/>
    <p:sldId id="364" r:id="rId94"/>
    <p:sldId id="277" r:id="rId95"/>
    <p:sldId id="278" r:id="rId96"/>
    <p:sldId id="279"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4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62E8C-0257-4BDC-A621-A13E921F5F23}"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6D8EE-1BE8-4EFF-BE0D-D2A65CBF6B3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62E8C-0257-4BDC-A621-A13E921F5F23}" type="datetimeFigureOut">
              <a:rPr lang="en-US" smtClean="0"/>
              <a:pPr/>
              <a:t>10/29/2020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6D8EE-1BE8-4EFF-BE0D-D2A65CBF6B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en.wikipedia.org/wiki/Container_(data_structur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Design Patterns</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1. Singleton</a:t>
            </a:r>
          </a:p>
          <a:p>
            <a:pPr marL="0" indent="0">
              <a:buNone/>
            </a:pPr>
            <a:r>
              <a:rPr lang="en-US" dirty="0" smtClean="0"/>
              <a:t>2. Factory</a:t>
            </a:r>
          </a:p>
          <a:p>
            <a:pPr marL="0" indent="0">
              <a:buNone/>
            </a:pPr>
            <a:r>
              <a:rPr lang="en-US" dirty="0" smtClean="0"/>
              <a:t>3. Abstract factory</a:t>
            </a:r>
          </a:p>
          <a:p>
            <a:pPr marL="0" indent="0">
              <a:buNone/>
            </a:pPr>
            <a:r>
              <a:rPr lang="en-US" dirty="0" smtClean="0"/>
              <a:t>4. Builder</a:t>
            </a:r>
          </a:p>
          <a:p>
            <a:pPr marL="0" indent="0">
              <a:buNone/>
            </a:pPr>
            <a:r>
              <a:rPr lang="en-US" dirty="0" smtClean="0"/>
              <a:t>5. Prototype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1. Singleton Pattern</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Used where </a:t>
            </a:r>
          </a:p>
          <a:p>
            <a:r>
              <a:rPr lang="en-US" dirty="0" smtClean="0"/>
              <a:t>only one object (instance) </a:t>
            </a:r>
            <a:endParaRPr lang="en-US" dirty="0"/>
          </a:p>
          <a:p>
            <a:pPr marL="0" indent="0">
              <a:buNone/>
            </a:pPr>
            <a:r>
              <a:rPr lang="en-US" dirty="0" smtClean="0"/>
              <a:t>	-	of a particular class is instantiated or 			required.</a:t>
            </a:r>
          </a:p>
          <a:p>
            <a:endParaRPr lang="en-US" dirty="0" smtClean="0"/>
          </a:p>
          <a:p>
            <a:r>
              <a:rPr lang="en-US" dirty="0" smtClean="0"/>
              <a:t>And this one instance </a:t>
            </a:r>
          </a:p>
          <a:p>
            <a:pPr marL="0" indent="0">
              <a:buNone/>
            </a:pPr>
            <a:r>
              <a:rPr lang="en-US" dirty="0"/>
              <a:t>	</a:t>
            </a:r>
            <a:r>
              <a:rPr lang="en-US" dirty="0" smtClean="0"/>
              <a:t>-	will coordinate all actions across the 			applications</a:t>
            </a:r>
          </a:p>
          <a:p>
            <a:endParaRPr lang="en-US" dirty="0" smtClean="0"/>
          </a:p>
          <a:p>
            <a:r>
              <a:rPr lang="en-US" dirty="0" smtClean="0"/>
              <a:t>Ex. Prime minister or president of a country,</a:t>
            </a:r>
          </a:p>
          <a:p>
            <a:r>
              <a:rPr lang="en-US" dirty="0" smtClean="0"/>
              <a:t>Principal of a college,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dipesh\Desktop\SMD\singleton_implementation_-_uml_class_diagram.gif"/>
          <p:cNvPicPr>
            <a:picLocks noGrp="1" noChangeAspect="1" noChangeArrowheads="1"/>
          </p:cNvPicPr>
          <p:nvPr>
            <p:ph idx="1"/>
          </p:nvPr>
        </p:nvPicPr>
        <p:blipFill>
          <a:blip r:embed="rId2"/>
          <a:srcRect/>
          <a:stretch>
            <a:fillRect/>
          </a:stretch>
        </p:blipFill>
        <p:spPr bwMode="auto">
          <a:xfrm>
            <a:off x="1828800" y="2057400"/>
            <a:ext cx="5210175" cy="3937460"/>
          </a:xfrm>
          <a:prstGeom prst="rect">
            <a:avLst/>
          </a:prstGeom>
          <a:noFill/>
        </p:spPr>
      </p:pic>
    </p:spTree>
    <p:extLst>
      <p:ext uri="{BB962C8B-B14F-4D97-AF65-F5344CB8AC3E}">
        <p14:creationId xmlns:p14="http://schemas.microsoft.com/office/powerpoint/2010/main" xmlns="" val="256725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00" y="4495800"/>
            <a:ext cx="8458200" cy="1676400"/>
          </a:xfrm>
        </p:spPr>
        <p:txBody>
          <a:bodyPr>
            <a:noAutofit/>
          </a:bodyPr>
          <a:lstStyle/>
          <a:p>
            <a:r>
              <a:rPr lang="en-US" sz="2400" dirty="0"/>
              <a:t>The Singleton Pattern </a:t>
            </a:r>
            <a:r>
              <a:rPr lang="en-US" sz="2400" dirty="0" smtClean="0"/>
              <a:t> - defines </a:t>
            </a:r>
            <a:r>
              <a:rPr lang="en-US" sz="2400" dirty="0"/>
              <a:t>a getInstance operation </a:t>
            </a:r>
            <a:r>
              <a:rPr lang="en-US" sz="2400" dirty="0" smtClean="0"/>
              <a:t>, which </a:t>
            </a:r>
            <a:r>
              <a:rPr lang="en-US" sz="2400" dirty="0"/>
              <a:t>exposes the unique </a:t>
            </a:r>
            <a:r>
              <a:rPr lang="en-US" sz="2400" dirty="0" smtClean="0"/>
              <a:t>instance, which </a:t>
            </a:r>
            <a:r>
              <a:rPr lang="en-US" sz="2400" dirty="0"/>
              <a:t>is accessed </a:t>
            </a:r>
            <a:r>
              <a:rPr lang="en-US" sz="2400" dirty="0" smtClean="0"/>
              <a:t>by </a:t>
            </a:r>
            <a:r>
              <a:rPr lang="en-US" sz="2400" dirty="0"/>
              <a:t>the clients. </a:t>
            </a:r>
            <a:endParaRPr lang="en-US" sz="2400" dirty="0" smtClean="0"/>
          </a:p>
          <a:p>
            <a:endParaRPr lang="en-US" sz="2400" dirty="0" smtClean="0"/>
          </a:p>
        </p:txBody>
      </p:sp>
      <p:pic>
        <p:nvPicPr>
          <p:cNvPr id="5" name="Picture 2" descr="C:\Users\dipesh\Desktop\SMD\singleton_implementation_-_uml_class_diagram.gif"/>
          <p:cNvPicPr>
            <a:picLocks noGrp="1" noChangeAspect="1" noChangeArrowheads="1"/>
          </p:cNvPicPr>
          <p:nvPr>
            <p:ph type="pic" idx="1"/>
          </p:nvPr>
        </p:nvPicPr>
        <p:blipFill>
          <a:blip r:embed="rId2"/>
          <a:srcRect t="379" b="379"/>
          <a:stretch>
            <a:fillRect/>
          </a:stretch>
        </p:blipFill>
        <p:spPr bwMode="auto">
          <a:xfrm>
            <a:off x="1828800" y="228600"/>
            <a:ext cx="5486400" cy="4114800"/>
          </a:xfrm>
          <a:prstGeom prst="rect">
            <a:avLst/>
          </a:prstGeom>
          <a:noFill/>
        </p:spPr>
      </p:pic>
    </p:spTree>
    <p:extLst>
      <p:ext uri="{BB962C8B-B14F-4D97-AF65-F5344CB8AC3E}">
        <p14:creationId xmlns:p14="http://schemas.microsoft.com/office/powerpoint/2010/main" xmlns="" val="606462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2. Factory Pattern</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578125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the most used design pattern in modern programming languages like Java and C#. </a:t>
            </a:r>
          </a:p>
          <a:p>
            <a:endParaRPr lang="en-US" dirty="0" smtClean="0"/>
          </a:p>
          <a:p>
            <a:endParaRPr lang="en-US" dirty="0" smtClean="0">
              <a:solidFill>
                <a:srgbClr val="FF0000"/>
              </a:solidFill>
            </a:endParaRPr>
          </a:p>
          <a:p>
            <a:r>
              <a:rPr lang="en-US" dirty="0" smtClean="0">
                <a:solidFill>
                  <a:srgbClr val="FF0000"/>
                </a:solidFill>
              </a:rPr>
              <a:t>creates objects </a:t>
            </a:r>
          </a:p>
          <a:p>
            <a:pPr marL="0" indent="0">
              <a:buNone/>
            </a:pPr>
            <a:r>
              <a:rPr lang="en-US" dirty="0">
                <a:solidFill>
                  <a:srgbClr val="FF0000"/>
                </a:solidFill>
              </a:rPr>
              <a:t>	</a:t>
            </a:r>
            <a:r>
              <a:rPr lang="en-US" dirty="0" smtClean="0">
                <a:solidFill>
                  <a:srgbClr val="FF0000"/>
                </a:solidFill>
              </a:rPr>
              <a:t>-	without exposing the instantiation logic to the 		client.</a:t>
            </a:r>
          </a:p>
          <a:p>
            <a:endParaRPr lang="en-US" dirty="0" smtClean="0"/>
          </a:p>
          <a:p>
            <a:r>
              <a:rPr lang="en-US" dirty="0" smtClean="0"/>
              <a:t>refers to the newly created object </a:t>
            </a:r>
          </a:p>
          <a:p>
            <a:pPr marL="0" indent="0">
              <a:buNone/>
            </a:pPr>
            <a:r>
              <a:rPr lang="en-US" dirty="0"/>
              <a:t>	</a:t>
            </a:r>
            <a:r>
              <a:rPr lang="en-US" dirty="0" smtClean="0"/>
              <a:t>-	through a common interface</a:t>
            </a:r>
          </a:p>
          <a:p>
            <a:pPr>
              <a:buNone/>
            </a:pPr>
            <a:r>
              <a:rPr lang="en-US" dirty="0" smtClean="0"/>
              <a:t/>
            </a:r>
            <a:br>
              <a:rPr lang="en-US" dirty="0" smtClean="0"/>
            </a:br>
            <a:endParaRPr lang="en-US" dirty="0"/>
          </a:p>
        </p:txBody>
      </p:sp>
    </p:spTree>
    <p:extLst>
      <p:ext uri="{BB962C8B-B14F-4D97-AF65-F5344CB8AC3E}">
        <p14:creationId xmlns:p14="http://schemas.microsoft.com/office/powerpoint/2010/main" xmlns="" val="3375779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4525963"/>
          </a:xfrm>
        </p:spPr>
        <p:txBody>
          <a:bodyPr>
            <a:normAutofit fontScale="62500" lnSpcReduction="20000"/>
          </a:bodyPr>
          <a:lstStyle/>
          <a:p>
            <a:r>
              <a:rPr lang="en-US" dirty="0" smtClean="0"/>
              <a:t>The implementation is really simple</a:t>
            </a:r>
            <a:br>
              <a:rPr lang="en-US" dirty="0" smtClean="0"/>
            </a:br>
            <a:endParaRPr lang="en-US" dirty="0" smtClean="0"/>
          </a:p>
          <a:p>
            <a:r>
              <a:rPr lang="en-US" dirty="0" smtClean="0"/>
              <a:t>The client needs a product, </a:t>
            </a:r>
          </a:p>
          <a:p>
            <a:pPr marL="0" indent="0">
              <a:buNone/>
            </a:pPr>
            <a:r>
              <a:rPr lang="en-US" dirty="0" smtClean="0"/>
              <a:t>	-	but instead of creating it directly using the new operator, </a:t>
            </a:r>
          </a:p>
          <a:p>
            <a:pPr marL="0" indent="0">
              <a:buNone/>
            </a:pPr>
            <a:r>
              <a:rPr lang="en-US" dirty="0" smtClean="0"/>
              <a:t>	-	it asks the factory object for a new product, </a:t>
            </a:r>
          </a:p>
          <a:p>
            <a:pPr marL="0" indent="0">
              <a:buNone/>
            </a:pPr>
            <a:r>
              <a:rPr lang="en-US" dirty="0" smtClean="0"/>
              <a:t>	-	by providing the related details.</a:t>
            </a:r>
          </a:p>
          <a:p>
            <a:endParaRPr lang="en-US" dirty="0" smtClean="0"/>
          </a:p>
          <a:p>
            <a:r>
              <a:rPr lang="en-US" dirty="0" smtClean="0"/>
              <a:t>The factory instantiates </a:t>
            </a:r>
          </a:p>
          <a:p>
            <a:pPr marL="0" indent="0">
              <a:buNone/>
            </a:pPr>
            <a:r>
              <a:rPr lang="en-US" dirty="0"/>
              <a:t>	</a:t>
            </a:r>
            <a:r>
              <a:rPr lang="en-US" dirty="0" smtClean="0"/>
              <a:t>-	a new concrete product and </a:t>
            </a:r>
          </a:p>
          <a:p>
            <a:pPr marL="0" indent="0">
              <a:buNone/>
            </a:pPr>
            <a:r>
              <a:rPr lang="en-US" dirty="0" smtClean="0"/>
              <a:t>	-	then returns to the client </a:t>
            </a:r>
          </a:p>
          <a:p>
            <a:pPr marL="0" indent="0">
              <a:buNone/>
            </a:pPr>
            <a:r>
              <a:rPr lang="en-US" dirty="0" smtClean="0"/>
              <a:t>	-	the newly created product</a:t>
            </a:r>
          </a:p>
          <a:p>
            <a:pPr marL="0" indent="0">
              <a:buNone/>
            </a:pPr>
            <a:endParaRPr lang="en-US" dirty="0" smtClean="0"/>
          </a:p>
          <a:p>
            <a:r>
              <a:rPr lang="en-US" dirty="0" smtClean="0"/>
              <a:t>The client uses the products as abstract products </a:t>
            </a:r>
          </a:p>
          <a:p>
            <a:pPr marL="0" indent="0">
              <a:buNone/>
            </a:pPr>
            <a:r>
              <a:rPr lang="en-US" dirty="0" smtClean="0"/>
              <a:t>	-	without being aware about their concrete implementation.</a:t>
            </a:r>
            <a:endParaRPr lang="en-US" dirty="0"/>
          </a:p>
        </p:txBody>
      </p:sp>
    </p:spTree>
    <p:extLst>
      <p:ext uri="{BB962C8B-B14F-4D97-AF65-F5344CB8AC3E}">
        <p14:creationId xmlns:p14="http://schemas.microsoft.com/office/powerpoint/2010/main" xmlns="" val="3521679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3. Factory Method</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214823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t>The Factory method works just the same way: </a:t>
            </a:r>
            <a:endParaRPr lang="en-US" dirty="0" smtClean="0"/>
          </a:p>
          <a:p>
            <a:endParaRPr lang="en-US" dirty="0"/>
          </a:p>
          <a:p>
            <a:r>
              <a:rPr lang="en-US" dirty="0" smtClean="0"/>
              <a:t>it </a:t>
            </a:r>
            <a:r>
              <a:rPr lang="en-US" dirty="0">
                <a:solidFill>
                  <a:srgbClr val="FF0000"/>
                </a:solidFill>
              </a:rPr>
              <a:t>defines an interface </a:t>
            </a:r>
            <a:r>
              <a:rPr lang="en-US" dirty="0">
                <a:solidFill>
                  <a:srgbClr val="0070C0"/>
                </a:solidFill>
              </a:rPr>
              <a:t>for creating an </a:t>
            </a:r>
            <a:r>
              <a:rPr lang="en-US" dirty="0" smtClean="0">
                <a:solidFill>
                  <a:srgbClr val="0070C0"/>
                </a:solidFill>
              </a:rPr>
              <a:t>object</a:t>
            </a:r>
            <a:r>
              <a:rPr lang="en-US" dirty="0"/>
              <a:t>.</a:t>
            </a:r>
            <a:endParaRPr lang="en-US" dirty="0" smtClean="0"/>
          </a:p>
          <a:p>
            <a:endParaRPr lang="en-US" dirty="0"/>
          </a:p>
          <a:p>
            <a:r>
              <a:rPr lang="en-US" dirty="0" smtClean="0"/>
              <a:t>Ex. the hotel (a Room factory). </a:t>
            </a:r>
          </a:p>
          <a:p>
            <a:pPr marL="0" indent="0">
              <a:buNone/>
            </a:pPr>
            <a:r>
              <a:rPr lang="en-US" dirty="0" smtClean="0"/>
              <a:t>	-	Pay for a room, get a key and use the room.  </a:t>
            </a:r>
          </a:p>
          <a:p>
            <a:endParaRPr lang="en-US" dirty="0"/>
          </a:p>
          <a:p>
            <a:r>
              <a:rPr lang="en-US" dirty="0" smtClean="0"/>
              <a:t>While </a:t>
            </a:r>
            <a:r>
              <a:rPr lang="en-US" dirty="0"/>
              <a:t>staying at the hotel, </a:t>
            </a:r>
            <a:endParaRPr lang="en-US" dirty="0" smtClean="0"/>
          </a:p>
          <a:p>
            <a:r>
              <a:rPr lang="en-US" dirty="0" smtClean="0"/>
              <a:t>you </a:t>
            </a:r>
            <a:r>
              <a:rPr lang="en-US" dirty="0"/>
              <a:t>might need to make a phone call, </a:t>
            </a:r>
            <a:endParaRPr lang="en-US" dirty="0" smtClean="0"/>
          </a:p>
          <a:p>
            <a:r>
              <a:rPr lang="en-US" dirty="0" smtClean="0"/>
              <a:t>so </a:t>
            </a:r>
            <a:r>
              <a:rPr lang="en-US" dirty="0"/>
              <a:t>you call the front desk and </a:t>
            </a:r>
            <a:endParaRPr lang="en-US" dirty="0" smtClean="0"/>
          </a:p>
          <a:p>
            <a:r>
              <a:rPr lang="en-US" dirty="0" smtClean="0"/>
              <a:t>the </a:t>
            </a:r>
            <a:r>
              <a:rPr lang="en-US" dirty="0"/>
              <a:t>person there will connect you with the number you need, </a:t>
            </a:r>
            <a:endParaRPr lang="en-US" dirty="0" smtClean="0"/>
          </a:p>
          <a:p>
            <a:r>
              <a:rPr lang="en-US" dirty="0" smtClean="0"/>
              <a:t>becoming </a:t>
            </a:r>
            <a:r>
              <a:rPr lang="en-US" dirty="0">
                <a:solidFill>
                  <a:srgbClr val="FF0000"/>
                </a:solidFill>
              </a:rPr>
              <a:t>a </a:t>
            </a:r>
            <a:r>
              <a:rPr lang="en-US" dirty="0" smtClean="0">
                <a:solidFill>
                  <a:srgbClr val="FF0000"/>
                </a:solidFill>
              </a:rPr>
              <a:t>phone-call</a:t>
            </a:r>
            <a:r>
              <a:rPr lang="en-US" dirty="0" smtClean="0"/>
              <a:t> </a:t>
            </a:r>
            <a:r>
              <a:rPr lang="en-US" dirty="0"/>
              <a:t>factory, </a:t>
            </a:r>
            <a:endParaRPr lang="en-US" dirty="0" smtClean="0"/>
          </a:p>
          <a:p>
            <a:r>
              <a:rPr lang="en-US" dirty="0" smtClean="0"/>
              <a:t>because </a:t>
            </a:r>
            <a:r>
              <a:rPr lang="en-US" dirty="0"/>
              <a:t>he controls the access to calls, too.</a:t>
            </a:r>
          </a:p>
          <a:p>
            <a:endParaRPr lang="en-US" dirty="0"/>
          </a:p>
        </p:txBody>
      </p:sp>
    </p:spTree>
    <p:extLst>
      <p:ext uri="{BB962C8B-B14F-4D97-AF65-F5344CB8AC3E}">
        <p14:creationId xmlns:p14="http://schemas.microsoft.com/office/powerpoint/2010/main" xmlns="" val="2689132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is related to the idea on which libraries work: </a:t>
            </a:r>
          </a:p>
          <a:p>
            <a:endParaRPr lang="en-US" dirty="0" smtClean="0"/>
          </a:p>
          <a:p>
            <a:r>
              <a:rPr lang="en-US" dirty="0" smtClean="0"/>
              <a:t>a library uses abstract classes </a:t>
            </a:r>
          </a:p>
          <a:p>
            <a:endParaRPr lang="en-US" dirty="0" smtClean="0"/>
          </a:p>
          <a:p>
            <a:pPr marL="0" indent="0">
              <a:buNone/>
            </a:pPr>
            <a:r>
              <a:rPr lang="en-US" dirty="0" smtClean="0"/>
              <a:t>	-	for defining and maintaining relations between 			objects. </a:t>
            </a:r>
          </a:p>
          <a:p>
            <a:pPr marL="0" indent="0">
              <a:buNone/>
            </a:pPr>
            <a:endParaRPr lang="en-US" dirty="0" smtClean="0"/>
          </a:p>
          <a:p>
            <a:pPr marL="0" indent="0">
              <a:buNone/>
            </a:pPr>
            <a:r>
              <a:rPr lang="en-US" dirty="0" smtClean="0"/>
              <a:t>	-	The library knows </a:t>
            </a:r>
          </a:p>
          <a:p>
            <a:pPr marL="0" indent="0">
              <a:buNone/>
            </a:pPr>
            <a:r>
              <a:rPr lang="en-US" dirty="0">
                <a:solidFill>
                  <a:srgbClr val="FF0000"/>
                </a:solidFill>
              </a:rPr>
              <a:t>	</a:t>
            </a:r>
            <a:r>
              <a:rPr lang="en-US" dirty="0" smtClean="0">
                <a:solidFill>
                  <a:srgbClr val="FF0000"/>
                </a:solidFill>
              </a:rPr>
              <a:t>-	when an object needs to be created</a:t>
            </a:r>
            <a:r>
              <a:rPr lang="en-US" dirty="0" smtClean="0"/>
              <a:t>, </a:t>
            </a:r>
          </a:p>
          <a:p>
            <a:pPr marL="0" indent="0">
              <a:buNone/>
            </a:pPr>
            <a:r>
              <a:rPr lang="en-US" dirty="0" smtClean="0"/>
              <a:t>	-	</a:t>
            </a:r>
            <a:r>
              <a:rPr lang="en-US" dirty="0" smtClean="0">
                <a:solidFill>
                  <a:srgbClr val="FF0000"/>
                </a:solidFill>
              </a:rPr>
              <a:t>but not what kind of object it should create</a:t>
            </a:r>
            <a:r>
              <a:rPr lang="en-US" dirty="0" smtClean="0"/>
              <a:t>, </a:t>
            </a:r>
          </a:p>
          <a:p>
            <a:pPr marL="0" indent="0">
              <a:buNone/>
            </a:pPr>
            <a:endParaRPr lang="en-US" dirty="0" smtClean="0"/>
          </a:p>
          <a:p>
            <a:pPr marL="0" indent="0">
              <a:buNone/>
            </a:pPr>
            <a:r>
              <a:rPr lang="en-US" dirty="0" smtClean="0"/>
              <a:t>	-	</a:t>
            </a:r>
            <a:r>
              <a:rPr lang="en-US" dirty="0" smtClean="0">
                <a:solidFill>
                  <a:srgbClr val="FF0000"/>
                </a:solidFill>
              </a:rPr>
              <a:t>this being specific to the application </a:t>
            </a:r>
            <a:r>
              <a:rPr lang="en-US" dirty="0" smtClean="0"/>
              <a:t>using the library.</a:t>
            </a:r>
          </a:p>
          <a:p>
            <a:pPr marL="0" indent="0">
              <a:buNone/>
            </a:pP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xmlns="" val="478851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dirty="0" smtClean="0">
                <a:solidFill>
                  <a:srgbClr val="FF0000"/>
                </a:solidFill>
              </a:rPr>
              <a:t>What is a Design Pattern?</a:t>
            </a:r>
          </a:p>
        </p:txBody>
      </p:sp>
      <p:sp>
        <p:nvSpPr>
          <p:cNvPr id="21507" name="Rectangle 3"/>
          <p:cNvSpPr>
            <a:spLocks noGrp="1" noChangeArrowheads="1"/>
          </p:cNvSpPr>
          <p:nvPr>
            <p:ph type="body" idx="1"/>
          </p:nvPr>
        </p:nvSpPr>
        <p:spPr>
          <a:xfrm>
            <a:off x="381000" y="3581400"/>
            <a:ext cx="8229600" cy="2514600"/>
          </a:xfrm>
        </p:spPr>
        <p:txBody>
          <a:bodyPr/>
          <a:lstStyle/>
          <a:p>
            <a:pPr eaLnBrk="1" hangingPunct="1"/>
            <a:r>
              <a:rPr lang="en-US" dirty="0" smtClean="0"/>
              <a:t>A technique to repeat designer success. </a:t>
            </a:r>
          </a:p>
          <a:p>
            <a:pPr eaLnBrk="1" hangingPunct="1"/>
            <a:endParaRPr lang="en-US" dirty="0" smtClean="0"/>
          </a:p>
          <a:p>
            <a:pPr eaLnBrk="1" hangingPunct="1">
              <a:buNone/>
            </a:pPr>
            <a:endParaRPr lang="en-US" dirty="0" smtClean="0"/>
          </a:p>
        </p:txBody>
      </p:sp>
      <p:sp>
        <p:nvSpPr>
          <p:cNvPr id="4100" name="Rectangle 4"/>
          <p:cNvSpPr>
            <a:spLocks noChangeArrowheads="1"/>
          </p:cNvSpPr>
          <p:nvPr/>
        </p:nvSpPr>
        <p:spPr bwMode="auto">
          <a:xfrm>
            <a:off x="609600" y="1981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90000"/>
              </a:lnSpc>
              <a:spcBef>
                <a:spcPct val="20000"/>
              </a:spcBef>
              <a:buClr>
                <a:schemeClr val="bg2"/>
              </a:buClr>
              <a:buSzPct val="70000"/>
              <a:buFont typeface="Arial" pitchFamily="34" charset="0"/>
              <a:buChar char="•"/>
            </a:pPr>
            <a:r>
              <a:rPr lang="en-US" sz="3200" dirty="0"/>
              <a:t>A (Problem, Solution) pair.</a:t>
            </a:r>
          </a:p>
        </p:txBody>
      </p:sp>
    </p:spTree>
    <p:extLst>
      <p:ext uri="{BB962C8B-B14F-4D97-AF65-F5344CB8AC3E}">
        <p14:creationId xmlns:p14="http://schemas.microsoft.com/office/powerpoint/2010/main" xmlns="" val="3744222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Intent</a:t>
            </a:r>
          </a:p>
          <a:p>
            <a:endParaRPr lang="en-US" dirty="0" smtClean="0"/>
          </a:p>
          <a:p>
            <a:r>
              <a:rPr lang="en-US" dirty="0" smtClean="0"/>
              <a:t>Defines </a:t>
            </a:r>
            <a:r>
              <a:rPr lang="en-US" dirty="0"/>
              <a:t>an interface for creating objects, </a:t>
            </a:r>
            <a:endParaRPr lang="en-US" dirty="0" smtClean="0"/>
          </a:p>
          <a:p>
            <a:r>
              <a:rPr lang="en-US" dirty="0" smtClean="0"/>
              <a:t>but </a:t>
            </a:r>
            <a:r>
              <a:rPr lang="en-US" dirty="0"/>
              <a:t>let subclasses to decide which class to </a:t>
            </a:r>
            <a:r>
              <a:rPr lang="en-US" dirty="0" smtClean="0"/>
              <a:t>instantiate</a:t>
            </a:r>
          </a:p>
          <a:p>
            <a:endParaRPr lang="en-US" dirty="0"/>
          </a:p>
          <a:p>
            <a:r>
              <a:rPr lang="en-US" dirty="0"/>
              <a:t>Refers to the newly created object through a common interface</a:t>
            </a:r>
          </a:p>
          <a:p>
            <a:endParaRPr lang="en-US" dirty="0"/>
          </a:p>
        </p:txBody>
      </p:sp>
    </p:spTree>
    <p:extLst>
      <p:ext uri="{BB962C8B-B14F-4D97-AF65-F5344CB8AC3E}">
        <p14:creationId xmlns:p14="http://schemas.microsoft.com/office/powerpoint/2010/main" xmlns="" val="4033769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participants classes in this pattern are:</a:t>
            </a:r>
          </a:p>
          <a:p>
            <a:endParaRPr lang="en-US" b="1" dirty="0" smtClean="0"/>
          </a:p>
          <a:p>
            <a:r>
              <a:rPr lang="en-US" b="1" dirty="0" smtClean="0"/>
              <a:t>Product</a:t>
            </a:r>
            <a:r>
              <a:rPr lang="en-US" dirty="0" smtClean="0"/>
              <a:t> defines the interface for objects the factory method creates.</a:t>
            </a:r>
          </a:p>
          <a:p>
            <a:endParaRPr lang="en-US" dirty="0" smtClean="0"/>
          </a:p>
          <a:p>
            <a:r>
              <a:rPr lang="en-US" b="1" dirty="0" smtClean="0"/>
              <a:t>ConcreteProduct</a:t>
            </a:r>
            <a:r>
              <a:rPr lang="en-US" dirty="0" smtClean="0"/>
              <a:t> implements the Product interface.</a:t>
            </a:r>
          </a:p>
          <a:p>
            <a:endParaRPr lang="en-US" dirty="0" smtClean="0"/>
          </a:p>
          <a:p>
            <a:r>
              <a:rPr lang="en-US" b="1" dirty="0" smtClean="0"/>
              <a:t>Creator</a:t>
            </a:r>
            <a:r>
              <a:rPr lang="en-US" dirty="0" smtClean="0"/>
              <a:t>(also refered as </a:t>
            </a:r>
            <a:r>
              <a:rPr lang="en-US" b="1" dirty="0" smtClean="0"/>
              <a:t>Factory</a:t>
            </a:r>
            <a:r>
              <a:rPr lang="en-US" dirty="0" smtClean="0"/>
              <a:t> because it creates the Product objects) </a:t>
            </a:r>
          </a:p>
          <a:p>
            <a:r>
              <a:rPr lang="en-US" dirty="0" smtClean="0"/>
              <a:t>declares the method </a:t>
            </a:r>
            <a:r>
              <a:rPr lang="en-US" b="1" dirty="0" smtClean="0"/>
              <a:t>FactoryMethod</a:t>
            </a:r>
            <a:r>
              <a:rPr lang="en-US" dirty="0" smtClean="0"/>
              <a:t>, which returns a Product object. </a:t>
            </a:r>
          </a:p>
          <a:p>
            <a:r>
              <a:rPr lang="en-US" dirty="0" smtClean="0"/>
              <a:t>May call the generating method for creating Product objects</a:t>
            </a:r>
          </a:p>
          <a:p>
            <a:endParaRPr lang="en-US" dirty="0" smtClean="0"/>
          </a:p>
          <a:p>
            <a:r>
              <a:rPr lang="en-US" b="1" dirty="0" smtClean="0"/>
              <a:t>ConcreteCreator</a:t>
            </a:r>
            <a:r>
              <a:rPr lang="en-US" dirty="0" smtClean="0"/>
              <a:t> overrides the generating method for creating ConcreteProduct objects</a:t>
            </a:r>
          </a:p>
          <a:p>
            <a:endParaRPr lang="en-US" dirty="0" smtClean="0"/>
          </a:p>
          <a:p>
            <a:r>
              <a:rPr lang="en-US" dirty="0" smtClean="0"/>
              <a:t>All concrete products are subclasses of the Product class, so all of them have the same basic implementation, at some extent. The Creator class specifies all standard and generic behavior of the products and when a new product is needed, it sends the creation details that are supplied by the client to the ConcreteCreator. </a:t>
            </a:r>
          </a:p>
          <a:p>
            <a:endParaRPr lang="en-US" dirty="0"/>
          </a:p>
        </p:txBody>
      </p:sp>
    </p:spTree>
    <p:extLst>
      <p:ext uri="{BB962C8B-B14F-4D97-AF65-F5344CB8AC3E}">
        <p14:creationId xmlns:p14="http://schemas.microsoft.com/office/powerpoint/2010/main" xmlns="" val="3243672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4. Abstract Factory</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826514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Provides an interface </a:t>
            </a:r>
          </a:p>
          <a:p>
            <a:pPr marL="0" indent="0">
              <a:buNone/>
            </a:pPr>
            <a:r>
              <a:rPr lang="en-US" dirty="0"/>
              <a:t>	</a:t>
            </a:r>
            <a:r>
              <a:rPr lang="en-US" dirty="0" smtClean="0"/>
              <a:t>-	</a:t>
            </a:r>
            <a:r>
              <a:rPr lang="en-US" dirty="0" smtClean="0">
                <a:solidFill>
                  <a:srgbClr val="FF0000"/>
                </a:solidFill>
              </a:rPr>
              <a:t>for creating of object </a:t>
            </a:r>
          </a:p>
          <a:p>
            <a:pPr marL="0" indent="0">
              <a:buNone/>
            </a:pPr>
            <a:r>
              <a:rPr lang="en-US" dirty="0">
                <a:solidFill>
                  <a:srgbClr val="FF0000"/>
                </a:solidFill>
              </a:rPr>
              <a:t>	</a:t>
            </a:r>
            <a:r>
              <a:rPr lang="en-US" dirty="0" smtClean="0">
                <a:solidFill>
                  <a:srgbClr val="FF0000"/>
                </a:solidFill>
              </a:rPr>
              <a:t>-	which are related or dependent.</a:t>
            </a:r>
          </a:p>
          <a:p>
            <a:pPr marL="0" indent="0">
              <a:buNone/>
            </a:pPr>
            <a:endParaRPr lang="en-US" dirty="0" smtClean="0"/>
          </a:p>
          <a:p>
            <a:r>
              <a:rPr lang="en-US" dirty="0" smtClean="0"/>
              <a:t>It does not specify their concrete classes.</a:t>
            </a:r>
          </a:p>
          <a:p>
            <a:endParaRPr lang="en-US" dirty="0"/>
          </a:p>
          <a:p>
            <a:r>
              <a:rPr lang="en-US" dirty="0"/>
              <a:t>Abstract Factory </a:t>
            </a:r>
            <a:endParaRPr lang="en-US" dirty="0" smtClean="0"/>
          </a:p>
          <a:p>
            <a:pPr marL="0" indent="0">
              <a:buNone/>
            </a:pPr>
            <a:r>
              <a:rPr lang="en-US" dirty="0"/>
              <a:t>	</a:t>
            </a:r>
            <a:r>
              <a:rPr lang="en-US" dirty="0" smtClean="0"/>
              <a:t>-	</a:t>
            </a:r>
            <a:r>
              <a:rPr lang="en-US" dirty="0" smtClean="0">
                <a:solidFill>
                  <a:srgbClr val="FF0000"/>
                </a:solidFill>
              </a:rPr>
              <a:t>offers </a:t>
            </a:r>
            <a:r>
              <a:rPr lang="en-US" dirty="0">
                <a:solidFill>
                  <a:srgbClr val="FF0000"/>
                </a:solidFill>
              </a:rPr>
              <a:t>the interface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for </a:t>
            </a:r>
            <a:r>
              <a:rPr lang="en-US" dirty="0">
                <a:solidFill>
                  <a:srgbClr val="FF0000"/>
                </a:solidFill>
              </a:rPr>
              <a:t>creating a family of related objects, </a:t>
            </a:r>
            <a:r>
              <a:rPr lang="en-US" dirty="0" smtClean="0">
                <a:solidFill>
                  <a:srgbClr val="FF0000"/>
                </a:solidFill>
              </a:rPr>
              <a:t>	</a:t>
            </a:r>
          </a:p>
          <a:p>
            <a:pPr marL="0" indent="0">
              <a:buNone/>
            </a:pPr>
            <a:r>
              <a:rPr lang="en-US" dirty="0">
                <a:solidFill>
                  <a:srgbClr val="FF0000"/>
                </a:solidFill>
              </a:rPr>
              <a:t>	</a:t>
            </a:r>
            <a:r>
              <a:rPr lang="en-US" dirty="0" smtClean="0">
                <a:solidFill>
                  <a:srgbClr val="FF0000"/>
                </a:solidFill>
              </a:rPr>
              <a:t>-	without </a:t>
            </a:r>
            <a:r>
              <a:rPr lang="en-US" dirty="0">
                <a:solidFill>
                  <a:srgbClr val="FF0000"/>
                </a:solidFill>
              </a:rPr>
              <a:t>explicitly specifying their </a:t>
            </a:r>
            <a:r>
              <a:rPr lang="en-US" dirty="0" smtClean="0">
                <a:solidFill>
                  <a:srgbClr val="FF0000"/>
                </a:solidFill>
              </a:rPr>
              <a:t>			classes</a:t>
            </a:r>
          </a:p>
          <a:p>
            <a:endParaRPr lang="en-US" dirty="0" smtClean="0"/>
          </a:p>
          <a:p>
            <a:endParaRPr lang="en-US" dirty="0" smtClean="0"/>
          </a:p>
        </p:txBody>
      </p:sp>
    </p:spTree>
    <p:extLst>
      <p:ext uri="{BB962C8B-B14F-4D97-AF65-F5344CB8AC3E}">
        <p14:creationId xmlns:p14="http://schemas.microsoft.com/office/powerpoint/2010/main" xmlns="" val="485183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In </a:t>
            </a:r>
            <a:r>
              <a:rPr lang="en-US" dirty="0"/>
              <a:t>other words, </a:t>
            </a:r>
            <a:endParaRPr lang="en-US" dirty="0" smtClean="0"/>
          </a:p>
          <a:p>
            <a:r>
              <a:rPr lang="en-US" dirty="0" smtClean="0"/>
              <a:t>the </a:t>
            </a:r>
            <a:r>
              <a:rPr lang="en-US" dirty="0"/>
              <a:t>Abstract Factory is </a:t>
            </a:r>
            <a:endParaRPr lang="en-US" dirty="0" smtClean="0"/>
          </a:p>
          <a:p>
            <a:pPr marL="0" indent="0">
              <a:buNone/>
            </a:pPr>
            <a:r>
              <a:rPr lang="en-US" dirty="0"/>
              <a:t>	</a:t>
            </a:r>
            <a:r>
              <a:rPr lang="en-US" dirty="0" smtClean="0"/>
              <a:t>-	</a:t>
            </a:r>
            <a:r>
              <a:rPr lang="en-US" dirty="0" smtClean="0">
                <a:solidFill>
                  <a:srgbClr val="FF0000"/>
                </a:solidFill>
              </a:rPr>
              <a:t>a </a:t>
            </a:r>
            <a:r>
              <a:rPr lang="en-US" dirty="0">
                <a:solidFill>
                  <a:srgbClr val="FF0000"/>
                </a:solidFill>
              </a:rPr>
              <a:t>super-factory which creates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other </a:t>
            </a:r>
            <a:r>
              <a:rPr lang="en-US" dirty="0">
                <a:solidFill>
                  <a:srgbClr val="FF0000"/>
                </a:solidFill>
              </a:rPr>
              <a:t>factories </a:t>
            </a:r>
            <a:r>
              <a:rPr lang="en-US" dirty="0"/>
              <a:t>(Factory of factories</a:t>
            </a:r>
            <a:r>
              <a:rPr lang="en-US" dirty="0" smtClean="0"/>
              <a: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xmlns="" val="3542479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5. Builder Pattern</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Used </a:t>
            </a:r>
            <a:r>
              <a:rPr lang="en-US" dirty="0" smtClean="0">
                <a:solidFill>
                  <a:srgbClr val="FF0000"/>
                </a:solidFill>
              </a:rPr>
              <a:t>when there is a complex object structure</a:t>
            </a:r>
            <a:r>
              <a:rPr lang="en-US" dirty="0" smtClean="0"/>
              <a:t>.</a:t>
            </a:r>
          </a:p>
          <a:p>
            <a:endParaRPr lang="en-US" dirty="0" smtClean="0"/>
          </a:p>
          <a:p>
            <a:r>
              <a:rPr lang="en-US" dirty="0" smtClean="0">
                <a:solidFill>
                  <a:srgbClr val="FF0000"/>
                </a:solidFill>
              </a:rPr>
              <a:t>Provides easy interface </a:t>
            </a:r>
          </a:p>
          <a:p>
            <a:pPr>
              <a:buNone/>
            </a:pPr>
            <a:r>
              <a:rPr lang="en-US" dirty="0">
                <a:solidFill>
                  <a:srgbClr val="FF0000"/>
                </a:solidFill>
              </a:rPr>
              <a:t>	</a:t>
            </a:r>
            <a:r>
              <a:rPr lang="en-US" dirty="0" smtClean="0">
                <a:solidFill>
                  <a:srgbClr val="FF0000"/>
                </a:solidFill>
              </a:rPr>
              <a:t>-	to the complex internal representation</a:t>
            </a:r>
          </a:p>
          <a:p>
            <a:pPr>
              <a:buNone/>
            </a:pPr>
            <a:r>
              <a:rPr lang="en-US" dirty="0" smtClean="0">
                <a:solidFill>
                  <a:srgbClr val="FF0000"/>
                </a:solidFill>
              </a:rPr>
              <a:t>	-	To the outside world.</a:t>
            </a:r>
          </a:p>
          <a:p>
            <a:endParaRPr lang="en-US" dirty="0"/>
          </a:p>
          <a:p>
            <a:r>
              <a:rPr lang="en-US" dirty="0" smtClean="0"/>
              <a:t>Separates object construction from its representation</a:t>
            </a:r>
          </a:p>
          <a:p>
            <a:endParaRPr lang="en-US" dirty="0"/>
          </a:p>
          <a:p>
            <a:r>
              <a:rPr lang="en-US" dirty="0" smtClean="0"/>
              <a:t>Ex. Menu card of  - Multicourse dinner</a:t>
            </a:r>
          </a:p>
          <a:p>
            <a:r>
              <a:rPr lang="en-US" dirty="0" smtClean="0"/>
              <a:t>Drink, starter, main course, desert.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6. Prototype Pattern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Allows – </a:t>
            </a:r>
          </a:p>
          <a:p>
            <a:pPr marL="0" indent="0">
              <a:buNone/>
            </a:pPr>
            <a:r>
              <a:rPr lang="en-US" dirty="0" smtClean="0"/>
              <a:t>	-	</a:t>
            </a:r>
            <a:r>
              <a:rPr lang="en-US" dirty="0" smtClean="0">
                <a:solidFill>
                  <a:srgbClr val="FF0000"/>
                </a:solidFill>
              </a:rPr>
              <a:t>fully initialized object instance </a:t>
            </a:r>
          </a:p>
          <a:p>
            <a:pPr marL="0" indent="0">
              <a:buNone/>
            </a:pPr>
            <a:r>
              <a:rPr lang="en-US" dirty="0" smtClean="0">
                <a:solidFill>
                  <a:srgbClr val="FF0000"/>
                </a:solidFill>
              </a:rPr>
              <a:t>	-	to be copied or cloned.</a:t>
            </a:r>
          </a:p>
          <a:p>
            <a:endParaRPr lang="en-US" dirty="0"/>
          </a:p>
          <a:p>
            <a:r>
              <a:rPr lang="en-US" dirty="0" smtClean="0"/>
              <a:t>New objects are created by copying the prototype.</a:t>
            </a:r>
          </a:p>
          <a:p>
            <a:r>
              <a:rPr lang="en-US" dirty="0" smtClean="0"/>
              <a:t>Or cloned.</a:t>
            </a:r>
          </a:p>
          <a:p>
            <a:endParaRPr lang="en-US" dirty="0"/>
          </a:p>
        </p:txBody>
      </p:sp>
    </p:spTree>
    <p:extLst>
      <p:ext uri="{BB962C8B-B14F-4D97-AF65-F5344CB8AC3E}">
        <p14:creationId xmlns:p14="http://schemas.microsoft.com/office/powerpoint/2010/main" xmlns="" val="3388780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rather than creation of new object, it uses cloning. </a:t>
            </a:r>
          </a:p>
          <a:p>
            <a:endParaRPr lang="en-US" dirty="0"/>
          </a:p>
          <a:p>
            <a:r>
              <a:rPr lang="en-US" dirty="0" smtClean="0"/>
              <a:t>If the cost of creating a new object is large </a:t>
            </a:r>
          </a:p>
          <a:p>
            <a:pPr marL="0" indent="0">
              <a:buNone/>
            </a:pPr>
            <a:r>
              <a:rPr lang="en-US" dirty="0" smtClean="0"/>
              <a:t>	-	and creation is resource intensive, </a:t>
            </a:r>
          </a:p>
          <a:p>
            <a:pPr marL="0" indent="0">
              <a:buNone/>
            </a:pPr>
            <a:r>
              <a:rPr lang="en-US" dirty="0" smtClean="0"/>
              <a:t>	-	we clone the object.</a:t>
            </a:r>
          </a:p>
          <a:p>
            <a:endParaRPr lang="en-US" dirty="0" smtClean="0"/>
          </a:p>
          <a:p>
            <a:r>
              <a:rPr lang="en-US" dirty="0" smtClean="0"/>
              <a:t>It allows an object to create customized objects without knowing their class or any details of how to create them. </a:t>
            </a:r>
          </a:p>
          <a:p>
            <a:endParaRPr lang="en-US" dirty="0"/>
          </a:p>
          <a:p>
            <a:r>
              <a:rPr lang="en-US" dirty="0" smtClean="0"/>
              <a:t>Up to this point it sounds a lot like the Factory Method pattern, </a:t>
            </a:r>
          </a:p>
          <a:p>
            <a:r>
              <a:rPr lang="en-US" dirty="0" smtClean="0"/>
              <a:t>the difference being the fact that </a:t>
            </a:r>
          </a:p>
          <a:p>
            <a:r>
              <a:rPr lang="en-US" dirty="0" smtClean="0"/>
              <a:t>for the Factory the palette of prototypical objects never contains more than one object.</a:t>
            </a:r>
          </a:p>
          <a:p>
            <a:endParaRPr lang="en-US" dirty="0"/>
          </a:p>
        </p:txBody>
      </p:sp>
    </p:spTree>
    <p:extLst>
      <p:ext uri="{BB962C8B-B14F-4D97-AF65-F5344CB8AC3E}">
        <p14:creationId xmlns:p14="http://schemas.microsoft.com/office/powerpoint/2010/main" xmlns="" val="2533785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Implementation</a:t>
            </a:r>
          </a:p>
          <a:p>
            <a:r>
              <a:rPr lang="en-US" dirty="0" smtClean="0"/>
              <a:t>The </a:t>
            </a:r>
            <a:r>
              <a:rPr lang="en-US" dirty="0"/>
              <a:t>pattern uses abstract classes, as we will see below and only three types of classes making its implementation rather easy.</a:t>
            </a:r>
          </a:p>
          <a:p>
            <a:endParaRPr lang="en-US" dirty="0"/>
          </a:p>
        </p:txBody>
      </p:sp>
    </p:spTree>
    <p:extLst>
      <p:ext uri="{BB962C8B-B14F-4D97-AF65-F5344CB8AC3E}">
        <p14:creationId xmlns:p14="http://schemas.microsoft.com/office/powerpoint/2010/main" xmlns="" val="54397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Structural Patterns</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pPr algn="ctr" eaLnBrk="1" hangingPunct="1"/>
            <a:r>
              <a:rPr lang="en-US" smtClean="0">
                <a:solidFill>
                  <a:srgbClr val="990000"/>
                </a:solidFill>
              </a:rPr>
              <a:t>How Patterns are used?</a:t>
            </a:r>
          </a:p>
        </p:txBody>
      </p:sp>
      <p:sp>
        <p:nvSpPr>
          <p:cNvPr id="5123" name="Rectangle 3"/>
          <p:cNvSpPr>
            <a:spLocks noGrp="1"/>
          </p:cNvSpPr>
          <p:nvPr>
            <p:ph type="body" idx="4294967295"/>
          </p:nvPr>
        </p:nvSpPr>
        <p:spPr>
          <a:xfrm>
            <a:off x="2057400" y="1371600"/>
            <a:ext cx="4800600" cy="2362200"/>
          </a:xfrm>
        </p:spPr>
        <p:txBody>
          <a:bodyPr/>
          <a:lstStyle/>
          <a:p>
            <a:pPr eaLnBrk="1" hangingPunct="1">
              <a:buFontTx/>
              <a:buNone/>
            </a:pPr>
            <a:endParaRPr lang="en-US" smtClean="0">
              <a:solidFill>
                <a:srgbClr val="0000FF"/>
              </a:solidFill>
            </a:endParaRPr>
          </a:p>
          <a:p>
            <a:pPr lvl="1" eaLnBrk="1" hangingPunct="1"/>
            <a:r>
              <a:rPr lang="en-US" smtClean="0"/>
              <a:t>Design Problem.</a:t>
            </a:r>
          </a:p>
          <a:p>
            <a:pPr lvl="1" eaLnBrk="1" hangingPunct="1"/>
            <a:r>
              <a:rPr lang="en-US" smtClean="0"/>
              <a:t>Solution.</a:t>
            </a:r>
          </a:p>
          <a:p>
            <a:pPr lvl="1" eaLnBrk="1" hangingPunct="1"/>
            <a:r>
              <a:rPr lang="en-US" smtClean="0"/>
              <a:t>Implementation details.</a:t>
            </a:r>
          </a:p>
        </p:txBody>
      </p:sp>
      <p:pic>
        <p:nvPicPr>
          <p:cNvPr id="18436" name="Picture 4" descr="Architec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752600"/>
            <a:ext cx="1276350" cy="231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7" name="Picture 5" descr="Programmer 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10400" y="2819400"/>
            <a:ext cx="1905000" cy="188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8" name="Picture 6" descr="Design"/>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28800" y="3581400"/>
            <a:ext cx="9906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9" name="Picture 7" descr="implementation"/>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97450" y="3581400"/>
            <a:ext cx="1022350" cy="172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0" name="AutoShape 8"/>
          <p:cNvSpPr>
            <a:spLocks noChangeArrowheads="1"/>
          </p:cNvSpPr>
          <p:nvPr/>
        </p:nvSpPr>
        <p:spPr bwMode="auto">
          <a:xfrm>
            <a:off x="3048000" y="4038600"/>
            <a:ext cx="1524000" cy="685800"/>
          </a:xfrm>
          <a:prstGeom prst="leftRightArrow">
            <a:avLst>
              <a:gd name="adj1" fmla="val 50000"/>
              <a:gd name="adj2" fmla="val 44444"/>
            </a:avLst>
          </a:prstGeom>
          <a:solidFill>
            <a:schemeClr val="accent1"/>
          </a:solidFill>
          <a:ln w="9525">
            <a:solidFill>
              <a:schemeClr val="tx1"/>
            </a:solidFill>
            <a:miter lim="800000"/>
            <a:headEnd/>
            <a:tailEnd/>
          </a:ln>
        </p:spPr>
        <p:txBody>
          <a:bodyPr wrap="none" anchor="ctr"/>
          <a:lstStyle/>
          <a:p>
            <a:pPr algn="ctr"/>
            <a:r>
              <a:rPr lang="en-US"/>
              <a:t>Reduce gap</a:t>
            </a:r>
          </a:p>
        </p:txBody>
      </p:sp>
      <p:sp>
        <p:nvSpPr>
          <p:cNvPr id="18443" name="AutoShape 11"/>
          <p:cNvSpPr>
            <a:spLocks noChangeArrowheads="1"/>
          </p:cNvSpPr>
          <p:nvPr/>
        </p:nvSpPr>
        <p:spPr bwMode="auto">
          <a:xfrm rot="2700000">
            <a:off x="1138238" y="3962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rot="10800000" vert="eaVert" wrap="none" anchor="ctr"/>
          <a:lstStyle/>
          <a:p>
            <a:endParaRPr lang="en-US"/>
          </a:p>
        </p:txBody>
      </p:sp>
      <p:sp>
        <p:nvSpPr>
          <p:cNvPr id="18445" name="AutoShape 13"/>
          <p:cNvSpPr>
            <a:spLocks noChangeArrowheads="1"/>
          </p:cNvSpPr>
          <p:nvPr/>
        </p:nvSpPr>
        <p:spPr bwMode="auto">
          <a:xfrm rot="21077673" flipV="1">
            <a:off x="6326188" y="4206875"/>
            <a:ext cx="1600200" cy="228600"/>
          </a:xfrm>
          <a:prstGeom prst="leftArrow">
            <a:avLst>
              <a:gd name="adj1" fmla="val 50000"/>
              <a:gd name="adj2" fmla="val 175000"/>
            </a:avLst>
          </a:prstGeom>
          <a:solidFill>
            <a:schemeClr val="accent1"/>
          </a:solidFill>
          <a:ln w="9525">
            <a:solidFill>
              <a:schemeClr val="tx1"/>
            </a:solidFill>
            <a:miter lim="800000"/>
            <a:headEnd/>
            <a:tailEnd/>
          </a:ln>
        </p:spPr>
        <p:txBody>
          <a:bodyPr rot="10800000" wrap="none" anchor="ctr"/>
          <a:lstStyle/>
          <a:p>
            <a:endParaRPr lang="en-US"/>
          </a:p>
        </p:txBody>
      </p:sp>
      <p:sp>
        <p:nvSpPr>
          <p:cNvPr id="18446" name="Text Box 14"/>
          <p:cNvSpPr txBox="1">
            <a:spLocks noChangeArrowheads="1"/>
          </p:cNvSpPr>
          <p:nvPr/>
        </p:nvSpPr>
        <p:spPr bwMode="auto">
          <a:xfrm>
            <a:off x="838200" y="4967288"/>
            <a:ext cx="1219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i="1"/>
              <a:t>Design</a:t>
            </a:r>
          </a:p>
        </p:txBody>
      </p:sp>
      <p:sp>
        <p:nvSpPr>
          <p:cNvPr id="18447" name="Text Box 15"/>
          <p:cNvSpPr txBox="1">
            <a:spLocks noChangeArrowheads="1"/>
          </p:cNvSpPr>
          <p:nvPr/>
        </p:nvSpPr>
        <p:spPr bwMode="auto">
          <a:xfrm>
            <a:off x="5867400" y="4953000"/>
            <a:ext cx="1828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i="1"/>
              <a:t>Implementation</a:t>
            </a:r>
          </a:p>
        </p:txBody>
      </p:sp>
      <p:sp>
        <p:nvSpPr>
          <p:cNvPr id="18448" name="Line 16"/>
          <p:cNvSpPr>
            <a:spLocks noChangeShapeType="1"/>
          </p:cNvSpPr>
          <p:nvPr/>
        </p:nvSpPr>
        <p:spPr bwMode="auto">
          <a:xfrm flipV="1">
            <a:off x="1524000" y="2286000"/>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49" name="Line 17"/>
          <p:cNvSpPr>
            <a:spLocks noChangeShapeType="1"/>
          </p:cNvSpPr>
          <p:nvPr/>
        </p:nvSpPr>
        <p:spPr bwMode="auto">
          <a:xfrm flipH="1" flipV="1">
            <a:off x="6400800" y="3276600"/>
            <a:ext cx="1371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50" name="Text Box 18"/>
          <p:cNvSpPr txBox="1">
            <a:spLocks noChangeArrowheads="1"/>
          </p:cNvSpPr>
          <p:nvPr/>
        </p:nvSpPr>
        <p:spPr bwMode="auto">
          <a:xfrm>
            <a:off x="228600" y="1295400"/>
            <a:ext cx="1295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t>Designer</a:t>
            </a:r>
          </a:p>
        </p:txBody>
      </p:sp>
      <p:sp>
        <p:nvSpPr>
          <p:cNvPr id="18451" name="Text Box 19"/>
          <p:cNvSpPr txBox="1">
            <a:spLocks noChangeArrowheads="1"/>
          </p:cNvSpPr>
          <p:nvPr/>
        </p:nvSpPr>
        <p:spPr bwMode="auto">
          <a:xfrm>
            <a:off x="7315200" y="2452688"/>
            <a:ext cx="1524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t>Programmer</a:t>
            </a:r>
          </a:p>
        </p:txBody>
      </p:sp>
    </p:spTree>
    <p:extLst>
      <p:ext uri="{BB962C8B-B14F-4D97-AF65-F5344CB8AC3E}">
        <p14:creationId xmlns:p14="http://schemas.microsoft.com/office/powerpoint/2010/main" xmlns="" val="1257844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1. Proxy</a:t>
            </a:r>
          </a:p>
          <a:p>
            <a:pPr marL="0" indent="0">
              <a:buNone/>
            </a:pPr>
            <a:r>
              <a:rPr lang="en-US" dirty="0" smtClean="0">
                <a:solidFill>
                  <a:srgbClr val="FF0000"/>
                </a:solidFill>
              </a:rPr>
              <a:t>2. Decorator</a:t>
            </a:r>
          </a:p>
          <a:p>
            <a:pPr marL="0" indent="0">
              <a:buNone/>
            </a:pPr>
            <a:r>
              <a:rPr lang="en-US" dirty="0" smtClean="0">
                <a:solidFill>
                  <a:srgbClr val="FF0000"/>
                </a:solidFill>
              </a:rPr>
              <a:t>3. Facade</a:t>
            </a:r>
          </a:p>
          <a:p>
            <a:pPr marL="0" indent="0">
              <a:buNone/>
            </a:pPr>
            <a:r>
              <a:rPr lang="en-US" dirty="0" smtClean="0">
                <a:solidFill>
                  <a:srgbClr val="FF0000"/>
                </a:solidFill>
              </a:rPr>
              <a:t>4. Adaptor</a:t>
            </a:r>
          </a:p>
          <a:p>
            <a:pPr marL="0" indent="0">
              <a:buNone/>
            </a:pPr>
            <a:r>
              <a:rPr lang="en-US" dirty="0" smtClean="0">
                <a:solidFill>
                  <a:srgbClr val="FF0000"/>
                </a:solidFill>
              </a:rPr>
              <a:t>5. Flyweight</a:t>
            </a:r>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1. Proxy Pattern</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An object representing another object</a:t>
            </a:r>
          </a:p>
          <a:p>
            <a:endParaRPr lang="en-US" dirty="0" smtClean="0"/>
          </a:p>
          <a:p>
            <a:r>
              <a:rPr lang="en-US" dirty="0" smtClean="0"/>
              <a:t>acts as </a:t>
            </a:r>
            <a:r>
              <a:rPr lang="en-US" dirty="0" smtClean="0">
                <a:solidFill>
                  <a:srgbClr val="FF0000"/>
                </a:solidFill>
              </a:rPr>
              <a:t>proxy of another object </a:t>
            </a:r>
            <a:r>
              <a:rPr lang="en-US" dirty="0" smtClean="0"/>
              <a:t>or acts as another object</a:t>
            </a:r>
          </a:p>
          <a:p>
            <a:endParaRPr lang="en-US" dirty="0" smtClean="0"/>
          </a:p>
          <a:p>
            <a:r>
              <a:rPr lang="en-US" dirty="0" smtClean="0"/>
              <a:t>A Place holder to another object, that controls the access to main object</a:t>
            </a:r>
          </a:p>
          <a:p>
            <a:endParaRPr lang="en-US" dirty="0" smtClean="0"/>
          </a:p>
          <a:p>
            <a:r>
              <a:rPr lang="en-US" dirty="0" smtClean="0"/>
              <a:t>Program </a:t>
            </a:r>
            <a:r>
              <a:rPr lang="en-US" dirty="0" smtClean="0">
                <a:sym typeface="Wingdings" pitchFamily="2" charset="2"/>
              </a:rPr>
              <a:t> proxy  remote object</a:t>
            </a:r>
          </a:p>
          <a:p>
            <a:endParaRPr lang="en-US" dirty="0"/>
          </a:p>
          <a:p>
            <a:r>
              <a:rPr lang="en-US" dirty="0" smtClean="0"/>
              <a:t>Ex. Proxy attendance</a:t>
            </a:r>
          </a:p>
          <a:p>
            <a:r>
              <a:rPr lang="en-US" dirty="0" smtClean="0"/>
              <a:t>Ex. Credit /debit is a proxy for a bank account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Decorator</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Some extra parameters added to the object.</a:t>
            </a:r>
          </a:p>
          <a:p>
            <a:r>
              <a:rPr lang="en-US" dirty="0" smtClean="0">
                <a:solidFill>
                  <a:srgbClr val="00B0F0"/>
                </a:solidFill>
              </a:rPr>
              <a:t>Additional responsibilities are attached to an object dynamically</a:t>
            </a:r>
            <a:r>
              <a:rPr lang="en-US" dirty="0" smtClean="0"/>
              <a:t>, </a:t>
            </a:r>
            <a:r>
              <a:rPr lang="en-US" dirty="0" smtClean="0">
                <a:solidFill>
                  <a:srgbClr val="FF0000"/>
                </a:solidFill>
              </a:rPr>
              <a:t>without changing the interface.</a:t>
            </a:r>
          </a:p>
          <a:p>
            <a:endParaRPr lang="en-US" dirty="0" smtClean="0"/>
          </a:p>
          <a:p>
            <a:r>
              <a:rPr lang="en-US" dirty="0" smtClean="0"/>
              <a:t>easy to add behavior at runtime.</a:t>
            </a:r>
          </a:p>
          <a:p>
            <a:endParaRPr lang="en-US" dirty="0"/>
          </a:p>
          <a:p>
            <a:r>
              <a:rPr lang="en-US" dirty="0" smtClean="0"/>
              <a:t>Ex. 10 types of pizzas, add different toppings to each.</a:t>
            </a:r>
          </a:p>
          <a:p>
            <a:r>
              <a:rPr lang="en-US" dirty="0" smtClean="0"/>
              <a:t>Ex. Decoration of a cake in different ways.</a:t>
            </a:r>
          </a:p>
          <a:p>
            <a:r>
              <a:rPr lang="en-US" dirty="0" smtClean="0"/>
              <a:t>Ex. On E-commerce sites, Price of an item changing dynamically according to response.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3. Facade</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A subsystem can have many interfaces.</a:t>
            </a:r>
          </a:p>
          <a:p>
            <a:r>
              <a:rPr lang="en-US" dirty="0" smtClean="0">
                <a:solidFill>
                  <a:srgbClr val="FF0000"/>
                </a:solidFill>
              </a:rPr>
              <a:t>Façade provide a single interface, as unified interface </a:t>
            </a:r>
          </a:p>
          <a:p>
            <a:r>
              <a:rPr lang="en-US" dirty="0" smtClean="0">
                <a:solidFill>
                  <a:srgbClr val="FF0000"/>
                </a:solidFill>
              </a:rPr>
              <a:t>to a set of interfaces.</a:t>
            </a:r>
          </a:p>
          <a:p>
            <a:endParaRPr lang="en-US" dirty="0" smtClean="0">
              <a:solidFill>
                <a:srgbClr val="FF0000"/>
              </a:solidFill>
            </a:endParaRPr>
          </a:p>
          <a:p>
            <a:r>
              <a:rPr lang="en-US" dirty="0" smtClean="0">
                <a:solidFill>
                  <a:srgbClr val="FF0000"/>
                </a:solidFill>
              </a:rPr>
              <a:t>Single class represents entire subsystems.</a:t>
            </a:r>
          </a:p>
          <a:p>
            <a:endParaRPr lang="en-US" dirty="0" smtClean="0"/>
          </a:p>
          <a:p>
            <a:r>
              <a:rPr lang="en-US" dirty="0" smtClean="0"/>
              <a:t>Ex. Event manager - Decoration of the place, food, drinks, invitation, music troop, etc.</a:t>
            </a:r>
          </a:p>
          <a:p>
            <a:r>
              <a:rPr lang="en-US" dirty="0" smtClean="0"/>
              <a:t>Ex. Online order – check stock, reserve an item, make payment, update stock, generate invoice.</a:t>
            </a:r>
          </a:p>
          <a:p>
            <a:endParaRPr lang="en-US" dirty="0"/>
          </a:p>
          <a:p>
            <a:r>
              <a:rPr lang="en-US" dirty="0" smtClean="0"/>
              <a:t>All are done by a single click (in UI layer)</a:t>
            </a:r>
          </a:p>
          <a:p>
            <a:r>
              <a:rPr lang="en-US" dirty="0" smtClean="0"/>
              <a:t>In business layer, façade come into picture.</a:t>
            </a:r>
          </a:p>
          <a:p>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9044" y="1752600"/>
            <a:ext cx="8683956" cy="4953000"/>
          </a:xfrm>
        </p:spPr>
      </p:pic>
    </p:spTree>
    <p:extLst>
      <p:ext uri="{BB962C8B-B14F-4D97-AF65-F5344CB8AC3E}">
        <p14:creationId xmlns:p14="http://schemas.microsoft.com/office/powerpoint/2010/main" xmlns="" val="3658107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57400" y="1676400"/>
            <a:ext cx="5292855" cy="4953000"/>
          </a:xfrm>
        </p:spPr>
      </p:pic>
    </p:spTree>
    <p:extLst>
      <p:ext uri="{BB962C8B-B14F-4D97-AF65-F5344CB8AC3E}">
        <p14:creationId xmlns:p14="http://schemas.microsoft.com/office/powerpoint/2010/main" xmlns="" val="1490697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1282771"/>
            <a:ext cx="8458200" cy="5207735"/>
          </a:xfrm>
        </p:spPr>
      </p:pic>
    </p:spTree>
    <p:extLst>
      <p:ext uri="{BB962C8B-B14F-4D97-AF65-F5344CB8AC3E}">
        <p14:creationId xmlns:p14="http://schemas.microsoft.com/office/powerpoint/2010/main" xmlns="" val="1470810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630" y="1910556"/>
            <a:ext cx="8641169" cy="4566444"/>
          </a:xfrm>
        </p:spPr>
      </p:pic>
    </p:spTree>
    <p:extLst>
      <p:ext uri="{BB962C8B-B14F-4D97-AF65-F5344CB8AC3E}">
        <p14:creationId xmlns:p14="http://schemas.microsoft.com/office/powerpoint/2010/main" xmlns="" val="2758034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4. Adapter</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Match interfaces of different classes</a:t>
            </a:r>
          </a:p>
          <a:p>
            <a:endParaRPr lang="en-US" dirty="0" smtClean="0">
              <a:solidFill>
                <a:srgbClr val="FF0000"/>
              </a:solidFill>
            </a:endParaRPr>
          </a:p>
          <a:p>
            <a:r>
              <a:rPr lang="en-US" dirty="0" smtClean="0">
                <a:solidFill>
                  <a:srgbClr val="FF0000"/>
                </a:solidFill>
              </a:rPr>
              <a:t>Interface of a class is converted into another interface as client expects</a:t>
            </a:r>
          </a:p>
          <a:p>
            <a:endParaRPr lang="en-US" dirty="0" smtClean="0">
              <a:solidFill>
                <a:srgbClr val="FF0000"/>
              </a:solidFill>
            </a:endParaRPr>
          </a:p>
          <a:p>
            <a:r>
              <a:rPr lang="en-US" dirty="0" smtClean="0">
                <a:solidFill>
                  <a:srgbClr val="FF0000"/>
                </a:solidFill>
              </a:rPr>
              <a:t>Two or more incompatible classes can communicate with each other</a:t>
            </a:r>
          </a:p>
          <a:p>
            <a:endParaRPr lang="en-US" dirty="0" smtClean="0">
              <a:solidFill>
                <a:srgbClr val="FF0000"/>
              </a:solidFill>
            </a:endParaRPr>
          </a:p>
          <a:p>
            <a:r>
              <a:rPr lang="en-US" dirty="0" smtClean="0"/>
              <a:t>Ex. Power adapters.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51321" y="1600200"/>
            <a:ext cx="6641358" cy="4525963"/>
          </a:xfrm>
        </p:spPr>
      </p:pic>
    </p:spTree>
    <p:extLst>
      <p:ext uri="{BB962C8B-B14F-4D97-AF65-F5344CB8AC3E}">
        <p14:creationId xmlns:p14="http://schemas.microsoft.com/office/powerpoint/2010/main" xmlns="" val="409052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09600"/>
            <a:ext cx="8229600" cy="838200"/>
          </a:xfrm>
        </p:spPr>
        <p:txBody>
          <a:bodyPr/>
          <a:lstStyle/>
          <a:p>
            <a:pPr eaLnBrk="1" hangingPunct="1"/>
            <a:r>
              <a:rPr lang="en-US" sz="4000" dirty="0" smtClean="0">
                <a:solidFill>
                  <a:srgbClr val="FF0000"/>
                </a:solidFill>
              </a:rPr>
              <a:t>Design patterns you have already seen </a:t>
            </a:r>
          </a:p>
        </p:txBody>
      </p:sp>
      <p:sp>
        <p:nvSpPr>
          <p:cNvPr id="6147" name="Rectangle 3"/>
          <p:cNvSpPr>
            <a:spLocks noGrp="1" noChangeArrowheads="1"/>
          </p:cNvSpPr>
          <p:nvPr>
            <p:ph type="body" idx="1"/>
          </p:nvPr>
        </p:nvSpPr>
        <p:spPr/>
        <p:txBody>
          <a:bodyPr/>
          <a:lstStyle/>
          <a:p>
            <a:pPr eaLnBrk="1" hangingPunct="1"/>
            <a:r>
              <a:rPr lang="en-US" smtClean="0"/>
              <a:t>Encapsulation (Data Hiding)</a:t>
            </a:r>
          </a:p>
          <a:p>
            <a:pPr eaLnBrk="1" hangingPunct="1"/>
            <a:r>
              <a:rPr lang="en-US" smtClean="0"/>
              <a:t>Subclassing (Inheritance)</a:t>
            </a:r>
          </a:p>
          <a:p>
            <a:pPr eaLnBrk="1" hangingPunct="1"/>
            <a:r>
              <a:rPr lang="en-US" smtClean="0"/>
              <a:t>Iteration</a:t>
            </a:r>
          </a:p>
          <a:p>
            <a:pPr eaLnBrk="1" hangingPunct="1"/>
            <a:r>
              <a:rPr lang="en-US" smtClean="0"/>
              <a:t>Exceptions</a:t>
            </a:r>
          </a:p>
          <a:p>
            <a:pPr eaLnBrk="1" hangingPunct="1"/>
            <a:endParaRPr lang="en-US" smtClean="0"/>
          </a:p>
        </p:txBody>
      </p:sp>
    </p:spTree>
    <p:extLst>
      <p:ext uri="{BB962C8B-B14F-4D97-AF65-F5344CB8AC3E}">
        <p14:creationId xmlns:p14="http://schemas.microsoft.com/office/powerpoint/2010/main" xmlns="" val="2819830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541" y="2078830"/>
            <a:ext cx="8894859" cy="4779170"/>
          </a:xfrm>
        </p:spPr>
      </p:pic>
    </p:spTree>
    <p:extLst>
      <p:ext uri="{BB962C8B-B14F-4D97-AF65-F5344CB8AC3E}">
        <p14:creationId xmlns:p14="http://schemas.microsoft.com/office/powerpoint/2010/main" xmlns="" val="2439037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493498"/>
            <a:ext cx="8153400" cy="5213304"/>
          </a:xfrm>
        </p:spPr>
      </p:pic>
    </p:spTree>
    <p:extLst>
      <p:ext uri="{BB962C8B-B14F-4D97-AF65-F5344CB8AC3E}">
        <p14:creationId xmlns:p14="http://schemas.microsoft.com/office/powerpoint/2010/main" xmlns="" val="378616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676401"/>
            <a:ext cx="7924800" cy="5105400"/>
          </a:xfrm>
        </p:spPr>
      </p:pic>
    </p:spTree>
    <p:extLst>
      <p:ext uri="{BB962C8B-B14F-4D97-AF65-F5344CB8AC3E}">
        <p14:creationId xmlns:p14="http://schemas.microsoft.com/office/powerpoint/2010/main" xmlns="" val="2464498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2000" y="1600200"/>
            <a:ext cx="7696200" cy="4993481"/>
          </a:xfrm>
        </p:spPr>
      </p:pic>
    </p:spTree>
    <p:extLst>
      <p:ext uri="{BB962C8B-B14F-4D97-AF65-F5344CB8AC3E}">
        <p14:creationId xmlns:p14="http://schemas.microsoft.com/office/powerpoint/2010/main" xmlns="" val="4038930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5. Flyweight</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a:solidFill>
                  <a:srgbClr val="FF0000"/>
                </a:solidFill>
              </a:rPr>
              <a:t>Large number of objects can be shared efficiently</a:t>
            </a:r>
          </a:p>
          <a:p>
            <a:endParaRPr lang="en-US" dirty="0" smtClean="0">
              <a:solidFill>
                <a:srgbClr val="FF0000"/>
              </a:solidFill>
            </a:endParaRPr>
          </a:p>
          <a:p>
            <a:r>
              <a:rPr lang="en-US" dirty="0"/>
              <a:t>Reuse the objects without creating the new ones each time</a:t>
            </a:r>
            <a:r>
              <a:rPr lang="en-US" dirty="0" smtClean="0"/>
              <a:t>.</a:t>
            </a:r>
          </a:p>
          <a:p>
            <a:endParaRPr lang="en-US" dirty="0"/>
          </a:p>
          <a:p>
            <a:r>
              <a:rPr lang="en-US" dirty="0"/>
              <a:t>The common part of various </a:t>
            </a:r>
            <a:r>
              <a:rPr lang="en-US" dirty="0" smtClean="0"/>
              <a:t>objects </a:t>
            </a:r>
          </a:p>
          <a:p>
            <a:pPr marL="0" indent="0">
              <a:buNone/>
            </a:pPr>
            <a:r>
              <a:rPr lang="en-US" dirty="0"/>
              <a:t>	</a:t>
            </a:r>
            <a:r>
              <a:rPr lang="en-US" dirty="0" smtClean="0"/>
              <a:t>-	is </a:t>
            </a:r>
            <a:r>
              <a:rPr lang="en-US" dirty="0"/>
              <a:t>stored and shared via a “Flyweight” object</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A fine grained instance used for efficient sharing.</a:t>
            </a:r>
          </a:p>
          <a:p>
            <a:endParaRPr lang="en-US" dirty="0" smtClean="0"/>
          </a:p>
          <a:p>
            <a:endParaRPr lang="en-US" dirty="0"/>
          </a:p>
          <a:p>
            <a:r>
              <a:rPr lang="en-US" dirty="0" smtClean="0"/>
              <a:t>Ex. PSTN – limited number of lines used efficiently.</a:t>
            </a:r>
          </a:p>
          <a:p>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52400"/>
            <a:ext cx="9144000" cy="6705600"/>
          </a:xfrm>
        </p:spPr>
      </p:pic>
    </p:spTree>
    <p:extLst>
      <p:ext uri="{BB962C8B-B14F-4D97-AF65-F5344CB8AC3E}">
        <p14:creationId xmlns:p14="http://schemas.microsoft.com/office/powerpoint/2010/main" xmlns="" val="2516138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000" u="sng" dirty="0" smtClean="0">
                <a:solidFill>
                  <a:srgbClr val="FF0000"/>
                </a:solidFill>
              </a:rPr>
              <a:t/>
            </a:r>
            <a:br>
              <a:rPr lang="en-US" sz="4000" u="sng" dirty="0" smtClean="0">
                <a:solidFill>
                  <a:srgbClr val="FF0000"/>
                </a:solidFill>
              </a:rPr>
            </a:br>
            <a:r>
              <a:rPr lang="en-US" sz="4000" u="sng" dirty="0" smtClean="0">
                <a:solidFill>
                  <a:srgbClr val="FF0000"/>
                </a:solidFill>
              </a:rPr>
              <a:t>Flyweight </a:t>
            </a:r>
            <a:r>
              <a:rPr lang="en-US" sz="4000" u="sng" dirty="0">
                <a:solidFill>
                  <a:srgbClr val="FF0000"/>
                </a:solidFill>
              </a:rPr>
              <a:t>Design Pattern Code Example:</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pPr fontAlgn="base"/>
            <a:r>
              <a:rPr lang="en-US" dirty="0" err="1" smtClean="0"/>
              <a:t>Aeroplane</a:t>
            </a:r>
            <a:r>
              <a:rPr lang="en-US" dirty="0" smtClean="0"/>
              <a:t> </a:t>
            </a:r>
            <a:r>
              <a:rPr lang="en-US" dirty="0"/>
              <a:t>industry scenario </a:t>
            </a:r>
            <a:endParaRPr lang="en-US" dirty="0" smtClean="0"/>
          </a:p>
          <a:p>
            <a:pPr fontAlgn="base"/>
            <a:endParaRPr lang="en-US" dirty="0" smtClean="0"/>
          </a:p>
          <a:p>
            <a:pPr fontAlgn="base"/>
            <a:r>
              <a:rPr lang="en-US" dirty="0" smtClean="0"/>
              <a:t>in </a:t>
            </a:r>
            <a:r>
              <a:rPr lang="en-US" dirty="0"/>
              <a:t>which </a:t>
            </a:r>
            <a:r>
              <a:rPr lang="en-US" dirty="0" smtClean="0"/>
              <a:t>each </a:t>
            </a:r>
            <a:r>
              <a:rPr lang="en-US" dirty="0" err="1"/>
              <a:t>aeroplane</a:t>
            </a:r>
            <a:r>
              <a:rPr lang="en-US" dirty="0"/>
              <a:t> </a:t>
            </a:r>
            <a:r>
              <a:rPr lang="en-US" dirty="0" smtClean="0"/>
              <a:t>common information like – </a:t>
            </a:r>
          </a:p>
          <a:p>
            <a:pPr fontAlgn="base"/>
            <a:r>
              <a:rPr lang="en-US" dirty="0"/>
              <a:t>Type of aircraft, seating capacity, speed </a:t>
            </a:r>
            <a:r>
              <a:rPr lang="en-US" dirty="0" err="1"/>
              <a:t>etc</a:t>
            </a:r>
            <a:r>
              <a:rPr lang="en-US" dirty="0"/>
              <a:t>,  </a:t>
            </a:r>
          </a:p>
          <a:p>
            <a:pPr fontAlgn="base"/>
            <a:r>
              <a:rPr lang="en-US" dirty="0" smtClean="0"/>
              <a:t>is </a:t>
            </a:r>
            <a:r>
              <a:rPr lang="en-US" dirty="0"/>
              <a:t>stored </a:t>
            </a:r>
            <a:r>
              <a:rPr lang="en-US" dirty="0" smtClean="0"/>
              <a:t>at one place in flyweight objects</a:t>
            </a:r>
            <a:r>
              <a:rPr lang="en-US" dirty="0"/>
              <a:t>. </a:t>
            </a:r>
            <a:endParaRPr lang="en-US" dirty="0" smtClean="0"/>
          </a:p>
          <a:p>
            <a:pPr fontAlgn="base"/>
            <a:endParaRPr lang="en-US" dirty="0"/>
          </a:p>
          <a:p>
            <a:pPr fontAlgn="base"/>
            <a:r>
              <a:rPr lang="en-US" dirty="0" smtClean="0"/>
              <a:t>which </a:t>
            </a:r>
            <a:r>
              <a:rPr lang="en-US" dirty="0"/>
              <a:t>will be shared by all same kind of objects. </a:t>
            </a:r>
            <a:endParaRPr lang="en-US" dirty="0" smtClean="0"/>
          </a:p>
          <a:p>
            <a:pPr fontAlgn="base"/>
            <a:endParaRPr lang="en-US" dirty="0"/>
          </a:p>
          <a:p>
            <a:pPr fontAlgn="base"/>
            <a:r>
              <a:rPr lang="en-US" dirty="0" smtClean="0"/>
              <a:t>Unique information of each </a:t>
            </a:r>
            <a:r>
              <a:rPr lang="en-US" dirty="0" err="1" smtClean="0"/>
              <a:t>aeroplane</a:t>
            </a:r>
            <a:r>
              <a:rPr lang="en-US" dirty="0" smtClean="0"/>
              <a:t> like - Serial </a:t>
            </a:r>
            <a:r>
              <a:rPr lang="en-US" dirty="0"/>
              <a:t>number and Manufacturing Date </a:t>
            </a:r>
            <a:r>
              <a:rPr lang="en-US" dirty="0" err="1" smtClean="0"/>
              <a:t>etc</a:t>
            </a:r>
            <a:r>
              <a:rPr lang="en-US" dirty="0" smtClean="0"/>
              <a:t>, can be saved </a:t>
            </a:r>
            <a:r>
              <a:rPr lang="en-US" dirty="0"/>
              <a:t>directly in final object. </a:t>
            </a:r>
            <a:endParaRPr lang="en-US" dirty="0" smtClean="0"/>
          </a:p>
          <a:p>
            <a:pPr fontAlgn="base"/>
            <a:endParaRPr lang="en-US" dirty="0"/>
          </a:p>
          <a:p>
            <a:pPr fontAlgn="base"/>
            <a:r>
              <a:rPr lang="en-US" dirty="0" smtClean="0"/>
              <a:t>Class </a:t>
            </a:r>
            <a:r>
              <a:rPr lang="en-US" dirty="0"/>
              <a:t>diagram for the solution of this problem is as shown in image.</a:t>
            </a:r>
          </a:p>
          <a:p>
            <a:endParaRPr lang="en-US" dirty="0"/>
          </a:p>
        </p:txBody>
      </p:sp>
    </p:spTree>
    <p:extLst>
      <p:ext uri="{BB962C8B-B14F-4D97-AF65-F5344CB8AC3E}">
        <p14:creationId xmlns:p14="http://schemas.microsoft.com/office/powerpoint/2010/main" xmlns="" val="42797427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p:spPr>
      </p:pic>
    </p:spTree>
    <p:extLst>
      <p:ext uri="{BB962C8B-B14F-4D97-AF65-F5344CB8AC3E}">
        <p14:creationId xmlns:p14="http://schemas.microsoft.com/office/powerpoint/2010/main" xmlns="" val="15796590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5038269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Behavioral Patterns</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dirty="0" smtClean="0">
                <a:solidFill>
                  <a:srgbClr val="FF0000"/>
                </a:solidFill>
              </a:rPr>
              <a:t>Derived Conclusion</a:t>
            </a:r>
          </a:p>
        </p:txBody>
      </p:sp>
      <p:sp>
        <p:nvSpPr>
          <p:cNvPr id="11267" name="Rectangle 3"/>
          <p:cNvSpPr>
            <a:spLocks noGrp="1" noChangeArrowheads="1"/>
          </p:cNvSpPr>
          <p:nvPr>
            <p:ph type="body" idx="1"/>
          </p:nvPr>
        </p:nvSpPr>
        <p:spPr>
          <a:xfrm>
            <a:off x="457200" y="1828800"/>
            <a:ext cx="8229600" cy="914400"/>
          </a:xfrm>
        </p:spPr>
        <p:txBody>
          <a:bodyPr/>
          <a:lstStyle/>
          <a:p>
            <a:pPr eaLnBrk="1" hangingPunct="1"/>
            <a:r>
              <a:rPr lang="en-US" smtClean="0"/>
              <a:t>Patterns are Programming language features.</a:t>
            </a:r>
          </a:p>
        </p:txBody>
      </p:sp>
      <p:sp>
        <p:nvSpPr>
          <p:cNvPr id="90116" name="Line 4"/>
          <p:cNvSpPr>
            <a:spLocks noChangeShapeType="1"/>
          </p:cNvSpPr>
          <p:nvPr/>
        </p:nvSpPr>
        <p:spPr bwMode="auto">
          <a:xfrm>
            <a:off x="990600" y="2133600"/>
            <a:ext cx="7239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0117" name="Rectangle 5"/>
          <p:cNvSpPr>
            <a:spLocks noChangeArrowheads="1"/>
          </p:cNvSpPr>
          <p:nvPr/>
        </p:nvSpPr>
        <p:spPr bwMode="auto">
          <a:xfrm>
            <a:off x="533400" y="3048000"/>
            <a:ext cx="82296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pitchFamily="2" charset="2"/>
              <a:buChar char="o"/>
            </a:pPr>
            <a:r>
              <a:rPr lang="en-US" sz="3200"/>
              <a:t>Programming languages are moving towards Design.</a:t>
            </a:r>
          </a:p>
          <a:p>
            <a:pPr marL="469900" indent="-469900">
              <a:spcBef>
                <a:spcPct val="20000"/>
              </a:spcBef>
              <a:buClr>
                <a:schemeClr val="bg2"/>
              </a:buClr>
              <a:buSzPct val="70000"/>
              <a:buFont typeface="Wingdings" pitchFamily="2" charset="2"/>
              <a:buNone/>
            </a:pPr>
            <a:endParaRPr lang="en-US" sz="3200"/>
          </a:p>
          <a:p>
            <a:pPr marL="469900" indent="-469900">
              <a:spcBef>
                <a:spcPct val="20000"/>
              </a:spcBef>
              <a:buClr>
                <a:schemeClr val="bg2"/>
              </a:buClr>
              <a:buSzPct val="70000"/>
              <a:buFont typeface="Wingdings" pitchFamily="2" charset="2"/>
              <a:buChar char="o"/>
            </a:pPr>
            <a:r>
              <a:rPr lang="en-US" sz="3200"/>
              <a:t>Many patterns are being implemented in programming languages. </a:t>
            </a:r>
          </a:p>
        </p:txBody>
      </p:sp>
    </p:spTree>
    <p:extLst>
      <p:ext uri="{BB962C8B-B14F-4D97-AF65-F5344CB8AC3E}">
        <p14:creationId xmlns:p14="http://schemas.microsoft.com/office/powerpoint/2010/main" xmlns="" val="1821591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ox(in)">
                                      <p:cBhvr>
                                        <p:cTn id="7" dur="500"/>
                                        <p:tgtEl>
                                          <p:spTgt spid="9011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0117"/>
                                        </p:tgtEl>
                                        <p:attrNameLst>
                                          <p:attrName>style.visibility</p:attrName>
                                        </p:attrNameLst>
                                      </p:cBhvr>
                                      <p:to>
                                        <p:strVal val="visible"/>
                                      </p:to>
                                    </p:set>
                                    <p:anim calcmode="lin" valueType="num">
                                      <p:cBhvr additive="base">
                                        <p:cTn id="10" dur="500" fill="hold"/>
                                        <p:tgtEl>
                                          <p:spTgt spid="90117"/>
                                        </p:tgtEl>
                                        <p:attrNameLst>
                                          <p:attrName>ppt_x</p:attrName>
                                        </p:attrNameLst>
                                      </p:cBhvr>
                                      <p:tavLst>
                                        <p:tav tm="0">
                                          <p:val>
                                            <p:strVal val="#ppt_x"/>
                                          </p:val>
                                        </p:tav>
                                        <p:tav tm="100000">
                                          <p:val>
                                            <p:strVal val="#ppt_x"/>
                                          </p:val>
                                        </p:tav>
                                      </p:tavLst>
                                    </p:anim>
                                    <p:anim calcmode="lin" valueType="num">
                                      <p:cBhvr additive="base">
                                        <p:cTn id="11"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P spid="901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Chain of Responsibility</a:t>
            </a:r>
          </a:p>
          <a:p>
            <a:pPr marL="0" indent="0">
              <a:buNone/>
            </a:pPr>
            <a:r>
              <a:rPr lang="en-US" dirty="0" smtClean="0"/>
              <a:t>2. Iterator</a:t>
            </a:r>
          </a:p>
          <a:p>
            <a:pPr marL="0" indent="0">
              <a:buNone/>
            </a:pPr>
            <a:r>
              <a:rPr lang="en-US" dirty="0" smtClean="0"/>
              <a:t>3. State</a:t>
            </a:r>
          </a:p>
          <a:p>
            <a:pPr marL="0" indent="0">
              <a:buNone/>
            </a:pPr>
            <a:r>
              <a:rPr lang="en-US" dirty="0" smtClean="0"/>
              <a:t>4. Strategy</a:t>
            </a:r>
          </a:p>
          <a:p>
            <a:pPr marL="0" indent="0">
              <a:buNone/>
            </a:pPr>
            <a:r>
              <a:rPr lang="en-US" dirty="0" smtClean="0"/>
              <a:t>5. Observer</a:t>
            </a:r>
          </a:p>
          <a:p>
            <a:pPr marL="0" indent="0">
              <a:buNone/>
            </a:pPr>
            <a:r>
              <a:rPr lang="en-US" dirty="0" smtClean="0"/>
              <a:t>6. Visitor</a:t>
            </a:r>
          </a:p>
          <a:p>
            <a:pPr marL="0" indent="0">
              <a:buNone/>
            </a:pPr>
            <a:r>
              <a:rPr lang="en-US" dirty="0" smtClean="0"/>
              <a:t>7. Command</a:t>
            </a:r>
          </a:p>
          <a:p>
            <a:pPr marL="0" indent="0">
              <a:buNone/>
            </a:pPr>
            <a:r>
              <a:rPr lang="en-US" dirty="0" smtClean="0"/>
              <a:t>8. Memento</a:t>
            </a:r>
          </a:p>
          <a:p>
            <a:pPr marL="0" indent="0">
              <a:buNone/>
            </a:pPr>
            <a:r>
              <a:rPr lang="en-US" dirty="0" smtClean="0"/>
              <a:t>9. Mediator</a:t>
            </a:r>
          </a:p>
          <a:p>
            <a:pPr marL="0" indent="0">
              <a:buNone/>
            </a:pPr>
            <a:r>
              <a:rPr lang="en-US" dirty="0" smtClean="0"/>
              <a:t>10. Template method</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1. Chain of Responsibility</a:t>
            </a:r>
            <a:endParaRPr lang="en-US" sz="3600" dirty="0">
              <a:solidFill>
                <a:srgbClr val="FF0000"/>
              </a:solidFill>
            </a:endParaRPr>
          </a:p>
        </p:txBody>
      </p:sp>
      <p:sp>
        <p:nvSpPr>
          <p:cNvPr id="3" name="Content Placeholder 2"/>
          <p:cNvSpPr>
            <a:spLocks noGrp="1"/>
          </p:cNvSpPr>
          <p:nvPr>
            <p:ph idx="1"/>
          </p:nvPr>
        </p:nvSpPr>
        <p:spPr/>
        <p:txBody>
          <a:bodyPr/>
          <a:lstStyle/>
          <a:p>
            <a:r>
              <a:rPr lang="en-US" dirty="0" smtClean="0"/>
              <a:t>A way of passing a request between a chain of objects , until that request is handled.</a:t>
            </a:r>
          </a:p>
          <a:p>
            <a:endParaRPr lang="en-US" dirty="0"/>
          </a:p>
          <a:p>
            <a:endParaRPr lang="en-US" dirty="0" smtClean="0"/>
          </a:p>
          <a:p>
            <a:r>
              <a:rPr lang="en-US" dirty="0" smtClean="0"/>
              <a:t>Ex. Loan approval process, admission process</a:t>
            </a:r>
          </a:p>
          <a:p>
            <a:r>
              <a:rPr lang="en-US" dirty="0" smtClean="0"/>
              <a:t>Exception handling in java</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554" y="1920267"/>
            <a:ext cx="8823845" cy="4632933"/>
          </a:xfrm>
        </p:spPr>
      </p:pic>
    </p:spTree>
    <p:extLst>
      <p:ext uri="{BB962C8B-B14F-4D97-AF65-F5344CB8AC3E}">
        <p14:creationId xmlns:p14="http://schemas.microsoft.com/office/powerpoint/2010/main" xmlns="" val="7757450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05090" y="1828800"/>
            <a:ext cx="8396532" cy="4038600"/>
          </a:xfrm>
        </p:spPr>
      </p:pic>
    </p:spTree>
    <p:extLst>
      <p:ext uri="{BB962C8B-B14F-4D97-AF65-F5344CB8AC3E}">
        <p14:creationId xmlns:p14="http://schemas.microsoft.com/office/powerpoint/2010/main" xmlns="" val="17875545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676400"/>
            <a:ext cx="8229600" cy="4953000"/>
          </a:xfrm>
        </p:spPr>
      </p:pic>
    </p:spTree>
    <p:extLst>
      <p:ext uri="{BB962C8B-B14F-4D97-AF65-F5344CB8AC3E}">
        <p14:creationId xmlns:p14="http://schemas.microsoft.com/office/powerpoint/2010/main" xmlns="" val="86968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752600"/>
            <a:ext cx="9144000" cy="3429000"/>
          </a:xfrm>
        </p:spPr>
      </p:pic>
    </p:spTree>
    <p:extLst>
      <p:ext uri="{BB962C8B-B14F-4D97-AF65-F5344CB8AC3E}">
        <p14:creationId xmlns:p14="http://schemas.microsoft.com/office/powerpoint/2010/main" xmlns="" val="2560466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433" y="1600200"/>
            <a:ext cx="9118567" cy="5257800"/>
          </a:xfrm>
        </p:spPr>
      </p:pic>
    </p:spTree>
    <p:extLst>
      <p:ext uri="{BB962C8B-B14F-4D97-AF65-F5344CB8AC3E}">
        <p14:creationId xmlns:p14="http://schemas.microsoft.com/office/powerpoint/2010/main" xmlns="" val="28469511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9862" y="1981201"/>
            <a:ext cx="9084138" cy="4114800"/>
          </a:xfrm>
        </p:spPr>
      </p:pic>
    </p:spTree>
    <p:extLst>
      <p:ext uri="{BB962C8B-B14F-4D97-AF65-F5344CB8AC3E}">
        <p14:creationId xmlns:p14="http://schemas.microsoft.com/office/powerpoint/2010/main" xmlns="" val="2079802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2. Iterator</a:t>
            </a:r>
            <a:endParaRPr lang="en-US" dirty="0">
              <a:solidFill>
                <a:srgbClr val="FF0000"/>
              </a:solidFill>
            </a:endParaRP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r>
              <a:rPr lang="en-US" dirty="0" smtClean="0">
                <a:solidFill>
                  <a:srgbClr val="FF0000"/>
                </a:solidFill>
              </a:rPr>
              <a:t>Sequentially access the elements of a collection.</a:t>
            </a:r>
          </a:p>
          <a:p>
            <a:r>
              <a:rPr lang="en-US" dirty="0" smtClean="0">
                <a:solidFill>
                  <a:srgbClr val="FF0000"/>
                </a:solidFill>
              </a:rPr>
              <a:t>Without knowing internal details</a:t>
            </a:r>
            <a:r>
              <a:rPr lang="en-US" dirty="0" smtClean="0"/>
              <a:t>, </a:t>
            </a:r>
          </a:p>
          <a:p>
            <a:pPr>
              <a:buNone/>
            </a:pPr>
            <a:r>
              <a:rPr lang="en-US" dirty="0"/>
              <a:t>	</a:t>
            </a:r>
            <a:r>
              <a:rPr lang="en-US" dirty="0" smtClean="0"/>
              <a:t>-	the functionality (or the object) </a:t>
            </a:r>
          </a:p>
          <a:p>
            <a:pPr>
              <a:buNone/>
            </a:pPr>
            <a:r>
              <a:rPr lang="en-US" dirty="0"/>
              <a:t>	</a:t>
            </a:r>
            <a:r>
              <a:rPr lang="en-US" dirty="0" smtClean="0"/>
              <a:t>-	is repeatedly executing in loop fashion </a:t>
            </a:r>
          </a:p>
          <a:p>
            <a:pPr>
              <a:buNone/>
            </a:pPr>
            <a:r>
              <a:rPr lang="en-US" dirty="0"/>
              <a:t>	</a:t>
            </a:r>
            <a:r>
              <a:rPr lang="en-US" dirty="0" smtClean="0"/>
              <a:t>-	(based on some condition).</a:t>
            </a:r>
          </a:p>
          <a:p>
            <a:pPr>
              <a:buNone/>
            </a:pPr>
            <a:endParaRPr lang="en-US" dirty="0" smtClean="0"/>
          </a:p>
          <a:p>
            <a:r>
              <a:rPr lang="en-US" dirty="0">
                <a:solidFill>
                  <a:srgbClr val="FF0000"/>
                </a:solidFill>
              </a:rPr>
              <a:t>traverse a </a:t>
            </a:r>
            <a:r>
              <a:rPr lang="en-US" dirty="0">
                <a:solidFill>
                  <a:srgbClr val="FF0000"/>
                </a:solidFill>
                <a:hlinkClick r:id="rId2" tooltip="Container (data structure)"/>
              </a:rPr>
              <a:t>container</a:t>
            </a:r>
            <a:r>
              <a:rPr lang="en-US" dirty="0">
                <a:solidFill>
                  <a:srgbClr val="FF0000"/>
                </a:solidFill>
              </a:rPr>
              <a:t> and access the container's </a:t>
            </a:r>
            <a:r>
              <a:rPr lang="en-US" dirty="0" smtClean="0">
                <a:solidFill>
                  <a:srgbClr val="FF0000"/>
                </a:solidFill>
              </a:rPr>
              <a:t>elements.</a:t>
            </a:r>
          </a:p>
          <a:p>
            <a:endParaRPr lang="en-US" dirty="0" smtClean="0"/>
          </a:p>
          <a:p>
            <a:r>
              <a:rPr lang="en-US" dirty="0" smtClean="0"/>
              <a:t>Ex. TV remote – </a:t>
            </a:r>
          </a:p>
          <a:p>
            <a:pPr>
              <a:buNone/>
            </a:pPr>
            <a:r>
              <a:rPr lang="en-US" dirty="0" smtClean="0"/>
              <a:t>	-	Next button – for next channel</a:t>
            </a:r>
          </a:p>
          <a:p>
            <a:pPr>
              <a:buNone/>
            </a:pPr>
            <a:r>
              <a:rPr lang="en-US" dirty="0" smtClean="0"/>
              <a:t>	-	Previous button – for previous channel.</a:t>
            </a:r>
          </a:p>
          <a:p>
            <a:pPr>
              <a:buNone/>
            </a:pPr>
            <a:endParaRPr lang="en-US" dirty="0" smtClean="0"/>
          </a:p>
          <a:p>
            <a:r>
              <a:rPr lang="en-US" dirty="0" smtClean="0"/>
              <a:t>i.e. without knowing the internal working of the remote, buttons can be used.</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5922" y="1600201"/>
            <a:ext cx="7843442" cy="4800600"/>
          </a:xfrm>
        </p:spPr>
      </p:pic>
    </p:spTree>
    <p:extLst>
      <p:ext uri="{BB962C8B-B14F-4D97-AF65-F5344CB8AC3E}">
        <p14:creationId xmlns:p14="http://schemas.microsoft.com/office/powerpoint/2010/main" xmlns="" val="422967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smtClean="0"/>
              <a:t>Pattern Categories</a:t>
            </a:r>
          </a:p>
        </p:txBody>
      </p:sp>
      <p:sp>
        <p:nvSpPr>
          <p:cNvPr id="12291" name="Rectangle 3"/>
          <p:cNvSpPr>
            <a:spLocks noGrp="1" noChangeArrowheads="1"/>
          </p:cNvSpPr>
          <p:nvPr>
            <p:ph type="body" idx="1"/>
          </p:nvPr>
        </p:nvSpPr>
        <p:spPr/>
        <p:txBody>
          <a:bodyPr/>
          <a:lstStyle/>
          <a:p>
            <a:pPr eaLnBrk="1" hangingPunct="1">
              <a:lnSpc>
                <a:spcPct val="90000"/>
              </a:lnSpc>
            </a:pPr>
            <a:r>
              <a:rPr lang="en-US" b="1" dirty="0" smtClean="0"/>
              <a:t>Creational Patterns</a:t>
            </a:r>
            <a:r>
              <a:rPr lang="en-US" dirty="0" smtClean="0"/>
              <a:t> concern the process of object creation.</a:t>
            </a:r>
          </a:p>
          <a:p>
            <a:pPr eaLnBrk="1" hangingPunct="1">
              <a:lnSpc>
                <a:spcPct val="90000"/>
              </a:lnSpc>
              <a:buFont typeface="Wingdings" pitchFamily="2" charset="2"/>
              <a:buNone/>
            </a:pPr>
            <a:endParaRPr lang="en-US" dirty="0" smtClean="0"/>
          </a:p>
          <a:p>
            <a:pPr eaLnBrk="1" hangingPunct="1">
              <a:lnSpc>
                <a:spcPct val="90000"/>
              </a:lnSpc>
            </a:pPr>
            <a:r>
              <a:rPr lang="en-US" b="1" dirty="0" smtClean="0"/>
              <a:t>Structural Patterns</a:t>
            </a:r>
            <a:r>
              <a:rPr lang="en-US" dirty="0" smtClean="0"/>
              <a:t> concern with integration and composition of classes and objects.</a:t>
            </a:r>
          </a:p>
          <a:p>
            <a:pPr eaLnBrk="1" hangingPunct="1">
              <a:lnSpc>
                <a:spcPct val="90000"/>
              </a:lnSpc>
              <a:buFont typeface="Wingdings" pitchFamily="2" charset="2"/>
              <a:buNone/>
            </a:pPr>
            <a:endParaRPr lang="en-US" dirty="0" smtClean="0"/>
          </a:p>
          <a:p>
            <a:pPr eaLnBrk="1" hangingPunct="1">
              <a:lnSpc>
                <a:spcPct val="90000"/>
              </a:lnSpc>
            </a:pPr>
            <a:r>
              <a:rPr lang="en-US" b="1" dirty="0" smtClean="0"/>
              <a:t>Behavioral Patterns</a:t>
            </a:r>
            <a:r>
              <a:rPr lang="en-US" dirty="0" smtClean="0"/>
              <a:t> concern with class or object communication.</a:t>
            </a:r>
          </a:p>
        </p:txBody>
      </p:sp>
    </p:spTree>
    <p:extLst>
      <p:ext uri="{BB962C8B-B14F-4D97-AF65-F5344CB8AC3E}">
        <p14:creationId xmlns:p14="http://schemas.microsoft.com/office/powerpoint/2010/main" xmlns="" val="26258689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2099" y="1600200"/>
            <a:ext cx="7926345" cy="4800600"/>
          </a:xfrm>
        </p:spPr>
      </p:pic>
    </p:spTree>
    <p:extLst>
      <p:ext uri="{BB962C8B-B14F-4D97-AF65-F5344CB8AC3E}">
        <p14:creationId xmlns:p14="http://schemas.microsoft.com/office/powerpoint/2010/main" xmlns="" val="40496021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828800"/>
            <a:ext cx="8152235" cy="4634345"/>
          </a:xfrm>
        </p:spPr>
      </p:pic>
    </p:spTree>
    <p:extLst>
      <p:ext uri="{BB962C8B-B14F-4D97-AF65-F5344CB8AC3E}">
        <p14:creationId xmlns:p14="http://schemas.microsoft.com/office/powerpoint/2010/main" xmlns="" val="15205199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3. State</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Alters the objects behavior, </a:t>
            </a:r>
          </a:p>
          <a:p>
            <a:r>
              <a:rPr lang="en-US" dirty="0" smtClean="0">
                <a:solidFill>
                  <a:srgbClr val="FF0000"/>
                </a:solidFill>
              </a:rPr>
              <a:t>when the internal state of the object changes.</a:t>
            </a:r>
          </a:p>
          <a:p>
            <a:endParaRPr lang="en-US" dirty="0" smtClean="0"/>
          </a:p>
          <a:p>
            <a:r>
              <a:rPr lang="en-US" i="1" dirty="0" smtClean="0"/>
              <a:t>allows full </a:t>
            </a:r>
            <a:r>
              <a:rPr lang="en-US" i="1" dirty="0"/>
              <a:t>encapsulation of an unlimited number of states </a:t>
            </a:r>
            <a:endParaRPr lang="en-US" i="1" dirty="0" smtClean="0"/>
          </a:p>
          <a:p>
            <a:r>
              <a:rPr lang="en-US" i="1" dirty="0" smtClean="0"/>
              <a:t>on </a:t>
            </a:r>
            <a:r>
              <a:rPr lang="en-US" i="1" dirty="0"/>
              <a:t>a context for easy maintenance and flexibility.</a:t>
            </a:r>
            <a:endParaRPr lang="en-US" dirty="0" smtClean="0"/>
          </a:p>
          <a:p>
            <a:endParaRPr lang="en-US" dirty="0" smtClean="0"/>
          </a:p>
          <a:p>
            <a:r>
              <a:rPr lang="en-US" dirty="0" smtClean="0"/>
              <a:t>Ex. Fan wall control – level 0,1,2,3,4.</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76200"/>
            <a:ext cx="9172608" cy="6781800"/>
          </a:xfrm>
        </p:spPr>
      </p:pic>
    </p:spTree>
    <p:extLst>
      <p:ext uri="{BB962C8B-B14F-4D97-AF65-F5344CB8AC3E}">
        <p14:creationId xmlns:p14="http://schemas.microsoft.com/office/powerpoint/2010/main" xmlns="" val="8323628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7548" y="2133600"/>
            <a:ext cx="8953498" cy="3581399"/>
          </a:xfrm>
        </p:spPr>
      </p:pic>
    </p:spTree>
    <p:extLst>
      <p:ext uri="{BB962C8B-B14F-4D97-AF65-F5344CB8AC3E}">
        <p14:creationId xmlns:p14="http://schemas.microsoft.com/office/powerpoint/2010/main" xmlns="" val="12744644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533400"/>
            <a:ext cx="8397473" cy="6304686"/>
          </a:xfrm>
        </p:spPr>
      </p:pic>
    </p:spTree>
    <p:extLst>
      <p:ext uri="{BB962C8B-B14F-4D97-AF65-F5344CB8AC3E}">
        <p14:creationId xmlns:p14="http://schemas.microsoft.com/office/powerpoint/2010/main" xmlns="" val="3963486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762000"/>
            <a:ext cx="8092992" cy="6076087"/>
          </a:xfrm>
        </p:spPr>
      </p:pic>
    </p:spTree>
    <p:extLst>
      <p:ext uri="{BB962C8B-B14F-4D97-AF65-F5344CB8AC3E}">
        <p14:creationId xmlns:p14="http://schemas.microsoft.com/office/powerpoint/2010/main" xmlns="" val="7619041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90047" y="2038889"/>
            <a:ext cx="7563906" cy="3648584"/>
          </a:xfrm>
        </p:spPr>
      </p:pic>
    </p:spTree>
    <p:extLst>
      <p:ext uri="{BB962C8B-B14F-4D97-AF65-F5344CB8AC3E}">
        <p14:creationId xmlns:p14="http://schemas.microsoft.com/office/powerpoint/2010/main" xmlns="" val="42418087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4. strategy</a:t>
            </a:r>
            <a:endParaRPr lang="en-US" dirty="0">
              <a:solidFill>
                <a:srgbClr val="FF0000"/>
              </a:solidFill>
            </a:endParaRPr>
          </a:p>
        </p:txBody>
      </p:sp>
      <p:sp>
        <p:nvSpPr>
          <p:cNvPr id="3" name="Content Placeholder 2"/>
          <p:cNvSpPr>
            <a:spLocks noGrp="1"/>
          </p:cNvSpPr>
          <p:nvPr>
            <p:ph idx="1"/>
          </p:nvPr>
        </p:nvSpPr>
        <p:spPr>
          <a:xfrm>
            <a:off x="457200" y="1219200"/>
            <a:ext cx="8458200" cy="5257800"/>
          </a:xfrm>
        </p:spPr>
        <p:txBody>
          <a:bodyPr>
            <a:normAutofit fontScale="85000" lnSpcReduction="20000"/>
          </a:bodyPr>
          <a:lstStyle/>
          <a:p>
            <a:r>
              <a:rPr lang="en-US" dirty="0" smtClean="0">
                <a:solidFill>
                  <a:srgbClr val="FF0000"/>
                </a:solidFill>
              </a:rPr>
              <a:t>Encapsulates an algorithm inside a class.</a:t>
            </a:r>
          </a:p>
          <a:p>
            <a:endParaRPr lang="en-US" dirty="0" smtClean="0"/>
          </a:p>
          <a:p>
            <a:r>
              <a:rPr lang="en-US" dirty="0"/>
              <a:t>enables selecting an </a:t>
            </a:r>
            <a:r>
              <a:rPr lang="en-US" dirty="0">
                <a:hlinkClick r:id="rId2" tooltip="Algorithm"/>
              </a:rPr>
              <a:t>algorithm</a:t>
            </a:r>
            <a:r>
              <a:rPr lang="en-US" dirty="0"/>
              <a:t> at runtime. </a:t>
            </a:r>
          </a:p>
          <a:p>
            <a:endParaRPr lang="en-US" dirty="0" smtClean="0"/>
          </a:p>
          <a:p>
            <a:r>
              <a:rPr lang="en-US" dirty="0" smtClean="0"/>
              <a:t>defines </a:t>
            </a:r>
            <a:r>
              <a:rPr lang="en-US" dirty="0"/>
              <a:t>a family of algorithms, encapsulates each algorithm, and</a:t>
            </a:r>
          </a:p>
          <a:p>
            <a:r>
              <a:rPr lang="en-US" dirty="0"/>
              <a:t>makes the algorithms interchangeable within that family.</a:t>
            </a:r>
          </a:p>
          <a:p>
            <a:endParaRPr lang="en-US" dirty="0" smtClean="0"/>
          </a:p>
          <a:p>
            <a:r>
              <a:rPr lang="en-US" dirty="0" smtClean="0"/>
              <a:t>Strategy </a:t>
            </a:r>
            <a:r>
              <a:rPr lang="en-US" dirty="0"/>
              <a:t>lets the algorithm vary independently from clients that use </a:t>
            </a:r>
            <a:r>
              <a:rPr lang="en-US" dirty="0" smtClean="0"/>
              <a:t>it.</a:t>
            </a:r>
            <a:endParaRPr lang="en-US" dirty="0"/>
          </a:p>
          <a:p>
            <a:endParaRPr lang="en-US" dirty="0"/>
          </a:p>
          <a:p>
            <a:r>
              <a:rPr lang="en-US" dirty="0" smtClean="0"/>
              <a:t>Ex. </a:t>
            </a:r>
            <a:r>
              <a:rPr lang="en-US" dirty="0" err="1" smtClean="0"/>
              <a:t>Java.util.comparator#compare</a:t>
            </a:r>
            <a:r>
              <a:rPr lang="en-US" dirty="0" smtClean="0"/>
              <a: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4129" y="1828800"/>
            <a:ext cx="8356471" cy="4419599"/>
          </a:xfrm>
        </p:spPr>
      </p:pic>
    </p:spTree>
    <p:extLst>
      <p:ext uri="{BB962C8B-B14F-4D97-AF65-F5344CB8AC3E}">
        <p14:creationId xmlns:p14="http://schemas.microsoft.com/office/powerpoint/2010/main" xmlns="" val="1508368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algn="ctr" eaLnBrk="1" hangingPunct="1"/>
            <a:r>
              <a:rPr lang="en-US" sz="4000" dirty="0" smtClean="0">
                <a:solidFill>
                  <a:srgbClr val="FF0000"/>
                </a:solidFill>
              </a:rPr>
              <a:t>What is the addressing Quality Attribute?</a:t>
            </a:r>
          </a:p>
        </p:txBody>
      </p:sp>
      <p:sp>
        <p:nvSpPr>
          <p:cNvPr id="92163" name="Rectangle 3"/>
          <p:cNvSpPr>
            <a:spLocks noGrp="1" noChangeArrowheads="1"/>
          </p:cNvSpPr>
          <p:nvPr>
            <p:ph type="body" idx="1"/>
          </p:nvPr>
        </p:nvSpPr>
        <p:spPr>
          <a:xfrm>
            <a:off x="457200" y="1752600"/>
            <a:ext cx="8229600" cy="762000"/>
          </a:xfrm>
        </p:spPr>
        <p:txBody>
          <a:bodyPr>
            <a:normAutofit fontScale="85000" lnSpcReduction="20000"/>
          </a:bodyPr>
          <a:lstStyle/>
          <a:p>
            <a:pPr eaLnBrk="1" hangingPunct="1"/>
            <a:r>
              <a:rPr lang="en-US" smtClean="0"/>
              <a:t>Modifiability, Exchangeability, Reusability, Extensibility, Maintainability.</a:t>
            </a:r>
          </a:p>
        </p:txBody>
      </p:sp>
      <p:sp>
        <p:nvSpPr>
          <p:cNvPr id="92164" name="Rectangle 4"/>
          <p:cNvSpPr>
            <a:spLocks noChangeArrowheads="1"/>
          </p:cNvSpPr>
          <p:nvPr/>
        </p:nvSpPr>
        <p:spPr bwMode="auto">
          <a:xfrm>
            <a:off x="381000" y="31623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a:r>
              <a:rPr lang="en-US" sz="3600" dirty="0">
                <a:solidFill>
                  <a:srgbClr val="FF0000"/>
                </a:solidFill>
              </a:rPr>
              <a:t>What properties these patterns provide?</a:t>
            </a:r>
          </a:p>
        </p:txBody>
      </p:sp>
      <p:sp>
        <p:nvSpPr>
          <p:cNvPr id="92165" name="Rectangle 5"/>
          <p:cNvSpPr>
            <a:spLocks noChangeArrowheads="1"/>
          </p:cNvSpPr>
          <p:nvPr/>
        </p:nvSpPr>
        <p:spPr bwMode="auto">
          <a:xfrm>
            <a:off x="381000" y="4495800"/>
            <a:ext cx="8229600"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pitchFamily="2" charset="2"/>
              <a:buChar char="o"/>
            </a:pPr>
            <a:r>
              <a:rPr lang="en-US" sz="3200" dirty="0"/>
              <a:t>More general code for better </a:t>
            </a:r>
            <a:r>
              <a:rPr lang="en-US" sz="3200" dirty="0">
                <a:solidFill>
                  <a:srgbClr val="FF0000"/>
                </a:solidFill>
              </a:rPr>
              <a:t>Reusability.</a:t>
            </a:r>
          </a:p>
          <a:p>
            <a:pPr marL="469900" indent="-469900">
              <a:spcBef>
                <a:spcPct val="20000"/>
              </a:spcBef>
              <a:buClr>
                <a:schemeClr val="bg2"/>
              </a:buClr>
              <a:buSzPct val="70000"/>
              <a:buFont typeface="Wingdings" pitchFamily="2" charset="2"/>
              <a:buChar char="o"/>
            </a:pPr>
            <a:endParaRPr lang="en-US" sz="2000" dirty="0"/>
          </a:p>
          <a:p>
            <a:pPr marL="469900" indent="-469900">
              <a:spcBef>
                <a:spcPct val="20000"/>
              </a:spcBef>
              <a:buClr>
                <a:schemeClr val="bg2"/>
              </a:buClr>
              <a:buSzPct val="70000"/>
              <a:buFont typeface="Wingdings" pitchFamily="2" charset="2"/>
              <a:buChar char="o"/>
            </a:pPr>
            <a:r>
              <a:rPr lang="en-US" sz="3200" dirty="0">
                <a:solidFill>
                  <a:srgbClr val="FF0000"/>
                </a:solidFill>
              </a:rPr>
              <a:t>Redundant code elimination </a:t>
            </a:r>
            <a:r>
              <a:rPr lang="en-US" sz="3200" dirty="0"/>
              <a:t>for better Maintainability.</a:t>
            </a:r>
          </a:p>
        </p:txBody>
      </p:sp>
    </p:spTree>
    <p:extLst>
      <p:ext uri="{BB962C8B-B14F-4D97-AF65-F5344CB8AC3E}">
        <p14:creationId xmlns:p14="http://schemas.microsoft.com/office/powerpoint/2010/main" xmlns="" val="3700297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diamond(in)">
                                      <p:cBhvr>
                                        <p:cTn id="7" dur="500"/>
                                        <p:tgtEl>
                                          <p:spTgt spid="92163">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2164"/>
                                        </p:tgtEl>
                                        <p:attrNameLst>
                                          <p:attrName>style.visibility</p:attrName>
                                        </p:attrNameLst>
                                      </p:cBhvr>
                                      <p:to>
                                        <p:strVal val="visible"/>
                                      </p:to>
                                    </p:set>
                                    <p:anim calcmode="lin" valueType="num">
                                      <p:cBhvr additive="base">
                                        <p:cTn id="10" dur="2000" fill="hold"/>
                                        <p:tgtEl>
                                          <p:spTgt spid="92164"/>
                                        </p:tgtEl>
                                        <p:attrNameLst>
                                          <p:attrName>ppt_x</p:attrName>
                                        </p:attrNameLst>
                                      </p:cBhvr>
                                      <p:tavLst>
                                        <p:tav tm="0">
                                          <p:val>
                                            <p:strVal val="#ppt_x"/>
                                          </p:val>
                                        </p:tav>
                                        <p:tav tm="100000">
                                          <p:val>
                                            <p:strVal val="#ppt_x"/>
                                          </p:val>
                                        </p:tav>
                                      </p:tavLst>
                                    </p:anim>
                                    <p:anim calcmode="lin" valueType="num">
                                      <p:cBhvr additive="base">
                                        <p:cTn id="11" dur="2000" fill="hold"/>
                                        <p:tgtEl>
                                          <p:spTgt spid="92164"/>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2165"/>
                                        </p:tgtEl>
                                        <p:attrNameLst>
                                          <p:attrName>style.visibility</p:attrName>
                                        </p:attrNameLst>
                                      </p:cBhvr>
                                      <p:to>
                                        <p:strVal val="visible"/>
                                      </p:to>
                                    </p:set>
                                    <p:anim calcmode="lin" valueType="num">
                                      <p:cBhvr additive="base">
                                        <p:cTn id="14" dur="2000" fill="hold"/>
                                        <p:tgtEl>
                                          <p:spTgt spid="92165"/>
                                        </p:tgtEl>
                                        <p:attrNameLst>
                                          <p:attrName>ppt_x</p:attrName>
                                        </p:attrNameLst>
                                      </p:cBhvr>
                                      <p:tavLst>
                                        <p:tav tm="0">
                                          <p:val>
                                            <p:strVal val="#ppt_x"/>
                                          </p:val>
                                        </p:tav>
                                        <p:tav tm="100000">
                                          <p:val>
                                            <p:strVal val="#ppt_x"/>
                                          </p:val>
                                        </p:tav>
                                      </p:tavLst>
                                    </p:anim>
                                    <p:anim calcmode="lin" valueType="num">
                                      <p:cBhvr additive="base">
                                        <p:cTn id="15" dur="2000" fill="hold"/>
                                        <p:tgtEl>
                                          <p:spTgt spid="92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4" grpId="0"/>
      <p:bldP spid="9216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200" y="0"/>
            <a:ext cx="9067800" cy="6858000"/>
          </a:xfrm>
        </p:spPr>
      </p:pic>
    </p:spTree>
    <p:extLst>
      <p:ext uri="{BB962C8B-B14F-4D97-AF65-F5344CB8AC3E}">
        <p14:creationId xmlns:p14="http://schemas.microsoft.com/office/powerpoint/2010/main" xmlns="" val="22307052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626877"/>
            <a:ext cx="8229600" cy="4472608"/>
          </a:xfrm>
        </p:spPr>
      </p:pic>
    </p:spTree>
    <p:extLst>
      <p:ext uri="{BB962C8B-B14F-4D97-AF65-F5344CB8AC3E}">
        <p14:creationId xmlns:p14="http://schemas.microsoft.com/office/powerpoint/2010/main" xmlns="" val="6388786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2757218"/>
            <a:ext cx="8229600" cy="2211927"/>
          </a:xfrm>
        </p:spPr>
      </p:pic>
    </p:spTree>
    <p:extLst>
      <p:ext uri="{BB962C8B-B14F-4D97-AF65-F5344CB8AC3E}">
        <p14:creationId xmlns:p14="http://schemas.microsoft.com/office/powerpoint/2010/main" xmlns="" val="17894687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 y="304800"/>
            <a:ext cx="8915400" cy="6456564"/>
          </a:xfrm>
        </p:spPr>
      </p:pic>
    </p:spTree>
    <p:extLst>
      <p:ext uri="{BB962C8B-B14F-4D97-AF65-F5344CB8AC3E}">
        <p14:creationId xmlns:p14="http://schemas.microsoft.com/office/powerpoint/2010/main" xmlns="" val="4531479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1600200"/>
            <a:ext cx="8534400" cy="5257800"/>
          </a:xfrm>
        </p:spPr>
      </p:pic>
    </p:spTree>
    <p:extLst>
      <p:ext uri="{BB962C8B-B14F-4D97-AF65-F5344CB8AC3E}">
        <p14:creationId xmlns:p14="http://schemas.microsoft.com/office/powerpoint/2010/main" xmlns="" val="32714439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5. Observer</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Allows one to many dependence between objects.</a:t>
            </a:r>
          </a:p>
          <a:p>
            <a:endParaRPr lang="en-US" dirty="0" smtClean="0">
              <a:solidFill>
                <a:srgbClr val="FF0000"/>
              </a:solidFill>
            </a:endParaRPr>
          </a:p>
          <a:p>
            <a:r>
              <a:rPr lang="en-US" dirty="0" smtClean="0">
                <a:solidFill>
                  <a:srgbClr val="FF0000"/>
                </a:solidFill>
              </a:rPr>
              <a:t>If the state of one object is changed, </a:t>
            </a:r>
          </a:p>
          <a:p>
            <a:r>
              <a:rPr lang="en-US" dirty="0" smtClean="0">
                <a:solidFill>
                  <a:srgbClr val="FF0000"/>
                </a:solidFill>
              </a:rPr>
              <a:t>all the dependent object are notified about the event.</a:t>
            </a:r>
          </a:p>
          <a:p>
            <a:endParaRPr lang="en-US" dirty="0" smtClean="0">
              <a:solidFill>
                <a:srgbClr val="FF0000"/>
              </a:solidFill>
            </a:endParaRPr>
          </a:p>
          <a:p>
            <a:r>
              <a:rPr lang="en-US" dirty="0" smtClean="0">
                <a:solidFill>
                  <a:srgbClr val="FF0000"/>
                </a:solidFill>
              </a:rPr>
              <a:t>A way of notifying the change, To a number of classes</a:t>
            </a:r>
            <a:r>
              <a:rPr lang="en-US" dirty="0" smtClean="0"/>
              <a:t>.</a:t>
            </a:r>
          </a:p>
          <a:p>
            <a:endParaRPr lang="en-US" dirty="0"/>
          </a:p>
          <a:p>
            <a:r>
              <a:rPr lang="en-US" dirty="0" smtClean="0"/>
              <a:t>Ex. Online bidding – </a:t>
            </a:r>
          </a:p>
          <a:p>
            <a:pPr>
              <a:buNone/>
            </a:pPr>
            <a:r>
              <a:rPr lang="en-US" dirty="0"/>
              <a:t>	</a:t>
            </a:r>
            <a:r>
              <a:rPr lang="en-US" dirty="0" smtClean="0"/>
              <a:t>-	you can register and </a:t>
            </a:r>
          </a:p>
          <a:p>
            <a:pPr>
              <a:buNone/>
            </a:pPr>
            <a:r>
              <a:rPr lang="en-US" dirty="0"/>
              <a:t>	</a:t>
            </a:r>
            <a:r>
              <a:rPr lang="en-US" dirty="0" smtClean="0"/>
              <a:t>-	will be notified, when there is a new bid.</a:t>
            </a:r>
          </a:p>
          <a:p>
            <a:r>
              <a:rPr lang="en-US" dirty="0" smtClean="0"/>
              <a:t> ex. Share market prices, notified to customers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p:spPr>
      </p:pic>
    </p:spTree>
    <p:extLst>
      <p:ext uri="{BB962C8B-B14F-4D97-AF65-F5344CB8AC3E}">
        <p14:creationId xmlns:p14="http://schemas.microsoft.com/office/powerpoint/2010/main" xmlns="" val="3704400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p:spPr>
      </p:pic>
    </p:spTree>
    <p:extLst>
      <p:ext uri="{BB962C8B-B14F-4D97-AF65-F5344CB8AC3E}">
        <p14:creationId xmlns:p14="http://schemas.microsoft.com/office/powerpoint/2010/main" xmlns="" val="2412814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152400"/>
            <a:ext cx="9144000" cy="6705600"/>
          </a:xfrm>
        </p:spPr>
      </p:pic>
    </p:spTree>
    <p:extLst>
      <p:ext uri="{BB962C8B-B14F-4D97-AF65-F5344CB8AC3E}">
        <p14:creationId xmlns:p14="http://schemas.microsoft.com/office/powerpoint/2010/main" xmlns="" val="39348689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3059" y="1828800"/>
            <a:ext cx="8834783" cy="3657600"/>
          </a:xfrm>
        </p:spPr>
      </p:pic>
    </p:spTree>
    <p:extLst>
      <p:ext uri="{BB962C8B-B14F-4D97-AF65-F5344CB8AC3E}">
        <p14:creationId xmlns:p14="http://schemas.microsoft.com/office/powerpoint/2010/main" xmlns="" val="3363811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Creational Patterns</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2159202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p:spPr>
      </p:pic>
    </p:spTree>
    <p:extLst>
      <p:ext uri="{BB962C8B-B14F-4D97-AF65-F5344CB8AC3E}">
        <p14:creationId xmlns:p14="http://schemas.microsoft.com/office/powerpoint/2010/main" xmlns="" val="16964817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6. Visitor</a:t>
            </a:r>
            <a:endParaRPr lang="en-US" dirty="0">
              <a:solidFill>
                <a:srgbClr val="FF0000"/>
              </a:solidFill>
            </a:endParaRPr>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endParaRPr lang="en-US" dirty="0" smtClean="0"/>
          </a:p>
          <a:p>
            <a:r>
              <a:rPr lang="en-US" dirty="0" smtClean="0">
                <a:solidFill>
                  <a:srgbClr val="FF0000"/>
                </a:solidFill>
              </a:rPr>
              <a:t>Add new operations </a:t>
            </a:r>
            <a:r>
              <a:rPr lang="en-US" dirty="0" smtClean="0"/>
              <a:t>to the class, </a:t>
            </a:r>
            <a:r>
              <a:rPr lang="en-US" dirty="0" smtClean="0">
                <a:solidFill>
                  <a:srgbClr val="FF0000"/>
                </a:solidFill>
              </a:rPr>
              <a:t>without making notifications to the real class at all</a:t>
            </a:r>
            <a:r>
              <a:rPr lang="en-US" dirty="0" smtClean="0"/>
              <a:t>.</a:t>
            </a:r>
          </a:p>
          <a:p>
            <a:endParaRPr lang="en-US" dirty="0" smtClean="0"/>
          </a:p>
          <a:p>
            <a:endParaRPr lang="en-US" dirty="0" smtClean="0"/>
          </a:p>
          <a:p>
            <a:r>
              <a:rPr lang="en-US" dirty="0" smtClean="0"/>
              <a:t>Ex. Operation of a taxi company</a:t>
            </a:r>
          </a:p>
          <a:p>
            <a:pPr>
              <a:buNone/>
            </a:pPr>
            <a:r>
              <a:rPr lang="en-US" dirty="0" smtClean="0"/>
              <a:t>	-	When a person calls a taxi company, </a:t>
            </a:r>
          </a:p>
          <a:p>
            <a:pPr>
              <a:buNone/>
            </a:pPr>
            <a:r>
              <a:rPr lang="en-US" dirty="0" smtClean="0"/>
              <a:t>	-	Company then dispatches a cab to the customer 	</a:t>
            </a:r>
          </a:p>
          <a:p>
            <a:pPr>
              <a:buNone/>
            </a:pPr>
            <a:r>
              <a:rPr lang="en-US" dirty="0"/>
              <a:t>	</a:t>
            </a:r>
            <a:r>
              <a:rPr lang="en-US" dirty="0" smtClean="0"/>
              <a:t>	(i.e. a visitor is accepted)</a:t>
            </a:r>
          </a:p>
          <a:p>
            <a:pPr>
              <a:buNone/>
            </a:pPr>
            <a:r>
              <a:rPr lang="en-US" dirty="0"/>
              <a:t>	</a:t>
            </a:r>
            <a:r>
              <a:rPr lang="en-US" dirty="0" smtClean="0"/>
              <a:t>-	upon entering the taxi, taxi driver takes control of the visitor.</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8634" y="1143000"/>
            <a:ext cx="8902965" cy="5410200"/>
          </a:xfrm>
        </p:spPr>
      </p:pic>
    </p:spTree>
    <p:extLst>
      <p:ext uri="{BB962C8B-B14F-4D97-AF65-F5344CB8AC3E}">
        <p14:creationId xmlns:p14="http://schemas.microsoft.com/office/powerpoint/2010/main" xmlns="" val="3756776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0"/>
            <a:ext cx="9144000" cy="6126163"/>
          </a:xfrm>
        </p:spPr>
      </p:pic>
    </p:spTree>
    <p:extLst>
      <p:ext uri="{BB962C8B-B14F-4D97-AF65-F5344CB8AC3E}">
        <p14:creationId xmlns:p14="http://schemas.microsoft.com/office/powerpoint/2010/main" xmlns="" val="35710535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0"/>
            <a:ext cx="9144000" cy="6126163"/>
          </a:xfrm>
        </p:spPr>
      </p:pic>
    </p:spTree>
    <p:extLst>
      <p:ext uri="{BB962C8B-B14F-4D97-AF65-F5344CB8AC3E}">
        <p14:creationId xmlns:p14="http://schemas.microsoft.com/office/powerpoint/2010/main" xmlns="" val="40390117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783" y="0"/>
            <a:ext cx="9164783" cy="6858000"/>
          </a:xfrm>
        </p:spPr>
      </p:pic>
    </p:spTree>
    <p:extLst>
      <p:ext uri="{BB962C8B-B14F-4D97-AF65-F5344CB8AC3E}">
        <p14:creationId xmlns:p14="http://schemas.microsoft.com/office/powerpoint/2010/main" xmlns="" val="2691589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4977" y="457199"/>
            <a:ext cx="8403223" cy="6336301"/>
          </a:xfrm>
        </p:spPr>
      </p:pic>
    </p:spTree>
    <p:extLst>
      <p:ext uri="{BB962C8B-B14F-4D97-AF65-F5344CB8AC3E}">
        <p14:creationId xmlns:p14="http://schemas.microsoft.com/office/powerpoint/2010/main" xmlns="" val="37090125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7. Command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Enables the request to be Encapsulated as an object.</a:t>
            </a:r>
          </a:p>
          <a:p>
            <a:r>
              <a:rPr lang="en-US" dirty="0" smtClean="0"/>
              <a:t>A complete command is stored as an object.</a:t>
            </a:r>
          </a:p>
          <a:p>
            <a:endParaRPr lang="en-US" dirty="0" smtClean="0"/>
          </a:p>
          <a:p>
            <a:r>
              <a:rPr lang="en-US" dirty="0" smtClean="0"/>
              <a:t>Ex. At restaurant – waiter notes down the order in his order sheet</a:t>
            </a:r>
          </a:p>
          <a:p>
            <a:r>
              <a:rPr lang="en-US" dirty="0" smtClean="0"/>
              <a:t>Ex. Remote control buttons</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does the famous saying </a:t>
            </a:r>
            <a:endParaRPr lang="en-US" dirty="0" smtClean="0"/>
          </a:p>
          <a:p>
            <a:endParaRPr lang="en-US" dirty="0"/>
          </a:p>
          <a:p>
            <a:r>
              <a:rPr lang="en-US" dirty="0" smtClean="0"/>
              <a:t>“</a:t>
            </a:r>
            <a:r>
              <a:rPr lang="en-US" dirty="0"/>
              <a:t>your wish is my command“ mean? </a:t>
            </a:r>
            <a:endParaRPr lang="en-US" dirty="0" smtClean="0"/>
          </a:p>
          <a:p>
            <a:endParaRPr lang="en-US" dirty="0"/>
          </a:p>
          <a:p>
            <a:r>
              <a:rPr lang="en-US" dirty="0" smtClean="0"/>
              <a:t>It </a:t>
            </a:r>
            <a:r>
              <a:rPr lang="en-US" dirty="0"/>
              <a:t>means, whatever you wish for, </a:t>
            </a:r>
            <a:endParaRPr lang="en-US" dirty="0" smtClean="0"/>
          </a:p>
          <a:p>
            <a:r>
              <a:rPr lang="en-US" dirty="0" smtClean="0"/>
              <a:t>I </a:t>
            </a:r>
            <a:r>
              <a:rPr lang="en-US" dirty="0"/>
              <a:t>will do it as if it is a command.</a:t>
            </a:r>
          </a:p>
        </p:txBody>
      </p:sp>
    </p:spTree>
    <p:extLst>
      <p:ext uri="{BB962C8B-B14F-4D97-AF65-F5344CB8AC3E}">
        <p14:creationId xmlns:p14="http://schemas.microsoft.com/office/powerpoint/2010/main" xmlns="" val="13979704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 y="381000"/>
            <a:ext cx="8925875" cy="6248400"/>
          </a:xfrm>
        </p:spPr>
      </p:pic>
    </p:spTree>
    <p:extLst>
      <p:ext uri="{BB962C8B-B14F-4D97-AF65-F5344CB8AC3E}">
        <p14:creationId xmlns:p14="http://schemas.microsoft.com/office/powerpoint/2010/main" xmlns="" val="895229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Deals with </a:t>
            </a:r>
          </a:p>
          <a:p>
            <a:r>
              <a:rPr lang="en-US" dirty="0" smtClean="0">
                <a:solidFill>
                  <a:srgbClr val="FF0000"/>
                </a:solidFill>
              </a:rPr>
              <a:t>the object creation mechanisms</a:t>
            </a:r>
          </a:p>
          <a:p>
            <a:r>
              <a:rPr lang="en-US" dirty="0" smtClean="0"/>
              <a:t>In a manner</a:t>
            </a:r>
          </a:p>
          <a:p>
            <a:r>
              <a:rPr lang="en-US" dirty="0" smtClean="0"/>
              <a:t>Suitable to a given situation</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152400"/>
            <a:ext cx="8610599" cy="6553200"/>
          </a:xfrm>
        </p:spPr>
      </p:pic>
    </p:spTree>
    <p:extLst>
      <p:ext uri="{BB962C8B-B14F-4D97-AF65-F5344CB8AC3E}">
        <p14:creationId xmlns:p14="http://schemas.microsoft.com/office/powerpoint/2010/main" xmlns="" val="19047221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 y="76200"/>
            <a:ext cx="8839200" cy="6629400"/>
          </a:xfrm>
        </p:spPr>
      </p:pic>
    </p:spTree>
    <p:extLst>
      <p:ext uri="{BB962C8B-B14F-4D97-AF65-F5344CB8AC3E}">
        <p14:creationId xmlns:p14="http://schemas.microsoft.com/office/powerpoint/2010/main" xmlns="" val="22463461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9191027" cy="6858000"/>
          </a:xfrm>
        </p:spPr>
      </p:pic>
    </p:spTree>
    <p:extLst>
      <p:ext uri="{BB962C8B-B14F-4D97-AF65-F5344CB8AC3E}">
        <p14:creationId xmlns:p14="http://schemas.microsoft.com/office/powerpoint/2010/main" xmlns="" val="2053974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You are making a game application and you need to control a car instance with arrow keys. </a:t>
            </a:r>
            <a:r>
              <a:rPr lang="en-US" sz="2400" dirty="0" smtClean="0"/>
              <a:t/>
            </a:r>
            <a:br>
              <a:rPr lang="en-US" sz="2400" dirty="0" smtClean="0"/>
            </a:br>
            <a:r>
              <a:rPr lang="en-US" sz="2400" dirty="0" smtClean="0"/>
              <a:t>The </a:t>
            </a:r>
            <a:r>
              <a:rPr lang="en-US" sz="2400" dirty="0"/>
              <a:t>car movements or actions must be controlled by arrow keys.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938212" y="1676400"/>
            <a:ext cx="3076575" cy="43434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4843462" y="1676400"/>
            <a:ext cx="3648075" cy="4190999"/>
          </a:xfrm>
        </p:spPr>
      </p:pic>
    </p:spTree>
    <p:extLst>
      <p:ext uri="{BB962C8B-B14F-4D97-AF65-F5344CB8AC3E}">
        <p14:creationId xmlns:p14="http://schemas.microsoft.com/office/powerpoint/2010/main" xmlns="" val="40381775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8. Memento</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Capturing and restoring an object’s internal state.</a:t>
            </a:r>
          </a:p>
          <a:p>
            <a:r>
              <a:rPr lang="en-US" dirty="0" smtClean="0"/>
              <a:t>Stores the state of objects at different points.</a:t>
            </a:r>
          </a:p>
          <a:p>
            <a:endParaRPr lang="en-US" dirty="0" smtClean="0"/>
          </a:p>
          <a:p>
            <a:r>
              <a:rPr lang="en-US" dirty="0" smtClean="0"/>
              <a:t>Ex. Undo/redo operations in MS Word.</a:t>
            </a:r>
          </a:p>
          <a:p>
            <a:pPr>
              <a:buNone/>
            </a:pPr>
            <a:r>
              <a:rPr lang="en-US" dirty="0" smtClean="0"/>
              <a:t>	-	When something is typed in MS word, </a:t>
            </a:r>
          </a:p>
          <a:p>
            <a:pPr>
              <a:buNone/>
            </a:pPr>
            <a:r>
              <a:rPr lang="en-US" dirty="0"/>
              <a:t>	</a:t>
            </a:r>
            <a:r>
              <a:rPr lang="en-US" dirty="0" smtClean="0"/>
              <a:t>-	it stored in an object.</a:t>
            </a:r>
          </a:p>
          <a:p>
            <a:pPr>
              <a:buNone/>
            </a:pPr>
            <a:r>
              <a:rPr lang="en-US" dirty="0" smtClean="0"/>
              <a:t>	-	When we do undo/redo,</a:t>
            </a:r>
          </a:p>
          <a:p>
            <a:pPr>
              <a:buNone/>
            </a:pPr>
            <a:r>
              <a:rPr lang="en-US" dirty="0" smtClean="0"/>
              <a:t>	-	The object will be completely restored there.</a:t>
            </a:r>
          </a:p>
          <a:p>
            <a:endParaRPr lang="en-US" dirty="0"/>
          </a:p>
          <a:p>
            <a:r>
              <a:rPr lang="en-US" dirty="0" smtClean="0"/>
              <a:t>Ex. Saving the intermediate states of the game.</a:t>
            </a:r>
          </a:p>
          <a:p>
            <a:r>
              <a:rPr lang="en-US" dirty="0" smtClean="0"/>
              <a:t>Ex. checkpoints, save points in a transaction.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9. Mediator</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Defines Simplified communication between classes.</a:t>
            </a:r>
          </a:p>
          <a:p>
            <a:r>
              <a:rPr lang="en-US" dirty="0" smtClean="0"/>
              <a:t>Encapsulates coordination logic </a:t>
            </a:r>
          </a:p>
          <a:p>
            <a:pPr marL="0" indent="0">
              <a:buNone/>
            </a:pPr>
            <a:r>
              <a:rPr lang="en-US" dirty="0" smtClean="0"/>
              <a:t>	-	in an object, </a:t>
            </a:r>
          </a:p>
          <a:p>
            <a:pPr marL="0" indent="0">
              <a:buNone/>
            </a:pPr>
            <a:r>
              <a:rPr lang="en-US" dirty="0" smtClean="0"/>
              <a:t>	-	that defines </a:t>
            </a:r>
          </a:p>
          <a:p>
            <a:pPr marL="0" indent="0">
              <a:buNone/>
            </a:pPr>
            <a:r>
              <a:rPr lang="en-US" dirty="0" smtClean="0"/>
              <a:t>	-	how a group of objects interact with 		each other.</a:t>
            </a:r>
          </a:p>
          <a:p>
            <a:endParaRPr lang="en-US" dirty="0" smtClean="0"/>
          </a:p>
          <a:p>
            <a:r>
              <a:rPr lang="en-US" dirty="0" smtClean="0"/>
              <a:t>Ex. Air traffic controller.</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10. Template Method</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Template or skeleton of an algorithm is defined in a class</a:t>
            </a:r>
          </a:p>
          <a:p>
            <a:r>
              <a:rPr lang="en-US" dirty="0" smtClean="0"/>
              <a:t>Then subclasses are allowed to vary few steps </a:t>
            </a:r>
          </a:p>
          <a:p>
            <a:r>
              <a:rPr lang="en-US" dirty="0" smtClean="0"/>
              <a:t>without changing the original structure.</a:t>
            </a:r>
          </a:p>
          <a:p>
            <a:endParaRPr lang="en-US" dirty="0" smtClean="0"/>
          </a:p>
          <a:p>
            <a:endParaRPr lang="en-US" dirty="0"/>
          </a:p>
          <a:p>
            <a:r>
              <a:rPr lang="en-US" dirty="0" smtClean="0"/>
              <a:t>Defer the exact state of an algorithm to a subclass.</a:t>
            </a:r>
          </a:p>
          <a:p>
            <a:r>
              <a:rPr lang="en-US" dirty="0" smtClean="0"/>
              <a:t>You can create a class with predefined steps.</a:t>
            </a:r>
          </a:p>
          <a:p>
            <a:endParaRPr lang="en-US" dirty="0" smtClean="0"/>
          </a:p>
          <a:p>
            <a:r>
              <a:rPr lang="en-US" dirty="0" smtClean="0"/>
              <a:t>Ex. House plan.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1183</Words>
  <Application>Microsoft Office PowerPoint</Application>
  <PresentationFormat>On-screen Show (4:3)</PresentationFormat>
  <Paragraphs>359</Paragraphs>
  <Slides>96</Slides>
  <Notes>0</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Design Patterns</vt:lpstr>
      <vt:lpstr>What is a Design Pattern?</vt:lpstr>
      <vt:lpstr>How Patterns are used?</vt:lpstr>
      <vt:lpstr>Design patterns you have already seen </vt:lpstr>
      <vt:lpstr>Derived Conclusion</vt:lpstr>
      <vt:lpstr>Pattern Categories</vt:lpstr>
      <vt:lpstr>What is the addressing Quality Attribute?</vt:lpstr>
      <vt:lpstr>Creational Patterns</vt:lpstr>
      <vt:lpstr>Slide 9</vt:lpstr>
      <vt:lpstr>Slide 10</vt:lpstr>
      <vt:lpstr>1. Singleton Pattern</vt:lpstr>
      <vt:lpstr>Slide 12</vt:lpstr>
      <vt:lpstr>Slide 13</vt:lpstr>
      <vt:lpstr>2. Factory Pattern</vt:lpstr>
      <vt:lpstr>Slide 15</vt:lpstr>
      <vt:lpstr>Slide 16</vt:lpstr>
      <vt:lpstr>3. Factory Method</vt:lpstr>
      <vt:lpstr>Slide 18</vt:lpstr>
      <vt:lpstr>Slide 19</vt:lpstr>
      <vt:lpstr>Slide 20</vt:lpstr>
      <vt:lpstr>Slide 21</vt:lpstr>
      <vt:lpstr>4. Abstract Factory</vt:lpstr>
      <vt:lpstr>Slide 23</vt:lpstr>
      <vt:lpstr>Slide 24</vt:lpstr>
      <vt:lpstr>5. Builder Pattern</vt:lpstr>
      <vt:lpstr>6. Prototype Pattern</vt:lpstr>
      <vt:lpstr>Slide 27</vt:lpstr>
      <vt:lpstr>Slide 28</vt:lpstr>
      <vt:lpstr>Structural Patterns</vt:lpstr>
      <vt:lpstr>Slide 30</vt:lpstr>
      <vt:lpstr>1. Proxy Pattern</vt:lpstr>
      <vt:lpstr>2. Decorator</vt:lpstr>
      <vt:lpstr>3. Facade</vt:lpstr>
      <vt:lpstr>Slide 34</vt:lpstr>
      <vt:lpstr>Slide 35</vt:lpstr>
      <vt:lpstr>Slide 36</vt:lpstr>
      <vt:lpstr>Slide 37</vt:lpstr>
      <vt:lpstr>4. Adapter</vt:lpstr>
      <vt:lpstr>Slide 39</vt:lpstr>
      <vt:lpstr>Slide 40</vt:lpstr>
      <vt:lpstr>Slide 41</vt:lpstr>
      <vt:lpstr>Slide 42</vt:lpstr>
      <vt:lpstr>Slide 43</vt:lpstr>
      <vt:lpstr>5. Flyweight</vt:lpstr>
      <vt:lpstr>Slide 45</vt:lpstr>
      <vt:lpstr> Flyweight Design Pattern Code Example: </vt:lpstr>
      <vt:lpstr>Slide 47</vt:lpstr>
      <vt:lpstr>Slide 48</vt:lpstr>
      <vt:lpstr>Behavioral Patterns</vt:lpstr>
      <vt:lpstr>Slide 50</vt:lpstr>
      <vt:lpstr>1. Chain of Responsibility</vt:lpstr>
      <vt:lpstr>Slide 52</vt:lpstr>
      <vt:lpstr>Slide 53</vt:lpstr>
      <vt:lpstr>Slide 54</vt:lpstr>
      <vt:lpstr>Slide 55</vt:lpstr>
      <vt:lpstr>Slide 56</vt:lpstr>
      <vt:lpstr>Slide 57</vt:lpstr>
      <vt:lpstr>2. Iterator</vt:lpstr>
      <vt:lpstr>Slide 59</vt:lpstr>
      <vt:lpstr>Slide 60</vt:lpstr>
      <vt:lpstr>Slide 61</vt:lpstr>
      <vt:lpstr>3. State</vt:lpstr>
      <vt:lpstr>Slide 63</vt:lpstr>
      <vt:lpstr>Slide 64</vt:lpstr>
      <vt:lpstr>Slide 65</vt:lpstr>
      <vt:lpstr>Slide 66</vt:lpstr>
      <vt:lpstr>Slide 67</vt:lpstr>
      <vt:lpstr>4. strategy</vt:lpstr>
      <vt:lpstr>Slide 69</vt:lpstr>
      <vt:lpstr>Slide 70</vt:lpstr>
      <vt:lpstr>Slide 71</vt:lpstr>
      <vt:lpstr>Slide 72</vt:lpstr>
      <vt:lpstr>Slide 73</vt:lpstr>
      <vt:lpstr>Slide 74</vt:lpstr>
      <vt:lpstr>5. Observer</vt:lpstr>
      <vt:lpstr>Slide 76</vt:lpstr>
      <vt:lpstr>Slide 77</vt:lpstr>
      <vt:lpstr>Slide 78</vt:lpstr>
      <vt:lpstr>Slide 79</vt:lpstr>
      <vt:lpstr>Slide 80</vt:lpstr>
      <vt:lpstr>6. Visitor</vt:lpstr>
      <vt:lpstr>Slide 82</vt:lpstr>
      <vt:lpstr>Slide 83</vt:lpstr>
      <vt:lpstr>Slide 84</vt:lpstr>
      <vt:lpstr>Slide 85</vt:lpstr>
      <vt:lpstr>Slide 86</vt:lpstr>
      <vt:lpstr>7. Command</vt:lpstr>
      <vt:lpstr>Slide 88</vt:lpstr>
      <vt:lpstr>Slide 89</vt:lpstr>
      <vt:lpstr>Slide 90</vt:lpstr>
      <vt:lpstr>Slide 91</vt:lpstr>
      <vt:lpstr>Slide 92</vt:lpstr>
      <vt:lpstr>You are making a game application and you need to control a car instance with arrow keys.  The car movements or actions must be controlled by arrow keys.</vt:lpstr>
      <vt:lpstr>8. Memento</vt:lpstr>
      <vt:lpstr>9. Mediator</vt:lpstr>
      <vt:lpstr>10. Template Method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patterns</dc:title>
  <dc:creator>dipesh</dc:creator>
  <cp:lastModifiedBy>GMW</cp:lastModifiedBy>
  <cp:revision>188</cp:revision>
  <dcterms:created xsi:type="dcterms:W3CDTF">2018-03-27T01:50:08Z</dcterms:created>
  <dcterms:modified xsi:type="dcterms:W3CDTF">2020-10-29T05:17:47Z</dcterms:modified>
</cp:coreProperties>
</file>