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Glacial Indifference" panose="020B0604020202020204" charset="0"/>
      <p:regular r:id="rId9"/>
    </p:embeddedFont>
    <p:embeddedFont>
      <p:font typeface="Glacial Indifference Bold" panose="020B0604020202020204" charset="0"/>
      <p:regular r:id="rId10"/>
    </p:embeddedFont>
    <p:embeddedFont>
      <p:font typeface="Impact" panose="020B0806030902050204" pitchFamily="3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5.svg"/><Relationship Id="rId4" Type="http://schemas.openxmlformats.org/officeDocument/2006/relationships/image" Target="../media/image19.sv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2.png"/><Relationship Id="rId7" Type="http://schemas.openxmlformats.org/officeDocument/2006/relationships/image" Target="../media/image14.png"/><Relationship Id="rId12" Type="http://schemas.openxmlformats.org/officeDocument/2006/relationships/image" Target="../media/image5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23.sv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7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3.svg"/><Relationship Id="rId4" Type="http://schemas.openxmlformats.org/officeDocument/2006/relationships/image" Target="../media/image5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svg"/><Relationship Id="rId4" Type="http://schemas.openxmlformats.org/officeDocument/2006/relationships/image" Target="../media/image11.svg"/><Relationship Id="rId9" Type="http://schemas.openxmlformats.org/officeDocument/2006/relationships/image" Target="../media/image14.png"/><Relationship Id="rId1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16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13.svg"/><Relationship Id="rId2" Type="http://schemas.openxmlformats.org/officeDocument/2006/relationships/image" Target="../media/image1.jpeg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7.svg"/><Relationship Id="rId4" Type="http://schemas.openxmlformats.org/officeDocument/2006/relationships/image" Target="../media/image28.svg"/><Relationship Id="rId9" Type="http://schemas.openxmlformats.org/officeDocument/2006/relationships/image" Target="../media/image6.png"/><Relationship Id="rId1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648" b="-58070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028700" y="2816618"/>
            <a:ext cx="7230460" cy="6441682"/>
          </a:xfrm>
          <a:custGeom>
            <a:avLst/>
            <a:gdLst/>
            <a:ahLst/>
            <a:cxnLst/>
            <a:rect l="l" t="t" r="r" b="b"/>
            <a:pathLst>
              <a:path w="7230460" h="6441682">
                <a:moveTo>
                  <a:pt x="0" y="0"/>
                </a:moveTo>
                <a:lnTo>
                  <a:pt x="7230460" y="0"/>
                </a:lnTo>
                <a:lnTo>
                  <a:pt x="7230460" y="6441682"/>
                </a:lnTo>
                <a:lnTo>
                  <a:pt x="0" y="64416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>
            <a:off x="1028700" y="727367"/>
            <a:ext cx="571884" cy="583555"/>
          </a:xfrm>
          <a:custGeom>
            <a:avLst/>
            <a:gdLst/>
            <a:ahLst/>
            <a:cxnLst/>
            <a:rect l="l" t="t" r="r" b="b"/>
            <a:pathLst>
              <a:path w="571884" h="583555">
                <a:moveTo>
                  <a:pt x="0" y="0"/>
                </a:moveTo>
                <a:lnTo>
                  <a:pt x="571884" y="0"/>
                </a:lnTo>
                <a:lnTo>
                  <a:pt x="571884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Freeform 5"/>
          <p:cNvSpPr/>
          <p:nvPr/>
        </p:nvSpPr>
        <p:spPr>
          <a:xfrm>
            <a:off x="17259300" y="790545"/>
            <a:ext cx="1551702" cy="1551702"/>
          </a:xfrm>
          <a:custGeom>
            <a:avLst/>
            <a:gdLst/>
            <a:ahLst/>
            <a:cxnLst/>
            <a:rect l="l" t="t" r="r" b="b"/>
            <a:pathLst>
              <a:path w="1551702" h="1551702">
                <a:moveTo>
                  <a:pt x="0" y="0"/>
                </a:moveTo>
                <a:lnTo>
                  <a:pt x="1551702" y="0"/>
                </a:lnTo>
                <a:lnTo>
                  <a:pt x="1551702" y="1551702"/>
                </a:lnTo>
                <a:lnTo>
                  <a:pt x="0" y="15517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TextBox 6"/>
          <p:cNvSpPr txBox="1"/>
          <p:nvPr/>
        </p:nvSpPr>
        <p:spPr>
          <a:xfrm>
            <a:off x="8428169" y="2481498"/>
            <a:ext cx="9441480" cy="5314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06"/>
              </a:lnSpc>
            </a:pPr>
            <a:r>
              <a:rPr lang="en-US" sz="13106" dirty="0">
                <a:solidFill>
                  <a:srgbClr val="5383FF"/>
                </a:solidFill>
                <a:latin typeface="Impact"/>
                <a:ea typeface="Impact"/>
                <a:cs typeface="Impact"/>
                <a:sym typeface="Impact"/>
              </a:rPr>
              <a:t> GROCERY BILL</a:t>
            </a:r>
          </a:p>
          <a:p>
            <a:pPr algn="ctr">
              <a:lnSpc>
                <a:spcPts val="13106"/>
              </a:lnSpc>
            </a:pPr>
            <a:r>
              <a:rPr lang="en-US" sz="13106" dirty="0">
                <a:solidFill>
                  <a:srgbClr val="5383FF"/>
                </a:solidFill>
                <a:latin typeface="Impact"/>
                <a:ea typeface="Impact"/>
                <a:cs typeface="Impact"/>
                <a:sym typeface="Impact"/>
              </a:rPr>
              <a:t>MANAGEMENT</a:t>
            </a:r>
          </a:p>
          <a:p>
            <a:pPr algn="ctr">
              <a:lnSpc>
                <a:spcPts val="13106"/>
              </a:lnSpc>
            </a:pPr>
            <a:r>
              <a:rPr lang="en-US" sz="13106" dirty="0">
                <a:solidFill>
                  <a:srgbClr val="5383FF"/>
                </a:solidFill>
                <a:latin typeface="Impact"/>
                <a:ea typeface="Impact"/>
                <a:cs typeface="Impact"/>
                <a:sym typeface="Impact"/>
              </a:rPr>
              <a:t>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648" b="-58070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1149557" y="1583973"/>
            <a:ext cx="6109743" cy="7500800"/>
          </a:xfrm>
          <a:custGeom>
            <a:avLst/>
            <a:gdLst/>
            <a:ahLst/>
            <a:cxnLst/>
            <a:rect l="l" t="t" r="r" b="b"/>
            <a:pathLst>
              <a:path w="6109743" h="7500800">
                <a:moveTo>
                  <a:pt x="0" y="0"/>
                </a:moveTo>
                <a:lnTo>
                  <a:pt x="6109743" y="0"/>
                </a:lnTo>
                <a:lnTo>
                  <a:pt x="6109743" y="7500800"/>
                </a:lnTo>
                <a:lnTo>
                  <a:pt x="0" y="7500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 rot="-5720422">
            <a:off x="-24989" y="3468168"/>
            <a:ext cx="1298663" cy="690845"/>
          </a:xfrm>
          <a:custGeom>
            <a:avLst/>
            <a:gdLst/>
            <a:ahLst/>
            <a:cxnLst/>
            <a:rect l="l" t="t" r="r" b="b"/>
            <a:pathLst>
              <a:path w="1298663" h="690845">
                <a:moveTo>
                  <a:pt x="0" y="0"/>
                </a:moveTo>
                <a:lnTo>
                  <a:pt x="1298662" y="0"/>
                </a:lnTo>
                <a:lnTo>
                  <a:pt x="1298662" y="690845"/>
                </a:lnTo>
                <a:lnTo>
                  <a:pt x="0" y="6908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Freeform 5"/>
          <p:cNvSpPr/>
          <p:nvPr/>
        </p:nvSpPr>
        <p:spPr>
          <a:xfrm>
            <a:off x="9475210" y="9295604"/>
            <a:ext cx="2430974" cy="2404454"/>
          </a:xfrm>
          <a:custGeom>
            <a:avLst/>
            <a:gdLst/>
            <a:ahLst/>
            <a:cxnLst/>
            <a:rect l="l" t="t" r="r" b="b"/>
            <a:pathLst>
              <a:path w="2430974" h="2404454">
                <a:moveTo>
                  <a:pt x="0" y="0"/>
                </a:moveTo>
                <a:lnTo>
                  <a:pt x="2430974" y="0"/>
                </a:lnTo>
                <a:lnTo>
                  <a:pt x="2430974" y="2404454"/>
                </a:lnTo>
                <a:lnTo>
                  <a:pt x="0" y="24044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/>
          <p:cNvSpPr/>
          <p:nvPr/>
        </p:nvSpPr>
        <p:spPr>
          <a:xfrm flipH="1">
            <a:off x="0" y="9257378"/>
            <a:ext cx="1240453" cy="1240453"/>
          </a:xfrm>
          <a:custGeom>
            <a:avLst/>
            <a:gdLst/>
            <a:ahLst/>
            <a:cxnLst/>
            <a:rect l="l" t="t" r="r" b="b"/>
            <a:pathLst>
              <a:path w="1240453" h="1240453">
                <a:moveTo>
                  <a:pt x="1240453" y="0"/>
                </a:moveTo>
                <a:lnTo>
                  <a:pt x="0" y="0"/>
                </a:lnTo>
                <a:lnTo>
                  <a:pt x="0" y="1240453"/>
                </a:lnTo>
                <a:lnTo>
                  <a:pt x="1240453" y="1240453"/>
                </a:lnTo>
                <a:lnTo>
                  <a:pt x="1240453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Freeform 7"/>
          <p:cNvSpPr/>
          <p:nvPr/>
        </p:nvSpPr>
        <p:spPr>
          <a:xfrm>
            <a:off x="9475210" y="977324"/>
            <a:ext cx="901094" cy="415636"/>
          </a:xfrm>
          <a:custGeom>
            <a:avLst/>
            <a:gdLst/>
            <a:ahLst/>
            <a:cxnLst/>
            <a:rect l="l" t="t" r="r" b="b"/>
            <a:pathLst>
              <a:path w="901094" h="415636">
                <a:moveTo>
                  <a:pt x="0" y="0"/>
                </a:moveTo>
                <a:lnTo>
                  <a:pt x="901094" y="0"/>
                </a:lnTo>
                <a:lnTo>
                  <a:pt x="901094" y="415637"/>
                </a:lnTo>
                <a:lnTo>
                  <a:pt x="0" y="41563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r="-106253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TextBox 8"/>
          <p:cNvSpPr txBox="1"/>
          <p:nvPr/>
        </p:nvSpPr>
        <p:spPr>
          <a:xfrm>
            <a:off x="1314642" y="1301397"/>
            <a:ext cx="6773755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dirty="0">
                <a:solidFill>
                  <a:srgbClr val="5383FF"/>
                </a:solidFill>
                <a:latin typeface="Impact"/>
                <a:ea typeface="Impact"/>
                <a:cs typeface="Impact"/>
                <a:sym typeface="Impact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623321"/>
            <a:ext cx="9661997" cy="7254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25"/>
              </a:lnSpc>
            </a:pPr>
            <a:r>
              <a:rPr lang="en-US" sz="3355" b="1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Objective:</a:t>
            </a:r>
          </a:p>
          <a:p>
            <a:pPr marL="681340" lvl="1" indent="-340670" algn="just">
              <a:lnSpc>
                <a:spcPts val="3597"/>
              </a:lnSpc>
              <a:buFont typeface="Arial"/>
              <a:buChar char="•"/>
            </a:pPr>
            <a:r>
              <a:rPr lang="en-US" sz="315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Automate the billing process in retail stores.</a:t>
            </a:r>
          </a:p>
          <a:p>
            <a:pPr marL="681340" lvl="1" indent="-340670" algn="just">
              <a:lnSpc>
                <a:spcPts val="3597"/>
              </a:lnSpc>
              <a:buFont typeface="Arial"/>
              <a:buChar char="•"/>
            </a:pPr>
            <a:r>
              <a:rPr lang="en-US" sz="315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Provide a simple and user-friendly interface for handling customer information and generating detailed bills.</a:t>
            </a:r>
          </a:p>
          <a:p>
            <a:pPr algn="just">
              <a:lnSpc>
                <a:spcPts val="3711"/>
              </a:lnSpc>
            </a:pPr>
            <a:r>
              <a:rPr lang="en-US" sz="3255" b="1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Significance:</a:t>
            </a:r>
          </a:p>
          <a:p>
            <a:pPr marL="681340" lvl="1" indent="-340670" algn="just">
              <a:lnSpc>
                <a:spcPts val="3597"/>
              </a:lnSpc>
              <a:buFont typeface="Arial"/>
              <a:buChar char="•"/>
            </a:pPr>
            <a:r>
              <a:rPr lang="en-US" sz="315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Reduces manual errors in billing.</a:t>
            </a:r>
          </a:p>
          <a:p>
            <a:pPr marL="681340" lvl="1" indent="-340670" algn="just">
              <a:lnSpc>
                <a:spcPts val="3597"/>
              </a:lnSpc>
              <a:buFont typeface="Arial"/>
              <a:buChar char="•"/>
            </a:pPr>
            <a:r>
              <a:rPr lang="en-US" sz="315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Saves time by automating calculations and tax computation.</a:t>
            </a:r>
          </a:p>
          <a:p>
            <a:pPr marL="681340" lvl="1" indent="-340670" algn="just">
              <a:lnSpc>
                <a:spcPts val="3597"/>
              </a:lnSpc>
              <a:buFont typeface="Arial"/>
              <a:buChar char="•"/>
            </a:pPr>
            <a:r>
              <a:rPr lang="en-US" sz="315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Offers an organized way to manage sales transactions.</a:t>
            </a:r>
          </a:p>
          <a:p>
            <a:pPr algn="just">
              <a:lnSpc>
                <a:spcPts val="3711"/>
              </a:lnSpc>
            </a:pPr>
            <a:r>
              <a:rPr lang="en-US" sz="3255" b="1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Technologies Used:</a:t>
            </a:r>
          </a:p>
          <a:p>
            <a:pPr marL="681340" lvl="1" indent="-340670" algn="just">
              <a:lnSpc>
                <a:spcPts val="3597"/>
              </a:lnSpc>
              <a:buFont typeface="Arial"/>
              <a:buChar char="•"/>
            </a:pPr>
            <a:r>
              <a:rPr lang="en-US" sz="315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Programming Language: Python.</a:t>
            </a:r>
          </a:p>
          <a:p>
            <a:pPr marL="681340" lvl="1" indent="-340670" algn="just">
              <a:lnSpc>
                <a:spcPts val="3597"/>
              </a:lnSpc>
              <a:buFont typeface="Arial"/>
              <a:buChar char="•"/>
            </a:pPr>
            <a:r>
              <a:rPr lang="en-US" sz="315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GUI Library: Tkinter for creating the graphical interface.</a:t>
            </a:r>
          </a:p>
          <a:p>
            <a:pPr algn="just">
              <a:lnSpc>
                <a:spcPts val="3597"/>
              </a:lnSpc>
            </a:pPr>
            <a:endParaRPr lang="en-US" sz="3155" dirty="0">
              <a:solidFill>
                <a:srgbClr val="0A0147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028700" y="727367"/>
            <a:ext cx="571884" cy="583555"/>
          </a:xfrm>
          <a:custGeom>
            <a:avLst/>
            <a:gdLst/>
            <a:ahLst/>
            <a:cxnLst/>
            <a:rect l="l" t="t" r="r" b="b"/>
            <a:pathLst>
              <a:path w="571884" h="583555">
                <a:moveTo>
                  <a:pt x="0" y="0"/>
                </a:moveTo>
                <a:lnTo>
                  <a:pt x="571884" y="0"/>
                </a:lnTo>
                <a:lnTo>
                  <a:pt x="571884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648" b="-58070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200150" y="2019726"/>
            <a:ext cx="5268316" cy="7545766"/>
          </a:xfrm>
          <a:custGeom>
            <a:avLst/>
            <a:gdLst/>
            <a:ahLst/>
            <a:cxnLst/>
            <a:rect l="l" t="t" r="r" b="b"/>
            <a:pathLst>
              <a:path w="5268316" h="7545766">
                <a:moveTo>
                  <a:pt x="0" y="0"/>
                </a:moveTo>
                <a:lnTo>
                  <a:pt x="5268316" y="0"/>
                </a:lnTo>
                <a:lnTo>
                  <a:pt x="5268316" y="7545766"/>
                </a:lnTo>
                <a:lnTo>
                  <a:pt x="0" y="75457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/>
          <p:cNvSpPr txBox="1"/>
          <p:nvPr/>
        </p:nvSpPr>
        <p:spPr>
          <a:xfrm>
            <a:off x="7880774" y="1339497"/>
            <a:ext cx="9378526" cy="9786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11"/>
              </a:lnSpc>
            </a:pPr>
            <a:r>
              <a:rPr lang="en-US" sz="3704" b="1" spc="-118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Customer Information Management:</a:t>
            </a:r>
          </a:p>
          <a:p>
            <a:pPr marL="799733" lvl="1" indent="-399867" algn="just">
              <a:lnSpc>
                <a:spcPts val="4111"/>
              </a:lnSpc>
              <a:buFont typeface="Arial"/>
              <a:buChar char="•"/>
            </a:pPr>
            <a:r>
              <a:rPr lang="en-US" sz="3704" spc="-118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Captures customer name, phone number, and assigns unique bill numbers.</a:t>
            </a:r>
          </a:p>
          <a:p>
            <a:pPr algn="just">
              <a:lnSpc>
                <a:spcPts val="4111"/>
              </a:lnSpc>
            </a:pPr>
            <a:r>
              <a:rPr lang="en-US" sz="3704" b="1" spc="-118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Product Categorization:</a:t>
            </a:r>
          </a:p>
          <a:p>
            <a:pPr marL="799733" lvl="1" indent="-399867" algn="just">
              <a:lnSpc>
                <a:spcPts val="4111"/>
              </a:lnSpc>
              <a:buFont typeface="Arial"/>
              <a:buChar char="•"/>
            </a:pPr>
            <a:r>
              <a:rPr lang="en-US" sz="3704" spc="-118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Items are divided into categories: cosmetics, groceries, and others, each with predefined prices.</a:t>
            </a:r>
          </a:p>
          <a:p>
            <a:pPr algn="just">
              <a:lnSpc>
                <a:spcPts val="4111"/>
              </a:lnSpc>
            </a:pPr>
            <a:r>
              <a:rPr lang="en-US" sz="3704" b="1" spc="-118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Automated Calculations:</a:t>
            </a:r>
          </a:p>
          <a:p>
            <a:pPr marL="799733" lvl="1" indent="-399867" algn="just">
              <a:lnSpc>
                <a:spcPts val="4111"/>
              </a:lnSpc>
              <a:buFont typeface="Arial"/>
              <a:buChar char="•"/>
            </a:pPr>
            <a:r>
              <a:rPr lang="en-US" sz="3704" spc="-118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Automatically computes totals and taxes based on selected items and quantities.</a:t>
            </a:r>
          </a:p>
          <a:p>
            <a:pPr algn="just">
              <a:lnSpc>
                <a:spcPts val="4111"/>
              </a:lnSpc>
            </a:pPr>
            <a:r>
              <a:rPr lang="en-US" sz="3704" b="1" spc="-118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Bill Generation:</a:t>
            </a:r>
          </a:p>
          <a:p>
            <a:pPr marL="799733" lvl="1" indent="-399867" algn="just">
              <a:lnSpc>
                <a:spcPts val="4111"/>
              </a:lnSpc>
              <a:buFont typeface="Arial"/>
              <a:buChar char="•"/>
            </a:pPr>
            <a:r>
              <a:rPr lang="en-US" sz="3704" spc="-118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Produces a detailed bill including customer details, purchased items, quantities, and prices.</a:t>
            </a:r>
          </a:p>
          <a:p>
            <a:pPr algn="just">
              <a:lnSpc>
                <a:spcPts val="4111"/>
              </a:lnSpc>
            </a:pPr>
            <a:r>
              <a:rPr lang="en-US" sz="3704" b="1" spc="-118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User-Friendly Interface:</a:t>
            </a:r>
          </a:p>
          <a:p>
            <a:pPr marL="799733" lvl="1" indent="-399867" algn="just">
              <a:lnSpc>
                <a:spcPts val="4111"/>
              </a:lnSpc>
              <a:buFont typeface="Arial"/>
              <a:buChar char="•"/>
            </a:pPr>
            <a:r>
              <a:rPr lang="en-US" sz="3704" spc="-118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Easy-to-navigate interface with sections for data entry, product selection, and bill display.</a:t>
            </a:r>
          </a:p>
          <a:p>
            <a:pPr algn="just">
              <a:lnSpc>
                <a:spcPts val="4111"/>
              </a:lnSpc>
            </a:pPr>
            <a:endParaRPr lang="en-US" sz="3704" spc="-118" dirty="0">
              <a:solidFill>
                <a:srgbClr val="0A0147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just">
              <a:lnSpc>
                <a:spcPts val="4111"/>
              </a:lnSpc>
            </a:pPr>
            <a:endParaRPr lang="en-US" sz="3704" spc="-118" dirty="0">
              <a:solidFill>
                <a:srgbClr val="0A0147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6429505" y="0"/>
            <a:ext cx="1274965" cy="637482"/>
          </a:xfrm>
          <a:custGeom>
            <a:avLst/>
            <a:gdLst/>
            <a:ahLst/>
            <a:cxnLst/>
            <a:rect l="l" t="t" r="r" b="b"/>
            <a:pathLst>
              <a:path w="1274965" h="637482">
                <a:moveTo>
                  <a:pt x="0" y="0"/>
                </a:moveTo>
                <a:lnTo>
                  <a:pt x="1274965" y="0"/>
                </a:lnTo>
                <a:lnTo>
                  <a:pt x="1274965" y="637482"/>
                </a:lnTo>
                <a:lnTo>
                  <a:pt x="0" y="6374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/>
          <p:cNvSpPr/>
          <p:nvPr/>
        </p:nvSpPr>
        <p:spPr>
          <a:xfrm>
            <a:off x="16399377" y="8579596"/>
            <a:ext cx="2430974" cy="2404454"/>
          </a:xfrm>
          <a:custGeom>
            <a:avLst/>
            <a:gdLst/>
            <a:ahLst/>
            <a:cxnLst/>
            <a:rect l="l" t="t" r="r" b="b"/>
            <a:pathLst>
              <a:path w="2430974" h="2404454">
                <a:moveTo>
                  <a:pt x="0" y="0"/>
                </a:moveTo>
                <a:lnTo>
                  <a:pt x="2430974" y="0"/>
                </a:lnTo>
                <a:lnTo>
                  <a:pt x="2430974" y="2404454"/>
                </a:lnTo>
                <a:lnTo>
                  <a:pt x="0" y="24044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TextBox 7"/>
          <p:cNvSpPr txBox="1"/>
          <p:nvPr/>
        </p:nvSpPr>
        <p:spPr>
          <a:xfrm>
            <a:off x="7704470" y="333375"/>
            <a:ext cx="9895484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 dirty="0">
                <a:solidFill>
                  <a:srgbClr val="5383FF"/>
                </a:solidFill>
                <a:latin typeface="Impact"/>
                <a:ea typeface="Impact"/>
                <a:cs typeface="Impact"/>
                <a:sym typeface="Impact"/>
              </a:rPr>
              <a:t>FEATURES</a:t>
            </a:r>
          </a:p>
        </p:txBody>
      </p:sp>
      <p:sp>
        <p:nvSpPr>
          <p:cNvPr id="8" name="Freeform 8"/>
          <p:cNvSpPr/>
          <p:nvPr/>
        </p:nvSpPr>
        <p:spPr>
          <a:xfrm>
            <a:off x="1028700" y="727367"/>
            <a:ext cx="571884" cy="583555"/>
          </a:xfrm>
          <a:custGeom>
            <a:avLst/>
            <a:gdLst/>
            <a:ahLst/>
            <a:cxnLst/>
            <a:rect l="l" t="t" r="r" b="b"/>
            <a:pathLst>
              <a:path w="571884" h="583555">
                <a:moveTo>
                  <a:pt x="0" y="0"/>
                </a:moveTo>
                <a:lnTo>
                  <a:pt x="571884" y="0"/>
                </a:lnTo>
                <a:lnTo>
                  <a:pt x="571884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648" b="-58070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0130887" y="2264941"/>
            <a:ext cx="7308287" cy="5740327"/>
          </a:xfrm>
          <a:custGeom>
            <a:avLst/>
            <a:gdLst/>
            <a:ahLst/>
            <a:cxnLst/>
            <a:rect l="l" t="t" r="r" b="b"/>
            <a:pathLst>
              <a:path w="7308287" h="5740327">
                <a:moveTo>
                  <a:pt x="0" y="0"/>
                </a:moveTo>
                <a:lnTo>
                  <a:pt x="7308287" y="0"/>
                </a:lnTo>
                <a:lnTo>
                  <a:pt x="7308287" y="5740327"/>
                </a:lnTo>
                <a:lnTo>
                  <a:pt x="0" y="57403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/>
          <p:cNvSpPr txBox="1"/>
          <p:nvPr/>
        </p:nvSpPr>
        <p:spPr>
          <a:xfrm>
            <a:off x="1894441" y="506902"/>
            <a:ext cx="10297559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dirty="0">
                <a:solidFill>
                  <a:srgbClr val="5383FF"/>
                </a:solidFill>
                <a:latin typeface="Impact"/>
                <a:ea typeface="Impact"/>
                <a:cs typeface="Impact"/>
                <a:sym typeface="Impact"/>
              </a:rPr>
              <a:t>TECHNOLOGIES USED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0675" y="1840092"/>
            <a:ext cx="8915593" cy="8157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84"/>
              </a:lnSpc>
            </a:pPr>
            <a:r>
              <a:rPr lang="en-US" sz="3052" b="1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Main Components:</a:t>
            </a:r>
          </a:p>
          <a:p>
            <a:pPr marL="658965" lvl="1" indent="-329483" algn="l">
              <a:lnSpc>
                <a:spcPts val="3784"/>
              </a:lnSpc>
              <a:buFont typeface="Arial"/>
              <a:buChar char="•"/>
            </a:pPr>
            <a:r>
              <a:rPr lang="en-US" sz="3052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Bill App class: Encapsulates all core functionality.</a:t>
            </a:r>
          </a:p>
          <a:p>
            <a:pPr marL="658965" lvl="1" indent="-329483" algn="l">
              <a:lnSpc>
                <a:spcPts val="3448"/>
              </a:lnSpc>
              <a:buFont typeface="Arial"/>
              <a:buChar char="•"/>
            </a:pPr>
            <a:r>
              <a:rPr lang="en-US" sz="3052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Functions for handling data input, calculations, and output.</a:t>
            </a:r>
          </a:p>
          <a:p>
            <a:pPr algn="l">
              <a:lnSpc>
                <a:spcPts val="3784"/>
              </a:lnSpc>
            </a:pPr>
            <a:r>
              <a:rPr lang="en-US" sz="3052" b="1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Workflow Overview:</a:t>
            </a:r>
          </a:p>
          <a:p>
            <a:pPr marL="658965" lvl="1" indent="-329483" algn="l">
              <a:lnSpc>
                <a:spcPts val="3784"/>
              </a:lnSpc>
              <a:buFont typeface="Arial"/>
              <a:buChar char="•"/>
            </a:pPr>
            <a:r>
              <a:rPr lang="en-US" sz="3052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Input: User enters customer details and selects products.</a:t>
            </a:r>
          </a:p>
          <a:p>
            <a:pPr marL="658965" lvl="1" indent="-329483" algn="l">
              <a:lnSpc>
                <a:spcPts val="3784"/>
              </a:lnSpc>
              <a:buFont typeface="Arial"/>
              <a:buChar char="•"/>
            </a:pPr>
            <a:r>
              <a:rPr lang="en-US" sz="3052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Processing:</a:t>
            </a:r>
          </a:p>
          <a:p>
            <a:pPr marL="1317930" lvl="2" indent="-439310" algn="l">
              <a:lnSpc>
                <a:spcPts val="3784"/>
              </a:lnSpc>
              <a:buFont typeface="Arial"/>
              <a:buChar char="⚬"/>
            </a:pPr>
            <a:r>
              <a:rPr lang="en-US" sz="3052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Totals are calculated.</a:t>
            </a:r>
          </a:p>
          <a:p>
            <a:pPr marL="1317930" lvl="2" indent="-439310" algn="l">
              <a:lnSpc>
                <a:spcPts val="3784"/>
              </a:lnSpc>
              <a:buFont typeface="Arial"/>
              <a:buChar char="⚬"/>
            </a:pPr>
            <a:r>
              <a:rPr lang="en-US" sz="3052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Taxes are added dynamically for each category.</a:t>
            </a:r>
          </a:p>
          <a:p>
            <a:pPr algn="l">
              <a:lnSpc>
                <a:spcPts val="3784"/>
              </a:lnSpc>
            </a:pPr>
            <a:r>
              <a:rPr lang="en-US" sz="3052" b="1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Output: </a:t>
            </a:r>
            <a:r>
              <a:rPr lang="en-US" sz="3052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detailed bill is generated and displayed in the bill area.</a:t>
            </a:r>
          </a:p>
          <a:p>
            <a:pPr algn="l">
              <a:lnSpc>
                <a:spcPts val="3784"/>
              </a:lnSpc>
            </a:pPr>
            <a:r>
              <a:rPr lang="en-US" sz="3052" b="1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Frontend (UI):</a:t>
            </a:r>
            <a:r>
              <a:rPr lang="en-US" sz="3052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Designed with Tkinter using frames, labels, entry fields, and buttons for interactivity.</a:t>
            </a:r>
          </a:p>
          <a:p>
            <a:pPr algn="l">
              <a:lnSpc>
                <a:spcPts val="3784"/>
              </a:lnSpc>
            </a:pPr>
            <a:endParaRPr lang="en-US" sz="3052" dirty="0">
              <a:solidFill>
                <a:srgbClr val="0A0147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3784"/>
              </a:lnSpc>
            </a:pPr>
            <a:endParaRPr lang="en-US" sz="3052" dirty="0">
              <a:solidFill>
                <a:srgbClr val="0A0147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9144000" y="-1202227"/>
            <a:ext cx="2430974" cy="2404454"/>
          </a:xfrm>
          <a:custGeom>
            <a:avLst/>
            <a:gdLst/>
            <a:ahLst/>
            <a:cxnLst/>
            <a:rect l="l" t="t" r="r" b="b"/>
            <a:pathLst>
              <a:path w="2430974" h="2404454">
                <a:moveTo>
                  <a:pt x="0" y="0"/>
                </a:moveTo>
                <a:lnTo>
                  <a:pt x="2430974" y="0"/>
                </a:lnTo>
                <a:lnTo>
                  <a:pt x="2430974" y="2404454"/>
                </a:lnTo>
                <a:lnTo>
                  <a:pt x="0" y="24044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Freeform 7"/>
          <p:cNvSpPr/>
          <p:nvPr/>
        </p:nvSpPr>
        <p:spPr>
          <a:xfrm>
            <a:off x="17047547" y="9046547"/>
            <a:ext cx="1240453" cy="1240453"/>
          </a:xfrm>
          <a:custGeom>
            <a:avLst/>
            <a:gdLst/>
            <a:ahLst/>
            <a:cxnLst/>
            <a:rect l="l" t="t" r="r" b="b"/>
            <a:pathLst>
              <a:path w="1240453" h="1240453">
                <a:moveTo>
                  <a:pt x="0" y="0"/>
                </a:moveTo>
                <a:lnTo>
                  <a:pt x="1240453" y="0"/>
                </a:lnTo>
                <a:lnTo>
                  <a:pt x="1240453" y="1240453"/>
                </a:lnTo>
                <a:lnTo>
                  <a:pt x="0" y="12404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"/>
          <p:cNvSpPr/>
          <p:nvPr/>
        </p:nvSpPr>
        <p:spPr>
          <a:xfrm>
            <a:off x="10359487" y="9046547"/>
            <a:ext cx="901094" cy="415636"/>
          </a:xfrm>
          <a:custGeom>
            <a:avLst/>
            <a:gdLst/>
            <a:ahLst/>
            <a:cxnLst/>
            <a:rect l="l" t="t" r="r" b="b"/>
            <a:pathLst>
              <a:path w="901094" h="415636">
                <a:moveTo>
                  <a:pt x="0" y="0"/>
                </a:moveTo>
                <a:lnTo>
                  <a:pt x="901094" y="0"/>
                </a:lnTo>
                <a:lnTo>
                  <a:pt x="901094" y="415636"/>
                </a:lnTo>
                <a:lnTo>
                  <a:pt x="0" y="4156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r="-106253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Freeform 9"/>
          <p:cNvSpPr/>
          <p:nvPr/>
        </p:nvSpPr>
        <p:spPr>
          <a:xfrm>
            <a:off x="1028700" y="727367"/>
            <a:ext cx="571884" cy="583555"/>
          </a:xfrm>
          <a:custGeom>
            <a:avLst/>
            <a:gdLst/>
            <a:ahLst/>
            <a:cxnLst/>
            <a:rect l="l" t="t" r="r" b="b"/>
            <a:pathLst>
              <a:path w="571884" h="583555">
                <a:moveTo>
                  <a:pt x="0" y="0"/>
                </a:moveTo>
                <a:lnTo>
                  <a:pt x="571884" y="0"/>
                </a:lnTo>
                <a:lnTo>
                  <a:pt x="571884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648" b="-58070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028700" y="727367"/>
            <a:ext cx="571884" cy="583555"/>
          </a:xfrm>
          <a:custGeom>
            <a:avLst/>
            <a:gdLst/>
            <a:ahLst/>
            <a:cxnLst/>
            <a:rect l="l" t="t" r="r" b="b"/>
            <a:pathLst>
              <a:path w="571884" h="583555">
                <a:moveTo>
                  <a:pt x="0" y="0"/>
                </a:moveTo>
                <a:lnTo>
                  <a:pt x="571884" y="0"/>
                </a:lnTo>
                <a:lnTo>
                  <a:pt x="571884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 rot="-5720422">
            <a:off x="9563612" y="4377920"/>
            <a:ext cx="1298663" cy="690845"/>
          </a:xfrm>
          <a:custGeom>
            <a:avLst/>
            <a:gdLst/>
            <a:ahLst/>
            <a:cxnLst/>
            <a:rect l="l" t="t" r="r" b="b"/>
            <a:pathLst>
              <a:path w="1298663" h="690845">
                <a:moveTo>
                  <a:pt x="0" y="0"/>
                </a:moveTo>
                <a:lnTo>
                  <a:pt x="1298663" y="0"/>
                </a:lnTo>
                <a:lnTo>
                  <a:pt x="1298663" y="690845"/>
                </a:lnTo>
                <a:lnTo>
                  <a:pt x="0" y="6908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Freeform 5"/>
          <p:cNvSpPr/>
          <p:nvPr/>
        </p:nvSpPr>
        <p:spPr>
          <a:xfrm>
            <a:off x="5313282" y="9511149"/>
            <a:ext cx="1551702" cy="1551702"/>
          </a:xfrm>
          <a:custGeom>
            <a:avLst/>
            <a:gdLst/>
            <a:ahLst/>
            <a:cxnLst/>
            <a:rect l="l" t="t" r="r" b="b"/>
            <a:pathLst>
              <a:path w="1551702" h="1551702">
                <a:moveTo>
                  <a:pt x="0" y="0"/>
                </a:moveTo>
                <a:lnTo>
                  <a:pt x="1551702" y="0"/>
                </a:lnTo>
                <a:lnTo>
                  <a:pt x="1551702" y="1551702"/>
                </a:lnTo>
                <a:lnTo>
                  <a:pt x="0" y="15517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/>
          <p:cNvSpPr/>
          <p:nvPr/>
        </p:nvSpPr>
        <p:spPr>
          <a:xfrm>
            <a:off x="6915544" y="-1660393"/>
            <a:ext cx="2430974" cy="2404454"/>
          </a:xfrm>
          <a:custGeom>
            <a:avLst/>
            <a:gdLst/>
            <a:ahLst/>
            <a:cxnLst/>
            <a:rect l="l" t="t" r="r" b="b"/>
            <a:pathLst>
              <a:path w="2430974" h="2404454">
                <a:moveTo>
                  <a:pt x="0" y="0"/>
                </a:moveTo>
                <a:lnTo>
                  <a:pt x="2430974" y="0"/>
                </a:lnTo>
                <a:lnTo>
                  <a:pt x="2430974" y="2404454"/>
                </a:lnTo>
                <a:lnTo>
                  <a:pt x="0" y="24044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Freeform 7"/>
          <p:cNvSpPr/>
          <p:nvPr/>
        </p:nvSpPr>
        <p:spPr>
          <a:xfrm>
            <a:off x="15683205" y="9305106"/>
            <a:ext cx="901094" cy="415636"/>
          </a:xfrm>
          <a:custGeom>
            <a:avLst/>
            <a:gdLst/>
            <a:ahLst/>
            <a:cxnLst/>
            <a:rect l="l" t="t" r="r" b="b"/>
            <a:pathLst>
              <a:path w="901094" h="415636">
                <a:moveTo>
                  <a:pt x="0" y="0"/>
                </a:moveTo>
                <a:lnTo>
                  <a:pt x="901094" y="0"/>
                </a:lnTo>
                <a:lnTo>
                  <a:pt x="901094" y="415636"/>
                </a:lnTo>
                <a:lnTo>
                  <a:pt x="0" y="41563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r="-106253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"/>
          <p:cNvSpPr/>
          <p:nvPr/>
        </p:nvSpPr>
        <p:spPr>
          <a:xfrm>
            <a:off x="50663" y="1929884"/>
            <a:ext cx="12076941" cy="6944241"/>
          </a:xfrm>
          <a:custGeom>
            <a:avLst/>
            <a:gdLst/>
            <a:ahLst/>
            <a:cxnLst/>
            <a:rect l="l" t="t" r="r" b="b"/>
            <a:pathLst>
              <a:path w="12076941" h="6944241">
                <a:moveTo>
                  <a:pt x="0" y="0"/>
                </a:moveTo>
                <a:lnTo>
                  <a:pt x="12076940" y="0"/>
                </a:lnTo>
                <a:lnTo>
                  <a:pt x="12076940" y="6944241"/>
                </a:lnTo>
                <a:lnTo>
                  <a:pt x="0" y="694424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TextBox 9"/>
          <p:cNvSpPr txBox="1"/>
          <p:nvPr/>
        </p:nvSpPr>
        <p:spPr>
          <a:xfrm>
            <a:off x="11187771" y="4946361"/>
            <a:ext cx="8479414" cy="1407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99"/>
              </a:lnSpc>
            </a:pPr>
            <a:r>
              <a:rPr lang="en-US" sz="9299" dirty="0">
                <a:solidFill>
                  <a:srgbClr val="5383FF"/>
                </a:solidFill>
                <a:latin typeface="Impact"/>
                <a:ea typeface="Impact"/>
                <a:cs typeface="Impact"/>
                <a:sym typeface="Impact"/>
              </a:rPr>
              <a:t>FRONTEND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648" b="-58070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1894441" y="598903"/>
            <a:ext cx="8458612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dirty="0">
                <a:solidFill>
                  <a:srgbClr val="5383FF"/>
                </a:solidFill>
                <a:latin typeface="Impact"/>
                <a:ea typeface="Impact"/>
                <a:cs typeface="Impact"/>
                <a:sym typeface="Impact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306104"/>
            <a:ext cx="8795916" cy="6819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53"/>
              </a:lnSpc>
            </a:pPr>
            <a:r>
              <a:rPr lang="en-US" sz="281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Grocery Bill Management System provides a comprehensive solution for automating billing in retail environments. Reduces manual errors and enhances efficiency with an intuitive interface.</a:t>
            </a:r>
          </a:p>
          <a:p>
            <a:pPr algn="just">
              <a:lnSpc>
                <a:spcPts val="3153"/>
              </a:lnSpc>
            </a:pPr>
            <a:r>
              <a:rPr lang="en-US" sz="2815" b="1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Learnings:</a:t>
            </a:r>
          </a:p>
          <a:p>
            <a:pPr marL="607875" lvl="1" indent="-303937" algn="just">
              <a:lnSpc>
                <a:spcPts val="3153"/>
              </a:lnSpc>
              <a:buFont typeface="Arial"/>
              <a:buChar char="•"/>
            </a:pPr>
            <a:r>
              <a:rPr lang="en-US" sz="281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Improved problem-solving skills through modular design and implementation.</a:t>
            </a:r>
          </a:p>
          <a:p>
            <a:pPr marL="607875" lvl="1" indent="-303937" algn="just">
              <a:lnSpc>
                <a:spcPts val="3153"/>
              </a:lnSpc>
              <a:buFont typeface="Arial"/>
              <a:buChar char="•"/>
            </a:pPr>
            <a:r>
              <a:rPr lang="en-US" sz="281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Enhanced knowledge of Python, Tkinter, and GUI development.</a:t>
            </a:r>
          </a:p>
          <a:p>
            <a:pPr marL="607875" lvl="1" indent="-303937" algn="just">
              <a:lnSpc>
                <a:spcPts val="3153"/>
              </a:lnSpc>
              <a:buFont typeface="Arial"/>
              <a:buChar char="•"/>
            </a:pPr>
            <a:r>
              <a:rPr lang="en-US" sz="281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Learned debugging techniques to ensure accurate calculations and a responsive UI.</a:t>
            </a:r>
          </a:p>
          <a:p>
            <a:pPr algn="just">
              <a:lnSpc>
                <a:spcPts val="3265"/>
              </a:lnSpc>
            </a:pPr>
            <a:r>
              <a:rPr lang="en-US" sz="2915" b="1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Future Enhancements:</a:t>
            </a:r>
          </a:p>
          <a:p>
            <a:pPr marL="607875" lvl="1" indent="-303937" algn="just">
              <a:lnSpc>
                <a:spcPts val="3153"/>
              </a:lnSpc>
              <a:buFont typeface="Arial"/>
              <a:buChar char="•"/>
            </a:pPr>
            <a:r>
              <a:rPr lang="en-US" sz="281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Adding database support for storing customer and transaction data.</a:t>
            </a:r>
          </a:p>
          <a:p>
            <a:pPr marL="607875" lvl="1" indent="-303937" algn="just">
              <a:lnSpc>
                <a:spcPts val="3153"/>
              </a:lnSpc>
              <a:buFont typeface="Arial"/>
              <a:buChar char="•"/>
            </a:pPr>
            <a:r>
              <a:rPr lang="en-US" sz="2815" dirty="0">
                <a:solidFill>
                  <a:srgbClr val="0A014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Integrating advanced features like digital payment options and inventory tracking</a:t>
            </a:r>
          </a:p>
          <a:p>
            <a:pPr algn="just">
              <a:lnSpc>
                <a:spcPts val="3153"/>
              </a:lnSpc>
            </a:pPr>
            <a:endParaRPr lang="en-US" sz="2815" dirty="0">
              <a:solidFill>
                <a:srgbClr val="0A0147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5" name="Freeform 5"/>
          <p:cNvSpPr/>
          <p:nvPr/>
        </p:nvSpPr>
        <p:spPr>
          <a:xfrm rot="-5720422">
            <a:off x="409255" y="5361122"/>
            <a:ext cx="1298663" cy="690845"/>
          </a:xfrm>
          <a:custGeom>
            <a:avLst/>
            <a:gdLst/>
            <a:ahLst/>
            <a:cxnLst/>
            <a:rect l="l" t="t" r="r" b="b"/>
            <a:pathLst>
              <a:path w="1298663" h="690845">
                <a:moveTo>
                  <a:pt x="0" y="0"/>
                </a:moveTo>
                <a:lnTo>
                  <a:pt x="1298662" y="0"/>
                </a:lnTo>
                <a:lnTo>
                  <a:pt x="1298662" y="690845"/>
                </a:lnTo>
                <a:lnTo>
                  <a:pt x="0" y="6908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/>
          <p:cNvSpPr/>
          <p:nvPr/>
        </p:nvSpPr>
        <p:spPr>
          <a:xfrm>
            <a:off x="1028700" y="727367"/>
            <a:ext cx="571884" cy="583555"/>
          </a:xfrm>
          <a:custGeom>
            <a:avLst/>
            <a:gdLst/>
            <a:ahLst/>
            <a:cxnLst/>
            <a:rect l="l" t="t" r="r" b="b"/>
            <a:pathLst>
              <a:path w="571884" h="583555">
                <a:moveTo>
                  <a:pt x="0" y="0"/>
                </a:moveTo>
                <a:lnTo>
                  <a:pt x="571884" y="0"/>
                </a:lnTo>
                <a:lnTo>
                  <a:pt x="571884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Freeform 7"/>
          <p:cNvSpPr/>
          <p:nvPr/>
        </p:nvSpPr>
        <p:spPr>
          <a:xfrm>
            <a:off x="8219843" y="-1110225"/>
            <a:ext cx="2430974" cy="2404454"/>
          </a:xfrm>
          <a:custGeom>
            <a:avLst/>
            <a:gdLst/>
            <a:ahLst/>
            <a:cxnLst/>
            <a:rect l="l" t="t" r="r" b="b"/>
            <a:pathLst>
              <a:path w="2430974" h="2404454">
                <a:moveTo>
                  <a:pt x="0" y="0"/>
                </a:moveTo>
                <a:lnTo>
                  <a:pt x="2430973" y="0"/>
                </a:lnTo>
                <a:lnTo>
                  <a:pt x="2430973" y="2404453"/>
                </a:lnTo>
                <a:lnTo>
                  <a:pt x="0" y="24044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"/>
          <p:cNvSpPr/>
          <p:nvPr/>
        </p:nvSpPr>
        <p:spPr>
          <a:xfrm flipV="1">
            <a:off x="16686298" y="0"/>
            <a:ext cx="1601702" cy="1601702"/>
          </a:xfrm>
          <a:custGeom>
            <a:avLst/>
            <a:gdLst/>
            <a:ahLst/>
            <a:cxnLst/>
            <a:rect l="l" t="t" r="r" b="b"/>
            <a:pathLst>
              <a:path w="1601702" h="1601702">
                <a:moveTo>
                  <a:pt x="0" y="1601702"/>
                </a:moveTo>
                <a:lnTo>
                  <a:pt x="1601702" y="1601702"/>
                </a:lnTo>
                <a:lnTo>
                  <a:pt x="1601702" y="0"/>
                </a:lnTo>
                <a:lnTo>
                  <a:pt x="0" y="0"/>
                </a:lnTo>
                <a:lnTo>
                  <a:pt x="0" y="1601702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Freeform 9"/>
          <p:cNvSpPr/>
          <p:nvPr/>
        </p:nvSpPr>
        <p:spPr>
          <a:xfrm>
            <a:off x="5673200" y="9050482"/>
            <a:ext cx="901094" cy="415636"/>
          </a:xfrm>
          <a:custGeom>
            <a:avLst/>
            <a:gdLst/>
            <a:ahLst/>
            <a:cxnLst/>
            <a:rect l="l" t="t" r="r" b="b"/>
            <a:pathLst>
              <a:path w="901094" h="415636">
                <a:moveTo>
                  <a:pt x="0" y="0"/>
                </a:moveTo>
                <a:lnTo>
                  <a:pt x="901094" y="0"/>
                </a:lnTo>
                <a:lnTo>
                  <a:pt x="901094" y="415636"/>
                </a:lnTo>
                <a:lnTo>
                  <a:pt x="0" y="41563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r="-106253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0" name="Freeform 10"/>
          <p:cNvSpPr/>
          <p:nvPr/>
        </p:nvSpPr>
        <p:spPr>
          <a:xfrm>
            <a:off x="9854502" y="1310922"/>
            <a:ext cx="6831796" cy="7575581"/>
          </a:xfrm>
          <a:custGeom>
            <a:avLst/>
            <a:gdLst/>
            <a:ahLst/>
            <a:cxnLst/>
            <a:rect l="l" t="t" r="r" b="b"/>
            <a:pathLst>
              <a:path w="6831796" h="7575581">
                <a:moveTo>
                  <a:pt x="0" y="0"/>
                </a:moveTo>
                <a:lnTo>
                  <a:pt x="6831796" y="0"/>
                </a:lnTo>
                <a:lnTo>
                  <a:pt x="6831796" y="7575581"/>
                </a:lnTo>
                <a:lnTo>
                  <a:pt x="0" y="757558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648" b="-58070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664094" y="1496608"/>
            <a:ext cx="6403581" cy="7639847"/>
          </a:xfrm>
          <a:custGeom>
            <a:avLst/>
            <a:gdLst/>
            <a:ahLst/>
            <a:cxnLst/>
            <a:rect l="l" t="t" r="r" b="b"/>
            <a:pathLst>
              <a:path w="6403581" h="7639847">
                <a:moveTo>
                  <a:pt x="0" y="0"/>
                </a:moveTo>
                <a:lnTo>
                  <a:pt x="6403581" y="0"/>
                </a:lnTo>
                <a:lnTo>
                  <a:pt x="6403581" y="7639848"/>
                </a:lnTo>
                <a:lnTo>
                  <a:pt x="0" y="76398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>
            <a:off x="1028700" y="727367"/>
            <a:ext cx="571884" cy="583555"/>
          </a:xfrm>
          <a:custGeom>
            <a:avLst/>
            <a:gdLst/>
            <a:ahLst/>
            <a:cxnLst/>
            <a:rect l="l" t="t" r="r" b="b"/>
            <a:pathLst>
              <a:path w="571884" h="583555">
                <a:moveTo>
                  <a:pt x="0" y="0"/>
                </a:moveTo>
                <a:lnTo>
                  <a:pt x="571884" y="0"/>
                </a:lnTo>
                <a:lnTo>
                  <a:pt x="571884" y="583555"/>
                </a:lnTo>
                <a:lnTo>
                  <a:pt x="0" y="5835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Freeform 5"/>
          <p:cNvSpPr/>
          <p:nvPr/>
        </p:nvSpPr>
        <p:spPr>
          <a:xfrm>
            <a:off x="10953358" y="8170562"/>
            <a:ext cx="5475895" cy="278773"/>
          </a:xfrm>
          <a:custGeom>
            <a:avLst/>
            <a:gdLst/>
            <a:ahLst/>
            <a:cxnLst/>
            <a:rect l="l" t="t" r="r" b="b"/>
            <a:pathLst>
              <a:path w="5475895" h="278773">
                <a:moveTo>
                  <a:pt x="0" y="0"/>
                </a:moveTo>
                <a:lnTo>
                  <a:pt x="5475895" y="0"/>
                </a:lnTo>
                <a:lnTo>
                  <a:pt x="5475895" y="278773"/>
                </a:lnTo>
                <a:lnTo>
                  <a:pt x="0" y="278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/>
          <p:cNvSpPr/>
          <p:nvPr/>
        </p:nvSpPr>
        <p:spPr>
          <a:xfrm>
            <a:off x="9021985" y="9332014"/>
            <a:ext cx="1909973" cy="1909973"/>
          </a:xfrm>
          <a:custGeom>
            <a:avLst/>
            <a:gdLst/>
            <a:ahLst/>
            <a:cxnLst/>
            <a:rect l="l" t="t" r="r" b="b"/>
            <a:pathLst>
              <a:path w="1909973" h="1909973">
                <a:moveTo>
                  <a:pt x="0" y="0"/>
                </a:moveTo>
                <a:lnTo>
                  <a:pt x="1909973" y="0"/>
                </a:lnTo>
                <a:lnTo>
                  <a:pt x="1909973" y="1909972"/>
                </a:lnTo>
                <a:lnTo>
                  <a:pt x="0" y="19099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TextBox 7"/>
          <p:cNvSpPr txBox="1"/>
          <p:nvPr/>
        </p:nvSpPr>
        <p:spPr>
          <a:xfrm>
            <a:off x="9778984" y="3216544"/>
            <a:ext cx="7185818" cy="276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253"/>
              </a:lnSpc>
            </a:pPr>
            <a:r>
              <a:rPr lang="en-US" sz="18253" dirty="0">
                <a:solidFill>
                  <a:srgbClr val="5383FF"/>
                </a:solidFill>
                <a:latin typeface="Impact"/>
                <a:ea typeface="Impact"/>
                <a:cs typeface="Impact"/>
                <a:sym typeface="Impact"/>
              </a:rPr>
              <a:t>THANK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64094" y="772636"/>
            <a:ext cx="1346871" cy="521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9"/>
              </a:lnSpc>
            </a:pPr>
            <a:r>
              <a:rPr lang="en-US" sz="1969" b="1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INGOUDE</a:t>
            </a:r>
          </a:p>
          <a:p>
            <a:pPr algn="l">
              <a:lnSpc>
                <a:spcPts val="1969"/>
              </a:lnSpc>
            </a:pPr>
            <a:r>
              <a:rPr lang="en-US" sz="1969" b="1" dirty="0">
                <a:solidFill>
                  <a:srgbClr val="0A0147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COMPANY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219354" y="5683160"/>
            <a:ext cx="4110463" cy="276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253"/>
              </a:lnSpc>
            </a:pPr>
            <a:r>
              <a:rPr lang="en-US" sz="18253" dirty="0">
                <a:solidFill>
                  <a:srgbClr val="5383FF"/>
                </a:solidFill>
                <a:latin typeface="Impact"/>
                <a:ea typeface="Impact"/>
                <a:cs typeface="Impact"/>
                <a:sym typeface="Impact"/>
              </a:rPr>
              <a:t>YOU</a:t>
            </a:r>
          </a:p>
        </p:txBody>
      </p:sp>
      <p:sp>
        <p:nvSpPr>
          <p:cNvPr id="10" name="Freeform 10"/>
          <p:cNvSpPr/>
          <p:nvPr/>
        </p:nvSpPr>
        <p:spPr>
          <a:xfrm>
            <a:off x="7797504" y="-862985"/>
            <a:ext cx="2430974" cy="2404454"/>
          </a:xfrm>
          <a:custGeom>
            <a:avLst/>
            <a:gdLst/>
            <a:ahLst/>
            <a:cxnLst/>
            <a:rect l="l" t="t" r="r" b="b"/>
            <a:pathLst>
              <a:path w="2430974" h="2404454">
                <a:moveTo>
                  <a:pt x="0" y="0"/>
                </a:moveTo>
                <a:lnTo>
                  <a:pt x="2430974" y="0"/>
                </a:lnTo>
                <a:lnTo>
                  <a:pt x="2430974" y="2404454"/>
                </a:lnTo>
                <a:lnTo>
                  <a:pt x="0" y="240445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>
          <a:xfrm>
            <a:off x="16429253" y="613064"/>
            <a:ext cx="901094" cy="415636"/>
          </a:xfrm>
          <a:custGeom>
            <a:avLst/>
            <a:gdLst/>
            <a:ahLst/>
            <a:cxnLst/>
            <a:rect l="l" t="t" r="r" b="b"/>
            <a:pathLst>
              <a:path w="901094" h="415636">
                <a:moveTo>
                  <a:pt x="0" y="0"/>
                </a:moveTo>
                <a:lnTo>
                  <a:pt x="901094" y="0"/>
                </a:lnTo>
                <a:lnTo>
                  <a:pt x="901094" y="415636"/>
                </a:lnTo>
                <a:lnTo>
                  <a:pt x="0" y="41563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r="-106253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2" name="Freeform 12"/>
          <p:cNvSpPr/>
          <p:nvPr/>
        </p:nvSpPr>
        <p:spPr>
          <a:xfrm rot="-5400000">
            <a:off x="9383512" y="5550860"/>
            <a:ext cx="1689933" cy="898988"/>
          </a:xfrm>
          <a:custGeom>
            <a:avLst/>
            <a:gdLst/>
            <a:ahLst/>
            <a:cxnLst/>
            <a:rect l="l" t="t" r="r" b="b"/>
            <a:pathLst>
              <a:path w="1689933" h="898988">
                <a:moveTo>
                  <a:pt x="0" y="0"/>
                </a:moveTo>
                <a:lnTo>
                  <a:pt x="1689933" y="0"/>
                </a:lnTo>
                <a:lnTo>
                  <a:pt x="1689933" y="898987"/>
                </a:lnTo>
                <a:lnTo>
                  <a:pt x="0" y="89898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342</Words>
  <Application>Microsoft Office PowerPoint</Application>
  <PresentationFormat>Custom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Glacial Indifference Bold</vt:lpstr>
      <vt:lpstr>Glacial Indifference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Modern Digital Business Pesentation</dc:title>
  <dc:creator>Akshit</dc:creator>
  <cp:lastModifiedBy>Akshit Gupta</cp:lastModifiedBy>
  <cp:revision>2</cp:revision>
  <dcterms:created xsi:type="dcterms:W3CDTF">2006-08-16T00:00:00Z</dcterms:created>
  <dcterms:modified xsi:type="dcterms:W3CDTF">2024-11-24T17:40:45Z</dcterms:modified>
  <dc:identifier>DAGXaeyWwX8</dc:identifier>
</cp:coreProperties>
</file>