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media/image13.png" ContentType="image/png"/>
  <Override PartName="/ppt/media/image9.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8.jpeg" ContentType="image/jpeg"/>
  <Override PartName="/ppt/media/image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24384000" cy="13716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122"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3"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24"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25"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2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B7C45BA-43B3-4A57-89A8-BC25F9902621}"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685800" y="1143000"/>
            <a:ext cx="5486040" cy="3085920"/>
          </a:xfrm>
          <a:prstGeom prst="rect">
            <a:avLst/>
          </a:prstGeom>
        </p:spPr>
      </p:sp>
      <p:sp>
        <p:nvSpPr>
          <p:cNvPr id="215"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US" sz="1200" spc="-1" strike="noStrike">
                <a:solidFill>
                  <a:srgbClr val="000000"/>
                </a:solidFill>
                <a:latin typeface="Open Sans"/>
                <a:ea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b="0" lang="en-IN" sz="1200" spc="-1" strike="noStrike">
              <a:latin typeface="Arial"/>
            </a:endParaRPr>
          </a:p>
        </p:txBody>
      </p:sp>
      <p:sp>
        <p:nvSpPr>
          <p:cNvPr id="216"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C4CB3E75-DEFC-4172-A146-BD177A9F2995}" type="slidenum">
              <a:rPr b="0" lang="en-US"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6040" cy="3085920"/>
          </a:xfrm>
          <a:prstGeom prst="rect">
            <a:avLst/>
          </a:prstGeom>
        </p:spPr>
      </p:sp>
      <p:sp>
        <p:nvSpPr>
          <p:cNvPr id="230"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31"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163814E2-153C-42DA-8BFC-2F76027851B4}"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685800" y="1143000"/>
            <a:ext cx="5486040" cy="3085920"/>
          </a:xfrm>
          <a:prstGeom prst="rect">
            <a:avLst/>
          </a:prstGeom>
        </p:spPr>
      </p:sp>
      <p:sp>
        <p:nvSpPr>
          <p:cNvPr id="233"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34"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5623B8D8-DEF7-4421-9FE6-4927E97C4DDF}"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6040" cy="3085920"/>
          </a:xfrm>
          <a:prstGeom prst="rect">
            <a:avLst/>
          </a:prstGeom>
        </p:spPr>
      </p:sp>
      <p:sp>
        <p:nvSpPr>
          <p:cNvPr id="236"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37"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0A380E57-3E4C-4AA6-B553-166A812155EF}"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6040" cy="3085920"/>
          </a:xfrm>
          <a:prstGeom prst="rect">
            <a:avLst/>
          </a:prstGeom>
        </p:spPr>
      </p:sp>
      <p:sp>
        <p:nvSpPr>
          <p:cNvPr id="239"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40"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6B3C3F81-9E34-4450-B76E-4FF75AA559F3}"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685800" y="1143000"/>
            <a:ext cx="5486040" cy="3085920"/>
          </a:xfrm>
          <a:prstGeom prst="rect">
            <a:avLst/>
          </a:prstGeom>
        </p:spPr>
      </p:sp>
      <p:sp>
        <p:nvSpPr>
          <p:cNvPr id="242"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43"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BA6A80E4-2318-405E-B0E5-9B8E100BA921}"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685800" y="1143000"/>
            <a:ext cx="5486040" cy="3085920"/>
          </a:xfrm>
          <a:prstGeom prst="rect">
            <a:avLst/>
          </a:prstGeom>
        </p:spPr>
      </p:sp>
      <p:sp>
        <p:nvSpPr>
          <p:cNvPr id="245"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46"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0EF61531-6D01-4F04-A2CC-5A540BABBD71}"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685800" y="1143000"/>
            <a:ext cx="5486040" cy="3085920"/>
          </a:xfrm>
          <a:prstGeom prst="rect">
            <a:avLst/>
          </a:prstGeom>
        </p:spPr>
      </p:sp>
      <p:sp>
        <p:nvSpPr>
          <p:cNvPr id="248"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49"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ACCAD479-458E-47F7-850C-AA76E7768C18}"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685800" y="1143000"/>
            <a:ext cx="5486040" cy="3085920"/>
          </a:xfrm>
          <a:prstGeom prst="rect">
            <a:avLst/>
          </a:prstGeom>
        </p:spPr>
      </p:sp>
      <p:sp>
        <p:nvSpPr>
          <p:cNvPr id="251"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52"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1BA9287E-86B7-41B0-9DCF-833999DB7E37}"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685800" y="1143000"/>
            <a:ext cx="5486040" cy="3085920"/>
          </a:xfrm>
          <a:prstGeom prst="rect">
            <a:avLst/>
          </a:prstGeom>
        </p:spPr>
      </p:sp>
      <p:sp>
        <p:nvSpPr>
          <p:cNvPr id="254"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55"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BC09B7CA-D4F8-46E2-B4C0-477AFDAA02F9}"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685800" y="1143000"/>
            <a:ext cx="5486040" cy="3085920"/>
          </a:xfrm>
          <a:prstGeom prst="rect">
            <a:avLst/>
          </a:prstGeom>
        </p:spPr>
      </p:sp>
      <p:sp>
        <p:nvSpPr>
          <p:cNvPr id="257"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258"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3E3445FC-39FC-438E-9502-6C9B245AD6D2}" type="slidenum">
              <a:rPr b="0" lang="en-US"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685800" y="1143000"/>
            <a:ext cx="5486040" cy="3085920"/>
          </a:xfrm>
          <a:prstGeom prst="rect">
            <a:avLst/>
          </a:prstGeom>
        </p:spPr>
      </p:sp>
      <p:sp>
        <p:nvSpPr>
          <p:cNvPr id="260"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61"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F8CBBC5D-ABED-43C5-9D54-E4006A796FA2}" type="slidenum">
              <a:rPr b="0" lang="en-US"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685800" y="1143000"/>
            <a:ext cx="5486040" cy="3085920"/>
          </a:xfrm>
          <a:prstGeom prst="rect">
            <a:avLst/>
          </a:prstGeom>
        </p:spPr>
      </p:sp>
      <p:sp>
        <p:nvSpPr>
          <p:cNvPr id="218"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19"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67A4DD95-5827-4A61-BBA1-0C6193376539}"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685800" y="1143000"/>
            <a:ext cx="5486040" cy="3085920"/>
          </a:xfrm>
          <a:prstGeom prst="rect">
            <a:avLst/>
          </a:prstGeom>
        </p:spPr>
      </p:sp>
      <p:sp>
        <p:nvSpPr>
          <p:cNvPr id="221"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22"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ACD983F4-F8FD-4380-8FDB-F2CCA68C08ED}"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685800" y="1143000"/>
            <a:ext cx="5486040" cy="3085920"/>
          </a:xfrm>
          <a:prstGeom prst="rect">
            <a:avLst/>
          </a:prstGeom>
        </p:spPr>
      </p:sp>
      <p:sp>
        <p:nvSpPr>
          <p:cNvPr id="224"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25"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F91B6826-CAC8-41B8-9400-A0C9FFBE1AA7}"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685800" y="1143000"/>
            <a:ext cx="5486040" cy="3085920"/>
          </a:xfrm>
          <a:prstGeom prst="rect">
            <a:avLst/>
          </a:prstGeom>
        </p:spPr>
      </p:sp>
      <p:sp>
        <p:nvSpPr>
          <p:cNvPr id="227" name="PlaceHolder 2"/>
          <p:cNvSpPr>
            <a:spLocks noGrp="1"/>
          </p:cNvSpPr>
          <p:nvPr>
            <p:ph type="body"/>
          </p:nvPr>
        </p:nvSpPr>
        <p:spPr>
          <a:xfrm>
            <a:off x="685800" y="4400640"/>
            <a:ext cx="5486040" cy="3600360"/>
          </a:xfrm>
          <a:prstGeom prst="rect">
            <a:avLst/>
          </a:prstGeom>
        </p:spPr>
        <p:txBody>
          <a:bodyPr>
            <a:noAutofit/>
          </a:bodyPr>
          <a:p>
            <a:endParaRPr b="0" lang="en-IN" sz="2000" spc="-1" strike="noStrike">
              <a:latin typeface="Arial"/>
            </a:endParaRPr>
          </a:p>
        </p:txBody>
      </p:sp>
      <p:sp>
        <p:nvSpPr>
          <p:cNvPr id="228"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0E99A448-E7B9-4151-8489-8B528E8574ED}" type="slidenum">
              <a:rPr b="0" lang="en-US" sz="1400" spc="-1" strike="noStrike">
                <a:latin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1;p2" descr="A picture containing indoor&#10;&#10;Description generated with high confidence"/>
          <p:cNvPicPr/>
          <p:nvPr/>
        </p:nvPicPr>
        <p:blipFill>
          <a:blip r:embed="rId2"/>
          <a:stretch/>
        </p:blipFill>
        <p:spPr>
          <a:xfrm>
            <a:off x="0" y="12528000"/>
            <a:ext cx="24346080" cy="1076760"/>
          </a:xfrm>
          <a:prstGeom prst="rect">
            <a:avLst/>
          </a:prstGeom>
          <a:ln>
            <a:noFill/>
          </a:ln>
        </p:spPr>
      </p:pic>
      <p:pic>
        <p:nvPicPr>
          <p:cNvPr id="1" name="Google Shape;12;p2" descr=""/>
          <p:cNvPicPr/>
          <p:nvPr/>
        </p:nvPicPr>
        <p:blipFill>
          <a:blip r:embed="rId3"/>
          <a:stretch/>
        </p:blipFill>
        <p:spPr>
          <a:xfrm>
            <a:off x="20649600" y="416520"/>
            <a:ext cx="3240360" cy="765360"/>
          </a:xfrm>
          <a:prstGeom prst="rect">
            <a:avLst/>
          </a:prstGeom>
          <a:ln>
            <a:noFill/>
          </a:ln>
        </p:spPr>
      </p:pic>
      <p:sp>
        <p:nvSpPr>
          <p:cNvPr id="2" name="PlaceHolder 1"/>
          <p:cNvSpPr>
            <a:spLocks noGrp="1"/>
          </p:cNvSpPr>
          <p:nvPr>
            <p:ph type="title"/>
          </p:nvPr>
        </p:nvSpPr>
        <p:spPr>
          <a:xfrm>
            <a:off x="1218960" y="547200"/>
            <a:ext cx="21944880" cy="228996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3"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676520" y="663840"/>
            <a:ext cx="21030840" cy="1162800"/>
          </a:xfrm>
          <a:prstGeom prst="rect">
            <a:avLst/>
          </a:prstGeom>
        </p:spPr>
        <p:txBody>
          <a:bodyPr lIns="0" rIns="0" tIns="0" bIns="0">
            <a:noAutofit/>
          </a:bodyPr>
          <a:p>
            <a:r>
              <a:rPr b="0" lang="en-IN" sz="7400" spc="-1" strike="noStrike">
                <a:solidFill>
                  <a:srgbClr val="000000"/>
                </a:solidFill>
                <a:latin typeface="Arial"/>
              </a:rPr>
              <a:t>Click to edit the title text format</a:t>
            </a:r>
            <a:endParaRPr b="0" lang="en-IN" sz="7400" spc="-1" strike="noStrike">
              <a:solidFill>
                <a:srgbClr val="000000"/>
              </a:solidFill>
              <a:latin typeface="Arial"/>
            </a:endParaRPr>
          </a:p>
        </p:txBody>
      </p:sp>
      <p:sp>
        <p:nvSpPr>
          <p:cNvPr id="41" name="PlaceHolder 2"/>
          <p:cNvSpPr>
            <a:spLocks noGrp="1"/>
          </p:cNvSpPr>
          <p:nvPr>
            <p:ph type="body"/>
          </p:nvPr>
        </p:nvSpPr>
        <p:spPr>
          <a:xfrm>
            <a:off x="1676520" y="1855440"/>
            <a:ext cx="21030840" cy="4442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pic>
        <p:nvPicPr>
          <p:cNvPr id="42" name="Google Shape;16;p3" descr="A picture containing indoor&#10;&#10;Description generated with high confidence"/>
          <p:cNvPicPr/>
          <p:nvPr/>
        </p:nvPicPr>
        <p:blipFill>
          <a:blip r:embed="rId2"/>
          <a:stretch/>
        </p:blipFill>
        <p:spPr>
          <a:xfrm>
            <a:off x="0" y="12528000"/>
            <a:ext cx="24346080" cy="1076760"/>
          </a:xfrm>
          <a:prstGeom prst="rect">
            <a:avLst/>
          </a:prstGeom>
          <a:ln>
            <a:noFill/>
          </a:ln>
        </p:spPr>
      </p:pic>
      <p:pic>
        <p:nvPicPr>
          <p:cNvPr id="43" name="Google Shape;17;p3" descr=""/>
          <p:cNvPicPr/>
          <p:nvPr/>
        </p:nvPicPr>
        <p:blipFill>
          <a:blip r:embed="rId3"/>
          <a:stretch/>
        </p:blipFill>
        <p:spPr>
          <a:xfrm>
            <a:off x="20649600" y="416520"/>
            <a:ext cx="3240360" cy="76536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Google Shape;87;p15" descr=""/>
          <p:cNvPicPr/>
          <p:nvPr/>
        </p:nvPicPr>
        <p:blipFill>
          <a:blip r:embed="rId2"/>
          <a:stretch/>
        </p:blipFill>
        <p:spPr>
          <a:xfrm>
            <a:off x="351360" y="416520"/>
            <a:ext cx="3240360" cy="765360"/>
          </a:xfrm>
          <a:prstGeom prst="rect">
            <a:avLst/>
          </a:prstGeom>
          <a:ln>
            <a:noFill/>
          </a:ln>
        </p:spPr>
      </p:pic>
      <p:pic>
        <p:nvPicPr>
          <p:cNvPr id="81" name="Google Shape;88;p15" descr=""/>
          <p:cNvPicPr/>
          <p:nvPr/>
        </p:nvPicPr>
        <p:blipFill>
          <a:blip r:embed="rId3"/>
          <a:stretch/>
        </p:blipFill>
        <p:spPr>
          <a:xfrm>
            <a:off x="0" y="0"/>
            <a:ext cx="24383520" cy="13715640"/>
          </a:xfrm>
          <a:prstGeom prst="rect">
            <a:avLst/>
          </a:prstGeom>
          <a:ln>
            <a:noFill/>
          </a:ln>
        </p:spPr>
      </p:pic>
      <p:pic>
        <p:nvPicPr>
          <p:cNvPr id="82" name="Google Shape;89;p15" descr=""/>
          <p:cNvPicPr/>
          <p:nvPr/>
        </p:nvPicPr>
        <p:blipFill>
          <a:blip r:embed="rId4"/>
          <a:stretch/>
        </p:blipFill>
        <p:spPr>
          <a:xfrm>
            <a:off x="19390320" y="672120"/>
            <a:ext cx="4257720" cy="1017720"/>
          </a:xfrm>
          <a:prstGeom prst="rect">
            <a:avLst/>
          </a:prstGeom>
          <a:ln>
            <a:noFill/>
          </a:ln>
        </p:spPr>
      </p:pic>
      <p:sp>
        <p:nvSpPr>
          <p:cNvPr id="83" name="PlaceHolder 1"/>
          <p:cNvSpPr>
            <a:spLocks noGrp="1"/>
          </p:cNvSpPr>
          <p:nvPr>
            <p:ph type="title"/>
          </p:nvPr>
        </p:nvSpPr>
        <p:spPr>
          <a:xfrm>
            <a:off x="1218960" y="547200"/>
            <a:ext cx="21944880" cy="228996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84"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javatpoint.com/git-pull" TargetMode="External"/><Relationship Id="rId2" Type="http://schemas.openxmlformats.org/officeDocument/2006/relationships/hyperlink" Target="https://www.tutorialspoint.com/git/git_basic_concepts.htm" TargetMode="External"/><Relationship Id="rId3" Type="http://schemas.openxmlformats.org/officeDocument/2006/relationships/hyperlink" Target="https://git-scm.com/" TargetMode="External"/><Relationship Id="rId4" Type="http://schemas.openxmlformats.org/officeDocument/2006/relationships/slideLayout" Target="../slideLayouts/slideLayout25.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0"/>
            <a:ext cx="24383520" cy="13715640"/>
          </a:xfrm>
          <a:prstGeom prst="rect">
            <a:avLst/>
          </a:prstGeom>
          <a:gradFill rotWithShape="0">
            <a:gsLst>
              <a:gs pos="0">
                <a:srgbClr val="727272"/>
              </a:gs>
              <a:gs pos="100000">
                <a:srgbClr val="c1c1c1"/>
              </a:gs>
            </a:gsLst>
            <a:lin ang="16200000"/>
          </a:gradFill>
          <a:ln>
            <a:noFill/>
          </a:ln>
        </p:spPr>
        <p:style>
          <a:lnRef idx="0"/>
          <a:fillRef idx="0"/>
          <a:effectRef idx="0"/>
          <a:fontRef idx="minor"/>
        </p:style>
      </p:sp>
      <p:pic>
        <p:nvPicPr>
          <p:cNvPr id="128" name="Google Shape;101;p17" descr=""/>
          <p:cNvPicPr/>
          <p:nvPr/>
        </p:nvPicPr>
        <p:blipFill>
          <a:blip r:embed="rId1"/>
          <a:stretch/>
        </p:blipFill>
        <p:spPr>
          <a:xfrm>
            <a:off x="0" y="0"/>
            <a:ext cx="24383520" cy="13715640"/>
          </a:xfrm>
          <a:prstGeom prst="rect">
            <a:avLst/>
          </a:prstGeom>
          <a:ln>
            <a:noFill/>
          </a:ln>
        </p:spPr>
      </p:pic>
      <p:sp>
        <p:nvSpPr>
          <p:cNvPr id="129" name="CustomShape 2"/>
          <p:cNvSpPr/>
          <p:nvPr/>
        </p:nvSpPr>
        <p:spPr>
          <a:xfrm>
            <a:off x="1353960" y="10933560"/>
            <a:ext cx="10323720" cy="923040"/>
          </a:xfrm>
          <a:prstGeom prst="rect">
            <a:avLst/>
          </a:prstGeom>
          <a:noFill/>
          <a:ln>
            <a:noFill/>
          </a:ln>
        </p:spPr>
        <p:style>
          <a:lnRef idx="0"/>
          <a:fillRef idx="0"/>
          <a:effectRef idx="0"/>
          <a:fontRef idx="minor"/>
        </p:style>
        <p:txBody>
          <a:bodyPr>
            <a:noAutofit/>
          </a:bodyPr>
          <a:p>
            <a:pPr>
              <a:lnSpc>
                <a:spcPct val="100000"/>
              </a:lnSpc>
              <a:tabLst>
                <a:tab algn="l" pos="0"/>
              </a:tabLst>
            </a:pPr>
            <a:r>
              <a:rPr b="0" lang="en-US" sz="5400" spc="-1" strike="noStrike">
                <a:solidFill>
                  <a:srgbClr val="ffffff"/>
                </a:solidFill>
                <a:latin typeface="Poppins"/>
                <a:ea typeface="Poppins"/>
              </a:rPr>
              <a:t>Presented By:   Akshit Kumar</a:t>
            </a:r>
            <a:endParaRPr b="0" lang="en-IN" sz="5400" spc="-1" strike="noStrike">
              <a:latin typeface="Arial"/>
            </a:endParaRPr>
          </a:p>
        </p:txBody>
      </p:sp>
      <p:sp>
        <p:nvSpPr>
          <p:cNvPr id="130" name="CustomShape 3"/>
          <p:cNvSpPr/>
          <p:nvPr/>
        </p:nvSpPr>
        <p:spPr>
          <a:xfrm>
            <a:off x="1009080" y="4581360"/>
            <a:ext cx="10837800" cy="3666600"/>
          </a:xfrm>
          <a:prstGeom prst="rect">
            <a:avLst/>
          </a:prstGeom>
          <a:noFill/>
          <a:ln>
            <a:noFill/>
          </a:ln>
        </p:spPr>
        <p:style>
          <a:lnRef idx="0"/>
          <a:fillRef idx="0"/>
          <a:effectRef idx="0"/>
          <a:fontRef idx="minor"/>
        </p:style>
        <p:txBody>
          <a:bodyPr>
            <a:noAutofit/>
          </a:bodyPr>
          <a:p>
            <a:pPr>
              <a:lnSpc>
                <a:spcPct val="115000"/>
              </a:lnSpc>
              <a:tabLst>
                <a:tab algn="l" pos="0"/>
              </a:tabLst>
            </a:pPr>
            <a:r>
              <a:rPr b="0" lang="en-US" sz="8000" spc="-1" strike="noStrike">
                <a:solidFill>
                  <a:srgbClr val="ffffff"/>
                </a:solidFill>
                <a:latin typeface="Poppins Medium"/>
                <a:ea typeface="Poppins Medium"/>
              </a:rPr>
              <a:t>Topic - Push &amp; Pull</a:t>
            </a:r>
            <a:endParaRPr b="0" lang="en-IN" sz="8000" spc="-1" strike="noStrike">
              <a:latin typeface="Arial"/>
            </a:endParaRPr>
          </a:p>
        </p:txBody>
      </p:sp>
      <p:pic>
        <p:nvPicPr>
          <p:cNvPr id="131" name="Google Shape;104;p17" descr=""/>
          <p:cNvPicPr/>
          <p:nvPr/>
        </p:nvPicPr>
        <p:blipFill>
          <a:blip r:embed="rId2"/>
          <a:stretch/>
        </p:blipFill>
        <p:spPr>
          <a:xfrm>
            <a:off x="907920" y="799920"/>
            <a:ext cx="4581360" cy="1095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Git Commands</a:t>
            </a:r>
            <a:endParaRPr b="0" lang="en-IN" sz="7400" spc="-1" strike="noStrike">
              <a:solidFill>
                <a:srgbClr val="000000"/>
              </a:solidFill>
              <a:latin typeface="Arial"/>
            </a:endParaRPr>
          </a:p>
        </p:txBody>
      </p:sp>
      <p:sp>
        <p:nvSpPr>
          <p:cNvPr id="184" name="TextShape 2"/>
          <p:cNvSpPr txBox="1"/>
          <p:nvPr/>
        </p:nvSpPr>
        <p:spPr>
          <a:xfrm>
            <a:off x="1676520" y="1855440"/>
            <a:ext cx="21030840" cy="9763200"/>
          </a:xfrm>
          <a:prstGeom prst="rect">
            <a:avLst/>
          </a:prstGeom>
          <a:noFill/>
          <a:ln>
            <a:noFill/>
          </a:ln>
        </p:spPr>
        <p:txBody>
          <a:bodyPr lIns="0" rIns="0" tIns="0" bIns="0">
            <a:noAutofit/>
          </a:bodyPr>
          <a:p>
            <a:pPr>
              <a:lnSpc>
                <a:spcPct val="100000"/>
              </a:lnSpc>
              <a:tabLst>
                <a:tab algn="l" pos="0"/>
              </a:tabLst>
            </a:pPr>
            <a:r>
              <a:rPr b="1" lang="en-US" sz="3000" spc="-1" strike="noStrike">
                <a:solidFill>
                  <a:srgbClr val="050a19"/>
                </a:solidFill>
                <a:latin typeface="Arial"/>
                <a:ea typeface="Arial"/>
              </a:rPr>
              <a:t>Add files to the Staging Area for commit:</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latin typeface="Arial"/>
                <a:ea typeface="Arial"/>
              </a:rPr>
              <a:t>Now to add the files to the git repository for commit:</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50a19"/>
                </a:solidFill>
                <a:highlight>
                  <a:srgbClr val="999999"/>
                </a:highlight>
                <a:latin typeface="Arial"/>
                <a:ea typeface="Arial"/>
              </a:rPr>
              <a:t>$ git add .  # Adds all the files in the local repository and stages them for commit</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999999"/>
                </a:highlight>
                <a:latin typeface="Arial"/>
                <a:ea typeface="Arial"/>
              </a:rPr>
              <a:t> </a:t>
            </a:r>
            <a:r>
              <a:rPr b="0" lang="en-US" sz="3000" spc="-1" strike="noStrike">
                <a:solidFill>
                  <a:srgbClr val="050a19"/>
                </a:solidFill>
                <a:highlight>
                  <a:srgbClr val="999999"/>
                </a:highlight>
                <a:latin typeface="Arial"/>
                <a:ea typeface="Arial"/>
              </a:rPr>
              <a:t>if you want to add a specific file</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50a19"/>
                </a:solidFill>
                <a:highlight>
                  <a:srgbClr val="999999"/>
                </a:highlight>
                <a:latin typeface="Arial"/>
                <a:ea typeface="Arial"/>
              </a:rPr>
              <a:t>$ git add filename# To add a specific file</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999999"/>
                </a:highlight>
                <a:latin typeface="Arial"/>
                <a:ea typeface="Arial"/>
              </a:rPr>
              <a:t>Before we commit let’s see what files are staged:</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50a19"/>
                </a:solidFill>
                <a:highlight>
                  <a:srgbClr val="999999"/>
                </a:highlight>
                <a:latin typeface="Arial"/>
                <a:ea typeface="Arial"/>
              </a:rPr>
              <a:t>$ git status # Lists all new or modified files to be committed</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p:txBody>
      </p:sp>
      <p:pic>
        <p:nvPicPr>
          <p:cNvPr id="185" name="Google Shape;199;p26" descr=""/>
          <p:cNvPicPr/>
          <p:nvPr/>
        </p:nvPicPr>
        <p:blipFill>
          <a:blip r:embed="rId1"/>
          <a:stretch/>
        </p:blipFill>
        <p:spPr>
          <a:xfrm>
            <a:off x="1676520" y="6685560"/>
            <a:ext cx="11166840" cy="5229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Git commands</a:t>
            </a:r>
            <a:endParaRPr b="0" lang="en-IN" sz="7400" spc="-1" strike="noStrike">
              <a:solidFill>
                <a:srgbClr val="000000"/>
              </a:solidFill>
              <a:latin typeface="Arial"/>
            </a:endParaRPr>
          </a:p>
        </p:txBody>
      </p:sp>
      <p:sp>
        <p:nvSpPr>
          <p:cNvPr id="187" name="TextShape 2"/>
          <p:cNvSpPr txBox="1"/>
          <p:nvPr/>
        </p:nvSpPr>
        <p:spPr>
          <a:xfrm>
            <a:off x="1676520" y="1846440"/>
            <a:ext cx="21030840" cy="10023120"/>
          </a:xfrm>
          <a:prstGeom prst="rect">
            <a:avLst/>
          </a:prstGeom>
          <a:noFill/>
          <a:ln>
            <a:noFill/>
          </a:ln>
        </p:spPr>
        <p:txBody>
          <a:bodyPr lIns="0" rIns="0" tIns="0" bIns="0">
            <a:noAutofit/>
          </a:bodyPr>
          <a:p>
            <a:pPr>
              <a:lnSpc>
                <a:spcPct val="100000"/>
              </a:lnSpc>
              <a:tabLst>
                <a:tab algn="l" pos="0"/>
              </a:tabLst>
            </a:pPr>
            <a:r>
              <a:rPr b="1" lang="en-US" sz="3000" spc="-1" strike="noStrike">
                <a:solidFill>
                  <a:srgbClr val="050a19"/>
                </a:solidFill>
                <a:latin typeface="Arial"/>
                <a:ea typeface="Arial"/>
              </a:rPr>
              <a:t>Commit - </a:t>
            </a:r>
            <a:r>
              <a:rPr b="0" lang="en-US" sz="3000" spc="-1" strike="noStrike">
                <a:solidFill>
                  <a:srgbClr val="050a19"/>
                </a:solidFill>
                <a:latin typeface="Arial"/>
                <a:ea typeface="Arial"/>
              </a:rPr>
              <a:t>Changes you made to your Git Repo:</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r>
              <a:rPr b="0" lang="en-US" sz="3000" spc="-1" strike="noStrike">
                <a:solidFill>
                  <a:srgbClr val="050a19"/>
                </a:solidFill>
                <a:highlight>
                  <a:srgbClr val="999999"/>
                </a:highlight>
                <a:latin typeface="Arial"/>
                <a:ea typeface="Arial"/>
              </a:rPr>
              <a:t>$ git commit -m "First commit" # The message in the " " is given so that the other users can read the message and see what changes you made</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p:txBody>
      </p:sp>
      <p:pic>
        <p:nvPicPr>
          <p:cNvPr id="188" name="Google Shape;207;p27" descr=""/>
          <p:cNvPicPr/>
          <p:nvPr/>
        </p:nvPicPr>
        <p:blipFill>
          <a:blip r:embed="rId1"/>
          <a:stretch/>
        </p:blipFill>
        <p:spPr>
          <a:xfrm>
            <a:off x="1676520" y="3704040"/>
            <a:ext cx="13427280" cy="6021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Arial"/>
                <a:ea typeface="Arial"/>
              </a:rPr>
              <a:t>Git Commands</a:t>
            </a:r>
            <a:endParaRPr b="0" lang="en-IN" sz="7400" spc="-1" strike="noStrike">
              <a:solidFill>
                <a:srgbClr val="000000"/>
              </a:solidFill>
              <a:latin typeface="Arial"/>
            </a:endParaRPr>
          </a:p>
        </p:txBody>
      </p:sp>
      <p:sp>
        <p:nvSpPr>
          <p:cNvPr id="190" name="TextShape 2"/>
          <p:cNvSpPr txBox="1"/>
          <p:nvPr/>
        </p:nvSpPr>
        <p:spPr>
          <a:xfrm>
            <a:off x="1676520" y="1855440"/>
            <a:ext cx="21030840" cy="8482320"/>
          </a:xfrm>
          <a:prstGeom prst="rect">
            <a:avLst/>
          </a:prstGeom>
          <a:noFill/>
          <a:ln>
            <a:noFill/>
          </a:ln>
        </p:spPr>
        <p:txBody>
          <a:bodyPr lIns="0" rIns="0" tIns="0" bIns="0">
            <a:noAutofit/>
          </a:bodyPr>
          <a:p>
            <a:pPr>
              <a:lnSpc>
                <a:spcPct val="100000"/>
              </a:lnSpc>
              <a:tabLst>
                <a:tab algn="l" pos="0"/>
              </a:tabLst>
            </a:pPr>
            <a:r>
              <a:rPr b="1" lang="en-US" sz="2800" spc="-1" strike="noStrike">
                <a:solidFill>
                  <a:srgbClr val="050a19"/>
                </a:solidFill>
                <a:latin typeface="Open Sans"/>
                <a:ea typeface="Open Sans"/>
              </a:rPr>
              <a:t>branch - </a:t>
            </a:r>
            <a:r>
              <a:rPr b="0" lang="en-US" sz="3000" spc="-1" strike="noStrike">
                <a:solidFill>
                  <a:srgbClr val="000000"/>
                </a:solidFill>
                <a:highlight>
                  <a:srgbClr val="ffffff"/>
                </a:highlight>
                <a:latin typeface="Arial"/>
                <a:ea typeface="Arial"/>
              </a:rPr>
              <a:t>Branches are used to create another line of development.</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999999"/>
                </a:highlight>
                <a:latin typeface="Arial"/>
                <a:ea typeface="Arial"/>
              </a:rPr>
              <a:t>$ git branch </a:t>
            </a:r>
            <a:r>
              <a:rPr b="0" lang="en-US" sz="3000" spc="-1" strike="noStrike">
                <a:solidFill>
                  <a:srgbClr val="000000"/>
                </a:solidFill>
                <a:highlight>
                  <a:srgbClr val="ffffff"/>
                </a:highlight>
                <a:latin typeface="Arial"/>
                <a:ea typeface="Arial"/>
              </a:rPr>
              <a:t> # use to check the branch</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999999"/>
                </a:highlight>
                <a:latin typeface="Arial"/>
                <a:ea typeface="Arial"/>
              </a:rPr>
              <a:t>$ git branch new-branch-name </a:t>
            </a:r>
            <a:r>
              <a:rPr b="0" lang="en-US" sz="3000" spc="-1" strike="noStrike">
                <a:solidFill>
                  <a:srgbClr val="000000"/>
                </a:solidFill>
                <a:highlight>
                  <a:srgbClr val="ffffff"/>
                </a:highlight>
                <a:latin typeface="Arial"/>
                <a:ea typeface="Arial"/>
              </a:rPr>
              <a:t> #uses to create a new branch</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999999"/>
                </a:highlight>
                <a:latin typeface="Arial"/>
                <a:ea typeface="Arial"/>
              </a:rPr>
              <a:t>$ git checkout branchname</a:t>
            </a:r>
            <a:r>
              <a:rPr b="0" lang="en-US" sz="3000" spc="-1" strike="noStrike">
                <a:solidFill>
                  <a:srgbClr val="000000"/>
                </a:solidFill>
                <a:highlight>
                  <a:srgbClr val="ffffff"/>
                </a:highlight>
                <a:latin typeface="Arial"/>
                <a:ea typeface="Arial"/>
              </a:rPr>
              <a:t> #uses to jump the branch </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p:txBody>
      </p:sp>
      <p:pic>
        <p:nvPicPr>
          <p:cNvPr id="191" name="Google Shape;215;p28" descr=""/>
          <p:cNvPicPr/>
          <p:nvPr/>
        </p:nvPicPr>
        <p:blipFill>
          <a:blip r:embed="rId1"/>
          <a:stretch/>
        </p:blipFill>
        <p:spPr>
          <a:xfrm>
            <a:off x="1676520" y="4068360"/>
            <a:ext cx="12949560" cy="62690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Arial"/>
                <a:ea typeface="Arial"/>
              </a:rPr>
              <a:t>Push &amp; Pull</a:t>
            </a:r>
            <a:endParaRPr b="0" lang="en-IN" sz="7400" spc="-1" strike="noStrike">
              <a:solidFill>
                <a:srgbClr val="000000"/>
              </a:solidFill>
              <a:latin typeface="Arial"/>
            </a:endParaRPr>
          </a:p>
        </p:txBody>
      </p:sp>
      <p:sp>
        <p:nvSpPr>
          <p:cNvPr id="193" name="TextShape 2"/>
          <p:cNvSpPr txBox="1"/>
          <p:nvPr/>
        </p:nvSpPr>
        <p:spPr>
          <a:xfrm>
            <a:off x="1676520" y="2320200"/>
            <a:ext cx="21030840" cy="10838880"/>
          </a:xfrm>
          <a:prstGeom prst="rect">
            <a:avLst/>
          </a:prstGeom>
          <a:noFill/>
          <a:ln>
            <a:noFill/>
          </a:ln>
        </p:spPr>
        <p:txBody>
          <a:bodyPr lIns="0" rIns="0" tIns="0" bIns="0">
            <a:noAutofit/>
          </a:bodyPr>
          <a:p>
            <a:pPr>
              <a:lnSpc>
                <a:spcPct val="100000"/>
              </a:lnSpc>
              <a:tabLst>
                <a:tab algn="l" pos="0"/>
              </a:tabLst>
            </a:pPr>
            <a:r>
              <a:rPr b="1" lang="en-US" sz="3500" spc="-1" strike="noStrike">
                <a:solidFill>
                  <a:srgbClr val="050a19"/>
                </a:solidFill>
                <a:latin typeface="Arial"/>
                <a:ea typeface="Arial"/>
              </a:rPr>
              <a:t>Push - </a:t>
            </a:r>
            <a:r>
              <a:rPr b="0" lang="en-US" sz="3000" spc="-1" strike="noStrike">
                <a:solidFill>
                  <a:srgbClr val="000000"/>
                </a:solidFill>
                <a:highlight>
                  <a:srgbClr val="ffffff"/>
                </a:highlight>
                <a:latin typeface="Arial"/>
                <a:ea typeface="Arial"/>
              </a:rPr>
              <a:t>Push operation copies changes from a local repository instance to a remote one. This is used to store the changes </a:t>
            </a:r>
            <a:r>
              <a:rPr b="0" lang="en-US" sz="3000" spc="-1" strike="noStrike">
                <a:solidFill>
                  <a:srgbClr val="000000"/>
                </a:solidFill>
                <a:highlight>
                  <a:srgbClr val="ffffff"/>
                </a:highlight>
                <a:latin typeface="Arial"/>
                <a:ea typeface="Arial"/>
              </a:rPr>
              <a:t>permanently into the Git repository. This is same as the commit operation in Subversion.</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00000"/>
              </a:buClr>
              <a:buFont typeface="Arial"/>
              <a:buChar char="●"/>
              <a:tabLst>
                <a:tab algn="l" pos="0"/>
              </a:tabLst>
            </a:pPr>
            <a:r>
              <a:rPr b="1" lang="en-US" sz="3000" spc="-1" strike="noStrike">
                <a:solidFill>
                  <a:srgbClr val="000000"/>
                </a:solidFill>
                <a:highlight>
                  <a:srgbClr val="ffffff"/>
                </a:highlight>
                <a:latin typeface="Arial"/>
                <a:ea typeface="Arial"/>
              </a:rPr>
              <a:t>Add a remote origin and Push:</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r>
              <a:rPr b="0" lang="en-US" sz="3000" spc="-1" strike="noStrike">
                <a:solidFill>
                  <a:srgbClr val="000000"/>
                </a:solidFill>
                <a:highlight>
                  <a:srgbClr val="999999"/>
                </a:highlight>
                <a:latin typeface="Arial"/>
                <a:ea typeface="Arial"/>
              </a:rPr>
              <a:t>$ git remote add origin remote_repository_URL </a:t>
            </a:r>
            <a:r>
              <a:rPr b="0" lang="en-US" sz="3000" spc="-1" strike="noStrike">
                <a:solidFill>
                  <a:srgbClr val="000000"/>
                </a:solidFill>
                <a:highlight>
                  <a:srgbClr val="ffffff"/>
                </a:highlight>
                <a:latin typeface="Arial"/>
                <a:ea typeface="Arial"/>
              </a:rPr>
              <a:t># sets the new remote</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r>
              <a:rPr b="0" lang="en-US" sz="3000" spc="-1" strike="noStrike">
                <a:solidFill>
                  <a:srgbClr val="000000"/>
                </a:solidFill>
                <a:highlight>
                  <a:srgbClr val="ffffff"/>
                </a:highlight>
                <a:latin typeface="Arial"/>
                <a:ea typeface="Arial"/>
              </a:rPr>
              <a:t>The git remote command lets you create, view, and delete connections to other repositories.</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r>
              <a:rPr b="0" lang="en-US" sz="3000" spc="-1" strike="noStrike">
                <a:solidFill>
                  <a:srgbClr val="000000"/>
                </a:solidFill>
                <a:highlight>
                  <a:srgbClr val="999999"/>
                </a:highlight>
                <a:latin typeface="Arial"/>
                <a:ea typeface="Arial"/>
              </a:rPr>
              <a:t>$ git remote -v </a:t>
            </a:r>
            <a:r>
              <a:rPr b="0" lang="en-US" sz="3000" spc="-1" strike="noStrike">
                <a:solidFill>
                  <a:srgbClr val="000000"/>
                </a:solidFill>
                <a:highlight>
                  <a:srgbClr val="ffffff"/>
                </a:highlight>
                <a:latin typeface="Arial"/>
                <a:ea typeface="Arial"/>
              </a:rPr>
              <a:t># List the remote connections you have to other repositories.</a:t>
            </a: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r>
              <a:rPr b="0" lang="en-US" sz="3000" spc="-1" strike="noStrike">
                <a:solidFill>
                  <a:srgbClr val="000000"/>
                </a:solidFill>
                <a:highlight>
                  <a:srgbClr val="ffffff"/>
                </a:highlight>
                <a:latin typeface="Arial"/>
                <a:ea typeface="Arial"/>
              </a:rPr>
              <a:t>The git remote -v command lists the URLs of the remote connections you have to other repositories.</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r>
              <a:rPr b="0" lang="en-US" sz="3000" spc="-1" strike="noStrike">
                <a:solidFill>
                  <a:srgbClr val="000000"/>
                </a:solidFill>
                <a:highlight>
                  <a:srgbClr val="999999"/>
                </a:highlight>
                <a:latin typeface="Arial"/>
                <a:ea typeface="Arial"/>
              </a:rPr>
              <a:t>$ git push -u origin master </a:t>
            </a:r>
            <a:r>
              <a:rPr b="0" lang="en-US" sz="3000" spc="-1" strike="noStrike">
                <a:solidFill>
                  <a:srgbClr val="000000"/>
                </a:solidFill>
                <a:highlight>
                  <a:srgbClr val="ffffff"/>
                </a:highlight>
                <a:latin typeface="Arial"/>
                <a:ea typeface="Arial"/>
              </a:rPr>
              <a:t># pushes changes to origin</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a:lnSpc>
                <a:spcPct val="156000"/>
              </a:lnSpc>
              <a:spcBef>
                <a:spcPts val="300"/>
              </a:spcBef>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Push Snapshots</a:t>
            </a:r>
            <a:endParaRPr b="0" lang="en-IN" sz="7400" spc="-1" strike="noStrike">
              <a:solidFill>
                <a:srgbClr val="000000"/>
              </a:solidFill>
              <a:latin typeface="Arial"/>
            </a:endParaRPr>
          </a:p>
        </p:txBody>
      </p:sp>
      <p:sp>
        <p:nvSpPr>
          <p:cNvPr id="195" name="TextShape 2"/>
          <p:cNvSpPr txBox="1"/>
          <p:nvPr/>
        </p:nvSpPr>
        <p:spPr>
          <a:xfrm>
            <a:off x="1676520" y="1855080"/>
            <a:ext cx="21030840" cy="11025360"/>
          </a:xfrm>
          <a:prstGeom prst="rect">
            <a:avLst/>
          </a:prstGeom>
          <a:noFill/>
          <a:ln>
            <a:noFill/>
          </a:ln>
        </p:spPr>
        <p:txBody>
          <a:bodyPr lIns="0" rIns="0" tIns="0" bIns="0">
            <a:noAutofit/>
          </a:bodyPr>
          <a:p>
            <a:endParaRPr b="0" lang="en-IN" sz="1400" spc="-1" strike="noStrike">
              <a:solidFill>
                <a:srgbClr val="000000"/>
              </a:solidFill>
              <a:latin typeface="Arial"/>
            </a:endParaRPr>
          </a:p>
        </p:txBody>
      </p:sp>
      <p:pic>
        <p:nvPicPr>
          <p:cNvPr id="196" name="Google Shape;230;p30" descr=""/>
          <p:cNvPicPr/>
          <p:nvPr/>
        </p:nvPicPr>
        <p:blipFill>
          <a:blip r:embed="rId1"/>
          <a:stretch/>
        </p:blipFill>
        <p:spPr>
          <a:xfrm>
            <a:off x="1794600" y="1938240"/>
            <a:ext cx="17601840" cy="68774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Github repository</a:t>
            </a:r>
            <a:endParaRPr b="0" lang="en-IN" sz="7400" spc="-1" strike="noStrike">
              <a:solidFill>
                <a:srgbClr val="000000"/>
              </a:solidFill>
              <a:latin typeface="Arial"/>
            </a:endParaRPr>
          </a:p>
        </p:txBody>
      </p:sp>
      <p:sp>
        <p:nvSpPr>
          <p:cNvPr id="198" name="TextShape 2"/>
          <p:cNvSpPr txBox="1"/>
          <p:nvPr/>
        </p:nvSpPr>
        <p:spPr>
          <a:xfrm>
            <a:off x="1676520" y="1855440"/>
            <a:ext cx="21030840" cy="9094680"/>
          </a:xfrm>
          <a:prstGeom prst="rect">
            <a:avLst/>
          </a:prstGeom>
          <a:noFill/>
          <a:ln>
            <a:noFill/>
          </a:ln>
        </p:spPr>
        <p:txBody>
          <a:bodyPr lIns="0" rIns="0" tIns="0" bIns="0">
            <a:noAutofit/>
          </a:bodyPr>
          <a:p>
            <a:pPr>
              <a:lnSpc>
                <a:spcPct val="100000"/>
              </a:lnSpc>
              <a:tabLst>
                <a:tab algn="l" pos="0"/>
              </a:tabLst>
            </a:pPr>
            <a:r>
              <a:rPr b="1" lang="en-US" sz="3000" spc="-1" strike="noStrike">
                <a:solidFill>
                  <a:srgbClr val="050a19"/>
                </a:solidFill>
                <a:latin typeface="Arial"/>
                <a:ea typeface="Arial"/>
              </a:rPr>
              <a:t>After push the file from local repo to remote repo </a:t>
            </a:r>
            <a:r>
              <a:rPr b="0" lang="en-US" sz="2800" spc="-1" strike="noStrike">
                <a:solidFill>
                  <a:srgbClr val="050a19"/>
                </a:solidFill>
                <a:latin typeface="Open Sans Light"/>
                <a:ea typeface="Open Sans Light"/>
              </a:rPr>
              <a:t>:-</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p:txBody>
      </p:sp>
      <p:pic>
        <p:nvPicPr>
          <p:cNvPr id="199" name="Google Shape;238;p31" descr=""/>
          <p:cNvPicPr/>
          <p:nvPr/>
        </p:nvPicPr>
        <p:blipFill>
          <a:blip r:embed="rId1"/>
          <a:stretch/>
        </p:blipFill>
        <p:spPr>
          <a:xfrm>
            <a:off x="2078640" y="2583720"/>
            <a:ext cx="14792040" cy="81993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Arial"/>
                <a:ea typeface="Arial"/>
              </a:rPr>
              <a:t>Push &amp; Pull</a:t>
            </a:r>
            <a:endParaRPr b="0" lang="en-IN" sz="7400" spc="-1" strike="noStrike">
              <a:solidFill>
                <a:srgbClr val="000000"/>
              </a:solidFill>
              <a:latin typeface="Arial"/>
            </a:endParaRPr>
          </a:p>
        </p:txBody>
      </p:sp>
      <p:sp>
        <p:nvSpPr>
          <p:cNvPr id="201" name="TextShape 2"/>
          <p:cNvSpPr txBox="1"/>
          <p:nvPr/>
        </p:nvSpPr>
        <p:spPr>
          <a:xfrm>
            <a:off x="1676520" y="2320200"/>
            <a:ext cx="21030840" cy="10838880"/>
          </a:xfrm>
          <a:prstGeom prst="rect">
            <a:avLst/>
          </a:prstGeom>
          <a:noFill/>
          <a:ln>
            <a:noFill/>
          </a:ln>
        </p:spPr>
        <p:txBody>
          <a:bodyPr lIns="0" rIns="0" tIns="0" bIns="0">
            <a:noAutofit/>
          </a:bodyPr>
          <a:p>
            <a:pPr>
              <a:lnSpc>
                <a:spcPct val="100000"/>
              </a:lnSpc>
              <a:tabLst>
                <a:tab algn="l" pos="0"/>
              </a:tabLst>
            </a:pPr>
            <a:r>
              <a:rPr b="1" lang="en-US" sz="4000" spc="-1" strike="noStrike">
                <a:solidFill>
                  <a:srgbClr val="000000"/>
                </a:solidFill>
                <a:highlight>
                  <a:srgbClr val="ffffff"/>
                </a:highlight>
                <a:latin typeface="Arial"/>
                <a:ea typeface="Arial"/>
              </a:rPr>
              <a:t>Pull</a:t>
            </a:r>
            <a:r>
              <a:rPr b="1" lang="en-US" sz="3500" spc="-1" strike="noStrike">
                <a:solidFill>
                  <a:srgbClr val="000000"/>
                </a:solidFill>
                <a:highlight>
                  <a:srgbClr val="ffffff"/>
                </a:highlight>
                <a:latin typeface="Arial"/>
                <a:ea typeface="Arial"/>
              </a:rPr>
              <a:t> </a:t>
            </a:r>
            <a:r>
              <a:rPr b="0" lang="en-US" sz="3000" spc="-1" strike="noStrike">
                <a:solidFill>
                  <a:srgbClr val="000000"/>
                </a:solidFill>
                <a:highlight>
                  <a:srgbClr val="ffffff"/>
                </a:highlight>
                <a:latin typeface="Arial"/>
                <a:ea typeface="Arial"/>
              </a:rPr>
              <a:t>-</a:t>
            </a:r>
            <a:r>
              <a:rPr b="0" lang="en-US" sz="3000" spc="-1" strike="noStrike">
                <a:solidFill>
                  <a:srgbClr val="050a19"/>
                </a:solidFill>
                <a:highlight>
                  <a:srgbClr val="ffffff"/>
                </a:highlight>
                <a:latin typeface="Arial"/>
                <a:ea typeface="Arial"/>
              </a:rPr>
              <a:t>  The term pull is used to receive data from GitHub. It fetches and merges changes from the remote server to your working directory. The git pull command is used to pull a repository.</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indent="-418680">
              <a:lnSpc>
                <a:spcPct val="156000"/>
              </a:lnSpc>
              <a:spcBef>
                <a:spcPts val="300"/>
              </a:spcBef>
              <a:buClr>
                <a:srgbClr val="000000"/>
              </a:buClr>
              <a:buFont typeface="Roboto"/>
              <a:buAutoNum type="arabicPeriod"/>
              <a:tabLst>
                <a:tab algn="l" pos="0"/>
              </a:tabLst>
            </a:pPr>
            <a:r>
              <a:rPr b="0" lang="en-US" sz="3000" spc="-1" strike="noStrike">
                <a:solidFill>
                  <a:srgbClr val="000000"/>
                </a:solidFill>
                <a:highlight>
                  <a:srgbClr val="999999"/>
                </a:highlight>
                <a:latin typeface="Arial"/>
                <a:ea typeface="Arial"/>
              </a:rPr>
              <a:t>$ git pull </a:t>
            </a:r>
            <a:r>
              <a:rPr b="1" lang="en-US" sz="3000" spc="-1" strike="noStrike">
                <a:solidFill>
                  <a:srgbClr val="006699"/>
                </a:solidFill>
                <a:highlight>
                  <a:srgbClr val="999999"/>
                </a:highlight>
                <a:latin typeface="Arial"/>
                <a:ea typeface="Arial"/>
              </a:rPr>
              <a:t>&lt;option&gt;</a:t>
            </a:r>
            <a:r>
              <a:rPr b="0" lang="en-US" sz="3000" spc="-1" strike="noStrike">
                <a:solidFill>
                  <a:srgbClr val="000000"/>
                </a:solidFill>
                <a:highlight>
                  <a:srgbClr val="999999"/>
                </a:highlight>
                <a:latin typeface="Arial"/>
                <a:ea typeface="Arial"/>
              </a:rPr>
              <a:t> [</a:t>
            </a:r>
            <a:r>
              <a:rPr b="1" lang="en-US" sz="3000" spc="-1" strike="noStrike">
                <a:solidFill>
                  <a:srgbClr val="006699"/>
                </a:solidFill>
                <a:highlight>
                  <a:srgbClr val="999999"/>
                </a:highlight>
                <a:latin typeface="Arial"/>
                <a:ea typeface="Arial"/>
              </a:rPr>
              <a:t>&lt;repository</a:t>
            </a:r>
            <a:r>
              <a:rPr b="0" lang="en-US" sz="3000" spc="-1" strike="noStrike">
                <a:solidFill>
                  <a:srgbClr val="000000"/>
                </a:solidFill>
                <a:highlight>
                  <a:srgbClr val="999999"/>
                </a:highlight>
                <a:latin typeface="Arial"/>
                <a:ea typeface="Arial"/>
              </a:rPr>
              <a:t> URL</a:t>
            </a:r>
            <a:r>
              <a:rPr b="1" lang="en-US" sz="3000" spc="-1" strike="noStrike">
                <a:solidFill>
                  <a:srgbClr val="006699"/>
                </a:solidFill>
                <a:highlight>
                  <a:srgbClr val="999999"/>
                </a:highlight>
                <a:latin typeface="Arial"/>
                <a:ea typeface="Arial"/>
              </a:rPr>
              <a:t>&gt;&lt;refspec&gt;</a:t>
            </a:r>
            <a:r>
              <a:rPr b="0" lang="en-US" sz="3000" spc="-1" strike="noStrike">
                <a:solidFill>
                  <a:srgbClr val="000000"/>
                </a:solidFill>
                <a:highlight>
                  <a:srgbClr val="999999"/>
                </a:highlight>
                <a:latin typeface="Arial"/>
                <a:ea typeface="Arial"/>
              </a:rPr>
              <a:t>...]  </a:t>
            </a:r>
            <a:endParaRPr b="0" lang="en-IN" sz="3000" spc="-1" strike="noStrike">
              <a:solidFill>
                <a:srgbClr val="000000"/>
              </a:solidFill>
              <a:latin typeface="Arial"/>
            </a:endParaRPr>
          </a:p>
          <a:p>
            <a:pPr marL="457200">
              <a:lnSpc>
                <a:spcPct val="156000"/>
              </a:lnSpc>
              <a:spcBef>
                <a:spcPts val="300"/>
              </a:spcBef>
              <a:tabLst>
                <a:tab algn="l" pos="0"/>
              </a:tabLst>
            </a:pPr>
            <a:r>
              <a:rPr b="1" lang="en-US" sz="3000" spc="-1" strike="noStrike">
                <a:solidFill>
                  <a:srgbClr val="050a19"/>
                </a:solidFill>
                <a:highlight>
                  <a:srgbClr val="ffffff"/>
                </a:highlight>
                <a:latin typeface="Roboto"/>
                <a:ea typeface="Roboto"/>
              </a:rPr>
              <a:t>&lt;option&gt;:</a:t>
            </a:r>
            <a:r>
              <a:rPr b="0" lang="en-US" sz="3000" spc="-1" strike="noStrike">
                <a:solidFill>
                  <a:srgbClr val="050a19"/>
                </a:solidFill>
                <a:highlight>
                  <a:srgbClr val="ffffff"/>
                </a:highlight>
                <a:latin typeface="Roboto"/>
                <a:ea typeface="Roboto"/>
              </a:rPr>
              <a:t> Options are the commands; these commands are used as an additional option in a particular command. Options can be </a:t>
            </a:r>
            <a:r>
              <a:rPr b="1" lang="en-US" sz="3000" spc="-1" strike="noStrike">
                <a:solidFill>
                  <a:srgbClr val="050a19"/>
                </a:solidFill>
                <a:highlight>
                  <a:srgbClr val="ffffff"/>
                </a:highlight>
                <a:latin typeface="Roboto"/>
                <a:ea typeface="Roboto"/>
              </a:rPr>
              <a:t>-q</a:t>
            </a:r>
            <a:r>
              <a:rPr b="0" lang="en-US" sz="3000" spc="-1" strike="noStrike">
                <a:solidFill>
                  <a:srgbClr val="050a19"/>
                </a:solidFill>
                <a:highlight>
                  <a:srgbClr val="ffffff"/>
                </a:highlight>
                <a:latin typeface="Roboto"/>
                <a:ea typeface="Roboto"/>
              </a:rPr>
              <a:t> (quiet), </a:t>
            </a:r>
            <a:r>
              <a:rPr b="1" lang="en-US" sz="3000" spc="-1" strike="noStrike">
                <a:solidFill>
                  <a:srgbClr val="050a19"/>
                </a:solidFill>
                <a:highlight>
                  <a:srgbClr val="ffffff"/>
                </a:highlight>
                <a:latin typeface="Roboto"/>
                <a:ea typeface="Roboto"/>
              </a:rPr>
              <a:t>-v</a:t>
            </a:r>
            <a:r>
              <a:rPr b="0" lang="en-US" sz="3000" spc="-1" strike="noStrike">
                <a:solidFill>
                  <a:srgbClr val="050a19"/>
                </a:solidFill>
                <a:highlight>
                  <a:srgbClr val="ffffff"/>
                </a:highlight>
                <a:latin typeface="Roboto"/>
                <a:ea typeface="Roboto"/>
              </a:rPr>
              <a:t> (verbose), </a:t>
            </a:r>
            <a:r>
              <a:rPr b="1" lang="en-US" sz="3000" spc="-1" strike="noStrike">
                <a:solidFill>
                  <a:srgbClr val="050a19"/>
                </a:solidFill>
                <a:highlight>
                  <a:srgbClr val="ffffff"/>
                </a:highlight>
                <a:latin typeface="Roboto"/>
                <a:ea typeface="Roboto"/>
              </a:rPr>
              <a:t>-e</a:t>
            </a:r>
            <a:r>
              <a:rPr b="0" lang="en-US" sz="3000" spc="-1" strike="noStrike">
                <a:solidFill>
                  <a:srgbClr val="050a19"/>
                </a:solidFill>
                <a:highlight>
                  <a:srgbClr val="ffffff"/>
                </a:highlight>
                <a:latin typeface="Roboto"/>
                <a:ea typeface="Roboto"/>
              </a:rPr>
              <a:t>(edit) and more.</a:t>
            </a:r>
            <a:endParaRPr b="0" lang="en-IN" sz="3000" spc="-1" strike="noStrike">
              <a:solidFill>
                <a:srgbClr val="000000"/>
              </a:solidFill>
              <a:latin typeface="Arial"/>
            </a:endParaRPr>
          </a:p>
          <a:p>
            <a:pPr marL="457200">
              <a:lnSpc>
                <a:spcPct val="156000"/>
              </a:lnSpc>
              <a:spcBef>
                <a:spcPts val="300"/>
              </a:spcBef>
              <a:tabLst>
                <a:tab algn="l" pos="0"/>
              </a:tabLst>
            </a:pPr>
            <a:r>
              <a:rPr b="0" lang="en-US" sz="3000" spc="-1" strike="noStrike">
                <a:solidFill>
                  <a:srgbClr val="050a19"/>
                </a:solidFill>
                <a:highlight>
                  <a:srgbClr val="ffffff"/>
                </a:highlight>
                <a:latin typeface="Arial"/>
                <a:ea typeface="Arial"/>
              </a:rPr>
              <a:t>First we create a file on github - </a:t>
            </a:r>
            <a:r>
              <a:rPr b="1" lang="en-US" sz="3000" spc="-1" strike="noStrike">
                <a:solidFill>
                  <a:srgbClr val="050a19"/>
                </a:solidFill>
                <a:highlight>
                  <a:srgbClr val="ffffff"/>
                </a:highlight>
                <a:latin typeface="Arial"/>
                <a:ea typeface="Arial"/>
              </a:rPr>
              <a:t>second.txt </a:t>
            </a:r>
            <a:r>
              <a:rPr b="0" lang="en-US" sz="3000" spc="-1" strike="noStrike">
                <a:solidFill>
                  <a:srgbClr val="050a19"/>
                </a:solidFill>
                <a:highlight>
                  <a:srgbClr val="ffffff"/>
                </a:highlight>
                <a:latin typeface="Arial"/>
                <a:ea typeface="Arial"/>
              </a:rPr>
              <a:t>and commit it .</a:t>
            </a:r>
            <a:endParaRPr b="0" lang="en-IN" sz="3000" spc="-1" strike="noStrike">
              <a:solidFill>
                <a:srgbClr val="000000"/>
              </a:solidFill>
              <a:latin typeface="Arial"/>
            </a:endParaRPr>
          </a:p>
          <a:p>
            <a:pPr algn="just">
              <a:lnSpc>
                <a:spcPct val="130000"/>
              </a:lnSpc>
              <a:spcBef>
                <a:spcPts val="1800"/>
              </a:spcBef>
              <a:tabLst>
                <a:tab algn="l" pos="0"/>
              </a:tabLst>
            </a:pPr>
            <a:endParaRPr b="0" lang="en-IN" sz="3000" spc="-1" strike="noStrike">
              <a:solidFill>
                <a:srgbClr val="000000"/>
              </a:solidFill>
              <a:latin typeface="Arial"/>
            </a:endParaRPr>
          </a:p>
          <a:p>
            <a:pPr>
              <a:lnSpc>
                <a:spcPct val="156000"/>
              </a:lnSpc>
              <a:spcBef>
                <a:spcPts val="4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gn="just">
              <a:lnSpc>
                <a:spcPct val="115000"/>
              </a:lnSpc>
              <a:spcBef>
                <a:spcPts val="1199"/>
              </a:spcBef>
              <a:tabLst>
                <a:tab algn="l" pos="0"/>
              </a:tabLst>
            </a:pPr>
            <a:endParaRPr b="0" lang="en-IN" sz="3000" spc="-1" strike="noStrike">
              <a:solidFill>
                <a:srgbClr val="000000"/>
              </a:solidFill>
              <a:latin typeface="Arial"/>
            </a:endParaRPr>
          </a:p>
          <a:p>
            <a:pPr>
              <a:lnSpc>
                <a:spcPct val="115000"/>
              </a:lnSpc>
              <a:spcBef>
                <a:spcPts val="1199"/>
              </a:spcBef>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a:lnSpc>
                <a:spcPct val="156000"/>
              </a:lnSpc>
              <a:spcBef>
                <a:spcPts val="300"/>
              </a:spcBef>
              <a:tabLst>
                <a:tab algn="l" pos="0"/>
              </a:tabLst>
            </a:pPr>
            <a:endParaRPr b="0" lang="en-IN" sz="3000" spc="-1" strike="noStrike">
              <a:solidFill>
                <a:srgbClr val="000000"/>
              </a:solidFill>
              <a:latin typeface="Arial"/>
            </a:endParaRPr>
          </a:p>
          <a:p>
            <a:pPr marL="457200">
              <a:lnSpc>
                <a:spcPct val="156000"/>
              </a:lnSpc>
              <a:spcBef>
                <a:spcPts val="300"/>
              </a:spcBef>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endParaRPr b="0" lang="en-IN" sz="3000" spc="-1" strike="noStrike">
              <a:solidFill>
                <a:srgbClr val="000000"/>
              </a:solidFill>
              <a:latin typeface="Arial"/>
            </a:endParaRPr>
          </a:p>
        </p:txBody>
      </p:sp>
      <p:pic>
        <p:nvPicPr>
          <p:cNvPr id="202" name="Google Shape;246;p32" descr=""/>
          <p:cNvPicPr/>
          <p:nvPr/>
        </p:nvPicPr>
        <p:blipFill>
          <a:blip r:embed="rId1"/>
          <a:srcRect l="5011" t="0" r="-10964" b="17563"/>
          <a:stretch/>
        </p:blipFill>
        <p:spPr>
          <a:xfrm>
            <a:off x="2080440" y="7281360"/>
            <a:ext cx="15847560" cy="5606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676520" y="2520000"/>
            <a:ext cx="22191840" cy="11082240"/>
          </a:xfrm>
          <a:prstGeom prst="rect">
            <a:avLst/>
          </a:prstGeom>
          <a:noFill/>
          <a:ln>
            <a:noFill/>
          </a:ln>
        </p:spPr>
        <p:txBody>
          <a:bodyPr lIns="0" rIns="0" tIns="0" bIns="0">
            <a:noAutofit/>
          </a:bodyPr>
          <a:p>
            <a:pPr algn="just">
              <a:lnSpc>
                <a:spcPct val="130000"/>
              </a:lnSpc>
              <a:spcBef>
                <a:spcPts val="1800"/>
              </a:spcBef>
              <a:tabLst>
                <a:tab algn="l" pos="0"/>
              </a:tabLst>
            </a:pPr>
            <a:r>
              <a:rPr b="1" lang="en-US" sz="3000" spc="-1" strike="noStrike">
                <a:solidFill>
                  <a:srgbClr val="050a19"/>
                </a:solidFill>
                <a:highlight>
                  <a:srgbClr val="ffffff"/>
                </a:highlight>
                <a:latin typeface="Arial"/>
                <a:ea typeface="Arial"/>
              </a:rPr>
              <a:t>Default git pull:</a:t>
            </a:r>
            <a:endParaRPr b="0" lang="en-IN" sz="3000" spc="-1" strike="noStrike">
              <a:solidFill>
                <a:srgbClr val="000000"/>
              </a:solidFill>
              <a:latin typeface="Arial"/>
            </a:endParaRPr>
          </a:p>
          <a:p>
            <a:pPr algn="just">
              <a:lnSpc>
                <a:spcPct val="115000"/>
              </a:lnSpc>
              <a:spcBef>
                <a:spcPts val="1199"/>
              </a:spcBef>
              <a:tabLst>
                <a:tab algn="l" pos="0"/>
              </a:tabLst>
            </a:pPr>
            <a:r>
              <a:rPr b="0" lang="en-US" sz="3000" spc="-1" strike="noStrike">
                <a:solidFill>
                  <a:srgbClr val="333333"/>
                </a:solidFill>
                <a:highlight>
                  <a:srgbClr val="ffffff"/>
                </a:highlight>
                <a:latin typeface="Arial"/>
                <a:ea typeface="Arial"/>
              </a:rPr>
              <a:t>We can pull a remote repository by just using the git pull command. It's a default option.  </a:t>
            </a:r>
            <a:endParaRPr b="0" lang="en-IN" sz="3000" spc="-1" strike="noStrike">
              <a:solidFill>
                <a:srgbClr val="000000"/>
              </a:solidFill>
              <a:latin typeface="Arial"/>
            </a:endParaRPr>
          </a:p>
          <a:p>
            <a:pPr>
              <a:lnSpc>
                <a:spcPct val="156000"/>
              </a:lnSpc>
              <a:spcBef>
                <a:spcPts val="1199"/>
              </a:spcBef>
              <a:tabLst>
                <a:tab algn="l" pos="0"/>
              </a:tabLst>
            </a:pPr>
            <a:r>
              <a:rPr b="0" lang="en-US" sz="1200" spc="-1" strike="noStrike">
                <a:solidFill>
                  <a:srgbClr val="000000"/>
                </a:solidFill>
                <a:highlight>
                  <a:srgbClr val="ffffff"/>
                </a:highlight>
                <a:latin typeface="Arial"/>
                <a:ea typeface="Arial"/>
              </a:rPr>
              <a:t>   </a:t>
            </a:r>
            <a:r>
              <a:rPr b="0" lang="en-US" sz="3000" spc="-1" strike="noStrike">
                <a:solidFill>
                  <a:srgbClr val="000000"/>
                </a:solidFill>
                <a:highlight>
                  <a:srgbClr val="ffffff"/>
                </a:highlight>
                <a:latin typeface="Arial"/>
                <a:ea typeface="Arial"/>
              </a:rPr>
              <a:t> </a:t>
            </a:r>
            <a:r>
              <a:rPr b="0" lang="en-US" sz="3000" spc="-1" strike="noStrike">
                <a:solidFill>
                  <a:srgbClr val="000000"/>
                </a:solidFill>
                <a:highlight>
                  <a:srgbClr val="999999"/>
                </a:highlight>
                <a:latin typeface="Arial"/>
                <a:ea typeface="Arial"/>
              </a:rPr>
              <a:t> </a:t>
            </a:r>
            <a:r>
              <a:rPr b="0" lang="en-US" sz="3000" spc="-1" strike="noStrike">
                <a:solidFill>
                  <a:srgbClr val="000000"/>
                </a:solidFill>
                <a:highlight>
                  <a:srgbClr val="999999"/>
                </a:highlight>
                <a:latin typeface="Arial"/>
                <a:ea typeface="Arial"/>
              </a:rPr>
              <a:t>$ git pull  # now we pull the second.txt file using this pull command in over local repo.</a:t>
            </a: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gn="ctr">
              <a:lnSpc>
                <a:spcPct val="100000"/>
              </a:lnSpc>
              <a:tabLst>
                <a:tab algn="l" pos="0"/>
              </a:tabLst>
            </a:pPr>
            <a:endParaRPr b="0" lang="en-IN" sz="3000" spc="-1" strike="noStrike">
              <a:solidFill>
                <a:srgbClr val="000000"/>
              </a:solidFill>
              <a:latin typeface="Arial"/>
            </a:endParaRPr>
          </a:p>
        </p:txBody>
      </p:sp>
      <p:pic>
        <p:nvPicPr>
          <p:cNvPr id="204" name="Google Shape;253;p33" descr=""/>
          <p:cNvPicPr/>
          <p:nvPr/>
        </p:nvPicPr>
        <p:blipFill>
          <a:blip r:embed="rId1"/>
          <a:stretch/>
        </p:blipFill>
        <p:spPr>
          <a:xfrm>
            <a:off x="1944000" y="5400000"/>
            <a:ext cx="12096000" cy="7219440"/>
          </a:xfrm>
          <a:prstGeom prst="rect">
            <a:avLst/>
          </a:prstGeom>
          <a:ln>
            <a:noFill/>
          </a:ln>
        </p:spPr>
      </p:pic>
      <p:sp>
        <p:nvSpPr>
          <p:cNvPr id="205" name="TextShape 2"/>
          <p:cNvSpPr txBox="1"/>
          <p:nvPr/>
        </p:nvSpPr>
        <p:spPr>
          <a:xfrm>
            <a:off x="1676880" y="0"/>
            <a:ext cx="21030840" cy="182664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Arial"/>
                <a:ea typeface="Arial"/>
              </a:rPr>
              <a:t>Push &amp; Pull</a:t>
            </a:r>
            <a:endParaRPr b="0" lang="en-IN" sz="7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Google Shape;254;p33" descr=""/>
          <p:cNvPicPr/>
          <p:nvPr/>
        </p:nvPicPr>
        <p:blipFill>
          <a:blip r:embed="rId1"/>
          <a:stretch/>
        </p:blipFill>
        <p:spPr>
          <a:xfrm>
            <a:off x="2010600" y="4032000"/>
            <a:ext cx="12533400" cy="7219440"/>
          </a:xfrm>
          <a:prstGeom prst="rect">
            <a:avLst/>
          </a:prstGeom>
          <a:ln>
            <a:noFill/>
          </a:ln>
        </p:spPr>
      </p:pic>
      <p:sp>
        <p:nvSpPr>
          <p:cNvPr id="207" name="TextShape 1"/>
          <p:cNvSpPr txBox="1"/>
          <p:nvPr/>
        </p:nvSpPr>
        <p:spPr>
          <a:xfrm>
            <a:off x="1800000" y="2808000"/>
            <a:ext cx="15201360" cy="515880"/>
          </a:xfrm>
          <a:prstGeom prst="rect">
            <a:avLst/>
          </a:prstGeom>
          <a:noFill/>
          <a:ln>
            <a:noFill/>
          </a:ln>
        </p:spPr>
        <p:txBody>
          <a:bodyPr lIns="90000" rIns="90000" tIns="45000" bIns="45000">
            <a:noAutofit/>
          </a:bodyPr>
          <a:p>
            <a:r>
              <a:rPr b="0" lang="en-US" sz="3000" spc="-1" strike="noStrike">
                <a:solidFill>
                  <a:srgbClr val="000000"/>
                </a:solidFill>
                <a:highlight>
                  <a:srgbClr val="999999"/>
                </a:highlight>
                <a:latin typeface="Arial"/>
                <a:ea typeface="Arial"/>
              </a:rPr>
              <a:t>In this snapshot we can see the second .txt file which is pulled from remote repository</a:t>
            </a:r>
            <a:endParaRPr b="0" lang="en-IN" sz="3000" spc="-1" strike="noStrike">
              <a:latin typeface="Arial"/>
            </a:endParaRPr>
          </a:p>
        </p:txBody>
      </p:sp>
      <p:sp>
        <p:nvSpPr>
          <p:cNvPr id="208" name="TextShape 2"/>
          <p:cNvSpPr txBox="1"/>
          <p:nvPr/>
        </p:nvSpPr>
        <p:spPr>
          <a:xfrm>
            <a:off x="167688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Arial"/>
                <a:ea typeface="Arial"/>
              </a:rPr>
              <a:t>Push &amp; Pull</a:t>
            </a:r>
            <a:endParaRPr b="0" lang="en-IN" sz="7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Arial"/>
                <a:ea typeface="Arial"/>
              </a:rPr>
              <a:t>Push &amp; Pull</a:t>
            </a:r>
            <a:endParaRPr b="0" lang="en-IN" sz="7400" spc="-1" strike="noStrike">
              <a:solidFill>
                <a:srgbClr val="000000"/>
              </a:solidFill>
              <a:latin typeface="Arial"/>
            </a:endParaRPr>
          </a:p>
        </p:txBody>
      </p:sp>
      <p:sp>
        <p:nvSpPr>
          <p:cNvPr id="210" name="TextShape 2"/>
          <p:cNvSpPr txBox="1"/>
          <p:nvPr/>
        </p:nvSpPr>
        <p:spPr>
          <a:xfrm>
            <a:off x="1676520" y="2320200"/>
            <a:ext cx="21030840" cy="10838880"/>
          </a:xfrm>
          <a:prstGeom prst="rect">
            <a:avLst/>
          </a:prstGeom>
          <a:noFill/>
          <a:ln>
            <a:noFill/>
          </a:ln>
        </p:spPr>
        <p:txBody>
          <a:bodyPr lIns="0" rIns="0" tIns="0" bIns="0">
            <a:noAutofit/>
          </a:bodyPr>
          <a:p>
            <a:pPr marL="457200">
              <a:lnSpc>
                <a:spcPct val="156000"/>
              </a:lnSpc>
              <a:spcBef>
                <a:spcPts val="300"/>
              </a:spcBef>
              <a:tabLst>
                <a:tab algn="l" pos="0"/>
              </a:tabLst>
            </a:pPr>
            <a:r>
              <a:rPr b="1" lang="en-US" sz="3000" spc="-1" strike="noStrike">
                <a:solidFill>
                  <a:srgbClr val="000000"/>
                </a:solidFill>
                <a:highlight>
                  <a:srgbClr val="ffffff"/>
                </a:highlight>
                <a:latin typeface="Arial"/>
                <a:ea typeface="Arial"/>
              </a:rPr>
              <a:t> </a:t>
            </a:r>
            <a:r>
              <a:rPr b="1" lang="en-US" sz="3000" spc="-1" strike="noStrike">
                <a:solidFill>
                  <a:srgbClr val="000000"/>
                </a:solidFill>
                <a:highlight>
                  <a:srgbClr val="ffffff"/>
                </a:highlight>
                <a:latin typeface="Roboto"/>
                <a:ea typeface="Roboto"/>
              </a:rPr>
              <a:t>$ git pull </a:t>
            </a:r>
            <a:r>
              <a:rPr b="1" lang="en-US" sz="3000" spc="-1" strike="noStrike">
                <a:solidFill>
                  <a:srgbClr val="006699"/>
                </a:solidFill>
                <a:highlight>
                  <a:srgbClr val="ffffff"/>
                </a:highlight>
                <a:latin typeface="Roboto"/>
                <a:ea typeface="Roboto"/>
              </a:rPr>
              <a:t>&lt;remote</a:t>
            </a:r>
            <a:r>
              <a:rPr b="1" lang="en-US" sz="3000" spc="-1" strike="noStrike">
                <a:solidFill>
                  <a:srgbClr val="000000"/>
                </a:solidFill>
                <a:highlight>
                  <a:srgbClr val="ffffff"/>
                </a:highlight>
                <a:latin typeface="Roboto"/>
                <a:ea typeface="Roboto"/>
              </a:rPr>
              <a:t> branch URL</a:t>
            </a:r>
            <a:r>
              <a:rPr b="1" lang="en-US" sz="3000" spc="-1" strike="noStrike">
                <a:solidFill>
                  <a:srgbClr val="006699"/>
                </a:solidFill>
                <a:highlight>
                  <a:srgbClr val="ffffff"/>
                </a:highlight>
                <a:latin typeface="Roboto"/>
                <a:ea typeface="Roboto"/>
              </a:rPr>
              <a:t>&gt;</a:t>
            </a:r>
            <a:r>
              <a:rPr b="1" lang="en-US" sz="3000" spc="-1" strike="noStrike">
                <a:solidFill>
                  <a:srgbClr val="000000"/>
                </a:solidFill>
                <a:highlight>
                  <a:srgbClr val="ffffff"/>
                </a:highlight>
                <a:latin typeface="Roboto"/>
                <a:ea typeface="Roboto"/>
              </a:rPr>
              <a:t>  </a:t>
            </a:r>
            <a:endParaRPr b="0" lang="en-IN" sz="3000" spc="-1" strike="noStrike">
              <a:solidFill>
                <a:srgbClr val="000000"/>
              </a:solidFill>
              <a:latin typeface="Arial"/>
            </a:endParaRPr>
          </a:p>
          <a:p>
            <a:pPr marL="457200">
              <a:lnSpc>
                <a:spcPct val="156000"/>
              </a:lnSpc>
              <a:spcBef>
                <a:spcPts val="300"/>
              </a:spcBef>
              <a:tabLst>
                <a:tab algn="l" pos="0"/>
              </a:tabLst>
            </a:pPr>
            <a:r>
              <a:rPr b="0" lang="en-US" sz="1200" spc="-1" strike="noStrike">
                <a:solidFill>
                  <a:srgbClr val="333333"/>
                </a:solidFill>
                <a:highlight>
                  <a:srgbClr val="ffffff"/>
                </a:highlight>
                <a:latin typeface="Roboto"/>
                <a:ea typeface="Roboto"/>
              </a:rPr>
              <a:t> </a:t>
            </a:r>
            <a:r>
              <a:rPr b="0" lang="en-US" sz="3000" spc="-1" strike="noStrike">
                <a:solidFill>
                  <a:srgbClr val="333333"/>
                </a:solidFill>
                <a:highlight>
                  <a:srgbClr val="ffffff"/>
                </a:highlight>
                <a:latin typeface="Roboto"/>
                <a:ea typeface="Roboto"/>
              </a:rPr>
              <a:t>this command is used to pull a remote branch:</a:t>
            </a:r>
            <a:endParaRPr b="0" lang="en-IN" sz="3000" spc="-1" strike="noStrike">
              <a:solidFill>
                <a:srgbClr val="000000"/>
              </a:solidFill>
              <a:latin typeface="Arial"/>
            </a:endParaRPr>
          </a:p>
          <a:p>
            <a:pPr algn="just">
              <a:lnSpc>
                <a:spcPct val="130000"/>
              </a:lnSpc>
              <a:spcBef>
                <a:spcPts val="1800"/>
              </a:spcBef>
              <a:tabLst>
                <a:tab algn="l" pos="0"/>
              </a:tabLst>
            </a:pPr>
            <a:endParaRPr b="0" lang="en-IN" sz="3000" spc="-1" strike="noStrike">
              <a:solidFill>
                <a:srgbClr val="000000"/>
              </a:solidFill>
              <a:latin typeface="Arial"/>
            </a:endParaRPr>
          </a:p>
          <a:p>
            <a:pPr>
              <a:lnSpc>
                <a:spcPct val="156000"/>
              </a:lnSpc>
              <a:spcBef>
                <a:spcPts val="400"/>
              </a:spcBef>
              <a:tabLst>
                <a:tab algn="l" pos="0"/>
              </a:tabLst>
            </a:pPr>
            <a:endParaRPr b="0" lang="en-IN" sz="3000" spc="-1" strike="noStrike">
              <a:solidFill>
                <a:srgbClr val="000000"/>
              </a:solidFill>
              <a:latin typeface="Arial"/>
            </a:endParaRPr>
          </a:p>
          <a:p>
            <a:pPr>
              <a:lnSpc>
                <a:spcPct val="156000"/>
              </a:lnSpc>
              <a:spcBef>
                <a:spcPts val="300"/>
              </a:spcBef>
              <a:tabLst>
                <a:tab algn="l" pos="0"/>
              </a:tabLst>
            </a:pPr>
            <a:endParaRPr b="0" lang="en-IN" sz="3000" spc="-1" strike="noStrike">
              <a:solidFill>
                <a:srgbClr val="000000"/>
              </a:solidFill>
              <a:latin typeface="Arial"/>
            </a:endParaRPr>
          </a:p>
          <a:p>
            <a:pPr algn="just">
              <a:lnSpc>
                <a:spcPct val="115000"/>
              </a:lnSpc>
              <a:spcBef>
                <a:spcPts val="1199"/>
              </a:spcBef>
              <a:tabLst>
                <a:tab algn="l" pos="0"/>
              </a:tabLst>
            </a:pPr>
            <a:endParaRPr b="0" lang="en-IN" sz="3000" spc="-1" strike="noStrike">
              <a:solidFill>
                <a:srgbClr val="000000"/>
              </a:solidFill>
              <a:latin typeface="Arial"/>
            </a:endParaRPr>
          </a:p>
          <a:p>
            <a:pPr>
              <a:lnSpc>
                <a:spcPct val="115000"/>
              </a:lnSpc>
              <a:spcBef>
                <a:spcPts val="1199"/>
              </a:spcBef>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a:lnSpc>
                <a:spcPct val="156000"/>
              </a:lnSpc>
              <a:spcBef>
                <a:spcPts val="300"/>
              </a:spcBef>
              <a:tabLst>
                <a:tab algn="l" pos="0"/>
              </a:tabLst>
            </a:pPr>
            <a:endParaRPr b="0" lang="en-IN" sz="3000" spc="-1" strike="noStrike">
              <a:solidFill>
                <a:srgbClr val="000000"/>
              </a:solidFill>
              <a:latin typeface="Arial"/>
            </a:endParaRPr>
          </a:p>
          <a:p>
            <a:pPr marL="457200">
              <a:lnSpc>
                <a:spcPct val="156000"/>
              </a:lnSpc>
              <a:spcBef>
                <a:spcPts val="300"/>
              </a:spcBef>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r>
              <a:rPr b="0" lang="en-US" sz="3000" spc="-1" strike="noStrike">
                <a:solidFill>
                  <a:srgbClr val="000000"/>
                </a:solidFill>
                <a:highlight>
                  <a:srgbClr val="ffffff"/>
                </a:highlight>
                <a:latin typeface="Arial"/>
                <a:ea typeface="Arial"/>
              </a:rPr>
              <a:t>  </a:t>
            </a:r>
            <a:endParaRPr b="0" lang="en-IN" sz="3000" spc="-1" strike="noStrike">
              <a:solidFill>
                <a:srgbClr val="000000"/>
              </a:solidFill>
              <a:latin typeface="Arial"/>
            </a:endParaRPr>
          </a:p>
        </p:txBody>
      </p:sp>
      <p:pic>
        <p:nvPicPr>
          <p:cNvPr id="211" name="Google Shape;262;p34" descr=""/>
          <p:cNvPicPr/>
          <p:nvPr/>
        </p:nvPicPr>
        <p:blipFill>
          <a:blip r:embed="rId1"/>
          <a:stretch/>
        </p:blipFill>
        <p:spPr>
          <a:xfrm>
            <a:off x="3048120" y="4257360"/>
            <a:ext cx="18287640" cy="7695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11500" spc="-1" strike="noStrike">
                <a:solidFill>
                  <a:srgbClr val="050a19"/>
                </a:solidFill>
                <a:latin typeface="Source Sans Pro"/>
                <a:ea typeface="Source Sans Pro"/>
              </a:rPr>
              <a:t>Our Agenda</a:t>
            </a:r>
            <a:endParaRPr b="0" lang="en-IN" sz="11500" spc="-1" strike="noStrike">
              <a:solidFill>
                <a:srgbClr val="000000"/>
              </a:solidFill>
              <a:latin typeface="Arial"/>
            </a:endParaRPr>
          </a:p>
        </p:txBody>
      </p:sp>
      <p:sp>
        <p:nvSpPr>
          <p:cNvPr id="133" name="CustomShape 2"/>
          <p:cNvSpPr/>
          <p:nvPr/>
        </p:nvSpPr>
        <p:spPr>
          <a:xfrm>
            <a:off x="11592000" y="4195080"/>
            <a:ext cx="1199520" cy="1199520"/>
          </a:xfrm>
          <a:prstGeom prst="ellipse">
            <a:avLst/>
          </a:prstGeom>
          <a:solidFill>
            <a:schemeClr val="accent1"/>
          </a:solidFill>
          <a:ln>
            <a:noFill/>
          </a:ln>
        </p:spPr>
        <p:style>
          <a:lnRef idx="0"/>
          <a:fillRef idx="0"/>
          <a:effectRef idx="0"/>
          <a:fontRef idx="minor"/>
        </p:style>
      </p:sp>
      <p:sp>
        <p:nvSpPr>
          <p:cNvPr id="134" name="CustomShape 3"/>
          <p:cNvSpPr/>
          <p:nvPr/>
        </p:nvSpPr>
        <p:spPr>
          <a:xfrm>
            <a:off x="9795960" y="4794840"/>
            <a:ext cx="1795680" cy="360"/>
          </a:xfrm>
          <a:custGeom>
            <a:avLst/>
            <a:gdLst/>
            <a:ahLst/>
            <a:rect l="l" t="t" r="r" b="b"/>
            <a:pathLst>
              <a:path w="21600" h="21600">
                <a:moveTo>
                  <a:pt x="0" y="0"/>
                </a:moveTo>
                <a:lnTo>
                  <a:pt x="21600" y="21600"/>
                </a:lnTo>
              </a:path>
            </a:pathLst>
          </a:custGeom>
          <a:noFill/>
          <a:ln w="28440">
            <a:solidFill>
              <a:schemeClr val="accent1"/>
            </a:solidFill>
            <a:miter/>
          </a:ln>
        </p:spPr>
        <p:style>
          <a:lnRef idx="0"/>
          <a:fillRef idx="0"/>
          <a:effectRef idx="0"/>
          <a:fontRef idx="minor"/>
        </p:style>
      </p:sp>
      <p:sp>
        <p:nvSpPr>
          <p:cNvPr id="135" name="CustomShape 4"/>
          <p:cNvSpPr/>
          <p:nvPr/>
        </p:nvSpPr>
        <p:spPr>
          <a:xfrm>
            <a:off x="11721960" y="4383000"/>
            <a:ext cx="939600" cy="823320"/>
          </a:xfrm>
          <a:prstGeom prst="rect">
            <a:avLst/>
          </a:prstGeom>
          <a:noFill/>
          <a:ln>
            <a:noFill/>
          </a:ln>
        </p:spPr>
        <p:style>
          <a:lnRef idx="0"/>
          <a:fillRef idx="0"/>
          <a:effectRef idx="0"/>
          <a:fontRef idx="minor"/>
        </p:style>
        <p:txBody>
          <a:bodyPr lIns="0" rIns="0" tIns="0" bIns="0">
            <a:noAutofit/>
          </a:bodyPr>
          <a:p>
            <a:pPr algn="ctr">
              <a:lnSpc>
                <a:spcPct val="120000"/>
              </a:lnSpc>
              <a:tabLst>
                <a:tab algn="l" pos="0"/>
              </a:tabLst>
            </a:pPr>
            <a:r>
              <a:rPr b="0" lang="en-US" sz="4800" spc="-1" strike="noStrike">
                <a:solidFill>
                  <a:srgbClr val="ffffff"/>
                </a:solidFill>
                <a:latin typeface="Open Sans Light"/>
                <a:ea typeface="Open Sans Light"/>
              </a:rPr>
              <a:t>01</a:t>
            </a:r>
            <a:endParaRPr b="0" lang="en-IN" sz="4800" spc="-1" strike="noStrike">
              <a:latin typeface="Arial"/>
            </a:endParaRPr>
          </a:p>
        </p:txBody>
      </p:sp>
      <p:sp>
        <p:nvSpPr>
          <p:cNvPr id="136" name="CustomShape 5"/>
          <p:cNvSpPr/>
          <p:nvPr/>
        </p:nvSpPr>
        <p:spPr>
          <a:xfrm>
            <a:off x="13799880" y="4502520"/>
            <a:ext cx="5749560" cy="5842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3800" spc="-1" strike="noStrike">
                <a:solidFill>
                  <a:srgbClr val="050a19"/>
                </a:solidFill>
                <a:latin typeface="Arial"/>
                <a:ea typeface="Arial"/>
              </a:rPr>
              <a:t>Introduction of Git</a:t>
            </a:r>
            <a:endParaRPr b="0" lang="en-IN" sz="3800" spc="-1" strike="noStrike">
              <a:latin typeface="Arial"/>
            </a:endParaRPr>
          </a:p>
        </p:txBody>
      </p:sp>
      <p:sp>
        <p:nvSpPr>
          <p:cNvPr id="137" name="CustomShape 6"/>
          <p:cNvSpPr/>
          <p:nvPr/>
        </p:nvSpPr>
        <p:spPr>
          <a:xfrm>
            <a:off x="11592000" y="5833800"/>
            <a:ext cx="1199520" cy="1199520"/>
          </a:xfrm>
          <a:prstGeom prst="ellipse">
            <a:avLst/>
          </a:prstGeom>
          <a:solidFill>
            <a:schemeClr val="accent2"/>
          </a:solidFill>
          <a:ln>
            <a:noFill/>
          </a:ln>
        </p:spPr>
        <p:style>
          <a:lnRef idx="0"/>
          <a:fillRef idx="0"/>
          <a:effectRef idx="0"/>
          <a:fontRef idx="minor"/>
        </p:style>
      </p:sp>
      <p:sp>
        <p:nvSpPr>
          <p:cNvPr id="138" name="CustomShape 7"/>
          <p:cNvSpPr/>
          <p:nvPr/>
        </p:nvSpPr>
        <p:spPr>
          <a:xfrm>
            <a:off x="9795960" y="6433560"/>
            <a:ext cx="1795680" cy="360"/>
          </a:xfrm>
          <a:custGeom>
            <a:avLst/>
            <a:gdLst/>
            <a:ahLst/>
            <a:rect l="l" t="t" r="r" b="b"/>
            <a:pathLst>
              <a:path w="21600" h="21600">
                <a:moveTo>
                  <a:pt x="0" y="0"/>
                </a:moveTo>
                <a:lnTo>
                  <a:pt x="21600" y="21600"/>
                </a:lnTo>
              </a:path>
            </a:pathLst>
          </a:custGeom>
          <a:noFill/>
          <a:ln w="28440">
            <a:solidFill>
              <a:schemeClr val="accent2"/>
            </a:solidFill>
            <a:miter/>
          </a:ln>
        </p:spPr>
        <p:style>
          <a:lnRef idx="0"/>
          <a:fillRef idx="0"/>
          <a:effectRef idx="0"/>
          <a:fontRef idx="minor"/>
        </p:style>
      </p:sp>
      <p:sp>
        <p:nvSpPr>
          <p:cNvPr id="139" name="CustomShape 8"/>
          <p:cNvSpPr/>
          <p:nvPr/>
        </p:nvSpPr>
        <p:spPr>
          <a:xfrm>
            <a:off x="11721960" y="6021720"/>
            <a:ext cx="939600" cy="885960"/>
          </a:xfrm>
          <a:prstGeom prst="rect">
            <a:avLst/>
          </a:prstGeom>
          <a:noFill/>
          <a:ln>
            <a:noFill/>
          </a:ln>
        </p:spPr>
        <p:style>
          <a:lnRef idx="0"/>
          <a:fillRef idx="0"/>
          <a:effectRef idx="0"/>
          <a:fontRef idx="minor"/>
        </p:style>
        <p:txBody>
          <a:bodyPr lIns="0" rIns="0" tIns="0" bIns="0">
            <a:noAutofit/>
          </a:bodyPr>
          <a:p>
            <a:pPr algn="ctr">
              <a:lnSpc>
                <a:spcPct val="120000"/>
              </a:lnSpc>
              <a:tabLst>
                <a:tab algn="l" pos="0"/>
              </a:tabLst>
            </a:pPr>
            <a:r>
              <a:rPr b="0" lang="en-US" sz="4800" spc="-1" strike="noStrike">
                <a:solidFill>
                  <a:srgbClr val="ffffff"/>
                </a:solidFill>
                <a:latin typeface="Open Sans Light"/>
                <a:ea typeface="Open Sans Light"/>
              </a:rPr>
              <a:t>02</a:t>
            </a:r>
            <a:endParaRPr b="0" lang="en-IN" sz="4800" spc="-1" strike="noStrike">
              <a:latin typeface="Arial"/>
            </a:endParaRPr>
          </a:p>
        </p:txBody>
      </p:sp>
      <p:sp>
        <p:nvSpPr>
          <p:cNvPr id="140" name="CustomShape 9"/>
          <p:cNvSpPr/>
          <p:nvPr/>
        </p:nvSpPr>
        <p:spPr>
          <a:xfrm>
            <a:off x="13799880" y="6141240"/>
            <a:ext cx="5749560" cy="5842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3800" spc="-1" strike="noStrike">
                <a:solidFill>
                  <a:srgbClr val="050a19"/>
                </a:solidFill>
                <a:latin typeface="Arial"/>
                <a:ea typeface="Arial"/>
              </a:rPr>
              <a:t>Work-Flow of Git</a:t>
            </a:r>
            <a:endParaRPr b="0" lang="en-IN" sz="3800" spc="-1" strike="noStrike">
              <a:latin typeface="Arial"/>
            </a:endParaRPr>
          </a:p>
        </p:txBody>
      </p:sp>
      <p:sp>
        <p:nvSpPr>
          <p:cNvPr id="141" name="CustomShape 10"/>
          <p:cNvSpPr/>
          <p:nvPr/>
        </p:nvSpPr>
        <p:spPr>
          <a:xfrm>
            <a:off x="11592000" y="7472160"/>
            <a:ext cx="1199520" cy="1199520"/>
          </a:xfrm>
          <a:prstGeom prst="ellipse">
            <a:avLst/>
          </a:prstGeom>
          <a:solidFill>
            <a:schemeClr val="accent3"/>
          </a:solidFill>
          <a:ln>
            <a:noFill/>
          </a:ln>
        </p:spPr>
        <p:style>
          <a:lnRef idx="0"/>
          <a:fillRef idx="0"/>
          <a:effectRef idx="0"/>
          <a:fontRef idx="minor"/>
        </p:style>
      </p:sp>
      <p:sp>
        <p:nvSpPr>
          <p:cNvPr id="142" name="CustomShape 11"/>
          <p:cNvSpPr/>
          <p:nvPr/>
        </p:nvSpPr>
        <p:spPr>
          <a:xfrm>
            <a:off x="9795960" y="8072280"/>
            <a:ext cx="1795680" cy="360"/>
          </a:xfrm>
          <a:custGeom>
            <a:avLst/>
            <a:gdLst/>
            <a:ahLst/>
            <a:rect l="l" t="t" r="r" b="b"/>
            <a:pathLst>
              <a:path w="21600" h="21600">
                <a:moveTo>
                  <a:pt x="0" y="0"/>
                </a:moveTo>
                <a:lnTo>
                  <a:pt x="21600" y="21600"/>
                </a:lnTo>
              </a:path>
            </a:pathLst>
          </a:custGeom>
          <a:noFill/>
          <a:ln w="28440">
            <a:solidFill>
              <a:schemeClr val="accent3"/>
            </a:solidFill>
            <a:miter/>
          </a:ln>
        </p:spPr>
        <p:style>
          <a:lnRef idx="0"/>
          <a:fillRef idx="0"/>
          <a:effectRef idx="0"/>
          <a:fontRef idx="minor"/>
        </p:style>
      </p:sp>
      <p:sp>
        <p:nvSpPr>
          <p:cNvPr id="143" name="CustomShape 12"/>
          <p:cNvSpPr/>
          <p:nvPr/>
        </p:nvSpPr>
        <p:spPr>
          <a:xfrm>
            <a:off x="11721960" y="7660440"/>
            <a:ext cx="939600" cy="885960"/>
          </a:xfrm>
          <a:prstGeom prst="rect">
            <a:avLst/>
          </a:prstGeom>
          <a:noFill/>
          <a:ln>
            <a:noFill/>
          </a:ln>
        </p:spPr>
        <p:style>
          <a:lnRef idx="0"/>
          <a:fillRef idx="0"/>
          <a:effectRef idx="0"/>
          <a:fontRef idx="minor"/>
        </p:style>
        <p:txBody>
          <a:bodyPr lIns="0" rIns="0" tIns="0" bIns="0">
            <a:noAutofit/>
          </a:bodyPr>
          <a:p>
            <a:pPr algn="ctr">
              <a:lnSpc>
                <a:spcPct val="120000"/>
              </a:lnSpc>
              <a:tabLst>
                <a:tab algn="l" pos="0"/>
              </a:tabLst>
            </a:pPr>
            <a:r>
              <a:rPr b="0" lang="en-US" sz="4800" spc="-1" strike="noStrike">
                <a:solidFill>
                  <a:srgbClr val="ffffff"/>
                </a:solidFill>
                <a:latin typeface="Open Sans Light"/>
                <a:ea typeface="Open Sans Light"/>
              </a:rPr>
              <a:t>03</a:t>
            </a:r>
            <a:endParaRPr b="0" lang="en-IN" sz="4800" spc="-1" strike="noStrike">
              <a:latin typeface="Arial"/>
            </a:endParaRPr>
          </a:p>
        </p:txBody>
      </p:sp>
      <p:sp>
        <p:nvSpPr>
          <p:cNvPr id="144" name="CustomShape 13"/>
          <p:cNvSpPr/>
          <p:nvPr/>
        </p:nvSpPr>
        <p:spPr>
          <a:xfrm>
            <a:off x="13799880" y="7779960"/>
            <a:ext cx="5749560" cy="5842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3800" spc="-1" strike="noStrike">
                <a:solidFill>
                  <a:srgbClr val="050a19"/>
                </a:solidFill>
                <a:latin typeface="Arial"/>
                <a:ea typeface="Arial"/>
              </a:rPr>
              <a:t>Git Commands &amp; Snapshots</a:t>
            </a:r>
            <a:endParaRPr b="0" lang="en-IN" sz="3800" spc="-1" strike="noStrike">
              <a:latin typeface="Arial"/>
            </a:endParaRPr>
          </a:p>
        </p:txBody>
      </p:sp>
      <p:sp>
        <p:nvSpPr>
          <p:cNvPr id="145" name="CustomShape 14"/>
          <p:cNvSpPr/>
          <p:nvPr/>
        </p:nvSpPr>
        <p:spPr>
          <a:xfrm>
            <a:off x="11592000" y="9110880"/>
            <a:ext cx="1199520" cy="1199520"/>
          </a:xfrm>
          <a:prstGeom prst="ellipse">
            <a:avLst/>
          </a:prstGeom>
          <a:solidFill>
            <a:schemeClr val="accent4"/>
          </a:solidFill>
          <a:ln>
            <a:noFill/>
          </a:ln>
        </p:spPr>
        <p:style>
          <a:lnRef idx="0"/>
          <a:fillRef idx="0"/>
          <a:effectRef idx="0"/>
          <a:fontRef idx="minor"/>
        </p:style>
      </p:sp>
      <p:sp>
        <p:nvSpPr>
          <p:cNvPr id="146" name="CustomShape 15"/>
          <p:cNvSpPr/>
          <p:nvPr/>
        </p:nvSpPr>
        <p:spPr>
          <a:xfrm>
            <a:off x="9795960" y="9711000"/>
            <a:ext cx="1795680" cy="360"/>
          </a:xfrm>
          <a:custGeom>
            <a:avLst/>
            <a:gdLst/>
            <a:ahLst/>
            <a:rect l="l" t="t" r="r" b="b"/>
            <a:pathLst>
              <a:path w="21600" h="21600">
                <a:moveTo>
                  <a:pt x="0" y="0"/>
                </a:moveTo>
                <a:lnTo>
                  <a:pt x="21600" y="21600"/>
                </a:lnTo>
              </a:path>
            </a:pathLst>
          </a:custGeom>
          <a:noFill/>
          <a:ln w="28440">
            <a:solidFill>
              <a:schemeClr val="accent4"/>
            </a:solidFill>
            <a:miter/>
          </a:ln>
        </p:spPr>
        <p:style>
          <a:lnRef idx="0"/>
          <a:fillRef idx="0"/>
          <a:effectRef idx="0"/>
          <a:fontRef idx="minor"/>
        </p:style>
      </p:sp>
      <p:sp>
        <p:nvSpPr>
          <p:cNvPr id="147" name="CustomShape 16"/>
          <p:cNvSpPr/>
          <p:nvPr/>
        </p:nvSpPr>
        <p:spPr>
          <a:xfrm>
            <a:off x="11721960" y="9299160"/>
            <a:ext cx="939600" cy="885960"/>
          </a:xfrm>
          <a:prstGeom prst="rect">
            <a:avLst/>
          </a:prstGeom>
          <a:noFill/>
          <a:ln>
            <a:noFill/>
          </a:ln>
        </p:spPr>
        <p:style>
          <a:lnRef idx="0"/>
          <a:fillRef idx="0"/>
          <a:effectRef idx="0"/>
          <a:fontRef idx="minor"/>
        </p:style>
        <p:txBody>
          <a:bodyPr lIns="0" rIns="0" tIns="0" bIns="0">
            <a:noAutofit/>
          </a:bodyPr>
          <a:p>
            <a:pPr algn="ctr">
              <a:lnSpc>
                <a:spcPct val="120000"/>
              </a:lnSpc>
              <a:tabLst>
                <a:tab algn="l" pos="0"/>
              </a:tabLst>
            </a:pPr>
            <a:r>
              <a:rPr b="0" lang="en-US" sz="4800" spc="-1" strike="noStrike">
                <a:solidFill>
                  <a:srgbClr val="ffffff"/>
                </a:solidFill>
                <a:latin typeface="Open Sans Light"/>
                <a:ea typeface="Open Sans Light"/>
              </a:rPr>
              <a:t>04</a:t>
            </a:r>
            <a:endParaRPr b="0" lang="en-IN" sz="4800" spc="-1" strike="noStrike">
              <a:latin typeface="Arial"/>
            </a:endParaRPr>
          </a:p>
        </p:txBody>
      </p:sp>
      <p:sp>
        <p:nvSpPr>
          <p:cNvPr id="148" name="CustomShape 17"/>
          <p:cNvSpPr/>
          <p:nvPr/>
        </p:nvSpPr>
        <p:spPr>
          <a:xfrm>
            <a:off x="13799880" y="9418680"/>
            <a:ext cx="5749560" cy="5842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3800" spc="-1" strike="noStrike">
                <a:solidFill>
                  <a:srgbClr val="050a19"/>
                </a:solidFill>
                <a:latin typeface="Arial"/>
                <a:ea typeface="Arial"/>
              </a:rPr>
              <a:t>Push &amp; Pull</a:t>
            </a:r>
            <a:endParaRPr b="0" lang="en-IN" sz="3800" spc="-1" strike="noStrike">
              <a:latin typeface="Arial"/>
            </a:endParaRPr>
          </a:p>
        </p:txBody>
      </p:sp>
      <p:sp>
        <p:nvSpPr>
          <p:cNvPr id="149" name="CustomShape 18"/>
          <p:cNvSpPr/>
          <p:nvPr/>
        </p:nvSpPr>
        <p:spPr>
          <a:xfrm>
            <a:off x="11592000" y="10749600"/>
            <a:ext cx="1199520" cy="1199520"/>
          </a:xfrm>
          <a:prstGeom prst="ellipse">
            <a:avLst/>
          </a:prstGeom>
          <a:solidFill>
            <a:schemeClr val="accent5"/>
          </a:solidFill>
          <a:ln>
            <a:noFill/>
          </a:ln>
        </p:spPr>
        <p:style>
          <a:lnRef idx="0"/>
          <a:fillRef idx="0"/>
          <a:effectRef idx="0"/>
          <a:fontRef idx="minor"/>
        </p:style>
      </p:sp>
      <p:sp>
        <p:nvSpPr>
          <p:cNvPr id="150" name="CustomShape 19"/>
          <p:cNvSpPr/>
          <p:nvPr/>
        </p:nvSpPr>
        <p:spPr>
          <a:xfrm>
            <a:off x="9795960" y="11349720"/>
            <a:ext cx="1795680" cy="360"/>
          </a:xfrm>
          <a:custGeom>
            <a:avLst/>
            <a:gdLst/>
            <a:ahLst/>
            <a:rect l="l" t="t" r="r" b="b"/>
            <a:pathLst>
              <a:path w="21600" h="21600">
                <a:moveTo>
                  <a:pt x="0" y="0"/>
                </a:moveTo>
                <a:lnTo>
                  <a:pt x="21600" y="21600"/>
                </a:lnTo>
              </a:path>
            </a:pathLst>
          </a:custGeom>
          <a:noFill/>
          <a:ln w="28440">
            <a:solidFill>
              <a:schemeClr val="accent5"/>
            </a:solidFill>
            <a:miter/>
          </a:ln>
        </p:spPr>
        <p:style>
          <a:lnRef idx="0"/>
          <a:fillRef idx="0"/>
          <a:effectRef idx="0"/>
          <a:fontRef idx="minor"/>
        </p:style>
      </p:sp>
      <p:sp>
        <p:nvSpPr>
          <p:cNvPr id="151" name="CustomShape 20"/>
          <p:cNvSpPr/>
          <p:nvPr/>
        </p:nvSpPr>
        <p:spPr>
          <a:xfrm>
            <a:off x="11721960" y="10937880"/>
            <a:ext cx="939600" cy="885960"/>
          </a:xfrm>
          <a:prstGeom prst="rect">
            <a:avLst/>
          </a:prstGeom>
          <a:noFill/>
          <a:ln>
            <a:noFill/>
          </a:ln>
        </p:spPr>
        <p:style>
          <a:lnRef idx="0"/>
          <a:fillRef idx="0"/>
          <a:effectRef idx="0"/>
          <a:fontRef idx="minor"/>
        </p:style>
        <p:txBody>
          <a:bodyPr lIns="0" rIns="0" tIns="0" bIns="0">
            <a:noAutofit/>
          </a:bodyPr>
          <a:p>
            <a:pPr algn="ctr">
              <a:lnSpc>
                <a:spcPct val="120000"/>
              </a:lnSpc>
              <a:tabLst>
                <a:tab algn="l" pos="0"/>
              </a:tabLst>
            </a:pPr>
            <a:r>
              <a:rPr b="0" lang="en-US" sz="4800" spc="-1" strike="noStrike">
                <a:solidFill>
                  <a:srgbClr val="ffffff"/>
                </a:solidFill>
                <a:latin typeface="Open Sans Light"/>
                <a:ea typeface="Open Sans Light"/>
              </a:rPr>
              <a:t>05</a:t>
            </a:r>
            <a:endParaRPr b="0" lang="en-IN" sz="4800" spc="-1" strike="noStrike">
              <a:latin typeface="Arial"/>
            </a:endParaRPr>
          </a:p>
        </p:txBody>
      </p:sp>
      <p:sp>
        <p:nvSpPr>
          <p:cNvPr id="152" name="CustomShape 21"/>
          <p:cNvSpPr/>
          <p:nvPr/>
        </p:nvSpPr>
        <p:spPr>
          <a:xfrm>
            <a:off x="13799880" y="11057400"/>
            <a:ext cx="5749560" cy="5842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3800" spc="-1" strike="noStrike">
                <a:solidFill>
                  <a:srgbClr val="050a19"/>
                </a:solidFill>
                <a:latin typeface="Arial"/>
                <a:ea typeface="Arial"/>
              </a:rPr>
              <a:t>References</a:t>
            </a:r>
            <a:endParaRPr b="0" lang="en-IN" sz="3800" spc="-1" strike="noStrike">
              <a:latin typeface="Arial"/>
            </a:endParaRPr>
          </a:p>
        </p:txBody>
      </p:sp>
      <p:pic>
        <p:nvPicPr>
          <p:cNvPr id="153" name="Google Shape;130;p18" descr=""/>
          <p:cNvPicPr/>
          <p:nvPr/>
        </p:nvPicPr>
        <p:blipFill>
          <a:blip r:embed="rId1"/>
          <a:stretch/>
        </p:blipFill>
        <p:spPr>
          <a:xfrm>
            <a:off x="20649600" y="416520"/>
            <a:ext cx="3240360" cy="7653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6494040" y="1373400"/>
            <a:ext cx="11395800" cy="8166240"/>
          </a:xfrm>
          <a:prstGeom prst="rect">
            <a:avLst/>
          </a:prstGeom>
          <a:noFill/>
          <a:ln>
            <a:noFill/>
          </a:ln>
        </p:spPr>
        <p:style>
          <a:lnRef idx="0"/>
          <a:fillRef idx="0"/>
          <a:effectRef idx="0"/>
          <a:fontRef idx="minor"/>
        </p:style>
        <p:txBody>
          <a:bodyPr lIns="0" rIns="0" tIns="0" bIns="0">
            <a:noAutofit/>
          </a:bodyPr>
          <a:p>
            <a:pPr algn="ctr">
              <a:lnSpc>
                <a:spcPct val="120000"/>
              </a:lnSpc>
              <a:tabLst>
                <a:tab algn="l" pos="0"/>
              </a:tabLst>
            </a:pPr>
            <a:r>
              <a:rPr b="0" lang="en-US" sz="10000" spc="-1" strike="noStrike">
                <a:solidFill>
                  <a:srgbClr val="ffffff"/>
                </a:solidFill>
                <a:latin typeface="Poppins Medium"/>
                <a:ea typeface="Poppins Medium"/>
              </a:rPr>
              <a:t>References</a:t>
            </a:r>
            <a:endParaRPr b="0" lang="en-IN" sz="10000" spc="-1" strike="noStrike">
              <a:latin typeface="Arial"/>
            </a:endParaRPr>
          </a:p>
          <a:p>
            <a:pPr algn="ctr">
              <a:lnSpc>
                <a:spcPct val="120000"/>
              </a:lnSpc>
              <a:tabLst>
                <a:tab algn="l" pos="0"/>
              </a:tabLst>
            </a:pPr>
            <a:r>
              <a:rPr b="0" lang="en-US" sz="4000" spc="-1" strike="noStrike" u="sng">
                <a:solidFill>
                  <a:srgbClr val="0563c1"/>
                </a:solidFill>
                <a:uFillTx/>
                <a:latin typeface="Poppins Medium"/>
                <a:ea typeface="Poppins Medium"/>
                <a:hlinkClick r:id="rId1"/>
              </a:rPr>
              <a:t>https://www.javatpoint.com/git-pull</a:t>
            </a:r>
            <a:endParaRPr b="0" lang="en-IN" sz="4000" spc="-1" strike="noStrike">
              <a:latin typeface="Arial"/>
            </a:endParaRPr>
          </a:p>
          <a:p>
            <a:pPr algn="ctr">
              <a:lnSpc>
                <a:spcPct val="120000"/>
              </a:lnSpc>
              <a:tabLst>
                <a:tab algn="l" pos="0"/>
              </a:tabLst>
            </a:pPr>
            <a:r>
              <a:rPr b="0" lang="en-US" sz="2500" spc="-1" strike="noStrike" u="sng">
                <a:solidFill>
                  <a:srgbClr val="0563c1"/>
                </a:solidFill>
                <a:uFillTx/>
                <a:latin typeface="Poppins Medium"/>
                <a:ea typeface="Poppins Medium"/>
                <a:hlinkClick r:id="rId2"/>
              </a:rPr>
              <a:t>https://www.tutorialspoint.com/git/git_basic_concepts.htm</a:t>
            </a:r>
            <a:endParaRPr b="0" lang="en-IN" sz="2500" spc="-1" strike="noStrike">
              <a:latin typeface="Arial"/>
            </a:endParaRPr>
          </a:p>
          <a:p>
            <a:pPr algn="ctr">
              <a:lnSpc>
                <a:spcPct val="120000"/>
              </a:lnSpc>
              <a:tabLst>
                <a:tab algn="l" pos="0"/>
              </a:tabLst>
            </a:pPr>
            <a:r>
              <a:rPr b="0" lang="en-US" sz="2500" spc="-1" strike="noStrike" u="sng">
                <a:solidFill>
                  <a:srgbClr val="0563c1"/>
                </a:solidFill>
                <a:uFillTx/>
                <a:latin typeface="Poppins Medium"/>
                <a:ea typeface="Poppins Medium"/>
                <a:hlinkClick r:id="rId3"/>
              </a:rPr>
              <a:t>https://git-scm.com/</a:t>
            </a:r>
            <a:endParaRPr b="0" lang="en-IN" sz="2500" spc="-1" strike="noStrike">
              <a:latin typeface="Arial"/>
            </a:endParaRPr>
          </a:p>
          <a:p>
            <a:pPr algn="ctr">
              <a:lnSpc>
                <a:spcPct val="120000"/>
              </a:lnSpc>
              <a:tabLst>
                <a:tab algn="l" pos="0"/>
              </a:tabLst>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494040" y="4435920"/>
            <a:ext cx="11395800" cy="3397320"/>
          </a:xfrm>
          <a:prstGeom prst="rect">
            <a:avLst/>
          </a:prstGeom>
          <a:noFill/>
          <a:ln>
            <a:noFill/>
          </a:ln>
        </p:spPr>
        <p:style>
          <a:lnRef idx="0"/>
          <a:fillRef idx="0"/>
          <a:effectRef idx="0"/>
          <a:fontRef idx="minor"/>
        </p:style>
        <p:txBody>
          <a:bodyPr lIns="0" rIns="0" tIns="0" bIns="0">
            <a:noAutofit/>
          </a:bodyPr>
          <a:p>
            <a:pPr algn="ctr">
              <a:lnSpc>
                <a:spcPct val="120000"/>
              </a:lnSpc>
              <a:tabLst>
                <a:tab algn="l" pos="0"/>
              </a:tabLst>
            </a:pPr>
            <a:r>
              <a:rPr b="0" lang="en-US" sz="13800" spc="-1" strike="noStrike">
                <a:solidFill>
                  <a:srgbClr val="ffffff"/>
                </a:solidFill>
                <a:latin typeface="Poppins Medium"/>
                <a:ea typeface="Poppins Medium"/>
              </a:rPr>
              <a:t>Thank You !</a:t>
            </a:r>
            <a:endParaRPr b="0" lang="en-IN" sz="13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Source Sans Pro"/>
                <a:ea typeface="Source Sans Pro"/>
              </a:rPr>
              <a:t>Introduction of Git</a:t>
            </a:r>
            <a:endParaRPr b="0" lang="en-IN" sz="7400" spc="-1" strike="noStrike">
              <a:solidFill>
                <a:srgbClr val="000000"/>
              </a:solidFill>
              <a:latin typeface="Arial"/>
            </a:endParaRPr>
          </a:p>
        </p:txBody>
      </p:sp>
      <p:sp>
        <p:nvSpPr>
          <p:cNvPr id="155" name="CustomShape 2"/>
          <p:cNvSpPr/>
          <p:nvPr/>
        </p:nvSpPr>
        <p:spPr>
          <a:xfrm>
            <a:off x="1676520" y="4257000"/>
            <a:ext cx="5753160" cy="6484680"/>
          </a:xfrm>
          <a:prstGeom prst="rect">
            <a:avLst/>
          </a:prstGeom>
          <a:noFill/>
          <a:ln>
            <a:noFill/>
          </a:ln>
        </p:spPr>
        <p:style>
          <a:lnRef idx="0"/>
          <a:fillRef idx="0"/>
          <a:effectRef idx="0"/>
          <a:fontRef idx="minor"/>
        </p:style>
        <p:txBody>
          <a:bodyPr lIns="0" rIns="0" tIns="0" bIns="0">
            <a:noAutofit/>
          </a:bodyPr>
          <a:p>
            <a:pPr marL="457200" indent="-418680">
              <a:lnSpc>
                <a:spcPct val="140000"/>
              </a:lnSpc>
              <a:buClr>
                <a:srgbClr val="050a19"/>
              </a:buClr>
              <a:buFont typeface="Arial"/>
              <a:buChar char="●"/>
            </a:pPr>
            <a:r>
              <a:rPr b="0" lang="en-US" sz="3000" spc="-1" strike="noStrike">
                <a:solidFill>
                  <a:srgbClr val="050a19"/>
                </a:solidFill>
                <a:latin typeface="Arial"/>
                <a:ea typeface="Arial"/>
              </a:rPr>
              <a:t>Git is a free and open source distributed version control system (VCS) designed to handle everything from small to large with speed and efficiency.</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Version control system VCS is a software that helps software developers to work together and maintain a complete history of their work.</a:t>
            </a:r>
            <a:endParaRPr b="0" lang="en-IN" sz="3000" spc="-1" strike="noStrike">
              <a:latin typeface="Arial"/>
            </a:endParaRPr>
          </a:p>
          <a:p>
            <a:pPr>
              <a:lnSpc>
                <a:spcPct val="140000"/>
              </a:lnSpc>
              <a:tabLst>
                <a:tab algn="l" pos="0"/>
              </a:tabLst>
            </a:pPr>
            <a:endParaRPr b="0" lang="en-IN" sz="3000" spc="-1" strike="noStrike">
              <a:latin typeface="Arial"/>
            </a:endParaRPr>
          </a:p>
          <a:p>
            <a:pPr>
              <a:lnSpc>
                <a:spcPct val="140000"/>
              </a:lnSpc>
              <a:tabLst>
                <a:tab algn="l" pos="0"/>
              </a:tabLst>
            </a:pPr>
            <a:endParaRPr b="0" lang="en-IN" sz="3000" spc="-1" strike="noStrike">
              <a:latin typeface="Arial"/>
            </a:endParaRPr>
          </a:p>
        </p:txBody>
      </p:sp>
      <p:sp>
        <p:nvSpPr>
          <p:cNvPr id="156" name="CustomShape 3"/>
          <p:cNvSpPr/>
          <p:nvPr/>
        </p:nvSpPr>
        <p:spPr>
          <a:xfrm>
            <a:off x="1679400" y="3366000"/>
            <a:ext cx="5750280" cy="645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4200" spc="-1" strike="noStrike">
                <a:solidFill>
                  <a:srgbClr val="050a19"/>
                </a:solidFill>
                <a:latin typeface="Arial"/>
                <a:ea typeface="Arial"/>
              </a:rPr>
              <a:t>What is Git ?</a:t>
            </a:r>
            <a:endParaRPr b="0" lang="en-IN" sz="4200" spc="-1" strike="noStrike">
              <a:latin typeface="Arial"/>
            </a:endParaRPr>
          </a:p>
        </p:txBody>
      </p:sp>
      <p:sp>
        <p:nvSpPr>
          <p:cNvPr id="157" name="CustomShape 4"/>
          <p:cNvSpPr/>
          <p:nvPr/>
        </p:nvSpPr>
        <p:spPr>
          <a:xfrm>
            <a:off x="9315360" y="4325400"/>
            <a:ext cx="5753160" cy="5065200"/>
          </a:xfrm>
          <a:prstGeom prst="rect">
            <a:avLst/>
          </a:prstGeom>
          <a:noFill/>
          <a:ln>
            <a:noFill/>
          </a:ln>
        </p:spPr>
        <p:style>
          <a:lnRef idx="0"/>
          <a:fillRef idx="0"/>
          <a:effectRef idx="0"/>
          <a:fontRef idx="minor"/>
        </p:style>
        <p:txBody>
          <a:bodyPr lIns="0" rIns="0" tIns="0" bIns="0">
            <a:noAutofit/>
          </a:bodyPr>
          <a:p>
            <a:pPr marL="457200" indent="-418680">
              <a:lnSpc>
                <a:spcPct val="140000"/>
              </a:lnSpc>
              <a:buClr>
                <a:srgbClr val="050a19"/>
              </a:buClr>
              <a:buFont typeface="Open Sans Light"/>
              <a:buChar char="❏"/>
            </a:pPr>
            <a:r>
              <a:rPr b="0" lang="en-US" sz="3000" spc="-1" strike="noStrike">
                <a:solidFill>
                  <a:srgbClr val="050a19"/>
                </a:solidFill>
                <a:latin typeface="Open Sans Light"/>
                <a:ea typeface="Open Sans Light"/>
              </a:rPr>
              <a:t> </a:t>
            </a:r>
            <a:r>
              <a:rPr b="0" lang="en-US" sz="3000" spc="-1" strike="noStrike">
                <a:solidFill>
                  <a:srgbClr val="050a19"/>
                </a:solidFill>
                <a:latin typeface="Arial"/>
                <a:ea typeface="Arial"/>
              </a:rPr>
              <a:t>VCS allows developers to work simultaneously .</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Does not allow overwriting each-others changes.</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Maintain a history of every version</a:t>
            </a:r>
            <a:endParaRPr b="0" lang="en-IN" sz="3000" spc="-1" strike="noStrike">
              <a:latin typeface="Arial"/>
            </a:endParaRPr>
          </a:p>
        </p:txBody>
      </p:sp>
      <p:sp>
        <p:nvSpPr>
          <p:cNvPr id="158" name="CustomShape 5"/>
          <p:cNvSpPr/>
          <p:nvPr/>
        </p:nvSpPr>
        <p:spPr>
          <a:xfrm>
            <a:off x="9318240" y="3366000"/>
            <a:ext cx="5750280" cy="645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4200" spc="-1" strike="noStrike">
                <a:solidFill>
                  <a:srgbClr val="050a19"/>
                </a:solidFill>
                <a:latin typeface="Arial"/>
                <a:ea typeface="Arial"/>
              </a:rPr>
              <a:t>Functions of a VCS</a:t>
            </a:r>
            <a:endParaRPr b="0" lang="en-IN" sz="4200" spc="-1" strike="noStrike">
              <a:latin typeface="Arial"/>
            </a:endParaRPr>
          </a:p>
        </p:txBody>
      </p:sp>
      <p:sp>
        <p:nvSpPr>
          <p:cNvPr id="159" name="CustomShape 6"/>
          <p:cNvSpPr/>
          <p:nvPr/>
        </p:nvSpPr>
        <p:spPr>
          <a:xfrm>
            <a:off x="16954200" y="4257000"/>
            <a:ext cx="5753160" cy="7183080"/>
          </a:xfrm>
          <a:prstGeom prst="rect">
            <a:avLst/>
          </a:prstGeom>
          <a:noFill/>
          <a:ln>
            <a:noFill/>
          </a:ln>
        </p:spPr>
        <p:style>
          <a:lnRef idx="0"/>
          <a:fillRef idx="0"/>
          <a:effectRef idx="0"/>
          <a:fontRef idx="minor"/>
        </p:style>
        <p:txBody>
          <a:bodyPr lIns="0" rIns="0" tIns="0" bIns="0">
            <a:noAutofit/>
          </a:bodyPr>
          <a:p>
            <a:pPr marL="457200" indent="-418680">
              <a:lnSpc>
                <a:spcPct val="140000"/>
              </a:lnSpc>
              <a:buClr>
                <a:srgbClr val="050a19"/>
              </a:buClr>
              <a:buFont typeface="Arial"/>
              <a:buChar char="➢"/>
            </a:pPr>
            <a:r>
              <a:rPr b="0" lang="en-US" sz="3000" spc="-1" strike="noStrike">
                <a:solidFill>
                  <a:srgbClr val="050a19"/>
                </a:solidFill>
                <a:latin typeface="Arial"/>
                <a:ea typeface="Arial"/>
              </a:rPr>
              <a:t>Free and open source</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Fast and small</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Implicit backup</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Security</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No need of power hardwares </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latin typeface="Arial"/>
                <a:ea typeface="Arial"/>
              </a:rPr>
              <a:t>Easier branching</a:t>
            </a:r>
            <a:endParaRPr b="0" lang="en-IN" sz="3000" spc="-1" strike="noStrike">
              <a:latin typeface="Arial"/>
            </a:endParaRPr>
          </a:p>
        </p:txBody>
      </p:sp>
      <p:sp>
        <p:nvSpPr>
          <p:cNvPr id="160" name="CustomShape 7"/>
          <p:cNvSpPr/>
          <p:nvPr/>
        </p:nvSpPr>
        <p:spPr>
          <a:xfrm>
            <a:off x="16957440" y="3366000"/>
            <a:ext cx="5750280" cy="645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4200" spc="-1" strike="noStrike">
                <a:solidFill>
                  <a:srgbClr val="050a19"/>
                </a:solidFill>
                <a:latin typeface="Arial"/>
                <a:ea typeface="Arial"/>
              </a:rPr>
              <a:t>Advantage of Git</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Source Sans Pro"/>
                <a:ea typeface="Source Sans Pro"/>
              </a:rPr>
              <a:t> </a:t>
            </a:r>
            <a:endParaRPr b="0" lang="en-IN" sz="7400" spc="-1" strike="noStrike">
              <a:solidFill>
                <a:srgbClr val="000000"/>
              </a:solidFill>
              <a:latin typeface="Arial"/>
            </a:endParaRPr>
          </a:p>
        </p:txBody>
      </p:sp>
      <p:sp>
        <p:nvSpPr>
          <p:cNvPr id="162" name="CustomShape 2"/>
          <p:cNvSpPr/>
          <p:nvPr/>
        </p:nvSpPr>
        <p:spPr>
          <a:xfrm>
            <a:off x="1676520" y="5280120"/>
            <a:ext cx="5753160" cy="7606440"/>
          </a:xfrm>
          <a:prstGeom prst="rect">
            <a:avLst/>
          </a:prstGeom>
          <a:noFill/>
          <a:ln>
            <a:noFill/>
          </a:ln>
        </p:spPr>
        <p:style>
          <a:lnRef idx="0"/>
          <a:fillRef idx="0"/>
          <a:effectRef idx="0"/>
          <a:fontRef idx="minor"/>
        </p:style>
        <p:txBody>
          <a:bodyPr lIns="0" rIns="0" tIns="0" bIns="0">
            <a:noAutofit/>
          </a:bodyPr>
          <a:p>
            <a:pPr marL="457200" indent="-418680">
              <a:lnSpc>
                <a:spcPct val="140000"/>
              </a:lnSpc>
              <a:buClr>
                <a:srgbClr val="050a19"/>
              </a:buClr>
              <a:buFont typeface="Open Sans Light"/>
              <a:buChar char="●"/>
            </a:pPr>
            <a:r>
              <a:rPr b="0" lang="en-US" sz="3000" spc="-1" strike="noStrike">
                <a:solidFill>
                  <a:srgbClr val="050a19"/>
                </a:solidFill>
                <a:latin typeface="Arial"/>
                <a:ea typeface="Arial"/>
              </a:rPr>
              <a:t>Local Repository - </a:t>
            </a:r>
            <a:r>
              <a:rPr b="0" lang="en-US" sz="3000" spc="-1" strike="noStrike">
                <a:solidFill>
                  <a:srgbClr val="050a19"/>
                </a:solidFill>
                <a:highlight>
                  <a:srgbClr val="ffffff"/>
                </a:highlight>
                <a:latin typeface="Arial"/>
                <a:ea typeface="Arial"/>
              </a:rPr>
              <a:t>Every VCS tool provides a private workplace as a working copy. Developers make changes in their private workplace and after commit, these changes become a part of the  </a:t>
            </a:r>
            <a:endParaRPr b="0" lang="en-IN" sz="3000" spc="-1" strike="noStrike">
              <a:latin typeface="Arial"/>
            </a:endParaRPr>
          </a:p>
          <a:p>
            <a:pPr>
              <a:lnSpc>
                <a:spcPct val="140000"/>
              </a:lnSpc>
              <a:tabLst>
                <a:tab algn="l" pos="0"/>
              </a:tabLst>
            </a:pPr>
            <a:endParaRPr b="0" lang="en-IN" sz="3000" spc="-1" strike="noStrike">
              <a:latin typeface="Arial"/>
            </a:endParaRPr>
          </a:p>
        </p:txBody>
      </p:sp>
      <p:sp>
        <p:nvSpPr>
          <p:cNvPr id="163" name="CustomShape 3"/>
          <p:cNvSpPr/>
          <p:nvPr/>
        </p:nvSpPr>
        <p:spPr>
          <a:xfrm>
            <a:off x="1496880" y="2208240"/>
            <a:ext cx="5932800" cy="2626560"/>
          </a:xfrm>
          <a:prstGeom prst="rect">
            <a:avLst/>
          </a:prstGeom>
          <a:noFill/>
          <a:ln>
            <a:noFill/>
          </a:ln>
        </p:spPr>
        <p:style>
          <a:lnRef idx="0"/>
          <a:fillRef idx="0"/>
          <a:effectRef idx="0"/>
          <a:fontRef idx="minor"/>
        </p:style>
        <p:txBody>
          <a:bodyPr lIns="0" rIns="0" tIns="0" bIns="0">
            <a:noAutofit/>
          </a:bodyPr>
          <a:p>
            <a:pPr>
              <a:lnSpc>
                <a:spcPct val="140000"/>
              </a:lnSpc>
              <a:tabLst>
                <a:tab algn="l" pos="0"/>
              </a:tabLst>
            </a:pPr>
            <a:r>
              <a:rPr b="0" lang="en-US" sz="4200" spc="-1" strike="noStrike">
                <a:solidFill>
                  <a:srgbClr val="050a19"/>
                </a:solidFill>
                <a:latin typeface="Arial"/>
                <a:ea typeface="Arial"/>
              </a:rPr>
              <a:t>DVCS (Distributed Version Control System) Terminology</a:t>
            </a:r>
            <a:endParaRPr b="0" lang="en-IN" sz="4200" spc="-1" strike="noStrike">
              <a:latin typeface="Arial"/>
            </a:endParaRPr>
          </a:p>
        </p:txBody>
      </p:sp>
      <p:sp>
        <p:nvSpPr>
          <p:cNvPr id="164" name="CustomShape 4"/>
          <p:cNvSpPr/>
          <p:nvPr/>
        </p:nvSpPr>
        <p:spPr>
          <a:xfrm>
            <a:off x="9315360" y="5280120"/>
            <a:ext cx="5753160" cy="9426960"/>
          </a:xfrm>
          <a:prstGeom prst="rect">
            <a:avLst/>
          </a:prstGeom>
          <a:noFill/>
          <a:ln>
            <a:noFill/>
          </a:ln>
        </p:spPr>
        <p:style>
          <a:lnRef idx="0"/>
          <a:fillRef idx="0"/>
          <a:effectRef idx="0"/>
          <a:fontRef idx="minor"/>
        </p:style>
        <p:txBody>
          <a:bodyPr lIns="0" rIns="0" tIns="0" bIns="0">
            <a:noAutofit/>
          </a:bodyPr>
          <a:p>
            <a:pPr marL="457200" indent="-418680">
              <a:lnSpc>
                <a:spcPct val="140000"/>
              </a:lnSpc>
              <a:buClr>
                <a:srgbClr val="000000"/>
              </a:buClr>
              <a:buFont typeface="Arial"/>
              <a:buChar char="●"/>
            </a:pPr>
            <a:r>
              <a:rPr b="0" lang="en-US" sz="3000" spc="-1" strike="noStrike">
                <a:solidFill>
                  <a:srgbClr val="000000"/>
                </a:solidFill>
                <a:highlight>
                  <a:srgbClr val="ffffff"/>
                </a:highlight>
                <a:latin typeface="Arial"/>
                <a:ea typeface="Arial"/>
              </a:rPr>
              <a:t>The working directory is the place where files are checked out.</a:t>
            </a:r>
            <a:endParaRPr b="0" lang="en-IN" sz="3000" spc="-1" strike="noStrike">
              <a:latin typeface="Arial"/>
            </a:endParaRPr>
          </a:p>
          <a:p>
            <a:pPr marL="457200" indent="-418680">
              <a:lnSpc>
                <a:spcPct val="140000"/>
              </a:lnSpc>
              <a:buClr>
                <a:srgbClr val="000000"/>
              </a:buClr>
              <a:buFont typeface="Arial"/>
              <a:buChar char="●"/>
            </a:pPr>
            <a:r>
              <a:rPr b="0" lang="en-US" sz="3000" spc="-1" strike="noStrike">
                <a:solidFill>
                  <a:srgbClr val="000000"/>
                </a:solidFill>
                <a:highlight>
                  <a:srgbClr val="ffffff"/>
                </a:highlight>
                <a:latin typeface="Arial"/>
                <a:ea typeface="Arial"/>
              </a:rPr>
              <a:t> </a:t>
            </a:r>
            <a:r>
              <a:rPr b="0" lang="en-US" sz="3000" spc="-1" strike="noStrike">
                <a:solidFill>
                  <a:srgbClr val="000000"/>
                </a:solidFill>
                <a:highlight>
                  <a:srgbClr val="ffffff"/>
                </a:highlight>
                <a:latin typeface="Arial"/>
                <a:ea typeface="Arial"/>
              </a:rPr>
              <a:t>In other CVCS, developers generally make modifications and commit their changes directly to the repository. But  </a:t>
            </a:r>
            <a:endParaRPr b="0" lang="en-IN" sz="3000" spc="-1" strike="noStrike">
              <a:latin typeface="Arial"/>
            </a:endParaRPr>
          </a:p>
        </p:txBody>
      </p:sp>
      <p:sp>
        <p:nvSpPr>
          <p:cNvPr id="165" name="CustomShape 5"/>
          <p:cNvSpPr/>
          <p:nvPr/>
        </p:nvSpPr>
        <p:spPr>
          <a:xfrm>
            <a:off x="8982000" y="1962360"/>
            <a:ext cx="6086520" cy="2528280"/>
          </a:xfrm>
          <a:prstGeom prst="rect">
            <a:avLst/>
          </a:prstGeom>
          <a:noFill/>
          <a:ln>
            <a:noFill/>
          </a:ln>
        </p:spPr>
        <p:style>
          <a:lnRef idx="0"/>
          <a:fillRef idx="0"/>
          <a:effectRef idx="0"/>
          <a:fontRef idx="minor"/>
        </p:style>
        <p:txBody>
          <a:bodyPr lIns="0" rIns="0" tIns="0" bIns="0">
            <a:noAutofit/>
          </a:bodyPr>
          <a:p>
            <a:pPr>
              <a:lnSpc>
                <a:spcPct val="115000"/>
              </a:lnSpc>
              <a:spcBef>
                <a:spcPts val="1400"/>
              </a:spcBef>
              <a:tabLst>
                <a:tab algn="l" pos="0"/>
              </a:tabLst>
            </a:pPr>
            <a:r>
              <a:rPr b="0" lang="en-US" sz="4200" spc="-1" strike="noStrike">
                <a:solidFill>
                  <a:srgbClr val="000000"/>
                </a:solidFill>
                <a:latin typeface="Arial"/>
                <a:ea typeface="Arial"/>
              </a:rPr>
              <a:t>Working Directory and Staging Area or Index</a:t>
            </a:r>
            <a:endParaRPr b="0" lang="en-IN" sz="4200" spc="-1" strike="noStrike">
              <a:latin typeface="Arial"/>
            </a:endParaRPr>
          </a:p>
          <a:p>
            <a:pPr>
              <a:lnSpc>
                <a:spcPct val="100000"/>
              </a:lnSpc>
              <a:spcBef>
                <a:spcPts val="400"/>
              </a:spcBef>
              <a:tabLst>
                <a:tab algn="l" pos="0"/>
              </a:tabLst>
            </a:pPr>
            <a:endParaRPr b="0" lang="en-IN" sz="4200" spc="-1" strike="noStrike">
              <a:latin typeface="Arial"/>
            </a:endParaRPr>
          </a:p>
        </p:txBody>
      </p:sp>
      <p:sp>
        <p:nvSpPr>
          <p:cNvPr id="166" name="CustomShape 6"/>
          <p:cNvSpPr/>
          <p:nvPr/>
        </p:nvSpPr>
        <p:spPr>
          <a:xfrm>
            <a:off x="16954200" y="5057640"/>
            <a:ext cx="5753160" cy="6382800"/>
          </a:xfrm>
          <a:prstGeom prst="rect">
            <a:avLst/>
          </a:prstGeom>
          <a:noFill/>
          <a:ln>
            <a:noFill/>
          </a:ln>
        </p:spPr>
        <p:style>
          <a:lnRef idx="0"/>
          <a:fillRef idx="0"/>
          <a:effectRef idx="0"/>
          <a:fontRef idx="minor"/>
        </p:style>
        <p:txBody>
          <a:bodyPr lIns="0" rIns="0" tIns="0" bIns="0">
            <a:noAutofit/>
          </a:bodyPr>
          <a:p>
            <a:pPr marL="457200" indent="-418680">
              <a:lnSpc>
                <a:spcPct val="140000"/>
              </a:lnSpc>
              <a:buClr>
                <a:srgbClr val="050a19"/>
              </a:buClr>
              <a:buFont typeface="Arial"/>
              <a:buChar char="●"/>
            </a:pPr>
            <a:r>
              <a:rPr b="0" lang="en-US" sz="3000" spc="-1" strike="noStrike">
                <a:solidFill>
                  <a:srgbClr val="050a19"/>
                </a:solidFill>
                <a:highlight>
                  <a:srgbClr val="ffffff"/>
                </a:highlight>
                <a:latin typeface="Arial"/>
                <a:ea typeface="Arial"/>
              </a:rPr>
              <a:t>A software repository, or “repo” for short, is a storage location for software packages. Often a table of contents is also stored, along with metadata. </a:t>
            </a:r>
            <a:endParaRPr b="0" lang="en-IN" sz="3000" spc="-1" strike="noStrike">
              <a:latin typeface="Arial"/>
            </a:endParaRPr>
          </a:p>
          <a:p>
            <a:pPr marL="457200" indent="-418680">
              <a:lnSpc>
                <a:spcPct val="140000"/>
              </a:lnSpc>
              <a:buClr>
                <a:srgbClr val="050a19"/>
              </a:buClr>
              <a:buFont typeface="Arial"/>
              <a:buChar char="●"/>
            </a:pPr>
            <a:r>
              <a:rPr b="0" lang="en-US" sz="3000" spc="-1" strike="noStrike">
                <a:solidFill>
                  <a:srgbClr val="050a19"/>
                </a:solidFill>
                <a:highlight>
                  <a:srgbClr val="ffffff"/>
                </a:highlight>
                <a:latin typeface="Arial"/>
                <a:ea typeface="Arial"/>
              </a:rPr>
              <a:t>A software repository is typically managed by source control or repository managers.</a:t>
            </a:r>
            <a:endParaRPr b="0" lang="en-IN" sz="3000" spc="-1" strike="noStrike">
              <a:latin typeface="Arial"/>
            </a:endParaRPr>
          </a:p>
        </p:txBody>
      </p:sp>
      <p:sp>
        <p:nvSpPr>
          <p:cNvPr id="167" name="CustomShape 7"/>
          <p:cNvSpPr/>
          <p:nvPr/>
        </p:nvSpPr>
        <p:spPr>
          <a:xfrm>
            <a:off x="16955640" y="2208240"/>
            <a:ext cx="5750280" cy="15372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4200" spc="-1" strike="noStrike">
                <a:solidFill>
                  <a:srgbClr val="050a19"/>
                </a:solidFill>
                <a:latin typeface="Arial"/>
                <a:ea typeface="Arial"/>
              </a:rPr>
              <a:t>Repository</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Source Sans Pro"/>
                <a:ea typeface="Source Sans Pro"/>
              </a:rPr>
              <a:t>Work-Flow of Git</a:t>
            </a:r>
            <a:endParaRPr b="0" lang="en-IN" sz="7400" spc="-1" strike="noStrike">
              <a:solidFill>
                <a:srgbClr val="000000"/>
              </a:solidFill>
              <a:latin typeface="Arial"/>
            </a:endParaRPr>
          </a:p>
        </p:txBody>
      </p:sp>
      <p:sp>
        <p:nvSpPr>
          <p:cNvPr id="169" name="CustomShape 2"/>
          <p:cNvSpPr/>
          <p:nvPr/>
        </p:nvSpPr>
        <p:spPr>
          <a:xfrm>
            <a:off x="1676520" y="4207680"/>
            <a:ext cx="5753160" cy="6534000"/>
          </a:xfrm>
          <a:prstGeom prst="rect">
            <a:avLst/>
          </a:prstGeom>
          <a:noFill/>
          <a:ln>
            <a:noFill/>
          </a:ln>
        </p:spPr>
        <p:style>
          <a:lnRef idx="0"/>
          <a:fillRef idx="0"/>
          <a:effectRef idx="0"/>
          <a:fontRef idx="minor"/>
        </p:style>
        <p:txBody>
          <a:bodyPr lIns="0" rIns="0" tIns="0" bIns="0">
            <a:noAutofit/>
          </a:bodyPr>
          <a:p>
            <a:pPr marL="25560" algn="just">
              <a:lnSpc>
                <a:spcPct val="115000"/>
              </a:lnSpc>
              <a:spcBef>
                <a:spcPts val="601"/>
              </a:spcBef>
              <a:tabLst>
                <a:tab algn="l" pos="0"/>
              </a:tabLst>
            </a:pPr>
            <a:r>
              <a:rPr b="0" lang="en-US" sz="3000" spc="-1" strike="noStrike">
                <a:solidFill>
                  <a:srgbClr val="050a19"/>
                </a:solidFill>
                <a:latin typeface="Arial"/>
                <a:ea typeface="Arial"/>
              </a:rPr>
              <a:t>Step 1 − You modify a file from the working directory.</a:t>
            </a:r>
            <a:endParaRPr b="0" lang="en-IN" sz="3000" spc="-1" strike="noStrike">
              <a:latin typeface="Arial"/>
            </a:endParaRPr>
          </a:p>
          <a:p>
            <a:pPr marL="25560" algn="just">
              <a:lnSpc>
                <a:spcPct val="115000"/>
              </a:lnSpc>
              <a:spcBef>
                <a:spcPts val="700"/>
              </a:spcBef>
              <a:tabLst>
                <a:tab algn="l" pos="0"/>
              </a:tabLst>
            </a:pPr>
            <a:endParaRPr b="0" lang="en-IN" sz="3000" spc="-1" strike="noStrike">
              <a:latin typeface="Arial"/>
            </a:endParaRPr>
          </a:p>
          <a:p>
            <a:pPr marL="25560" algn="just">
              <a:lnSpc>
                <a:spcPct val="115000"/>
              </a:lnSpc>
              <a:spcBef>
                <a:spcPts val="700"/>
              </a:spcBef>
              <a:tabLst>
                <a:tab algn="l" pos="0"/>
              </a:tabLst>
            </a:pPr>
            <a:r>
              <a:rPr b="0" lang="en-US" sz="3000" spc="-1" strike="noStrike">
                <a:solidFill>
                  <a:srgbClr val="050a19"/>
                </a:solidFill>
                <a:latin typeface="Arial"/>
                <a:ea typeface="Arial"/>
              </a:rPr>
              <a:t>Step 2 − You add these files to the staging area.</a:t>
            </a:r>
            <a:endParaRPr b="0" lang="en-IN" sz="3000" spc="-1" strike="noStrike">
              <a:latin typeface="Arial"/>
            </a:endParaRPr>
          </a:p>
          <a:p>
            <a:pPr marL="25560" algn="just">
              <a:lnSpc>
                <a:spcPct val="115000"/>
              </a:lnSpc>
              <a:spcBef>
                <a:spcPts val="700"/>
              </a:spcBef>
              <a:tabLst>
                <a:tab algn="l" pos="0"/>
              </a:tabLst>
            </a:pPr>
            <a:endParaRPr b="0" lang="en-IN" sz="3000" spc="-1" strike="noStrike">
              <a:latin typeface="Arial"/>
            </a:endParaRPr>
          </a:p>
          <a:p>
            <a:pPr marL="25560" algn="just">
              <a:lnSpc>
                <a:spcPct val="115000"/>
              </a:lnSpc>
              <a:spcBef>
                <a:spcPts val="700"/>
              </a:spcBef>
              <a:tabLst>
                <a:tab algn="l" pos="0"/>
              </a:tabLst>
            </a:pPr>
            <a:r>
              <a:rPr b="0" lang="en-US" sz="3000" spc="-1" strike="noStrike">
                <a:solidFill>
                  <a:srgbClr val="050a19"/>
                </a:solidFill>
                <a:latin typeface="Arial"/>
                <a:ea typeface="Arial"/>
              </a:rPr>
              <a:t>Step 3 − You perform commit operation that moves the files from the staging area. After push operation, it stores the changes permanently to the Git repository.</a:t>
            </a:r>
            <a:endParaRPr b="0" lang="en-IN" sz="3000" spc="-1" strike="noStrike">
              <a:latin typeface="Arial"/>
            </a:endParaRPr>
          </a:p>
          <a:p>
            <a:pPr marL="457200">
              <a:lnSpc>
                <a:spcPct val="140000"/>
              </a:lnSpc>
              <a:spcBef>
                <a:spcPts val="700"/>
              </a:spcBef>
              <a:tabLst>
                <a:tab algn="l" pos="0"/>
              </a:tabLst>
            </a:pPr>
            <a:endParaRPr b="0" lang="en-IN" sz="3000" spc="-1" strike="noStrike">
              <a:latin typeface="Arial"/>
            </a:endParaRPr>
          </a:p>
          <a:p>
            <a:pPr>
              <a:lnSpc>
                <a:spcPct val="140000"/>
              </a:lnSpc>
              <a:tabLst>
                <a:tab algn="l" pos="0"/>
              </a:tabLst>
            </a:pPr>
            <a:endParaRPr b="0" lang="en-IN" sz="3000" spc="-1" strike="noStrike">
              <a:latin typeface="Arial"/>
            </a:endParaRPr>
          </a:p>
          <a:p>
            <a:pPr>
              <a:lnSpc>
                <a:spcPct val="140000"/>
              </a:lnSpc>
              <a:tabLst>
                <a:tab algn="l" pos="0"/>
              </a:tabLst>
            </a:pPr>
            <a:endParaRPr b="0" lang="en-IN" sz="3000" spc="-1" strike="noStrike">
              <a:latin typeface="Arial"/>
            </a:endParaRPr>
          </a:p>
        </p:txBody>
      </p:sp>
      <p:sp>
        <p:nvSpPr>
          <p:cNvPr id="170" name="CustomShape 3"/>
          <p:cNvSpPr/>
          <p:nvPr/>
        </p:nvSpPr>
        <p:spPr>
          <a:xfrm>
            <a:off x="1679400" y="3366000"/>
            <a:ext cx="5750280" cy="645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4200" spc="-1" strike="noStrike">
                <a:solidFill>
                  <a:srgbClr val="050a19"/>
                </a:solidFill>
                <a:latin typeface="Arial"/>
                <a:ea typeface="Arial"/>
              </a:rPr>
              <a:t>Steps to Follow</a:t>
            </a:r>
            <a:endParaRPr b="0" lang="en-IN" sz="4200" spc="-1" strike="noStrike">
              <a:latin typeface="Arial"/>
            </a:endParaRPr>
          </a:p>
        </p:txBody>
      </p:sp>
      <p:pic>
        <p:nvPicPr>
          <p:cNvPr id="171" name="Google Shape;160;p21" descr=""/>
          <p:cNvPicPr/>
          <p:nvPr/>
        </p:nvPicPr>
        <p:blipFill>
          <a:blip r:embed="rId1"/>
          <a:stretch/>
        </p:blipFill>
        <p:spPr>
          <a:xfrm>
            <a:off x="13267440" y="2569320"/>
            <a:ext cx="8520120" cy="79704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G</a:t>
            </a:r>
            <a:r>
              <a:rPr b="1" lang="en-US" sz="7400" spc="-1" strike="noStrike">
                <a:solidFill>
                  <a:srgbClr val="050a19"/>
                </a:solidFill>
                <a:latin typeface="Open Sans"/>
                <a:ea typeface="Open Sans"/>
              </a:rPr>
              <a:t>it </a:t>
            </a:r>
            <a:r>
              <a:rPr b="1" lang="en-US" sz="7400" spc="-1" strike="noStrike">
                <a:solidFill>
                  <a:srgbClr val="050a19"/>
                </a:solidFill>
                <a:latin typeface="Open Sans"/>
                <a:ea typeface="Open Sans"/>
              </a:rPr>
              <a:t>C</a:t>
            </a:r>
            <a:r>
              <a:rPr b="1" lang="en-US" sz="7400" spc="-1" strike="noStrike">
                <a:solidFill>
                  <a:srgbClr val="050a19"/>
                </a:solidFill>
                <a:latin typeface="Open Sans"/>
                <a:ea typeface="Open Sans"/>
              </a:rPr>
              <a:t>o</a:t>
            </a:r>
            <a:r>
              <a:rPr b="1" lang="en-US" sz="7400" spc="-1" strike="noStrike">
                <a:solidFill>
                  <a:srgbClr val="050a19"/>
                </a:solidFill>
                <a:latin typeface="Open Sans"/>
                <a:ea typeface="Open Sans"/>
              </a:rPr>
              <a:t>m</a:t>
            </a:r>
            <a:r>
              <a:rPr b="1" lang="en-US" sz="7400" spc="-1" strike="noStrike">
                <a:solidFill>
                  <a:srgbClr val="050a19"/>
                </a:solidFill>
                <a:latin typeface="Open Sans"/>
                <a:ea typeface="Open Sans"/>
              </a:rPr>
              <a:t>m</a:t>
            </a:r>
            <a:r>
              <a:rPr b="1" lang="en-US" sz="7400" spc="-1" strike="noStrike">
                <a:solidFill>
                  <a:srgbClr val="050a19"/>
                </a:solidFill>
                <a:latin typeface="Open Sans"/>
                <a:ea typeface="Open Sans"/>
              </a:rPr>
              <a:t>a</a:t>
            </a:r>
            <a:r>
              <a:rPr b="1" lang="en-US" sz="7400" spc="-1" strike="noStrike">
                <a:solidFill>
                  <a:srgbClr val="050a19"/>
                </a:solidFill>
                <a:latin typeface="Open Sans"/>
                <a:ea typeface="Open Sans"/>
              </a:rPr>
              <a:t>n</a:t>
            </a:r>
            <a:r>
              <a:rPr b="1" lang="en-US" sz="7400" spc="-1" strike="noStrike">
                <a:solidFill>
                  <a:srgbClr val="050a19"/>
                </a:solidFill>
                <a:latin typeface="Open Sans"/>
                <a:ea typeface="Open Sans"/>
              </a:rPr>
              <a:t>d</a:t>
            </a:r>
            <a:r>
              <a:rPr b="1" lang="en-US" sz="7400" spc="-1" strike="noStrike">
                <a:solidFill>
                  <a:srgbClr val="050a19"/>
                </a:solidFill>
                <a:latin typeface="Open Sans"/>
                <a:ea typeface="Open Sans"/>
              </a:rPr>
              <a:t>s</a:t>
            </a:r>
            <a:endParaRPr b="0" lang="en-IN" sz="7400" spc="-1" strike="noStrike">
              <a:solidFill>
                <a:srgbClr val="000000"/>
              </a:solidFill>
              <a:latin typeface="Arial"/>
            </a:endParaRPr>
          </a:p>
        </p:txBody>
      </p:sp>
      <p:sp>
        <p:nvSpPr>
          <p:cNvPr id="173" name="TextShape 2"/>
          <p:cNvSpPr txBox="1"/>
          <p:nvPr/>
        </p:nvSpPr>
        <p:spPr>
          <a:xfrm>
            <a:off x="1676520" y="2205000"/>
            <a:ext cx="22295880" cy="10762200"/>
          </a:xfrm>
          <a:prstGeom prst="rect">
            <a:avLst/>
          </a:prstGeom>
          <a:noFill/>
          <a:ln>
            <a:noFill/>
          </a:ln>
        </p:spPr>
        <p:txBody>
          <a:bodyPr lIns="0" rIns="0" tIns="0" bIns="0">
            <a:noAutofit/>
          </a:bodyPr>
          <a:p>
            <a:pPr marL="457200" indent="-418680">
              <a:lnSpc>
                <a:spcPct val="100000"/>
              </a:lnSpc>
              <a:buClr>
                <a:srgbClr val="050a19"/>
              </a:buClr>
              <a:buFont typeface="Arial"/>
              <a:buChar char="●"/>
            </a:pPr>
            <a:r>
              <a:rPr b="1" lang="en-US" sz="3000" spc="-1" strike="noStrike">
                <a:solidFill>
                  <a:srgbClr val="050a19"/>
                </a:solidFill>
                <a:latin typeface="Arial"/>
                <a:ea typeface="Arial"/>
              </a:rPr>
              <a:t>git init </a:t>
            </a:r>
            <a:r>
              <a:rPr b="0" lang="en-US" sz="3000" spc="-1" strike="noStrike">
                <a:solidFill>
                  <a:srgbClr val="050a19"/>
                </a:solidFill>
                <a:latin typeface="Arial"/>
                <a:ea typeface="Arial"/>
              </a:rPr>
              <a:t>- </a:t>
            </a:r>
            <a:r>
              <a:rPr b="0" lang="en-US" sz="3000" spc="-1" strike="noStrike">
                <a:solidFill>
                  <a:srgbClr val="202124"/>
                </a:solidFill>
                <a:highlight>
                  <a:srgbClr val="ffffff"/>
                </a:highlight>
                <a:latin typeface="Arial"/>
                <a:ea typeface="Arial"/>
              </a:rPr>
              <a:t>The git init command creates a new Git repository. It can be used to convert an existing, unversioned project to a Git repository or initialize a new, empty repository.</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202124"/>
              </a:buClr>
              <a:buFont typeface="Arial"/>
              <a:buChar char="●"/>
              <a:tabLst>
                <a:tab algn="l" pos="0"/>
              </a:tabLst>
            </a:pPr>
            <a:r>
              <a:rPr b="1" lang="en-US" sz="3000" spc="-1" strike="noStrike">
                <a:solidFill>
                  <a:srgbClr val="050a19"/>
                </a:solidFill>
                <a:highlight>
                  <a:srgbClr val="ffffff"/>
                </a:highlight>
                <a:latin typeface="Arial"/>
                <a:ea typeface="Arial"/>
              </a:rPr>
              <a:t>git add </a:t>
            </a:r>
            <a:r>
              <a:rPr b="0" lang="en-US" sz="3000" spc="-1" strike="noStrike">
                <a:solidFill>
                  <a:srgbClr val="050a19"/>
                </a:solidFill>
                <a:highlight>
                  <a:srgbClr val="ffffff"/>
                </a:highlight>
                <a:latin typeface="Arial"/>
                <a:ea typeface="Arial"/>
              </a:rPr>
              <a:t>- </a:t>
            </a:r>
            <a:r>
              <a:rPr b="0" lang="en-US" sz="3000" spc="-1" strike="noStrike">
                <a:solidFill>
                  <a:srgbClr val="202124"/>
                </a:solidFill>
                <a:highlight>
                  <a:srgbClr val="ffffff"/>
                </a:highlight>
                <a:latin typeface="Arial"/>
                <a:ea typeface="Arial"/>
              </a:rPr>
              <a:t>git add is the first command in a chain of operations that directs Git to "save" a snapshot of the current project state, into the commit history.</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202124"/>
              </a:buClr>
              <a:buFont typeface="Arial"/>
              <a:buChar char="●"/>
              <a:tabLst>
                <a:tab algn="l" pos="0"/>
              </a:tabLst>
            </a:pPr>
            <a:r>
              <a:rPr b="1" lang="en-US" sz="3000" spc="-1" strike="noStrike">
                <a:solidFill>
                  <a:srgbClr val="202124"/>
                </a:solidFill>
                <a:highlight>
                  <a:srgbClr val="ffffff"/>
                </a:highlight>
                <a:latin typeface="Arial"/>
                <a:ea typeface="Arial"/>
              </a:rPr>
              <a:t>git status</a:t>
            </a:r>
            <a:r>
              <a:rPr b="0" lang="en-US" sz="3000" spc="-1" strike="noStrike">
                <a:solidFill>
                  <a:srgbClr val="202124"/>
                </a:solidFill>
                <a:highlight>
                  <a:srgbClr val="ffffff"/>
                </a:highlight>
                <a:latin typeface="Arial"/>
                <a:ea typeface="Arial"/>
              </a:rPr>
              <a:t> - The git status command displays the state of the working directory and the staging area.</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202124"/>
              </a:buClr>
              <a:buFont typeface="Arial"/>
              <a:buChar char="●"/>
              <a:tabLst>
                <a:tab algn="l" pos="0"/>
              </a:tabLst>
            </a:pPr>
            <a:r>
              <a:rPr b="1" lang="en-US" sz="3000" spc="-1" strike="noStrike">
                <a:solidFill>
                  <a:srgbClr val="202124"/>
                </a:solidFill>
                <a:highlight>
                  <a:srgbClr val="ffffff"/>
                </a:highlight>
                <a:latin typeface="Arial"/>
                <a:ea typeface="Arial"/>
              </a:rPr>
              <a:t>git commit - </a:t>
            </a:r>
            <a:r>
              <a:rPr b="0" lang="en-US" sz="3000" spc="-1" strike="noStrike">
                <a:solidFill>
                  <a:srgbClr val="202124"/>
                </a:solidFill>
                <a:highlight>
                  <a:srgbClr val="ffffff"/>
                </a:highlight>
                <a:latin typeface="Arial"/>
                <a:ea typeface="Arial"/>
              </a:rPr>
              <a:t>The git commit command captures a snapshot of the project’s currently staged changes.</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202124"/>
              </a:buClr>
              <a:buFont typeface="Arial"/>
              <a:buChar char="●"/>
              <a:tabLst>
                <a:tab algn="l" pos="0"/>
              </a:tabLst>
            </a:pPr>
            <a:r>
              <a:rPr b="1" lang="en-US" sz="3000" spc="-1" strike="noStrike">
                <a:solidFill>
                  <a:srgbClr val="202124"/>
                </a:solidFill>
                <a:highlight>
                  <a:srgbClr val="ffffff"/>
                </a:highlight>
                <a:latin typeface="Arial"/>
                <a:ea typeface="Arial"/>
              </a:rPr>
              <a:t>git branch </a:t>
            </a:r>
            <a:r>
              <a:rPr b="0" lang="en-US" sz="3000" spc="-1" strike="noStrike">
                <a:solidFill>
                  <a:srgbClr val="202124"/>
                </a:solidFill>
                <a:highlight>
                  <a:srgbClr val="ffffff"/>
                </a:highlight>
                <a:latin typeface="Arial"/>
                <a:ea typeface="Arial"/>
              </a:rPr>
              <a:t>- </a:t>
            </a:r>
            <a:r>
              <a:rPr b="0" lang="en-US" sz="3000" spc="-1" strike="noStrike">
                <a:solidFill>
                  <a:srgbClr val="000000"/>
                </a:solidFill>
                <a:highlight>
                  <a:srgbClr val="ffffff"/>
                </a:highlight>
                <a:latin typeface="Arial"/>
                <a:ea typeface="Arial"/>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00000"/>
              </a:buClr>
              <a:buFont typeface="Arial"/>
              <a:buChar char="●"/>
              <a:tabLst>
                <a:tab algn="l" pos="0"/>
              </a:tabLst>
            </a:pPr>
            <a:r>
              <a:rPr b="1" lang="en-US" sz="3000" spc="-1" strike="noStrike">
                <a:solidFill>
                  <a:srgbClr val="000000"/>
                </a:solidFill>
                <a:highlight>
                  <a:srgbClr val="ffffff"/>
                </a:highlight>
                <a:latin typeface="Arial"/>
                <a:ea typeface="Arial"/>
              </a:rPr>
              <a:t>git push </a:t>
            </a:r>
            <a:r>
              <a:rPr b="0" lang="en-US" sz="3000" spc="-1" strike="noStrike">
                <a:solidFill>
                  <a:srgbClr val="000000"/>
                </a:solidFill>
                <a:highlight>
                  <a:srgbClr val="ffffff"/>
                </a:highlight>
                <a:latin typeface="Arial"/>
                <a:ea typeface="Arial"/>
              </a:rPr>
              <a:t>- git push is a command used to add all committed files in the local repository to the remote repository. So in the remote repository, all files and changes will be visible to anyone with access to the remote repository.</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00000"/>
              </a:buClr>
              <a:buFont typeface="Arial"/>
              <a:buChar char="●"/>
              <a:tabLst>
                <a:tab algn="l" pos="0"/>
              </a:tabLst>
            </a:pPr>
            <a:r>
              <a:rPr b="1" lang="en-US" sz="3000" spc="-1" strike="noStrike">
                <a:solidFill>
                  <a:srgbClr val="000000"/>
                </a:solidFill>
                <a:highlight>
                  <a:srgbClr val="ffffff"/>
                </a:highlight>
                <a:latin typeface="Arial"/>
                <a:ea typeface="Arial"/>
              </a:rPr>
              <a:t>git fetch</a:t>
            </a:r>
            <a:r>
              <a:rPr b="0" lang="en-US" sz="3000" spc="-1" strike="noStrike">
                <a:solidFill>
                  <a:srgbClr val="000000"/>
                </a:solidFill>
                <a:highlight>
                  <a:srgbClr val="ffffff"/>
                </a:highlight>
                <a:latin typeface="Arial"/>
                <a:ea typeface="Arial"/>
              </a:rPr>
              <a:t> -  fetch command used to get files from the remote repository to the local repository but not into the working directory.</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00000"/>
              </a:buClr>
              <a:buFont typeface="Arial"/>
              <a:buChar char="●"/>
              <a:tabLst>
                <a:tab algn="l" pos="0"/>
              </a:tabLst>
            </a:pPr>
            <a:r>
              <a:rPr b="1" lang="en-US" sz="3000" spc="-1" strike="noStrike">
                <a:solidFill>
                  <a:srgbClr val="000000"/>
                </a:solidFill>
                <a:highlight>
                  <a:srgbClr val="ffffff"/>
                </a:highlight>
                <a:latin typeface="Arial"/>
                <a:ea typeface="Arial"/>
              </a:rPr>
              <a:t>git merge -</a:t>
            </a:r>
            <a:r>
              <a:rPr b="0" lang="en-US" sz="3000" spc="-1" strike="noStrike">
                <a:solidFill>
                  <a:srgbClr val="000000"/>
                </a:solidFill>
                <a:highlight>
                  <a:srgbClr val="ffffff"/>
                </a:highlight>
                <a:latin typeface="Arial"/>
                <a:ea typeface="Arial"/>
              </a:rPr>
              <a:t> merge command used to get the files from the local repository into the working directory.</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00000"/>
              </a:buClr>
              <a:buFont typeface="Arial"/>
              <a:buChar char="●"/>
              <a:tabLst>
                <a:tab algn="l" pos="0"/>
              </a:tabLst>
            </a:pPr>
            <a:r>
              <a:rPr b="1" lang="en-US" sz="3000" spc="-1" strike="noStrike">
                <a:solidFill>
                  <a:srgbClr val="000000"/>
                </a:solidFill>
                <a:highlight>
                  <a:srgbClr val="ffffff"/>
                </a:highlight>
                <a:latin typeface="Arial"/>
                <a:ea typeface="Arial"/>
              </a:rPr>
              <a:t>git pull </a:t>
            </a:r>
            <a:r>
              <a:rPr b="0" lang="en-US" sz="3000" spc="-1" strike="noStrike">
                <a:solidFill>
                  <a:srgbClr val="000000"/>
                </a:solidFill>
                <a:highlight>
                  <a:srgbClr val="ffffff"/>
                </a:highlight>
                <a:latin typeface="Arial"/>
                <a:ea typeface="Arial"/>
              </a:rPr>
              <a:t>- pull command used to get files from the remote repository directly into the working directory. It is equivalent to a git fetch and a git merge .</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Working with GIT Commands</a:t>
            </a:r>
            <a:endParaRPr b="0" lang="en-IN" sz="7400" spc="-1" strike="noStrike">
              <a:solidFill>
                <a:srgbClr val="000000"/>
              </a:solidFill>
              <a:latin typeface="Arial"/>
            </a:endParaRPr>
          </a:p>
        </p:txBody>
      </p:sp>
      <p:sp>
        <p:nvSpPr>
          <p:cNvPr id="175" name="TextShape 2"/>
          <p:cNvSpPr txBox="1"/>
          <p:nvPr/>
        </p:nvSpPr>
        <p:spPr>
          <a:xfrm>
            <a:off x="1676520" y="2205000"/>
            <a:ext cx="22295880" cy="10762200"/>
          </a:xfrm>
          <a:prstGeom prst="rect">
            <a:avLst/>
          </a:prstGeom>
          <a:noFill/>
          <a:ln>
            <a:noFill/>
          </a:ln>
        </p:spPr>
        <p:txBody>
          <a:bodyPr lIns="0" rIns="0" tIns="0" bIns="0">
            <a:noAutofit/>
          </a:bodyPr>
          <a:p>
            <a:pPr marL="457200" indent="-418680">
              <a:lnSpc>
                <a:spcPct val="100000"/>
              </a:lnSpc>
              <a:buClr>
                <a:srgbClr val="050a19"/>
              </a:buClr>
              <a:buFont typeface="Arial"/>
              <a:buChar char="●"/>
            </a:pPr>
            <a:r>
              <a:rPr b="0" lang="en-US" sz="3000" spc="-1" strike="noStrike">
                <a:solidFill>
                  <a:srgbClr val="050a19"/>
                </a:solidFill>
                <a:latin typeface="Arial"/>
                <a:ea typeface="Arial"/>
              </a:rPr>
              <a:t>Firstly Make a GitHub Account</a:t>
            </a:r>
            <a:endParaRPr b="0" lang="en-IN" sz="3000" spc="-1" strike="noStrike">
              <a:solidFill>
                <a:srgbClr val="000000"/>
              </a:solidFill>
              <a:latin typeface="Arial"/>
            </a:endParaRPr>
          </a:p>
          <a:p>
            <a:pPr marL="457200" indent="-418680">
              <a:lnSpc>
                <a:spcPct val="100000"/>
              </a:lnSpc>
              <a:buClr>
                <a:srgbClr val="050a19"/>
              </a:buClr>
              <a:buFont typeface="Arial"/>
              <a:buChar char="●"/>
            </a:pPr>
            <a:r>
              <a:rPr b="0" lang="en-US" sz="3000" spc="-1" strike="noStrike">
                <a:solidFill>
                  <a:srgbClr val="050a19"/>
                </a:solidFill>
                <a:latin typeface="Arial"/>
                <a:ea typeface="Arial"/>
              </a:rPr>
              <a:t>Make sure you have Git installed on you machine.</a:t>
            </a:r>
            <a:endParaRPr b="0" lang="en-IN" sz="3000" spc="-1" strike="noStrike">
              <a:solidFill>
                <a:srgbClr val="000000"/>
              </a:solidFill>
              <a:latin typeface="Arial"/>
            </a:endParaRPr>
          </a:p>
          <a:p>
            <a:pPr marL="457200" indent="-418680">
              <a:lnSpc>
                <a:spcPct val="100000"/>
              </a:lnSpc>
              <a:buClr>
                <a:srgbClr val="050a19"/>
              </a:buClr>
              <a:buFont typeface="Arial"/>
              <a:buChar char="●"/>
            </a:pPr>
            <a:r>
              <a:rPr b="0" lang="en-US" sz="3000" spc="-1" strike="noStrike">
                <a:solidFill>
                  <a:srgbClr val="050a19"/>
                </a:solidFill>
                <a:latin typeface="Arial"/>
                <a:ea typeface="Arial"/>
              </a:rPr>
              <a:t>Check the version</a:t>
            </a:r>
            <a:endParaRPr b="0" lang="en-IN" sz="3000" spc="-1" strike="noStrike">
              <a:solidFill>
                <a:srgbClr val="000000"/>
              </a:solidFill>
              <a:latin typeface="Arial"/>
            </a:endParaRPr>
          </a:p>
          <a:p>
            <a:pPr marL="457200">
              <a:lnSpc>
                <a:spcPct val="100000"/>
              </a:lnSpc>
              <a:tabLst>
                <a:tab algn="l" pos="0"/>
              </a:tabLst>
            </a:pPr>
            <a:r>
              <a:rPr b="0" lang="en-US" sz="3000" spc="-1" strike="noStrike">
                <a:solidFill>
                  <a:srgbClr val="050a19"/>
                </a:solidFill>
                <a:highlight>
                  <a:srgbClr val="999999"/>
                </a:highlight>
                <a:latin typeface="Arial"/>
                <a:ea typeface="Arial"/>
              </a:rPr>
              <a:t>git --version</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a:lnSpc>
                <a:spcPct val="100000"/>
              </a:lnSpc>
              <a:tabLst>
                <a:tab algn="l" pos="0"/>
              </a:tabLst>
            </a:pPr>
            <a:r>
              <a:rPr b="1" lang="en-US" sz="3000" spc="-1" strike="noStrike">
                <a:solidFill>
                  <a:srgbClr val="050a19"/>
                </a:solidFill>
                <a:highlight>
                  <a:srgbClr val="999999"/>
                </a:highlight>
                <a:latin typeface="Arial"/>
                <a:ea typeface="Arial"/>
              </a:rPr>
              <a:t> </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p:txBody>
      </p:sp>
      <p:pic>
        <p:nvPicPr>
          <p:cNvPr id="176" name="Google Shape;175;p23" descr=""/>
          <p:cNvPicPr/>
          <p:nvPr/>
        </p:nvPicPr>
        <p:blipFill>
          <a:blip r:embed="rId1"/>
          <a:stretch/>
        </p:blipFill>
        <p:spPr>
          <a:xfrm>
            <a:off x="1269360" y="4402440"/>
            <a:ext cx="14138280" cy="6692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Git Commands</a:t>
            </a:r>
            <a:endParaRPr b="0" lang="en-IN" sz="7400" spc="-1" strike="noStrike">
              <a:solidFill>
                <a:srgbClr val="000000"/>
              </a:solidFill>
              <a:latin typeface="Arial"/>
            </a:endParaRPr>
          </a:p>
        </p:txBody>
      </p:sp>
      <p:sp>
        <p:nvSpPr>
          <p:cNvPr id="178" name="TextShape 2"/>
          <p:cNvSpPr txBox="1"/>
          <p:nvPr/>
        </p:nvSpPr>
        <p:spPr>
          <a:xfrm>
            <a:off x="1676520" y="2205000"/>
            <a:ext cx="22295880" cy="10762200"/>
          </a:xfrm>
          <a:prstGeom prst="rect">
            <a:avLst/>
          </a:prstGeom>
          <a:noFill/>
          <a:ln>
            <a:noFill/>
          </a:ln>
        </p:spPr>
        <p:txBody>
          <a:bodyPr lIns="0" rIns="0" tIns="0" bIns="0">
            <a:noAutofit/>
          </a:bodyPr>
          <a:p>
            <a:pPr marL="457200" indent="-418680">
              <a:lnSpc>
                <a:spcPct val="100000"/>
              </a:lnSpc>
              <a:buClr>
                <a:srgbClr val="000000"/>
              </a:buClr>
              <a:buFont typeface="Arial"/>
              <a:buChar char="●"/>
            </a:pPr>
            <a:r>
              <a:rPr b="0" lang="en-US" sz="3000" spc="-1" strike="noStrike">
                <a:solidFill>
                  <a:srgbClr val="050a19"/>
                </a:solidFill>
                <a:highlight>
                  <a:srgbClr val="999999"/>
                </a:highlight>
                <a:latin typeface="Arial"/>
                <a:ea typeface="Arial"/>
              </a:rPr>
              <a:t> </a:t>
            </a:r>
            <a:r>
              <a:rPr b="0" lang="en-US" sz="3000" spc="-1" strike="noStrike">
                <a:solidFill>
                  <a:srgbClr val="050a19"/>
                </a:solidFill>
                <a:highlight>
                  <a:srgbClr val="999999"/>
                </a:highlight>
                <a:latin typeface="Arial"/>
                <a:ea typeface="Arial"/>
              </a:rPr>
              <a:t>$ git config --global user.name "YOUR_USERNAME"</a:t>
            </a:r>
            <a:endParaRPr b="0" lang="en-IN" sz="3000" spc="-1" strike="noStrike">
              <a:solidFill>
                <a:srgbClr val="000000"/>
              </a:solidFill>
              <a:latin typeface="Arial"/>
            </a:endParaRPr>
          </a:p>
          <a:p>
            <a:pPr marL="457200" indent="-418680">
              <a:lnSpc>
                <a:spcPct val="100000"/>
              </a:lnSpc>
              <a:buClr>
                <a:srgbClr val="000000"/>
              </a:buClr>
              <a:buFont typeface="Arial"/>
              <a:buChar char="●"/>
            </a:pPr>
            <a:r>
              <a:rPr b="0" lang="en-US" sz="3000" spc="-1" strike="noStrike">
                <a:solidFill>
                  <a:srgbClr val="050a19"/>
                </a:solidFill>
                <a:highlight>
                  <a:srgbClr val="999999"/>
                </a:highlight>
                <a:latin typeface="Arial"/>
                <a:ea typeface="Arial"/>
              </a:rPr>
              <a:t>$ git config --global user.email "your email"</a:t>
            </a:r>
            <a:endParaRPr b="0" lang="en-IN" sz="3000" spc="-1" strike="noStrike">
              <a:solidFill>
                <a:srgbClr val="000000"/>
              </a:solidFill>
              <a:latin typeface="Arial"/>
            </a:endParaRPr>
          </a:p>
          <a:p>
            <a:pPr marL="457200" indent="-418680">
              <a:lnSpc>
                <a:spcPct val="100000"/>
              </a:lnSpc>
              <a:buClr>
                <a:srgbClr val="000000"/>
              </a:buClr>
              <a:buFont typeface="Arial"/>
              <a:buChar char="●"/>
            </a:pPr>
            <a:r>
              <a:rPr b="0" lang="en-US" sz="3000" spc="-1" strike="noStrike">
                <a:solidFill>
                  <a:srgbClr val="050a19"/>
                </a:solidFill>
                <a:highlight>
                  <a:srgbClr val="999999"/>
                </a:highlight>
                <a:latin typeface="Arial"/>
                <a:ea typeface="Arial"/>
              </a:rPr>
              <a:t>$ git config --global --list # To check the info you just provided</a:t>
            </a: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a:p>
            <a:pPr marL="457200">
              <a:lnSpc>
                <a:spcPct val="100000"/>
              </a:lnSpc>
              <a:tabLst>
                <a:tab algn="l" pos="0"/>
              </a:tabLst>
            </a:pPr>
            <a:endParaRPr b="0" lang="en-IN" sz="3000" spc="-1" strike="noStrike">
              <a:solidFill>
                <a:srgbClr val="000000"/>
              </a:solidFill>
              <a:latin typeface="Arial"/>
            </a:endParaRPr>
          </a:p>
        </p:txBody>
      </p:sp>
      <p:pic>
        <p:nvPicPr>
          <p:cNvPr id="179" name="Google Shape;183;p24" descr=""/>
          <p:cNvPicPr/>
          <p:nvPr/>
        </p:nvPicPr>
        <p:blipFill>
          <a:blip r:embed="rId1"/>
          <a:stretch/>
        </p:blipFill>
        <p:spPr>
          <a:xfrm>
            <a:off x="1676520" y="3848040"/>
            <a:ext cx="13934160" cy="5857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676520" y="663840"/>
            <a:ext cx="21030840" cy="1162800"/>
          </a:xfrm>
          <a:prstGeom prst="rect">
            <a:avLst/>
          </a:prstGeom>
          <a:noFill/>
          <a:ln>
            <a:noFill/>
          </a:ln>
        </p:spPr>
        <p:txBody>
          <a:bodyPr lIns="0" rIns="0" tIns="0" bIns="0">
            <a:noAutofit/>
          </a:bodyPr>
          <a:p>
            <a:pPr algn="ctr">
              <a:lnSpc>
                <a:spcPct val="100000"/>
              </a:lnSpc>
              <a:tabLst>
                <a:tab algn="l" pos="0"/>
              </a:tabLst>
            </a:pPr>
            <a:r>
              <a:rPr b="1" lang="en-US" sz="7400" spc="-1" strike="noStrike">
                <a:solidFill>
                  <a:srgbClr val="050a19"/>
                </a:solidFill>
                <a:latin typeface="Open Sans"/>
                <a:ea typeface="Open Sans"/>
              </a:rPr>
              <a:t>Git Commands</a:t>
            </a:r>
            <a:endParaRPr b="0" lang="en-IN" sz="7400" spc="-1" strike="noStrike">
              <a:solidFill>
                <a:srgbClr val="000000"/>
              </a:solidFill>
              <a:latin typeface="Arial"/>
            </a:endParaRPr>
          </a:p>
        </p:txBody>
      </p:sp>
      <p:sp>
        <p:nvSpPr>
          <p:cNvPr id="181" name="TextShape 2"/>
          <p:cNvSpPr txBox="1"/>
          <p:nvPr/>
        </p:nvSpPr>
        <p:spPr>
          <a:xfrm>
            <a:off x="1676520" y="2205000"/>
            <a:ext cx="22295880" cy="10762200"/>
          </a:xfrm>
          <a:prstGeom prst="rect">
            <a:avLst/>
          </a:prstGeom>
          <a:noFill/>
          <a:ln>
            <a:noFill/>
          </a:ln>
        </p:spPr>
        <p:txBody>
          <a:bodyPr lIns="0" rIns="0" tIns="0" bIns="0">
            <a:noAutofit/>
          </a:bodyPr>
          <a:p>
            <a:pPr>
              <a:lnSpc>
                <a:spcPct val="100000"/>
              </a:lnSpc>
              <a:tabLst>
                <a:tab algn="l" pos="0"/>
              </a:tabLst>
            </a:pPr>
            <a:r>
              <a:rPr b="0" lang="en-US" sz="3000" spc="-1" strike="noStrike">
                <a:solidFill>
                  <a:srgbClr val="050a19"/>
                </a:solidFill>
                <a:highlight>
                  <a:srgbClr val="ffffff"/>
                </a:highlight>
                <a:latin typeface="Arial"/>
                <a:ea typeface="Arial"/>
              </a:rPr>
              <a:t>Let’s  start with Git-</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ffffff"/>
                </a:highlight>
                <a:latin typeface="Arial"/>
                <a:ea typeface="Arial"/>
              </a:rPr>
              <a:t>Create a new repository on GitHub</a:t>
            </a: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ffffff"/>
                </a:highlight>
                <a:latin typeface="Arial"/>
                <a:ea typeface="Arial"/>
              </a:rPr>
              <a:t>Now, locate to the folder you want to place under git in your terminal.</a:t>
            </a: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999999"/>
                </a:highlight>
                <a:latin typeface="Arial"/>
                <a:ea typeface="Arial"/>
              </a:rPr>
              <a:t>$ cd demo</a:t>
            </a: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ffffff"/>
                </a:highlight>
                <a:latin typeface="Arial"/>
                <a:ea typeface="Arial"/>
              </a:rPr>
              <a:t>Initialize Git:</a:t>
            </a: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ffffff"/>
                </a:highlight>
                <a:latin typeface="Arial"/>
                <a:ea typeface="Arial"/>
              </a:rPr>
              <a:t>And to place it under git, enter:</a:t>
            </a: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ffffff"/>
                </a:highlight>
                <a:latin typeface="Arial"/>
                <a:ea typeface="Arial"/>
              </a:rPr>
              <a:t>- </a:t>
            </a:r>
            <a:r>
              <a:rPr b="0" lang="en-US" sz="3000" spc="-1" strike="noStrike">
                <a:solidFill>
                  <a:srgbClr val="050a19"/>
                </a:solidFill>
                <a:highlight>
                  <a:srgbClr val="999999"/>
                </a:highlight>
                <a:latin typeface="Arial"/>
                <a:ea typeface="Arial"/>
              </a:rPr>
              <a:t>$git init</a:t>
            </a:r>
            <a:endParaRPr b="0" lang="en-IN" sz="3000" spc="-1" strike="noStrike">
              <a:solidFill>
                <a:srgbClr val="000000"/>
              </a:solidFill>
              <a:latin typeface="Arial"/>
            </a:endParaRPr>
          </a:p>
          <a:p>
            <a:pPr marL="457200" indent="-418680">
              <a:lnSpc>
                <a:spcPct val="100000"/>
              </a:lnSpc>
              <a:buClr>
                <a:srgbClr val="050a19"/>
              </a:buClr>
              <a:buFont typeface="Arial"/>
              <a:buChar char="●"/>
              <a:tabLst>
                <a:tab algn="l" pos="0"/>
              </a:tabLst>
            </a:pPr>
            <a:r>
              <a:rPr b="0" lang="en-US" sz="3000" spc="-1" strike="noStrike">
                <a:solidFill>
                  <a:srgbClr val="050a19"/>
                </a:solidFill>
                <a:highlight>
                  <a:srgbClr val="999999"/>
                </a:highlight>
                <a:latin typeface="Arial"/>
                <a:ea typeface="Arial"/>
              </a:rPr>
              <a:t>-$ touch README.md  </a:t>
            </a:r>
            <a:r>
              <a:rPr b="0" lang="en-US" sz="3000" spc="-1" strike="noStrike">
                <a:solidFill>
                  <a:srgbClr val="050a19"/>
                </a:solidFill>
                <a:highlight>
                  <a:srgbClr val="ffffff"/>
                </a:highlight>
                <a:latin typeface="Arial"/>
                <a:ea typeface="Arial"/>
              </a:rPr>
              <a:t>  # To create a README file for the repository $ git init</a:t>
            </a: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a:p>
            <a:pPr>
              <a:lnSpc>
                <a:spcPct val="100000"/>
              </a:lnSpc>
              <a:tabLst>
                <a:tab algn="l" pos="0"/>
              </a:tabLst>
            </a:pPr>
            <a:endParaRPr b="0" lang="en-IN" sz="3000" spc="-1" strike="noStrike">
              <a:solidFill>
                <a:srgbClr val="000000"/>
              </a:solidFill>
              <a:latin typeface="Arial"/>
            </a:endParaRPr>
          </a:p>
        </p:txBody>
      </p:sp>
      <p:pic>
        <p:nvPicPr>
          <p:cNvPr id="182" name="Google Shape;191;p25" descr=""/>
          <p:cNvPicPr/>
          <p:nvPr/>
        </p:nvPicPr>
        <p:blipFill>
          <a:blip r:embed="rId1"/>
          <a:stretch/>
        </p:blipFill>
        <p:spPr>
          <a:xfrm>
            <a:off x="1800360" y="6482160"/>
            <a:ext cx="12370320" cy="6090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2021-08-13T21:32:29Z</dcterms:modified>
  <cp:revision>2</cp:revision>
  <dc:subject/>
  <dc:title/>
</cp:coreProperties>
</file>