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dae91533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dae91533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b757a6a7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b757a6a7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1b757a6a7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1b757a6a7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1b757a6a7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1b757a6a7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1b757a6a7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1b757a6a7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1b757a6a7_2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1b757a6a7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1b757a6a7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1b757a6a7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1bb73c99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1bb73c99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11.png"/><Relationship Id="rId7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1025" y="11025"/>
            <a:ext cx="4068000" cy="51324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551500" y="672850"/>
            <a:ext cx="30333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FFFFFF"/>
                </a:solidFill>
              </a:rPr>
              <a:t>Problem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63975" y="1775825"/>
            <a:ext cx="3628800" cy="27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Packaging format for food products need to be designed based on a simulation model. This model should involve a multi body dynamics study to evaluate the maximum forces the final packaged food will be subject to during transit and handling. A simulation has to be done basis forces that products undergo during the journey in the supply chain.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522375" y="352975"/>
            <a:ext cx="4434000" cy="44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1C4587"/>
                </a:solidFill>
              </a:rPr>
              <a:t>Ministry/ Organization name:</a:t>
            </a:r>
            <a:endParaRPr b="1" sz="1600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1C4587"/>
                </a:solidFill>
              </a:rPr>
              <a:t>ITC Limited </a:t>
            </a:r>
            <a:endParaRPr sz="1600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1C4587"/>
                </a:solidFill>
              </a:rPr>
              <a:t>Problem Statement : </a:t>
            </a:r>
            <a:endParaRPr b="1" sz="1600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1C4587"/>
                </a:solidFill>
              </a:rPr>
              <a:t>To build a computer simulation model for optimizing packaging design for a given packaged food.</a:t>
            </a:r>
            <a:endParaRPr sz="1600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1C4587"/>
                </a:solidFill>
              </a:rPr>
              <a:t>Team Name : </a:t>
            </a:r>
            <a:endParaRPr b="1" sz="1600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1C4587"/>
                </a:solidFill>
              </a:rPr>
              <a:t>CodeForVision</a:t>
            </a:r>
            <a:endParaRPr sz="1600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1C4587"/>
                </a:solidFill>
              </a:rPr>
              <a:t>Team Leader Name : </a:t>
            </a:r>
            <a:endParaRPr b="1" sz="1600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1C4587"/>
                </a:solidFill>
              </a:rPr>
              <a:t>Namandeep Singh</a:t>
            </a:r>
            <a:endParaRPr sz="1600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1C4587"/>
                </a:solidFill>
              </a:rPr>
              <a:t>College Code : </a:t>
            </a:r>
            <a:endParaRPr b="1" sz="1600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1C4587"/>
                </a:solidFill>
              </a:rPr>
              <a:t>1-3513111027 </a:t>
            </a:r>
            <a:endParaRPr sz="16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6364400" y="-5550"/>
            <a:ext cx="2779500" cy="51546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275775" y="132350"/>
            <a:ext cx="52062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1C4587"/>
                </a:solidFill>
              </a:rPr>
              <a:t>Solution</a:t>
            </a:r>
            <a:endParaRPr b="1" sz="200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C4587"/>
                </a:solidFill>
              </a:rPr>
              <a:t>Optimal solution for Food Packaging. </a:t>
            </a:r>
            <a:endParaRPr b="1" sz="1200">
              <a:solidFill>
                <a:srgbClr val="1C4587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6441625" y="132350"/>
            <a:ext cx="24927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FFFFFF"/>
                </a:solidFill>
              </a:rPr>
              <a:t>Technology Stack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-44175" y="846950"/>
            <a:ext cx="6230400" cy="4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550"/>
              <a:buChar char="●"/>
            </a:pPr>
            <a:r>
              <a:rPr lang="en-GB" sz="1550">
                <a:solidFill>
                  <a:srgbClr val="1C4587"/>
                </a:solidFill>
              </a:rPr>
              <a:t>A package provides protection, tampering resistance, and special physical, chemical, or biological needs.</a:t>
            </a:r>
            <a:endParaRPr sz="1550">
              <a:solidFill>
                <a:srgbClr val="1C4587"/>
              </a:solidFill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550"/>
              <a:buChar char="●"/>
            </a:pPr>
            <a:r>
              <a:rPr lang="en-GB" sz="1550">
                <a:solidFill>
                  <a:srgbClr val="1C4587"/>
                </a:solidFill>
              </a:rPr>
              <a:t>A smart website will be generated which will specify the type such as primary, secondary and tertiary packaging format for the respective food sample.</a:t>
            </a:r>
            <a:endParaRPr sz="1550">
              <a:solidFill>
                <a:srgbClr val="1C4587"/>
              </a:solidFill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550"/>
              <a:buChar char="●"/>
            </a:pPr>
            <a:r>
              <a:rPr lang="en-GB" sz="1550">
                <a:solidFill>
                  <a:srgbClr val="1C4587"/>
                </a:solidFill>
              </a:rPr>
              <a:t>Various tests such as shock, vibration, compression, temperature, bacteria, etc will be taken into account while generating the result.</a:t>
            </a:r>
            <a:endParaRPr sz="1550">
              <a:solidFill>
                <a:srgbClr val="1C4587"/>
              </a:solidFill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550"/>
              <a:buChar char="●"/>
            </a:pPr>
            <a:r>
              <a:rPr lang="en-GB" sz="1550">
                <a:solidFill>
                  <a:srgbClr val="1C4587"/>
                </a:solidFill>
              </a:rPr>
              <a:t>After physical protection check, different barriers such as barrier from oxygen, water vapor, dust, etc will be applied if required.</a:t>
            </a:r>
            <a:endParaRPr sz="1550">
              <a:solidFill>
                <a:srgbClr val="1C4587"/>
              </a:solidFill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550"/>
              <a:buChar char="●"/>
            </a:pPr>
            <a:r>
              <a:rPr lang="en-GB" sz="1550">
                <a:solidFill>
                  <a:srgbClr val="1C4587"/>
                </a:solidFill>
              </a:rPr>
              <a:t>For efficient handling, containment will be decided according to the type of product. Liquids, powders, and granular materials need containment.</a:t>
            </a:r>
            <a:endParaRPr sz="1550">
              <a:solidFill>
                <a:srgbClr val="1C4587"/>
              </a:solidFill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550"/>
              <a:buChar char="●"/>
            </a:pPr>
            <a:r>
              <a:rPr lang="en-GB" sz="1550">
                <a:solidFill>
                  <a:srgbClr val="1C4587"/>
                </a:solidFill>
              </a:rPr>
              <a:t>According the recorded data, the algorithm will generate the optimal solution that can be used as packaging techniques for the food product.</a:t>
            </a:r>
            <a:endParaRPr sz="1550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4400" y="3696775"/>
            <a:ext cx="1872225" cy="144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8950" y="3842738"/>
            <a:ext cx="784650" cy="108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7800" y="2854813"/>
            <a:ext cx="2492700" cy="84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03813" y="1807925"/>
            <a:ext cx="1045223" cy="85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16849" y="1754766"/>
            <a:ext cx="954125" cy="954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6092100" y="0"/>
            <a:ext cx="3051900" cy="51546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6244350" y="132350"/>
            <a:ext cx="2747400" cy="46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FFFFFF"/>
                </a:solidFill>
              </a:rPr>
              <a:t>Example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-GB" sz="1800">
                <a:solidFill>
                  <a:srgbClr val="FFFFFF"/>
                </a:solidFill>
              </a:rPr>
              <a:t>Increase in 6,848 Pizza’s per Load.      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-GB" sz="1800">
                <a:solidFill>
                  <a:srgbClr val="FFFFFF"/>
                </a:solidFill>
              </a:rPr>
              <a:t>8% Area Efficiency.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-GB" sz="1800">
                <a:solidFill>
                  <a:srgbClr val="FFFFFF"/>
                </a:solidFill>
              </a:rPr>
              <a:t>If one pizza costs around 100 than we can save upto 6.84 lakhs.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b="4690" l="0" r="0" t="-4690"/>
          <a:stretch/>
        </p:blipFill>
        <p:spPr>
          <a:xfrm>
            <a:off x="1489875" y="12200"/>
            <a:ext cx="4598000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0425" y="1870850"/>
            <a:ext cx="2807450" cy="268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3550" y="1770737"/>
            <a:ext cx="666875" cy="27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1697000" y="4685175"/>
            <a:ext cx="62901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>
            <a:off x="6092100" y="-11025"/>
            <a:ext cx="3051900" cy="51546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6092000" y="-5550"/>
            <a:ext cx="3051900" cy="51546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275775" y="132350"/>
            <a:ext cx="52062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1C4587"/>
                </a:solidFill>
              </a:rPr>
              <a:t>Screenshot</a:t>
            </a:r>
            <a:endParaRPr b="1" sz="200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C4587"/>
                </a:solidFill>
              </a:rPr>
              <a:t>Optimal solution for Food Packaging. </a:t>
            </a:r>
            <a:endParaRPr b="1" sz="1200">
              <a:solidFill>
                <a:srgbClr val="1C4587"/>
              </a:solidFill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6337950" y="132350"/>
            <a:ext cx="2596500" cy="45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FFFFFF"/>
                </a:solidFill>
              </a:rPr>
              <a:t>Home Page</a:t>
            </a:r>
            <a:endParaRPr b="1" sz="4800">
              <a:solidFill>
                <a:srgbClr val="FFFFFF"/>
              </a:solidFill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50" y="950075"/>
            <a:ext cx="5787202" cy="387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6092100" y="-11025"/>
            <a:ext cx="3051900" cy="51546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6092000" y="-5550"/>
            <a:ext cx="3051900" cy="51546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275775" y="132350"/>
            <a:ext cx="52062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1C4587"/>
                </a:solidFill>
              </a:rPr>
              <a:t>Screenshot</a:t>
            </a:r>
            <a:endParaRPr b="1" sz="200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C4587"/>
                </a:solidFill>
              </a:rPr>
              <a:t>Optimal solution for Food Packaging. </a:t>
            </a:r>
            <a:endParaRPr b="1" sz="1200">
              <a:solidFill>
                <a:srgbClr val="1C4587"/>
              </a:solidFill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6337950" y="132350"/>
            <a:ext cx="2596500" cy="45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FFFFFF"/>
                </a:solidFill>
              </a:rPr>
              <a:t>Home Page</a:t>
            </a:r>
            <a:endParaRPr b="1" sz="4800">
              <a:solidFill>
                <a:srgbClr val="FFFFFF"/>
              </a:solidFill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6125"/>
            <a:ext cx="5787202" cy="391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4587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/>
        </p:nvSpPr>
        <p:spPr>
          <a:xfrm>
            <a:off x="275775" y="132350"/>
            <a:ext cx="52062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FFFFFF"/>
                </a:solidFill>
              </a:rPr>
              <a:t>Screenshots</a:t>
            </a:r>
            <a:endParaRPr b="1" sz="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Optimal solution for Food Packaging. </a:t>
            </a:r>
            <a:endParaRPr b="1" sz="1200">
              <a:solidFill>
                <a:srgbClr val="FFFFFF"/>
              </a:solidFill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925" y="982825"/>
            <a:ext cx="4313650" cy="3849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800" y="1053250"/>
            <a:ext cx="4313650" cy="3752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>
            <a:off x="6092100" y="0"/>
            <a:ext cx="3051900" cy="51546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275775" y="132350"/>
            <a:ext cx="44340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1C4587"/>
                </a:solidFill>
              </a:rPr>
              <a:t>Data Flow Diagram</a:t>
            </a:r>
            <a:endParaRPr b="1" sz="1200">
              <a:solidFill>
                <a:srgbClr val="1C4587"/>
              </a:solidFill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6186950" y="132350"/>
            <a:ext cx="2747400" cy="46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FFFFFF"/>
                </a:solidFill>
              </a:rPr>
              <a:t>Selection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</a:rPr>
              <a:t>PRIMARY PACKAGING MATERIAL</a:t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50" y="860775"/>
            <a:ext cx="585650" cy="585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9"/>
          <p:cNvCxnSpPr>
            <a:stCxn id="113" idx="3"/>
            <a:endCxn id="115" idx="1"/>
          </p:cNvCxnSpPr>
          <p:nvPr/>
        </p:nvCxnSpPr>
        <p:spPr>
          <a:xfrm flipH="1" rot="10800000">
            <a:off x="799000" y="1142200"/>
            <a:ext cx="7491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8050" y="529550"/>
            <a:ext cx="1219250" cy="1225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9"/>
          <p:cNvCxnSpPr>
            <a:stCxn id="115" idx="3"/>
            <a:endCxn id="117" idx="1"/>
          </p:cNvCxnSpPr>
          <p:nvPr/>
        </p:nvCxnSpPr>
        <p:spPr>
          <a:xfrm>
            <a:off x="2767300" y="1142338"/>
            <a:ext cx="60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19"/>
          <p:cNvSpPr txBox="1"/>
          <p:nvPr/>
        </p:nvSpPr>
        <p:spPr>
          <a:xfrm>
            <a:off x="3369100" y="980350"/>
            <a:ext cx="714000" cy="324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Form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18" name="Google Shape;118;p19"/>
          <p:cNvCxnSpPr>
            <a:stCxn id="117" idx="3"/>
            <a:endCxn id="119" idx="1"/>
          </p:cNvCxnSpPr>
          <p:nvPr/>
        </p:nvCxnSpPr>
        <p:spPr>
          <a:xfrm>
            <a:off x="4083100" y="1142350"/>
            <a:ext cx="6933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9"/>
          <p:cNvSpPr txBox="1"/>
          <p:nvPr/>
        </p:nvSpPr>
        <p:spPr>
          <a:xfrm>
            <a:off x="4104200" y="630300"/>
            <a:ext cx="6510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</a:t>
            </a: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4776300" y="955000"/>
            <a:ext cx="865500" cy="397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Send</a:t>
            </a: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2400" y="1565775"/>
            <a:ext cx="693300" cy="693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19"/>
          <p:cNvCxnSpPr>
            <a:stCxn id="119" idx="2"/>
            <a:endCxn id="121" idx="0"/>
          </p:cNvCxnSpPr>
          <p:nvPr/>
        </p:nvCxnSpPr>
        <p:spPr>
          <a:xfrm>
            <a:off x="5209050" y="1352200"/>
            <a:ext cx="0" cy="21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9"/>
          <p:cNvSpPr txBox="1"/>
          <p:nvPr/>
        </p:nvSpPr>
        <p:spPr>
          <a:xfrm>
            <a:off x="4387350" y="2787113"/>
            <a:ext cx="10482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Mapping</a:t>
            </a:r>
            <a:endParaRPr/>
          </a:p>
        </p:txBody>
      </p:sp>
      <p:sp>
        <p:nvSpPr>
          <p:cNvPr id="124" name="Google Shape;124;p19"/>
          <p:cNvSpPr txBox="1"/>
          <p:nvPr/>
        </p:nvSpPr>
        <p:spPr>
          <a:xfrm>
            <a:off x="213275" y="4165150"/>
            <a:ext cx="14625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of material properties</a:t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121800" y="4079850"/>
            <a:ext cx="1620900" cy="768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" name="Google Shape;126;p19"/>
          <p:cNvCxnSpPr>
            <a:stCxn id="125" idx="3"/>
            <a:endCxn id="127" idx="2"/>
          </p:cNvCxnSpPr>
          <p:nvPr/>
        </p:nvCxnSpPr>
        <p:spPr>
          <a:xfrm>
            <a:off x="1742700" y="4463850"/>
            <a:ext cx="249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9"/>
          <p:cNvSpPr/>
          <p:nvPr/>
        </p:nvSpPr>
        <p:spPr>
          <a:xfrm>
            <a:off x="3961300" y="2601713"/>
            <a:ext cx="1755150" cy="768000"/>
          </a:xfrm>
          <a:prstGeom prst="flowChartDecision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4241550" y="4079850"/>
            <a:ext cx="1669800" cy="7680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4406950" y="4132950"/>
            <a:ext cx="13095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Codebase.py</a:t>
            </a:r>
            <a:endParaRPr/>
          </a:p>
        </p:txBody>
      </p:sp>
      <p:cxnSp>
        <p:nvCxnSpPr>
          <p:cNvPr id="130" name="Google Shape;130;p19"/>
          <p:cNvCxnSpPr>
            <a:stCxn id="127" idx="0"/>
            <a:endCxn id="128" idx="2"/>
          </p:cNvCxnSpPr>
          <p:nvPr/>
        </p:nvCxnSpPr>
        <p:spPr>
          <a:xfrm rot="10800000">
            <a:off x="4838850" y="3369750"/>
            <a:ext cx="237600" cy="71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9"/>
          <p:cNvCxnSpPr>
            <a:stCxn id="121" idx="2"/>
            <a:endCxn id="128" idx="0"/>
          </p:cNvCxnSpPr>
          <p:nvPr/>
        </p:nvCxnSpPr>
        <p:spPr>
          <a:xfrm flipH="1">
            <a:off x="4838850" y="2259075"/>
            <a:ext cx="370200" cy="34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19"/>
          <p:cNvSpPr/>
          <p:nvPr/>
        </p:nvSpPr>
        <p:spPr>
          <a:xfrm>
            <a:off x="1915850" y="2601713"/>
            <a:ext cx="1669800" cy="7680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2096000" y="2654813"/>
            <a:ext cx="13095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Packaging.py</a:t>
            </a:r>
            <a:endParaRPr/>
          </a:p>
        </p:txBody>
      </p:sp>
      <p:cxnSp>
        <p:nvCxnSpPr>
          <p:cNvPr id="134" name="Google Shape;134;p19"/>
          <p:cNvCxnSpPr>
            <a:stCxn id="128" idx="1"/>
            <a:endCxn id="132" idx="6"/>
          </p:cNvCxnSpPr>
          <p:nvPr/>
        </p:nvCxnSpPr>
        <p:spPr>
          <a:xfrm rot="10800000">
            <a:off x="3585700" y="2985713"/>
            <a:ext cx="37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19"/>
          <p:cNvSpPr/>
          <p:nvPr/>
        </p:nvSpPr>
        <p:spPr>
          <a:xfrm>
            <a:off x="406700" y="2467775"/>
            <a:ext cx="1048200" cy="10359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 txBox="1"/>
          <p:nvPr/>
        </p:nvSpPr>
        <p:spPr>
          <a:xfrm>
            <a:off x="502350" y="2738675"/>
            <a:ext cx="9195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Material</a:t>
            </a:r>
            <a:endParaRPr/>
          </a:p>
        </p:txBody>
      </p:sp>
      <p:cxnSp>
        <p:nvCxnSpPr>
          <p:cNvPr id="137" name="Google Shape;137;p19"/>
          <p:cNvCxnSpPr>
            <a:stCxn id="132" idx="2"/>
            <a:endCxn id="135" idx="6"/>
          </p:cNvCxnSpPr>
          <p:nvPr/>
        </p:nvCxnSpPr>
        <p:spPr>
          <a:xfrm rot="10800000">
            <a:off x="1455050" y="2985713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/>
          <p:nvPr/>
        </p:nvSpPr>
        <p:spPr>
          <a:xfrm>
            <a:off x="6323650" y="-5550"/>
            <a:ext cx="3051900" cy="51546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309450" y="143275"/>
            <a:ext cx="52062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1C4587"/>
                </a:solidFill>
              </a:rPr>
              <a:t>Orientation </a:t>
            </a:r>
            <a:endParaRPr b="1" sz="200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C4587"/>
                </a:solidFill>
              </a:rPr>
              <a:t>Optimal solution for Food Packaging. </a:t>
            </a:r>
            <a:endParaRPr b="1" sz="1200">
              <a:solidFill>
                <a:srgbClr val="1C4587"/>
              </a:solidFill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338525" y="1048350"/>
            <a:ext cx="1089300" cy="644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338525" y="1070250"/>
            <a:ext cx="10893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Maximum Area</a:t>
            </a:r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393125" y="1616200"/>
            <a:ext cx="12123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(Calculated from given dimensions)</a:t>
            </a:r>
            <a:endParaRPr sz="1200"/>
          </a:p>
        </p:txBody>
      </p:sp>
      <p:sp>
        <p:nvSpPr>
          <p:cNvPr id="147" name="Google Shape;147;p20"/>
          <p:cNvSpPr/>
          <p:nvPr/>
        </p:nvSpPr>
        <p:spPr>
          <a:xfrm>
            <a:off x="3874275" y="835325"/>
            <a:ext cx="1089300" cy="644400"/>
          </a:xfrm>
          <a:prstGeom prst="wedgeRoundRectCallout">
            <a:avLst>
              <a:gd fmla="val -89531" name="adj1"/>
              <a:gd fmla="val 94192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3874275" y="900875"/>
            <a:ext cx="10893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</a:t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2733838" y="1611625"/>
            <a:ext cx="797100" cy="819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 txBox="1"/>
          <p:nvPr/>
        </p:nvSpPr>
        <p:spPr>
          <a:xfrm>
            <a:off x="2870338" y="1720825"/>
            <a:ext cx="5241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24</a:t>
            </a:r>
            <a:endParaRPr sz="2400"/>
          </a:p>
        </p:txBody>
      </p:sp>
      <p:sp>
        <p:nvSpPr>
          <p:cNvPr id="151" name="Google Shape;151;p20"/>
          <p:cNvSpPr/>
          <p:nvPr/>
        </p:nvSpPr>
        <p:spPr>
          <a:xfrm>
            <a:off x="4027350" y="2321425"/>
            <a:ext cx="1089300" cy="709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 txBox="1"/>
          <p:nvPr/>
        </p:nvSpPr>
        <p:spPr>
          <a:xfrm>
            <a:off x="4027350" y="2321425"/>
            <a:ext cx="10893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Factors Calculated</a:t>
            </a:r>
            <a:endParaRPr/>
          </a:p>
        </p:txBody>
      </p:sp>
      <p:cxnSp>
        <p:nvCxnSpPr>
          <p:cNvPr id="153" name="Google Shape;153;p20"/>
          <p:cNvCxnSpPr>
            <a:stCxn id="149" idx="6"/>
            <a:endCxn id="152" idx="0"/>
          </p:cNvCxnSpPr>
          <p:nvPr/>
        </p:nvCxnSpPr>
        <p:spPr>
          <a:xfrm>
            <a:off x="3530938" y="2021125"/>
            <a:ext cx="1041000" cy="300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20"/>
          <p:cNvSpPr/>
          <p:nvPr/>
        </p:nvSpPr>
        <p:spPr>
          <a:xfrm>
            <a:off x="5595800" y="143275"/>
            <a:ext cx="404700" cy="402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5595887" y="143275"/>
            <a:ext cx="404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5595387" y="859941"/>
            <a:ext cx="404700" cy="402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 txBox="1"/>
          <p:nvPr/>
        </p:nvSpPr>
        <p:spPr>
          <a:xfrm>
            <a:off x="5595475" y="859941"/>
            <a:ext cx="404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5595437" y="1576594"/>
            <a:ext cx="404700" cy="402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0"/>
          <p:cNvSpPr txBox="1"/>
          <p:nvPr/>
        </p:nvSpPr>
        <p:spPr>
          <a:xfrm>
            <a:off x="5595525" y="1576594"/>
            <a:ext cx="404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5613050" y="2293248"/>
            <a:ext cx="404700" cy="402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 txBox="1"/>
          <p:nvPr/>
        </p:nvSpPr>
        <p:spPr>
          <a:xfrm>
            <a:off x="5613137" y="2293248"/>
            <a:ext cx="404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</a:t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5595487" y="3009905"/>
            <a:ext cx="404700" cy="402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 txBox="1"/>
          <p:nvPr/>
        </p:nvSpPr>
        <p:spPr>
          <a:xfrm>
            <a:off x="5595575" y="3009905"/>
            <a:ext cx="404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</a:t>
            </a: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5595587" y="3728212"/>
            <a:ext cx="404700" cy="402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0"/>
          <p:cNvSpPr txBox="1"/>
          <p:nvPr/>
        </p:nvSpPr>
        <p:spPr>
          <a:xfrm>
            <a:off x="5595525" y="3728200"/>
            <a:ext cx="404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12</a:t>
            </a: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5595550" y="4446510"/>
            <a:ext cx="404700" cy="402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0"/>
          <p:cNvSpPr txBox="1"/>
          <p:nvPr/>
        </p:nvSpPr>
        <p:spPr>
          <a:xfrm>
            <a:off x="5595637" y="4446510"/>
            <a:ext cx="404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24</a:t>
            </a:r>
            <a:endParaRPr/>
          </a:p>
        </p:txBody>
      </p:sp>
      <p:cxnSp>
        <p:nvCxnSpPr>
          <p:cNvPr id="168" name="Google Shape;168;p20"/>
          <p:cNvCxnSpPr>
            <a:stCxn id="152" idx="3"/>
            <a:endCxn id="155" idx="1"/>
          </p:cNvCxnSpPr>
          <p:nvPr/>
        </p:nvCxnSpPr>
        <p:spPr>
          <a:xfrm flipH="1" rot="10800000">
            <a:off x="5116650" y="344425"/>
            <a:ext cx="479100" cy="23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20"/>
          <p:cNvCxnSpPr>
            <a:stCxn id="152" idx="3"/>
            <a:endCxn id="157" idx="1"/>
          </p:cNvCxnSpPr>
          <p:nvPr/>
        </p:nvCxnSpPr>
        <p:spPr>
          <a:xfrm flipH="1" rot="10800000">
            <a:off x="5116650" y="1061125"/>
            <a:ext cx="478800" cy="161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20"/>
          <p:cNvCxnSpPr>
            <a:stCxn id="152" idx="3"/>
            <a:endCxn id="159" idx="1"/>
          </p:cNvCxnSpPr>
          <p:nvPr/>
        </p:nvCxnSpPr>
        <p:spPr>
          <a:xfrm flipH="1" rot="10800000">
            <a:off x="5116650" y="1777825"/>
            <a:ext cx="478800" cy="8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0"/>
          <p:cNvCxnSpPr>
            <a:stCxn id="152" idx="3"/>
            <a:endCxn id="161" idx="1"/>
          </p:cNvCxnSpPr>
          <p:nvPr/>
        </p:nvCxnSpPr>
        <p:spPr>
          <a:xfrm flipH="1" rot="10800000">
            <a:off x="5116650" y="2494525"/>
            <a:ext cx="496500" cy="1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0"/>
          <p:cNvCxnSpPr>
            <a:stCxn id="152" idx="3"/>
            <a:endCxn id="163" idx="1"/>
          </p:cNvCxnSpPr>
          <p:nvPr/>
        </p:nvCxnSpPr>
        <p:spPr>
          <a:xfrm>
            <a:off x="5116650" y="2676325"/>
            <a:ext cx="478800" cy="53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0"/>
          <p:cNvCxnSpPr>
            <a:stCxn id="152" idx="3"/>
            <a:endCxn id="165" idx="1"/>
          </p:cNvCxnSpPr>
          <p:nvPr/>
        </p:nvCxnSpPr>
        <p:spPr>
          <a:xfrm>
            <a:off x="5116650" y="2676325"/>
            <a:ext cx="478800" cy="125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0"/>
          <p:cNvCxnSpPr>
            <a:stCxn id="152" idx="3"/>
            <a:endCxn id="167" idx="1"/>
          </p:cNvCxnSpPr>
          <p:nvPr/>
        </p:nvCxnSpPr>
        <p:spPr>
          <a:xfrm>
            <a:off x="5116650" y="2676325"/>
            <a:ext cx="479100" cy="197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0"/>
          <p:cNvSpPr txBox="1"/>
          <p:nvPr/>
        </p:nvSpPr>
        <p:spPr>
          <a:xfrm>
            <a:off x="959450" y="2676325"/>
            <a:ext cx="722400" cy="81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L=4</a:t>
            </a:r>
            <a:endParaRPr sz="1800"/>
          </a:p>
        </p:txBody>
      </p:sp>
      <p:sp>
        <p:nvSpPr>
          <p:cNvPr id="176" name="Google Shape;176;p20"/>
          <p:cNvSpPr txBox="1"/>
          <p:nvPr/>
        </p:nvSpPr>
        <p:spPr>
          <a:xfrm>
            <a:off x="1830975" y="3519850"/>
            <a:ext cx="722400" cy="81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H</a:t>
            </a:r>
            <a:r>
              <a:rPr lang="en-GB" sz="1800"/>
              <a:t>=2</a:t>
            </a:r>
            <a:endParaRPr sz="1800"/>
          </a:p>
        </p:txBody>
      </p:sp>
      <p:sp>
        <p:nvSpPr>
          <p:cNvPr id="177" name="Google Shape;177;p20"/>
          <p:cNvSpPr txBox="1"/>
          <p:nvPr/>
        </p:nvSpPr>
        <p:spPr>
          <a:xfrm>
            <a:off x="2870350" y="3252475"/>
            <a:ext cx="722400" cy="81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W</a:t>
            </a:r>
            <a:r>
              <a:rPr lang="en-GB" sz="1800"/>
              <a:t>=3</a:t>
            </a:r>
            <a:endParaRPr sz="1800"/>
          </a:p>
        </p:txBody>
      </p:sp>
      <p:cxnSp>
        <p:nvCxnSpPr>
          <p:cNvPr id="178" name="Google Shape;178;p20"/>
          <p:cNvCxnSpPr>
            <a:stCxn id="149" idx="4"/>
          </p:cNvCxnSpPr>
          <p:nvPr/>
        </p:nvCxnSpPr>
        <p:spPr>
          <a:xfrm flipH="1">
            <a:off x="1681888" y="2430625"/>
            <a:ext cx="1450500" cy="6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0"/>
          <p:cNvCxnSpPr>
            <a:stCxn id="149" idx="4"/>
            <a:endCxn id="176" idx="0"/>
          </p:cNvCxnSpPr>
          <p:nvPr/>
        </p:nvCxnSpPr>
        <p:spPr>
          <a:xfrm flipH="1">
            <a:off x="2192188" y="2430625"/>
            <a:ext cx="940200" cy="108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0"/>
          <p:cNvCxnSpPr>
            <a:endCxn id="177" idx="0"/>
          </p:cNvCxnSpPr>
          <p:nvPr/>
        </p:nvCxnSpPr>
        <p:spPr>
          <a:xfrm>
            <a:off x="3132250" y="2430475"/>
            <a:ext cx="99300" cy="8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0"/>
          <p:cNvCxnSpPr>
            <a:endCxn id="145" idx="3"/>
          </p:cNvCxnSpPr>
          <p:nvPr/>
        </p:nvCxnSpPr>
        <p:spPr>
          <a:xfrm rot="10800000">
            <a:off x="1427825" y="1370550"/>
            <a:ext cx="1422600" cy="36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20"/>
          <p:cNvSpPr/>
          <p:nvPr/>
        </p:nvSpPr>
        <p:spPr>
          <a:xfrm>
            <a:off x="6454875" y="143285"/>
            <a:ext cx="404700" cy="402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"/>
          <p:cNvSpPr txBox="1"/>
          <p:nvPr/>
        </p:nvSpPr>
        <p:spPr>
          <a:xfrm>
            <a:off x="6454962" y="143285"/>
            <a:ext cx="404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6454913" y="835335"/>
            <a:ext cx="404700" cy="402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 txBox="1"/>
          <p:nvPr/>
        </p:nvSpPr>
        <p:spPr>
          <a:xfrm>
            <a:off x="6455000" y="835335"/>
            <a:ext cx="404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7088825" y="835335"/>
            <a:ext cx="404700" cy="402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 txBox="1"/>
          <p:nvPr/>
        </p:nvSpPr>
        <p:spPr>
          <a:xfrm>
            <a:off x="7088837" y="835335"/>
            <a:ext cx="404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7088738" y="1576610"/>
            <a:ext cx="404700" cy="402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 txBox="1"/>
          <p:nvPr/>
        </p:nvSpPr>
        <p:spPr>
          <a:xfrm>
            <a:off x="7088825" y="1576610"/>
            <a:ext cx="404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6454950" y="1576610"/>
            <a:ext cx="404700" cy="402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"/>
          <p:cNvSpPr txBox="1"/>
          <p:nvPr/>
        </p:nvSpPr>
        <p:spPr>
          <a:xfrm>
            <a:off x="6455037" y="1576610"/>
            <a:ext cx="404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7722613" y="1576610"/>
            <a:ext cx="404700" cy="402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0"/>
          <p:cNvSpPr txBox="1"/>
          <p:nvPr/>
        </p:nvSpPr>
        <p:spPr>
          <a:xfrm>
            <a:off x="7722700" y="1576610"/>
            <a:ext cx="404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6454825" y="2293260"/>
            <a:ext cx="404700" cy="402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"/>
          <p:cNvSpPr txBox="1"/>
          <p:nvPr/>
        </p:nvSpPr>
        <p:spPr>
          <a:xfrm>
            <a:off x="6454912" y="2293260"/>
            <a:ext cx="404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7086850" y="2317885"/>
            <a:ext cx="404700" cy="402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"/>
          <p:cNvSpPr txBox="1"/>
          <p:nvPr/>
        </p:nvSpPr>
        <p:spPr>
          <a:xfrm>
            <a:off x="7086800" y="2293260"/>
            <a:ext cx="404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7718738" y="2293260"/>
            <a:ext cx="404700" cy="402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0"/>
          <p:cNvSpPr txBox="1"/>
          <p:nvPr/>
        </p:nvSpPr>
        <p:spPr>
          <a:xfrm>
            <a:off x="7718825" y="2293260"/>
            <a:ext cx="404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200" name="Google Shape;200;p20"/>
          <p:cNvSpPr/>
          <p:nvPr/>
        </p:nvSpPr>
        <p:spPr>
          <a:xfrm>
            <a:off x="8399388" y="2317885"/>
            <a:ext cx="404700" cy="402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0"/>
          <p:cNvSpPr txBox="1"/>
          <p:nvPr/>
        </p:nvSpPr>
        <p:spPr>
          <a:xfrm>
            <a:off x="8399475" y="2317885"/>
            <a:ext cx="404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</a:t>
            </a: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6479200" y="2997598"/>
            <a:ext cx="404700" cy="402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"/>
          <p:cNvSpPr txBox="1"/>
          <p:nvPr/>
        </p:nvSpPr>
        <p:spPr>
          <a:xfrm>
            <a:off x="6479287" y="2997598"/>
            <a:ext cx="404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7111225" y="3022223"/>
            <a:ext cx="404700" cy="402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"/>
          <p:cNvSpPr txBox="1"/>
          <p:nvPr/>
        </p:nvSpPr>
        <p:spPr>
          <a:xfrm>
            <a:off x="7111175" y="2997598"/>
            <a:ext cx="404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7743113" y="2997598"/>
            <a:ext cx="404700" cy="402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"/>
          <p:cNvSpPr txBox="1"/>
          <p:nvPr/>
        </p:nvSpPr>
        <p:spPr>
          <a:xfrm>
            <a:off x="7743200" y="2997598"/>
            <a:ext cx="404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8375163" y="3022223"/>
            <a:ext cx="404700" cy="402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0"/>
          <p:cNvSpPr txBox="1"/>
          <p:nvPr/>
        </p:nvSpPr>
        <p:spPr>
          <a:xfrm>
            <a:off x="8375250" y="3022223"/>
            <a:ext cx="404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</a:t>
            </a:r>
            <a:endParaRPr/>
          </a:p>
        </p:txBody>
      </p:sp>
      <p:sp>
        <p:nvSpPr>
          <p:cNvPr id="210" name="Google Shape;210;p20"/>
          <p:cNvSpPr/>
          <p:nvPr/>
        </p:nvSpPr>
        <p:spPr>
          <a:xfrm>
            <a:off x="6479275" y="3726575"/>
            <a:ext cx="382500" cy="402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"/>
          <p:cNvSpPr txBox="1"/>
          <p:nvPr/>
        </p:nvSpPr>
        <p:spPr>
          <a:xfrm>
            <a:off x="6479358" y="3726575"/>
            <a:ext cx="382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212" name="Google Shape;212;p20"/>
          <p:cNvSpPr/>
          <p:nvPr/>
        </p:nvSpPr>
        <p:spPr>
          <a:xfrm>
            <a:off x="6980492" y="3751200"/>
            <a:ext cx="382500" cy="402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0"/>
          <p:cNvSpPr txBox="1"/>
          <p:nvPr/>
        </p:nvSpPr>
        <p:spPr>
          <a:xfrm>
            <a:off x="6980444" y="3726575"/>
            <a:ext cx="382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214" name="Google Shape;214;p20"/>
          <p:cNvSpPr/>
          <p:nvPr/>
        </p:nvSpPr>
        <p:spPr>
          <a:xfrm>
            <a:off x="7481653" y="3751200"/>
            <a:ext cx="382500" cy="402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0"/>
          <p:cNvSpPr txBox="1"/>
          <p:nvPr/>
        </p:nvSpPr>
        <p:spPr>
          <a:xfrm>
            <a:off x="7504674" y="3726575"/>
            <a:ext cx="382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216" name="Google Shape;216;p20"/>
          <p:cNvSpPr/>
          <p:nvPr/>
        </p:nvSpPr>
        <p:spPr>
          <a:xfrm>
            <a:off x="7982810" y="3726575"/>
            <a:ext cx="382500" cy="402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"/>
          <p:cNvSpPr txBox="1"/>
          <p:nvPr/>
        </p:nvSpPr>
        <p:spPr>
          <a:xfrm>
            <a:off x="7982792" y="3701950"/>
            <a:ext cx="382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218" name="Google Shape;218;p20"/>
          <p:cNvSpPr/>
          <p:nvPr/>
        </p:nvSpPr>
        <p:spPr>
          <a:xfrm>
            <a:off x="8460935" y="3751200"/>
            <a:ext cx="382500" cy="402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"/>
          <p:cNvSpPr txBox="1"/>
          <p:nvPr/>
        </p:nvSpPr>
        <p:spPr>
          <a:xfrm>
            <a:off x="8460917" y="3726575"/>
            <a:ext cx="382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</a:t>
            </a:r>
            <a:endParaRPr/>
          </a:p>
        </p:txBody>
      </p:sp>
      <p:sp>
        <p:nvSpPr>
          <p:cNvPr id="220" name="Google Shape;220;p20"/>
          <p:cNvSpPr/>
          <p:nvPr/>
        </p:nvSpPr>
        <p:spPr>
          <a:xfrm>
            <a:off x="8939060" y="3738888"/>
            <a:ext cx="382500" cy="402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0"/>
          <p:cNvSpPr txBox="1"/>
          <p:nvPr/>
        </p:nvSpPr>
        <p:spPr>
          <a:xfrm>
            <a:off x="8939042" y="3714263"/>
            <a:ext cx="382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12</a:t>
            </a:r>
            <a:endParaRPr/>
          </a:p>
        </p:txBody>
      </p:sp>
      <p:sp>
        <p:nvSpPr>
          <p:cNvPr id="222" name="Google Shape;222;p20"/>
          <p:cNvSpPr txBox="1"/>
          <p:nvPr/>
        </p:nvSpPr>
        <p:spPr>
          <a:xfrm>
            <a:off x="7334725" y="-66075"/>
            <a:ext cx="7224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</a:rPr>
              <a:t>Factors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223" name="Google Shape;223;p20"/>
          <p:cNvSpPr txBox="1"/>
          <p:nvPr/>
        </p:nvSpPr>
        <p:spPr>
          <a:xfrm>
            <a:off x="51875" y="4407500"/>
            <a:ext cx="53427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Best Optimal Solution for 24 biscuits is 3 column 2 layer arrangement of biscuit stacks having total Surface Area = 348 units according to above taken dimensions.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/>
          <p:nvPr/>
        </p:nvSpPr>
        <p:spPr>
          <a:xfrm>
            <a:off x="6279225" y="-11025"/>
            <a:ext cx="2864700" cy="51546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1"/>
          <p:cNvSpPr/>
          <p:nvPr/>
        </p:nvSpPr>
        <p:spPr>
          <a:xfrm>
            <a:off x="6279225" y="-5550"/>
            <a:ext cx="2864700" cy="51546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1"/>
          <p:cNvSpPr txBox="1"/>
          <p:nvPr/>
        </p:nvSpPr>
        <p:spPr>
          <a:xfrm>
            <a:off x="275775" y="132350"/>
            <a:ext cx="52062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1C4587"/>
                </a:solidFill>
              </a:rPr>
              <a:t>Screenshot</a:t>
            </a:r>
            <a:endParaRPr b="1" sz="200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C4587"/>
                </a:solidFill>
              </a:rPr>
              <a:t>Optimal solution for Food Packaging. </a:t>
            </a:r>
            <a:endParaRPr b="1" sz="1200">
              <a:solidFill>
                <a:srgbClr val="1C4587"/>
              </a:solidFill>
            </a:endParaRPr>
          </a:p>
        </p:txBody>
      </p:sp>
      <p:sp>
        <p:nvSpPr>
          <p:cNvPr id="231" name="Google Shape;231;p21"/>
          <p:cNvSpPr txBox="1"/>
          <p:nvPr/>
        </p:nvSpPr>
        <p:spPr>
          <a:xfrm>
            <a:off x="6337950" y="132350"/>
            <a:ext cx="2596500" cy="45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FFFFFF"/>
                </a:solidFill>
              </a:rPr>
              <a:t>Result</a:t>
            </a:r>
            <a:r>
              <a:rPr b="1" lang="en-GB" sz="4800">
                <a:solidFill>
                  <a:srgbClr val="FFFFFF"/>
                </a:solidFill>
              </a:rPr>
              <a:t> Page</a:t>
            </a:r>
            <a:endParaRPr b="1" sz="4800">
              <a:solidFill>
                <a:srgbClr val="FFFFFF"/>
              </a:solidFill>
            </a:endParaRPr>
          </a:p>
        </p:txBody>
      </p:sp>
      <p:pic>
        <p:nvPicPr>
          <p:cNvPr id="232" name="Google Shape;2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25" y="892263"/>
            <a:ext cx="5974426" cy="33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