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2" r:id="rId3"/>
    <p:sldId id="257" r:id="rId4"/>
    <p:sldId id="264" r:id="rId5"/>
    <p:sldId id="258" r:id="rId6"/>
    <p:sldId id="265" r:id="rId7"/>
    <p:sldId id="268" r:id="rId8"/>
    <p:sldId id="270" r:id="rId9"/>
    <p:sldId id="271" r:id="rId10"/>
    <p:sldId id="266" r:id="rId11"/>
    <p:sldId id="267"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3" autoAdjust="0"/>
  </p:normalViewPr>
  <p:slideViewPr>
    <p:cSldViewPr snapToGrid="0">
      <p:cViewPr varScale="1">
        <p:scale>
          <a:sx n="41" d="100"/>
          <a:sy n="41"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3560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–Johnny Appleseed</a:t>
            </a:r>
          </a:p>
        </p:txBody>
      </p:sp>
      <p:sp>
        <p:nvSpPr>
          <p:cNvPr id="94" name="“Type a quote here.”"/>
          <p:cNvSpPr>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codeforvision.pythonanywhere.com/" TargetMode="External"/><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863" y="1"/>
            <a:ext cx="10850509" cy="13716000"/>
          </a:xfrm>
          <a:prstGeom prst="rect">
            <a:avLst/>
          </a:prstGeom>
          <a:blipFill>
            <a:blip r:embed="rId2"/>
          </a:blipFill>
          <a:ln w="12700">
            <a:miter lim="400000"/>
          </a:ln>
          <a:effectLst>
            <a:outerShdw blurRad="63500" dist="12700" rotWithShape="0">
              <a:srgbClr val="000000">
                <a:alpha val="50000"/>
              </a:srgbClr>
            </a:outerShdw>
          </a:effectLst>
        </p:spPr>
        <p:txBody>
          <a:bodyPr lIns="71437" tIns="71437" rIns="71437" bIns="71437" anchor="ctr"/>
          <a:lstStyle/>
          <a:p>
            <a:pPr>
              <a:defRPr sz="3200">
                <a:solidFill>
                  <a:srgbClr val="FFFFFF"/>
                </a:solidFill>
              </a:defRPr>
            </a:pPr>
            <a:endParaRPr/>
          </a:p>
        </p:txBody>
      </p:sp>
      <p:sp>
        <p:nvSpPr>
          <p:cNvPr id="120" name="Mega bot (chatbot) which provides information related to all government sponsored loans/insurance schemes at single place. This interactive chatbot should be able to pull information from various sources like nabard, rbi, etc and should be able to assist the users with the relevant information."/>
          <p:cNvSpPr txBox="1"/>
          <p:nvPr/>
        </p:nvSpPr>
        <p:spPr>
          <a:xfrm>
            <a:off x="1417016" y="4450984"/>
            <a:ext cx="7109319" cy="5662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lnSpc>
                <a:spcPct val="130000"/>
              </a:lnSpc>
              <a:defRPr sz="4000">
                <a:solidFill>
                  <a:srgbClr val="FFFFFF"/>
                </a:solidFill>
                <a:latin typeface="Helvetica"/>
                <a:ea typeface="Helvetica"/>
                <a:cs typeface="Helvetica"/>
                <a:sym typeface="Helvetica"/>
              </a:defRPr>
            </a:lvl1pPr>
          </a:lstStyle>
          <a:p>
            <a:r>
              <a:rPr lang="en-US" b="1" dirty="0"/>
              <a:t>Design a low cost, sustainable, and energy-efficient solution to help prevent water crisis in the near future, making use of existing and emerging technologies.</a:t>
            </a:r>
          </a:p>
        </p:txBody>
      </p:sp>
      <p:sp>
        <p:nvSpPr>
          <p:cNvPr id="121" name="Problem"/>
          <p:cNvSpPr txBox="1"/>
          <p:nvPr/>
        </p:nvSpPr>
        <p:spPr>
          <a:xfrm>
            <a:off x="1249669" y="1596110"/>
            <a:ext cx="5338441" cy="1822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lnSpc>
                <a:spcPts val="13600"/>
              </a:lnSpc>
              <a:defRPr sz="10200" b="1">
                <a:solidFill>
                  <a:srgbClr val="FFFFFF"/>
                </a:solidFill>
                <a:latin typeface="Helvetica"/>
                <a:ea typeface="Helvetica"/>
                <a:cs typeface="Helvetica"/>
                <a:sym typeface="Helvetica"/>
              </a:defRPr>
            </a:lvl1pPr>
          </a:lstStyle>
          <a:p>
            <a:r>
              <a:t>Problem</a:t>
            </a:r>
          </a:p>
        </p:txBody>
      </p:sp>
      <p:sp>
        <p:nvSpPr>
          <p:cNvPr id="122" name="FIS SOLUTIONS(INDIA)"/>
          <p:cNvSpPr txBox="1"/>
          <p:nvPr/>
        </p:nvSpPr>
        <p:spPr>
          <a:xfrm>
            <a:off x="11647669" y="1627884"/>
            <a:ext cx="11062730" cy="128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lgn="l">
              <a:lnSpc>
                <a:spcPct val="120000"/>
              </a:lnSpc>
              <a:defRPr sz="3400">
                <a:solidFill>
                  <a:schemeClr val="accent1">
                    <a:hueOff val="273561"/>
                    <a:satOff val="2937"/>
                    <a:lumOff val="-22233"/>
                  </a:schemeClr>
                </a:solidFill>
                <a:latin typeface="Helvetica"/>
                <a:ea typeface="Helvetica"/>
                <a:cs typeface="Helvetica"/>
                <a:sym typeface="Helvetica"/>
              </a:defRPr>
            </a:lvl1pPr>
          </a:lstStyle>
          <a:p>
            <a:endParaRPr dirty="0"/>
          </a:p>
        </p:txBody>
      </p:sp>
      <p:grpSp>
        <p:nvGrpSpPr>
          <p:cNvPr id="126" name="Group"/>
          <p:cNvGrpSpPr/>
          <p:nvPr/>
        </p:nvGrpSpPr>
        <p:grpSpPr>
          <a:xfrm>
            <a:off x="11619545" y="1678056"/>
            <a:ext cx="11090855" cy="1650630"/>
            <a:chOff x="0" y="0"/>
            <a:chExt cx="11090854" cy="1650628"/>
          </a:xfrm>
        </p:grpSpPr>
        <p:sp>
          <p:nvSpPr>
            <p:cNvPr id="124" name="SaaStar"/>
            <p:cNvSpPr txBox="1"/>
            <p:nvPr/>
          </p:nvSpPr>
          <p:spPr>
            <a:xfrm>
              <a:off x="28124" y="801110"/>
              <a:ext cx="11062730" cy="8495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a:lnSpc>
                  <a:spcPct val="120000"/>
                </a:lnSpc>
                <a:defRPr sz="3400">
                  <a:solidFill>
                    <a:schemeClr val="accent1">
                      <a:hueOff val="273561"/>
                      <a:satOff val="2937"/>
                      <a:lumOff val="-22233"/>
                    </a:schemeClr>
                  </a:solidFill>
                  <a:latin typeface="Helvetica"/>
                  <a:ea typeface="Helvetica"/>
                  <a:cs typeface="Helvetica"/>
                  <a:sym typeface="Helvetica"/>
                </a:defRPr>
              </a:lvl1pPr>
            </a:lstStyle>
            <a:p>
              <a:r>
                <a:rPr lang="en-IN" dirty="0"/>
                <a:t>Code For Vision</a:t>
              </a:r>
              <a:endParaRPr dirty="0"/>
            </a:p>
          </p:txBody>
        </p:sp>
        <p:sp>
          <p:nvSpPr>
            <p:cNvPr id="125" name="Team Name"/>
            <p:cNvSpPr txBox="1"/>
            <p:nvPr/>
          </p:nvSpPr>
          <p:spPr>
            <a:xfrm>
              <a:off x="0" y="0"/>
              <a:ext cx="6205528" cy="1048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a:lnSpc>
                  <a:spcPct val="120000"/>
                </a:lnSpc>
                <a:defRPr sz="3400" b="1">
                  <a:solidFill>
                    <a:schemeClr val="accent1">
                      <a:hueOff val="273561"/>
                      <a:satOff val="2937"/>
                      <a:lumOff val="-22233"/>
                    </a:schemeClr>
                  </a:solidFill>
                  <a:latin typeface="Helvetica"/>
                  <a:ea typeface="Helvetica"/>
                  <a:cs typeface="Helvetica"/>
                  <a:sym typeface="Helvetica"/>
                </a:defRPr>
              </a:lvl1pPr>
            </a:lstStyle>
            <a:p>
              <a:r>
                <a:rPr dirty="0"/>
                <a:t>Team Name</a:t>
              </a:r>
            </a:p>
          </p:txBody>
        </p:sp>
      </p:grpSp>
      <p:grpSp>
        <p:nvGrpSpPr>
          <p:cNvPr id="129" name="Group"/>
          <p:cNvGrpSpPr/>
          <p:nvPr/>
        </p:nvGrpSpPr>
        <p:grpSpPr>
          <a:xfrm>
            <a:off x="11619545" y="3905754"/>
            <a:ext cx="11347441" cy="4215532"/>
            <a:chOff x="0" y="0"/>
            <a:chExt cx="11347440" cy="3426648"/>
          </a:xfrm>
        </p:grpSpPr>
        <p:sp>
          <p:nvSpPr>
            <p:cNvPr id="127" name="Jayesh Joshi"/>
            <p:cNvSpPr txBox="1"/>
            <p:nvPr/>
          </p:nvSpPr>
          <p:spPr>
            <a:xfrm>
              <a:off x="284710" y="936348"/>
              <a:ext cx="11062730" cy="24903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a:lnSpc>
                  <a:spcPct val="120000"/>
                </a:lnSpc>
                <a:defRPr sz="3400">
                  <a:solidFill>
                    <a:schemeClr val="accent1">
                      <a:hueOff val="273561"/>
                      <a:satOff val="2937"/>
                      <a:lumOff val="-22233"/>
                    </a:schemeClr>
                  </a:solidFill>
                  <a:latin typeface="Helvetica"/>
                  <a:ea typeface="Helvetica"/>
                  <a:cs typeface="Helvetica"/>
                  <a:sym typeface="Helvetica"/>
                </a:defRPr>
              </a:lvl1pPr>
            </a:lstStyle>
            <a:p>
              <a:endParaRPr lang="en-IN" dirty="0"/>
            </a:p>
            <a:p>
              <a:r>
                <a:rPr lang="en-IN" dirty="0"/>
                <a:t>Akshit Ostwal</a:t>
              </a:r>
            </a:p>
            <a:p>
              <a:r>
                <a:rPr lang="en-IN" dirty="0"/>
                <a:t>Jayesh Joshi</a:t>
              </a:r>
            </a:p>
            <a:p>
              <a:r>
                <a:rPr lang="en-IN" dirty="0"/>
                <a:t>Aditya Surana</a:t>
              </a:r>
            </a:p>
            <a:p>
              <a:r>
                <a:rPr lang="en-IN" dirty="0"/>
                <a:t>Manish Garg</a:t>
              </a:r>
              <a:endParaRPr dirty="0"/>
            </a:p>
          </p:txBody>
        </p:sp>
        <p:sp>
          <p:nvSpPr>
            <p:cNvPr id="128" name="Team Leader"/>
            <p:cNvSpPr txBox="1"/>
            <p:nvPr/>
          </p:nvSpPr>
          <p:spPr>
            <a:xfrm>
              <a:off x="0" y="0"/>
              <a:ext cx="6205528" cy="1048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a:lnSpc>
                  <a:spcPct val="120000"/>
                </a:lnSpc>
                <a:defRPr sz="3400" b="1">
                  <a:solidFill>
                    <a:schemeClr val="accent1">
                      <a:hueOff val="273561"/>
                      <a:satOff val="2937"/>
                      <a:lumOff val="-22233"/>
                    </a:schemeClr>
                  </a:solidFill>
                  <a:latin typeface="Helvetica"/>
                  <a:ea typeface="Helvetica"/>
                  <a:cs typeface="Helvetica"/>
                  <a:sym typeface="Helvetica"/>
                </a:defRPr>
              </a:lvl1pPr>
            </a:lstStyle>
            <a:p>
              <a:r>
                <a:rPr dirty="0"/>
                <a:t>Team </a:t>
              </a:r>
              <a:r>
                <a:rPr lang="en-IN" dirty="0"/>
                <a:t>Members</a:t>
              </a:r>
              <a:endParaRPr dirty="0"/>
            </a:p>
          </p:txBody>
        </p:sp>
      </p:grpSp>
      <p:sp>
        <p:nvSpPr>
          <p:cNvPr id="136" name="AK5"/>
          <p:cNvSpPr txBox="1"/>
          <p:nvPr/>
        </p:nvSpPr>
        <p:spPr>
          <a:xfrm>
            <a:off x="11904255" y="9850268"/>
            <a:ext cx="11062729" cy="84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lgn="l">
              <a:lnSpc>
                <a:spcPct val="120000"/>
              </a:lnSpc>
              <a:defRPr sz="3400">
                <a:solidFill>
                  <a:schemeClr val="accent1">
                    <a:hueOff val="273561"/>
                    <a:satOff val="2937"/>
                    <a:lumOff val="-22233"/>
                  </a:schemeClr>
                </a:solidFill>
                <a:latin typeface="Helvetica"/>
                <a:ea typeface="Helvetica"/>
                <a:cs typeface="Helvetica"/>
                <a:sym typeface="Helvetica"/>
              </a:defRPr>
            </a:lvl1pPr>
          </a:lstStyle>
          <a:p>
            <a:r>
              <a:rPr lang="en-IN" dirty="0"/>
              <a:t>Water Crisis</a:t>
            </a:r>
            <a:endParaRPr dirty="0"/>
          </a:p>
        </p:txBody>
      </p:sp>
      <p:sp>
        <p:nvSpPr>
          <p:cNvPr id="137" name="Problem Code"/>
          <p:cNvSpPr txBox="1"/>
          <p:nvPr/>
        </p:nvSpPr>
        <p:spPr>
          <a:xfrm>
            <a:off x="11703918" y="8801681"/>
            <a:ext cx="6205529" cy="1048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lgn="l">
              <a:lnSpc>
                <a:spcPct val="120000"/>
              </a:lnSpc>
              <a:defRPr sz="3400" b="1">
                <a:solidFill>
                  <a:schemeClr val="accent1">
                    <a:hueOff val="273561"/>
                    <a:satOff val="2937"/>
                    <a:lumOff val="-22233"/>
                  </a:schemeClr>
                </a:solidFill>
                <a:latin typeface="Helvetica"/>
                <a:ea typeface="Helvetica"/>
                <a:cs typeface="Helvetica"/>
                <a:sym typeface="Helvetica"/>
              </a:defRPr>
            </a:lvl1pPr>
          </a:lstStyle>
          <a:p>
            <a:r>
              <a:rPr dirty="0"/>
              <a:t>Problem </a:t>
            </a:r>
            <a:r>
              <a:rPr lang="en-IN" dirty="0"/>
              <a:t>Name</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35B3F-EAF7-486E-A174-13F1C0BE8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14" y="2870461"/>
            <a:ext cx="19245944" cy="9953168"/>
          </a:xfrm>
          <a:prstGeom prst="rect">
            <a:avLst/>
          </a:prstGeom>
        </p:spPr>
      </p:pic>
      <p:sp>
        <p:nvSpPr>
          <p:cNvPr id="6" name="Use Cases">
            <a:extLst>
              <a:ext uri="{FF2B5EF4-FFF2-40B4-BE49-F238E27FC236}">
                <a16:creationId xmlns:a16="http://schemas.microsoft.com/office/drawing/2014/main" id="{9E49EF49-771D-4D58-9B0E-10B93E9D94D8}"/>
              </a:ext>
            </a:extLst>
          </p:cNvPr>
          <p:cNvSpPr txBox="1"/>
          <p:nvPr/>
        </p:nvSpPr>
        <p:spPr>
          <a:xfrm>
            <a:off x="1025116" y="1406304"/>
            <a:ext cx="15407682" cy="1067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r>
              <a:rPr lang="en-IN" dirty="0"/>
              <a:t>According to Ministry of India:  </a:t>
            </a:r>
            <a:endParaRPr dirty="0"/>
          </a:p>
        </p:txBody>
      </p:sp>
    </p:spTree>
    <p:extLst>
      <p:ext uri="{BB962C8B-B14F-4D97-AF65-F5344CB8AC3E}">
        <p14:creationId xmlns:p14="http://schemas.microsoft.com/office/powerpoint/2010/main" val="16375215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82F-5BE8-491A-A838-417DA81BBE2C}"/>
              </a:ext>
            </a:extLst>
          </p:cNvPr>
          <p:cNvSpPr>
            <a:spLocks noGrp="1"/>
          </p:cNvSpPr>
          <p:nvPr>
            <p:ph type="title"/>
          </p:nvPr>
        </p:nvSpPr>
        <p:spPr>
          <a:xfrm>
            <a:off x="5501952" y="522512"/>
            <a:ext cx="11103428" cy="1380932"/>
          </a:xfrm>
        </p:spPr>
        <p:txBody>
          <a:bodyPr>
            <a:normAutofit/>
          </a:bodyPr>
          <a:lstStyle/>
          <a:p>
            <a:r>
              <a:rPr lang="en-IN" sz="7000" dirty="0"/>
              <a:t>Revenue Model</a:t>
            </a:r>
          </a:p>
        </p:txBody>
      </p:sp>
      <p:sp>
        <p:nvSpPr>
          <p:cNvPr id="3" name="Text Placeholder 2">
            <a:extLst>
              <a:ext uri="{FF2B5EF4-FFF2-40B4-BE49-F238E27FC236}">
                <a16:creationId xmlns:a16="http://schemas.microsoft.com/office/drawing/2014/main" id="{69C7DB07-1946-4292-B214-AD65448ED6E9}"/>
              </a:ext>
            </a:extLst>
          </p:cNvPr>
          <p:cNvSpPr>
            <a:spLocks noGrp="1"/>
          </p:cNvSpPr>
          <p:nvPr>
            <p:ph type="body" sz="quarter" idx="1"/>
          </p:nvPr>
        </p:nvSpPr>
        <p:spPr>
          <a:xfrm>
            <a:off x="1592424" y="4627987"/>
            <a:ext cx="21199151" cy="5467736"/>
          </a:xfrm>
        </p:spPr>
        <p:txBody>
          <a:bodyPr/>
          <a:lstStyle/>
          <a:p>
            <a:pPr marL="571500" indent="-5715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Population of India – 1.2 billion.</a:t>
            </a:r>
          </a:p>
          <a:p>
            <a:pPr marL="571500" indent="-5715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Estimates for total number of farmers in India for 2011 - 450 million (38% of total population).</a:t>
            </a:r>
          </a:p>
          <a:p>
            <a:pPr marL="571500" indent="-5715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not take any cost from farmers until 2 years, then will take 1 rupee per prediction or monthly plan(15 Rs per month)or yearly plan(120 per year).</a:t>
            </a:r>
          </a:p>
          <a:p>
            <a:pPr marL="571500" indent="-5715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half of the farmers will take help from this farmer then 225million*1 = 225 million rupees.</a:t>
            </a:r>
          </a:p>
        </p:txBody>
      </p:sp>
      <p:sp>
        <p:nvSpPr>
          <p:cNvPr id="7" name="SaaStar">
            <a:extLst>
              <a:ext uri="{FF2B5EF4-FFF2-40B4-BE49-F238E27FC236}">
                <a16:creationId xmlns:a16="http://schemas.microsoft.com/office/drawing/2014/main" id="{36B719F8-E906-45AF-8BDE-6BA9DCBFE52E}"/>
              </a:ext>
            </a:extLst>
          </p:cNvPr>
          <p:cNvSpPr txBox="1"/>
          <p:nvPr/>
        </p:nvSpPr>
        <p:spPr>
          <a:xfrm>
            <a:off x="5663636" y="2369976"/>
            <a:ext cx="6528364" cy="8495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a:lnSpc>
                <a:spcPct val="120000"/>
              </a:lnSpc>
              <a:defRPr sz="3400">
                <a:solidFill>
                  <a:schemeClr val="accent1">
                    <a:hueOff val="273561"/>
                    <a:satOff val="2937"/>
                    <a:lumOff val="-22233"/>
                  </a:schemeClr>
                </a:solidFill>
                <a:latin typeface="Helvetica"/>
                <a:ea typeface="Helvetica"/>
                <a:cs typeface="Helvetica"/>
                <a:sym typeface="Helvetica"/>
              </a:defRPr>
            </a:lvl1pPr>
          </a:lstStyle>
          <a:p>
            <a:r>
              <a:rPr lang="en-IN" sz="4000" dirty="0"/>
              <a:t>Lets Do Some Maths!!</a:t>
            </a:r>
            <a:endParaRPr sz="4000" dirty="0"/>
          </a:p>
        </p:txBody>
      </p:sp>
    </p:spTree>
    <p:extLst>
      <p:ext uri="{BB962C8B-B14F-4D97-AF65-F5344CB8AC3E}">
        <p14:creationId xmlns:p14="http://schemas.microsoft.com/office/powerpoint/2010/main" val="32624414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863" y="1"/>
            <a:ext cx="10850509" cy="13716000"/>
          </a:xfrm>
          <a:prstGeom prst="rect">
            <a:avLst/>
          </a:prstGeom>
          <a:blipFill>
            <a:blip r:embed="rId2"/>
          </a:blipFill>
          <a:ln w="12700">
            <a:miter lim="400000"/>
          </a:ln>
          <a:effectLst>
            <a:outerShdw blurRad="63500" dist="12700" rotWithShape="0">
              <a:srgbClr val="000000">
                <a:alpha val="50000"/>
              </a:srgbClr>
            </a:outerShdw>
          </a:effectLst>
        </p:spPr>
        <p:txBody>
          <a:bodyPr lIns="71437" tIns="71437" rIns="71437" bIns="71437" anchor="ctr"/>
          <a:lstStyle/>
          <a:p>
            <a:pPr>
              <a:defRPr sz="3200">
                <a:solidFill>
                  <a:srgbClr val="FFFFFF"/>
                </a:solidFill>
              </a:defRPr>
            </a:pPr>
            <a:endParaRPr/>
          </a:p>
        </p:txBody>
      </p:sp>
      <p:sp>
        <p:nvSpPr>
          <p:cNvPr id="120" name="Mega bot (chatbot) which provides information related to all government sponsored loans/insurance schemes at single place. This interactive chatbot should be able to pull information from various sources like nabard, rbi, etc and should be able to assist the users with the relevant information."/>
          <p:cNvSpPr txBox="1"/>
          <p:nvPr/>
        </p:nvSpPr>
        <p:spPr>
          <a:xfrm>
            <a:off x="1417016" y="4851093"/>
            <a:ext cx="7613628" cy="4862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lnSpc>
                <a:spcPct val="130000"/>
              </a:lnSpc>
              <a:defRPr sz="4000">
                <a:solidFill>
                  <a:srgbClr val="FFFFFF"/>
                </a:solidFill>
                <a:latin typeface="Helvetica"/>
                <a:ea typeface="Helvetica"/>
                <a:cs typeface="Helvetica"/>
                <a:sym typeface="Helvetica"/>
              </a:defRPr>
            </a:lvl1pPr>
          </a:lstStyle>
          <a:p>
            <a:r>
              <a:rPr lang="en-US" b="1" dirty="0"/>
              <a:t>India's water crisis</a:t>
            </a:r>
            <a:r>
              <a:rPr lang="en-US" dirty="0"/>
              <a:t> is often attributed to lack of government planning, increased corporate privatization, industrial and human waste and government corruption.</a:t>
            </a:r>
            <a:endParaRPr lang="en-US" b="1" dirty="0"/>
          </a:p>
        </p:txBody>
      </p:sp>
      <p:sp>
        <p:nvSpPr>
          <p:cNvPr id="121" name="Problem"/>
          <p:cNvSpPr txBox="1"/>
          <p:nvPr/>
        </p:nvSpPr>
        <p:spPr>
          <a:xfrm>
            <a:off x="1249669" y="1632371"/>
            <a:ext cx="7780975" cy="1750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lnSpc>
                <a:spcPts val="13600"/>
              </a:lnSpc>
              <a:defRPr sz="10200" b="1">
                <a:solidFill>
                  <a:srgbClr val="FFFFFF"/>
                </a:solidFill>
                <a:latin typeface="Helvetica"/>
                <a:ea typeface="Helvetica"/>
                <a:cs typeface="Helvetica"/>
                <a:sym typeface="Helvetica"/>
              </a:defRPr>
            </a:lvl1pPr>
          </a:lstStyle>
          <a:p>
            <a:r>
              <a:rPr lang="en-IN" dirty="0"/>
              <a:t>Water Crisis</a:t>
            </a:r>
            <a:endParaRPr dirty="0"/>
          </a:p>
        </p:txBody>
      </p:sp>
      <p:sp>
        <p:nvSpPr>
          <p:cNvPr id="122" name="FIS SOLUTIONS(INDIA)"/>
          <p:cNvSpPr txBox="1"/>
          <p:nvPr/>
        </p:nvSpPr>
        <p:spPr>
          <a:xfrm>
            <a:off x="12100178" y="2507386"/>
            <a:ext cx="10850509" cy="1320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lgn="l">
              <a:lnSpc>
                <a:spcPct val="120000"/>
              </a:lnSpc>
              <a:defRPr sz="3400">
                <a:solidFill>
                  <a:schemeClr val="accent1">
                    <a:hueOff val="273561"/>
                    <a:satOff val="2937"/>
                    <a:lumOff val="-22233"/>
                  </a:schemeClr>
                </a:solidFill>
                <a:latin typeface="Helvetica"/>
                <a:ea typeface="Helvetica"/>
                <a:cs typeface="Helvetica"/>
                <a:sym typeface="Helvetica"/>
              </a:defRPr>
            </a:lvl1pPr>
          </a:lstStyle>
          <a:p>
            <a:r>
              <a:rPr lang="en-IN" sz="5600" b="1" dirty="0">
                <a:latin typeface="Times New Roman" panose="02020603050405020304" pitchFamily="18" charset="0"/>
                <a:cs typeface="Times New Roman" panose="02020603050405020304" pitchFamily="18" charset="0"/>
              </a:rPr>
              <a:t>Some of the Causes:-</a:t>
            </a:r>
            <a:endParaRPr sz="5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396AFB2-0D43-45A6-960D-98A4078A3C60}"/>
              </a:ext>
            </a:extLst>
          </p:cNvPr>
          <p:cNvSpPr txBox="1"/>
          <p:nvPr/>
        </p:nvSpPr>
        <p:spPr>
          <a:xfrm>
            <a:off x="11943183" y="4517061"/>
            <a:ext cx="10850509" cy="55303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IN" sz="5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Increase in Population</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IN" sz="5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Climate Change</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IN" dirty="0">
                <a:latin typeface="Times New Roman" panose="02020603050405020304" pitchFamily="18" charset="0"/>
                <a:cs typeface="Times New Roman" panose="02020603050405020304" pitchFamily="18" charset="0"/>
              </a:rPr>
              <a:t>Improper agriculture techniques</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IN" sz="5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Competition of water resources</a:t>
            </a: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IN" dirty="0">
                <a:latin typeface="Times New Roman" panose="02020603050405020304" pitchFamily="18" charset="0"/>
                <a:cs typeface="Times New Roman" panose="02020603050405020304" pitchFamily="18" charset="0"/>
              </a:rPr>
              <a:t>Increases Pollution</a:t>
            </a:r>
            <a:endParaRPr kumimoji="0" lang="en-IN" sz="5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287287462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olution"/>
          <p:cNvSpPr txBox="1"/>
          <p:nvPr/>
        </p:nvSpPr>
        <p:spPr>
          <a:xfrm>
            <a:off x="329959" y="908666"/>
            <a:ext cx="12504272" cy="1363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pPr>
              <a:lnSpc>
                <a:spcPct val="150000"/>
              </a:lnSpc>
            </a:pPr>
            <a:r>
              <a:rPr lang="en-IN" dirty="0">
                <a:latin typeface="Times New Roman" panose="02020603050405020304" pitchFamily="18" charset="0"/>
                <a:cs typeface="Times New Roman" panose="02020603050405020304" pitchFamily="18" charset="0"/>
              </a:rPr>
              <a:t>      Improper Agriculture Techniques</a:t>
            </a:r>
          </a:p>
        </p:txBody>
      </p:sp>
      <p:sp>
        <p:nvSpPr>
          <p:cNvPr id="162" name="This app will provide the information on different schemes brought by government and different schemes introduce by registered insurance companies.…"/>
          <p:cNvSpPr txBox="1"/>
          <p:nvPr/>
        </p:nvSpPr>
        <p:spPr>
          <a:xfrm>
            <a:off x="514848" y="3571336"/>
            <a:ext cx="12911914" cy="7711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marL="345722" indent="-345722" algn="l">
              <a:lnSpc>
                <a:spcPct val="140000"/>
              </a:lnSpc>
              <a:buSzPct val="75000"/>
              <a:buChar char="•"/>
              <a:defRPr sz="3200">
                <a:solidFill>
                  <a:schemeClr val="accent1">
                    <a:hueOff val="273561"/>
                    <a:satOff val="2937"/>
                    <a:lumOff val="-22233"/>
                  </a:schemeClr>
                </a:solidFill>
                <a:latin typeface="Helvetica"/>
                <a:ea typeface="Helvetica"/>
                <a:cs typeface="Helvetica"/>
                <a:sym typeface="Helvetica"/>
              </a:defRPr>
            </a:pPr>
            <a:r>
              <a:rPr lang="en-US" sz="4500" dirty="0">
                <a:latin typeface="Times New Roman" panose="02020603050405020304" pitchFamily="18" charset="0"/>
                <a:cs typeface="Times New Roman" panose="02020603050405020304" pitchFamily="18" charset="0"/>
              </a:rPr>
              <a:t>Total Earth’s water is salt water – 97.5%</a:t>
            </a:r>
          </a:p>
          <a:p>
            <a:pPr marL="345722" indent="-345722" algn="l">
              <a:lnSpc>
                <a:spcPct val="140000"/>
              </a:lnSpc>
              <a:buSzPct val="75000"/>
              <a:buChar char="•"/>
              <a:defRPr sz="3200">
                <a:solidFill>
                  <a:schemeClr val="accent1">
                    <a:hueOff val="273561"/>
                    <a:satOff val="2937"/>
                    <a:lumOff val="-22233"/>
                  </a:schemeClr>
                </a:solidFill>
                <a:latin typeface="Helvetica"/>
                <a:ea typeface="Helvetica"/>
                <a:cs typeface="Helvetica"/>
                <a:sym typeface="Helvetica"/>
              </a:defRPr>
            </a:pPr>
            <a:r>
              <a:rPr lang="en-US" sz="4500" dirty="0">
                <a:latin typeface="Times New Roman" panose="02020603050405020304" pitchFamily="18" charset="0"/>
                <a:cs typeface="Times New Roman" panose="02020603050405020304" pitchFamily="18" charset="0"/>
              </a:rPr>
              <a:t>Only 2.5% is fresh water.</a:t>
            </a:r>
          </a:p>
          <a:p>
            <a:pPr marL="345722" indent="-345722" algn="l">
              <a:lnSpc>
                <a:spcPct val="140000"/>
              </a:lnSpc>
              <a:buSzPct val="75000"/>
              <a:buChar char="•"/>
              <a:defRPr sz="3200">
                <a:solidFill>
                  <a:schemeClr val="accent1">
                    <a:hueOff val="273561"/>
                    <a:satOff val="2937"/>
                    <a:lumOff val="-22233"/>
                  </a:schemeClr>
                </a:solidFill>
                <a:latin typeface="Helvetica"/>
                <a:ea typeface="Helvetica"/>
                <a:cs typeface="Helvetica"/>
                <a:sym typeface="Helvetica"/>
              </a:defRPr>
            </a:pPr>
            <a:r>
              <a:rPr lang="en-US" sz="4500" dirty="0">
                <a:latin typeface="Times New Roman" panose="02020603050405020304" pitchFamily="18" charset="0"/>
                <a:cs typeface="Times New Roman" panose="02020603050405020304" pitchFamily="18" charset="0"/>
              </a:rPr>
              <a:t>Out of that 2.5% fresh water, 2% is locked in polar ice caps and glaciers and only 0.5% fresh water is left which is used for drinking, agriculture, industries etc.</a:t>
            </a:r>
          </a:p>
          <a:p>
            <a:pPr algn="l">
              <a:lnSpc>
                <a:spcPct val="140000"/>
              </a:lnSpc>
              <a:buSzPct val="75000"/>
              <a:defRPr sz="3200">
                <a:solidFill>
                  <a:schemeClr val="accent1">
                    <a:hueOff val="273561"/>
                    <a:satOff val="2937"/>
                    <a:lumOff val="-22233"/>
                  </a:schemeClr>
                </a:solidFill>
                <a:latin typeface="Helvetica"/>
                <a:ea typeface="Helvetica"/>
                <a:cs typeface="Helvetica"/>
                <a:sym typeface="Helvetica"/>
              </a:defRPr>
            </a:pPr>
            <a:endParaRPr lang="en-US" sz="4500" dirty="0">
              <a:latin typeface="Times New Roman" panose="02020603050405020304" pitchFamily="18" charset="0"/>
              <a:cs typeface="Times New Roman" panose="02020603050405020304" pitchFamily="18" charset="0"/>
            </a:endParaRPr>
          </a:p>
          <a:p>
            <a:pPr marL="345722" indent="-345722" algn="l">
              <a:lnSpc>
                <a:spcPct val="140000"/>
              </a:lnSpc>
              <a:buSzPct val="75000"/>
              <a:buChar char="•"/>
              <a:defRPr sz="3200">
                <a:solidFill>
                  <a:schemeClr val="accent1">
                    <a:hueOff val="273561"/>
                    <a:satOff val="2937"/>
                    <a:lumOff val="-22233"/>
                  </a:schemeClr>
                </a:solidFill>
                <a:latin typeface="Helvetica"/>
                <a:ea typeface="Helvetica"/>
                <a:cs typeface="Helvetica"/>
                <a:sym typeface="Helvetica"/>
              </a:defRPr>
            </a:pPr>
            <a:r>
              <a:rPr lang="en-US" sz="4300" b="1" dirty="0">
                <a:latin typeface="Times New Roman" panose="02020603050405020304" pitchFamily="18" charset="0"/>
                <a:cs typeface="Times New Roman" panose="02020603050405020304" pitchFamily="18" charset="0"/>
              </a:rPr>
              <a:t>Alone in agriculture sector 60% water is wastage out of  70% used.</a:t>
            </a:r>
          </a:p>
        </p:txBody>
      </p:sp>
      <p:pic>
        <p:nvPicPr>
          <p:cNvPr id="7" name="Picture 6">
            <a:extLst>
              <a:ext uri="{FF2B5EF4-FFF2-40B4-BE49-F238E27FC236}">
                <a16:creationId xmlns:a16="http://schemas.microsoft.com/office/drawing/2014/main" id="{7589CF8A-1E8D-49E1-832B-859B65A23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6762" y="1257953"/>
            <a:ext cx="10627279" cy="6169214"/>
          </a:xfrm>
          <a:prstGeom prst="rect">
            <a:avLst/>
          </a:prstGeom>
        </p:spPr>
      </p:pic>
      <p:pic>
        <p:nvPicPr>
          <p:cNvPr id="9" name="Picture 8">
            <a:extLst>
              <a:ext uri="{FF2B5EF4-FFF2-40B4-BE49-F238E27FC236}">
                <a16:creationId xmlns:a16="http://schemas.microsoft.com/office/drawing/2014/main" id="{CC246A4C-91E1-45A4-9904-7648D4053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4661" y="7632443"/>
            <a:ext cx="10221382" cy="575380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olution"/>
          <p:cNvSpPr txBox="1"/>
          <p:nvPr/>
        </p:nvSpPr>
        <p:spPr>
          <a:xfrm>
            <a:off x="763858" y="913711"/>
            <a:ext cx="14015831"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r>
              <a:rPr lang="en-IN" dirty="0"/>
              <a:t>Non technical solution to overcome water crisis </a:t>
            </a:r>
            <a:endParaRPr dirty="0"/>
          </a:p>
        </p:txBody>
      </p:sp>
      <p:sp>
        <p:nvSpPr>
          <p:cNvPr id="39" name="Solution">
            <a:extLst>
              <a:ext uri="{FF2B5EF4-FFF2-40B4-BE49-F238E27FC236}">
                <a16:creationId xmlns:a16="http://schemas.microsoft.com/office/drawing/2014/main" id="{DC1F7C4D-DB3F-4793-BA90-67194F7A27A9}"/>
              </a:ext>
            </a:extLst>
          </p:cNvPr>
          <p:cNvSpPr txBox="1"/>
          <p:nvPr/>
        </p:nvSpPr>
        <p:spPr>
          <a:xfrm>
            <a:off x="1025115" y="3906526"/>
            <a:ext cx="11965303" cy="8685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Rainwater harvesting</a:t>
            </a:r>
          </a:p>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Restoring and maintaining our water bodies.</a:t>
            </a:r>
          </a:p>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Growing trees.</a:t>
            </a:r>
          </a:p>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Mandatory water recycling in all apartments and textiles.</a:t>
            </a:r>
          </a:p>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Reusing the waste water from RO. During purification process nearly 70% water gets wasted. We can store and re-use it.</a:t>
            </a:r>
          </a:p>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Creating social awareness among the people about effective usage of water.</a:t>
            </a:r>
          </a:p>
          <a:p>
            <a:pPr marL="685800" indent="-685800">
              <a:buFont typeface="Arial" panose="020B0604020202020204" pitchFamily="34" charset="0"/>
              <a:buChar char="•"/>
            </a:pPr>
            <a:r>
              <a:rPr lang="en-IN" sz="4500" b="0" dirty="0">
                <a:latin typeface="Times New Roman" panose="02020603050405020304" pitchFamily="18" charset="0"/>
                <a:cs typeface="Times New Roman" panose="02020603050405020304" pitchFamily="18" charset="0"/>
              </a:rPr>
              <a:t>Revolutionize the agriculture practice.</a:t>
            </a:r>
          </a:p>
          <a:p>
            <a:endParaRPr dirty="0"/>
          </a:p>
        </p:txBody>
      </p:sp>
      <p:pic>
        <p:nvPicPr>
          <p:cNvPr id="8" name="Picture 7">
            <a:extLst>
              <a:ext uri="{FF2B5EF4-FFF2-40B4-BE49-F238E27FC236}">
                <a16:creationId xmlns:a16="http://schemas.microsoft.com/office/drawing/2014/main" id="{40B342CE-3767-44E2-8A0C-94110CDA0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404" y="2170433"/>
            <a:ext cx="9885481" cy="9375134"/>
          </a:xfrm>
          <a:prstGeom prst="rect">
            <a:avLst/>
          </a:prstGeom>
        </p:spPr>
      </p:pic>
    </p:spTree>
    <p:extLst>
      <p:ext uri="{BB962C8B-B14F-4D97-AF65-F5344CB8AC3E}">
        <p14:creationId xmlns:p14="http://schemas.microsoft.com/office/powerpoint/2010/main" val="42148322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17007875" y="-1"/>
            <a:ext cx="7602466" cy="13716001"/>
          </a:xfrm>
          <a:prstGeom prst="rect">
            <a:avLst/>
          </a:prstGeom>
          <a:blipFill>
            <a:blip r:embed="rId2"/>
          </a:blipFill>
          <a:ln w="12700">
            <a:miter lim="400000"/>
          </a:ln>
          <a:effectLst>
            <a:outerShdw blurRad="63500" dist="12700" rotWithShape="0">
              <a:srgbClr val="000000">
                <a:alpha val="50000"/>
              </a:srgbClr>
            </a:outerShdw>
          </a:effectLst>
        </p:spPr>
        <p:txBody>
          <a:bodyPr lIns="71437" tIns="71437" rIns="71437" bIns="71437" anchor="ctr"/>
          <a:lstStyle/>
          <a:p>
            <a:pPr>
              <a:defRPr sz="3200">
                <a:solidFill>
                  <a:srgbClr val="FFFFFF"/>
                </a:solidFill>
              </a:defRPr>
            </a:pPr>
            <a:endParaRPr/>
          </a:p>
        </p:txBody>
      </p:sp>
      <p:sp>
        <p:nvSpPr>
          <p:cNvPr id="171" name="Use Cases"/>
          <p:cNvSpPr txBox="1"/>
          <p:nvPr/>
        </p:nvSpPr>
        <p:spPr>
          <a:xfrm>
            <a:off x="707875" y="1056816"/>
            <a:ext cx="15407682" cy="1067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r>
              <a:rPr lang="en-IN" dirty="0"/>
              <a:t>Technical Solution  </a:t>
            </a:r>
            <a:endParaRPr dirty="0"/>
          </a:p>
        </p:txBody>
      </p:sp>
      <p:sp>
        <p:nvSpPr>
          <p:cNvPr id="173" name="Dependencies"/>
          <p:cNvSpPr txBox="1"/>
          <p:nvPr/>
        </p:nvSpPr>
        <p:spPr>
          <a:xfrm>
            <a:off x="17359797" y="385073"/>
            <a:ext cx="5322145" cy="1057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defRPr sz="6000" b="1">
                <a:solidFill>
                  <a:srgbClr val="FFFFFF"/>
                </a:solidFill>
                <a:latin typeface="Helvetica"/>
                <a:ea typeface="Helvetica"/>
                <a:cs typeface="Helvetica"/>
                <a:sym typeface="Helvetica"/>
              </a:defRPr>
            </a:lvl1pPr>
          </a:lstStyle>
          <a:p>
            <a:r>
              <a:rPr dirty="0"/>
              <a:t>Dependencies</a:t>
            </a:r>
          </a:p>
        </p:txBody>
      </p:sp>
      <p:sp>
        <p:nvSpPr>
          <p:cNvPr id="175" name="Lot of data is needed.…"/>
          <p:cNvSpPr txBox="1"/>
          <p:nvPr/>
        </p:nvSpPr>
        <p:spPr>
          <a:xfrm>
            <a:off x="17222274" y="1842565"/>
            <a:ext cx="6553201" cy="4558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marL="705555" indent="-705555" algn="l">
              <a:lnSpc>
                <a:spcPct val="130000"/>
              </a:lnSpc>
              <a:buSzPct val="100000"/>
              <a:buAutoNum type="arabicPeriod"/>
              <a:defRPr sz="3200">
                <a:solidFill>
                  <a:srgbClr val="FFFFFF"/>
                </a:solidFill>
                <a:latin typeface="Helvetica"/>
                <a:ea typeface="Helvetica"/>
                <a:cs typeface="Helvetica"/>
                <a:sym typeface="Helvetica"/>
              </a:defRPr>
            </a:pPr>
            <a:r>
              <a:rPr dirty="0"/>
              <a:t>Lot of data is needed.</a:t>
            </a:r>
          </a:p>
          <a:p>
            <a:pPr marL="705555" indent="-705555" algn="l">
              <a:lnSpc>
                <a:spcPct val="130000"/>
              </a:lnSpc>
              <a:buSzPct val="100000"/>
              <a:buAutoNum type="arabicPeriod"/>
              <a:defRPr sz="3200">
                <a:solidFill>
                  <a:srgbClr val="FFFFFF"/>
                </a:solidFill>
                <a:latin typeface="Helvetica"/>
                <a:ea typeface="Helvetica"/>
                <a:cs typeface="Helvetica"/>
                <a:sym typeface="Helvetica"/>
              </a:defRPr>
            </a:pPr>
            <a:r>
              <a:rPr dirty="0"/>
              <a:t>All Information about</a:t>
            </a:r>
            <a:r>
              <a:rPr lang="en-IN" dirty="0"/>
              <a:t> these 7 inputs.</a:t>
            </a:r>
            <a:endParaRPr dirty="0"/>
          </a:p>
          <a:p>
            <a:pPr marL="705555" indent="-705555" algn="l">
              <a:lnSpc>
                <a:spcPct val="130000"/>
              </a:lnSpc>
              <a:buSzPct val="100000"/>
              <a:buAutoNum type="arabicPeriod"/>
              <a:defRPr sz="3200">
                <a:solidFill>
                  <a:srgbClr val="FFFFFF"/>
                </a:solidFill>
                <a:latin typeface="Helvetica"/>
                <a:ea typeface="Helvetica"/>
                <a:cs typeface="Helvetica"/>
                <a:sym typeface="Helvetica"/>
              </a:defRPr>
            </a:pPr>
            <a:r>
              <a:rPr dirty="0"/>
              <a:t>Smartphone (Android) phone is required to use the app.</a:t>
            </a:r>
          </a:p>
          <a:p>
            <a:pPr marL="705555" indent="-705555" algn="l">
              <a:lnSpc>
                <a:spcPct val="130000"/>
              </a:lnSpc>
              <a:buSzPct val="100000"/>
              <a:buAutoNum type="arabicPeriod"/>
              <a:defRPr sz="3200">
                <a:solidFill>
                  <a:srgbClr val="FFFFFF"/>
                </a:solidFill>
                <a:latin typeface="Helvetica"/>
                <a:ea typeface="Helvetica"/>
                <a:cs typeface="Helvetica"/>
                <a:sym typeface="Helvetica"/>
              </a:defRPr>
            </a:pPr>
            <a:r>
              <a:rPr dirty="0"/>
              <a:t>Internet is required to sync the data on server.</a:t>
            </a:r>
          </a:p>
        </p:txBody>
      </p:sp>
      <p:sp>
        <p:nvSpPr>
          <p:cNvPr id="11" name="Provides information related to all government sponsored loans/insurance schemes at single place.">
            <a:extLst>
              <a:ext uri="{FF2B5EF4-FFF2-40B4-BE49-F238E27FC236}">
                <a16:creationId xmlns:a16="http://schemas.microsoft.com/office/drawing/2014/main" id="{0CE367E8-12DD-4A01-A98E-D2C6D7F41EA9}"/>
              </a:ext>
            </a:extLst>
          </p:cNvPr>
          <p:cNvSpPr txBox="1"/>
          <p:nvPr/>
        </p:nvSpPr>
        <p:spPr>
          <a:xfrm>
            <a:off x="1784068" y="2571884"/>
            <a:ext cx="13255296" cy="7641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lnSpc>
                <a:spcPct val="90000"/>
              </a:lnSpc>
              <a:defRPr sz="4100">
                <a:solidFill>
                  <a:schemeClr val="accent1">
                    <a:hueOff val="273561"/>
                    <a:satOff val="2937"/>
                    <a:lumOff val="-22233"/>
                  </a:schemeClr>
                </a:solidFill>
                <a:latin typeface="Helvetica"/>
                <a:ea typeface="Helvetica"/>
                <a:cs typeface="Helvetica"/>
                <a:sym typeface="Helvetica"/>
              </a:defRPr>
            </a:lvl1pPr>
          </a:lstStyle>
          <a:p>
            <a:pPr marL="457200" indent="-457200">
              <a:lnSpc>
                <a:spcPct val="150000"/>
              </a:lnSpc>
              <a:buFont typeface="Arial" panose="020B0604020202020204" pitchFamily="34" charset="0"/>
              <a:buChar char="•"/>
            </a:pPr>
            <a:r>
              <a:rPr lang="en-US" sz="2800" dirty="0"/>
              <a:t>In order to decreases the wastage of water in agriculture, will develop web/mobile app which takes 7 inputs namely. </a:t>
            </a:r>
          </a:p>
          <a:p>
            <a:pPr marL="457200" indent="-457200">
              <a:lnSpc>
                <a:spcPct val="150000"/>
              </a:lnSpc>
              <a:buFont typeface="Wingdings" panose="05000000000000000000" pitchFamily="2" charset="2"/>
              <a:buChar char="Ø"/>
            </a:pPr>
            <a:r>
              <a:rPr lang="en-US" sz="2800" dirty="0"/>
              <a:t> Crop Name</a:t>
            </a:r>
          </a:p>
          <a:p>
            <a:pPr marL="457200" indent="-457200">
              <a:lnSpc>
                <a:spcPct val="150000"/>
              </a:lnSpc>
              <a:buFont typeface="Wingdings" panose="05000000000000000000" pitchFamily="2" charset="2"/>
              <a:buChar char="Ø"/>
            </a:pPr>
            <a:r>
              <a:rPr lang="en-US" sz="2800" dirty="0"/>
              <a:t> State Name</a:t>
            </a:r>
          </a:p>
          <a:p>
            <a:pPr marL="457200" indent="-457200">
              <a:lnSpc>
                <a:spcPct val="150000"/>
              </a:lnSpc>
              <a:buFont typeface="Wingdings" panose="05000000000000000000" pitchFamily="2" charset="2"/>
              <a:buChar char="Ø"/>
            </a:pPr>
            <a:r>
              <a:rPr lang="en-US" sz="2800" dirty="0"/>
              <a:t> Temperature</a:t>
            </a:r>
          </a:p>
          <a:p>
            <a:pPr marL="457200" indent="-457200">
              <a:lnSpc>
                <a:spcPct val="150000"/>
              </a:lnSpc>
              <a:buFont typeface="Wingdings" panose="05000000000000000000" pitchFamily="2" charset="2"/>
              <a:buChar char="Ø"/>
            </a:pPr>
            <a:r>
              <a:rPr lang="en-US" sz="2800" dirty="0"/>
              <a:t> Humidity</a:t>
            </a:r>
          </a:p>
          <a:p>
            <a:pPr marL="457200" indent="-457200">
              <a:lnSpc>
                <a:spcPct val="150000"/>
              </a:lnSpc>
              <a:buFont typeface="Wingdings" panose="05000000000000000000" pitchFamily="2" charset="2"/>
              <a:buChar char="Ø"/>
            </a:pPr>
            <a:r>
              <a:rPr lang="en-US" sz="2800" dirty="0"/>
              <a:t>Air Pressure</a:t>
            </a:r>
          </a:p>
          <a:p>
            <a:pPr marL="457200" indent="-457200">
              <a:lnSpc>
                <a:spcPct val="150000"/>
              </a:lnSpc>
              <a:buFont typeface="Wingdings" panose="05000000000000000000" pitchFamily="2" charset="2"/>
              <a:buChar char="Ø"/>
            </a:pPr>
            <a:r>
              <a:rPr lang="en-US" sz="2800" dirty="0"/>
              <a:t>Soil Fertility</a:t>
            </a:r>
          </a:p>
          <a:p>
            <a:pPr marL="457200" indent="-457200">
              <a:lnSpc>
                <a:spcPct val="150000"/>
              </a:lnSpc>
              <a:buFont typeface="Wingdings" panose="05000000000000000000" pitchFamily="2" charset="2"/>
              <a:buChar char="Ø"/>
            </a:pPr>
            <a:r>
              <a:rPr lang="en-US" sz="2800" dirty="0"/>
              <a:t>Light Intensity</a:t>
            </a:r>
          </a:p>
          <a:p>
            <a:pPr marL="457200" indent="-457200">
              <a:lnSpc>
                <a:spcPct val="150000"/>
              </a:lnSpc>
              <a:buFont typeface="Arial" panose="020B0604020202020204" pitchFamily="34" charset="0"/>
              <a:buChar char="•"/>
            </a:pPr>
            <a:r>
              <a:rPr lang="en-US" sz="2800" dirty="0"/>
              <a:t>Using Machine Learning it will give the output, what amount of water(litre) per acre required. </a:t>
            </a:r>
          </a:p>
          <a:p>
            <a:pPr marL="457200" indent="-457200">
              <a:buFont typeface="Arial" panose="020B0604020202020204" pitchFamily="34" charset="0"/>
              <a:buChar char="•"/>
            </a:pPr>
            <a:endParaRPr sz="2800" dirty="0"/>
          </a:p>
        </p:txBody>
      </p:sp>
      <p:grpSp>
        <p:nvGrpSpPr>
          <p:cNvPr id="17" name="Group">
            <a:extLst>
              <a:ext uri="{FF2B5EF4-FFF2-40B4-BE49-F238E27FC236}">
                <a16:creationId xmlns:a16="http://schemas.microsoft.com/office/drawing/2014/main" id="{5B755F4C-6DDD-4196-8167-9AD246BDCF39}"/>
              </a:ext>
            </a:extLst>
          </p:cNvPr>
          <p:cNvGrpSpPr/>
          <p:nvPr/>
        </p:nvGrpSpPr>
        <p:grpSpPr>
          <a:xfrm>
            <a:off x="17829873" y="9033942"/>
            <a:ext cx="5958469" cy="4056118"/>
            <a:chOff x="0" y="13243"/>
            <a:chExt cx="5958467" cy="5949750"/>
          </a:xfrm>
        </p:grpSpPr>
        <p:sp>
          <p:nvSpPr>
            <p:cNvPr id="18" name="Rounded Rectangle">
              <a:extLst>
                <a:ext uri="{FF2B5EF4-FFF2-40B4-BE49-F238E27FC236}">
                  <a16:creationId xmlns:a16="http://schemas.microsoft.com/office/drawing/2014/main" id="{5DDBB701-928C-47F4-9F35-A97B47B8FDCE}"/>
                </a:ext>
              </a:extLst>
            </p:cNvPr>
            <p:cNvSpPr/>
            <p:nvPr/>
          </p:nvSpPr>
          <p:spPr>
            <a:xfrm>
              <a:off x="0" y="2136094"/>
              <a:ext cx="1749754" cy="1749755"/>
            </a:xfrm>
            <a:prstGeom prst="roundRect">
              <a:avLst>
                <a:gd name="adj" fmla="val 15000"/>
              </a:avLst>
            </a:prstGeom>
            <a:solidFill>
              <a:srgbClr val="FFFFFF"/>
            </a:solid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a:p>
          </p:txBody>
        </p:sp>
        <p:sp>
          <p:nvSpPr>
            <p:cNvPr id="19" name="Rounded Rectangle">
              <a:extLst>
                <a:ext uri="{FF2B5EF4-FFF2-40B4-BE49-F238E27FC236}">
                  <a16:creationId xmlns:a16="http://schemas.microsoft.com/office/drawing/2014/main" id="{0223AB8A-4B8E-4D1A-9F87-1F17C0994FB4}"/>
                </a:ext>
              </a:extLst>
            </p:cNvPr>
            <p:cNvSpPr/>
            <p:nvPr/>
          </p:nvSpPr>
          <p:spPr>
            <a:xfrm>
              <a:off x="2099081" y="2136094"/>
              <a:ext cx="3859386" cy="1749755"/>
            </a:xfrm>
            <a:prstGeom prst="roundRect">
              <a:avLst>
                <a:gd name="adj" fmla="val 15000"/>
              </a:avLst>
            </a:prstGeom>
            <a:solidFill>
              <a:srgbClr val="FFFFFF"/>
            </a:solid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a:p>
          </p:txBody>
        </p:sp>
        <p:sp>
          <p:nvSpPr>
            <p:cNvPr id="20" name="Rounded Rectangle">
              <a:extLst>
                <a:ext uri="{FF2B5EF4-FFF2-40B4-BE49-F238E27FC236}">
                  <a16:creationId xmlns:a16="http://schemas.microsoft.com/office/drawing/2014/main" id="{EC5F5ABC-655A-41DE-B9FC-B4A7CC6C28DD}"/>
                </a:ext>
              </a:extLst>
            </p:cNvPr>
            <p:cNvSpPr/>
            <p:nvPr/>
          </p:nvSpPr>
          <p:spPr>
            <a:xfrm>
              <a:off x="4037935" y="13243"/>
              <a:ext cx="1749754" cy="1749755"/>
            </a:xfrm>
            <a:prstGeom prst="roundRect">
              <a:avLst>
                <a:gd name="adj" fmla="val 15000"/>
              </a:avLst>
            </a:prstGeom>
            <a:solidFill>
              <a:srgbClr val="FFFFFF"/>
            </a:solid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a:p>
          </p:txBody>
        </p:sp>
        <p:sp>
          <p:nvSpPr>
            <p:cNvPr id="22" name="Rounded Rectangle">
              <a:extLst>
                <a:ext uri="{FF2B5EF4-FFF2-40B4-BE49-F238E27FC236}">
                  <a16:creationId xmlns:a16="http://schemas.microsoft.com/office/drawing/2014/main" id="{9BB33299-5370-4E31-85DF-2587F097A48B}"/>
                </a:ext>
              </a:extLst>
            </p:cNvPr>
            <p:cNvSpPr/>
            <p:nvPr/>
          </p:nvSpPr>
          <p:spPr>
            <a:xfrm>
              <a:off x="68685" y="4213238"/>
              <a:ext cx="1749755" cy="1749755"/>
            </a:xfrm>
            <a:prstGeom prst="roundRect">
              <a:avLst>
                <a:gd name="adj" fmla="val 15000"/>
              </a:avLst>
            </a:prstGeom>
            <a:solidFill>
              <a:srgbClr val="FFFFFF"/>
            </a:solid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a:p>
          </p:txBody>
        </p:sp>
        <p:sp>
          <p:nvSpPr>
            <p:cNvPr id="23" name="Rounded Rectangle">
              <a:extLst>
                <a:ext uri="{FF2B5EF4-FFF2-40B4-BE49-F238E27FC236}">
                  <a16:creationId xmlns:a16="http://schemas.microsoft.com/office/drawing/2014/main" id="{37FDF446-A21E-4B23-B522-1ABBD9D1EF4A}"/>
                </a:ext>
              </a:extLst>
            </p:cNvPr>
            <p:cNvSpPr/>
            <p:nvPr/>
          </p:nvSpPr>
          <p:spPr>
            <a:xfrm>
              <a:off x="0" y="58949"/>
              <a:ext cx="3770031" cy="1749755"/>
            </a:xfrm>
            <a:prstGeom prst="roundRect">
              <a:avLst>
                <a:gd name="adj" fmla="val 15000"/>
              </a:avLst>
            </a:prstGeom>
            <a:solidFill>
              <a:srgbClr val="FFFFFF"/>
            </a:solid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a:p>
          </p:txBody>
        </p:sp>
        <p:sp>
          <p:nvSpPr>
            <p:cNvPr id="24" name="Rounded Rectangle">
              <a:extLst>
                <a:ext uri="{FF2B5EF4-FFF2-40B4-BE49-F238E27FC236}">
                  <a16:creationId xmlns:a16="http://schemas.microsoft.com/office/drawing/2014/main" id="{95611CA4-C4DF-4219-86A1-786AADED9337}"/>
                </a:ext>
              </a:extLst>
            </p:cNvPr>
            <p:cNvSpPr/>
            <p:nvPr/>
          </p:nvSpPr>
          <p:spPr>
            <a:xfrm>
              <a:off x="2249702" y="4213238"/>
              <a:ext cx="1749755" cy="1749755"/>
            </a:xfrm>
            <a:prstGeom prst="roundRect">
              <a:avLst>
                <a:gd name="adj" fmla="val 15000"/>
              </a:avLst>
            </a:prstGeom>
            <a:solidFill>
              <a:srgbClr val="FFFFFF"/>
            </a:solid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a:p>
          </p:txBody>
        </p:sp>
        <p:pic>
          <p:nvPicPr>
            <p:cNvPr id="25" name="python.png" descr="python.png">
              <a:extLst>
                <a:ext uri="{FF2B5EF4-FFF2-40B4-BE49-F238E27FC236}">
                  <a16:creationId xmlns:a16="http://schemas.microsoft.com/office/drawing/2014/main" id="{41272F48-0FEB-4F78-89F5-9C4B6EA90063}"/>
                </a:ext>
              </a:extLst>
            </p:cNvPr>
            <p:cNvPicPr>
              <a:picLocks noChangeAspect="1"/>
            </p:cNvPicPr>
            <p:nvPr/>
          </p:nvPicPr>
          <p:blipFill>
            <a:blip r:embed="rId3"/>
            <a:srcRect r="75118" b="10503"/>
            <a:stretch>
              <a:fillRect/>
            </a:stretch>
          </p:blipFill>
          <p:spPr>
            <a:xfrm>
              <a:off x="405604" y="2385018"/>
              <a:ext cx="953933" cy="995740"/>
            </a:xfrm>
            <a:prstGeom prst="rect">
              <a:avLst/>
            </a:prstGeom>
            <a:ln w="12700" cap="flat">
              <a:noFill/>
              <a:miter lim="400000"/>
            </a:ln>
            <a:effectLst/>
          </p:spPr>
        </p:pic>
        <p:pic>
          <p:nvPicPr>
            <p:cNvPr id="26" name="python.png" descr="python.png">
              <a:extLst>
                <a:ext uri="{FF2B5EF4-FFF2-40B4-BE49-F238E27FC236}">
                  <a16:creationId xmlns:a16="http://schemas.microsoft.com/office/drawing/2014/main" id="{AB4058EA-BA7A-4D52-8075-2448D8D8E5A2}"/>
                </a:ext>
              </a:extLst>
            </p:cNvPr>
            <p:cNvPicPr>
              <a:picLocks noChangeAspect="1"/>
            </p:cNvPicPr>
            <p:nvPr/>
          </p:nvPicPr>
          <p:blipFill>
            <a:blip r:embed="rId3"/>
            <a:srcRect l="28573" r="5379" b="26213"/>
            <a:stretch>
              <a:fillRect/>
            </a:stretch>
          </p:blipFill>
          <p:spPr>
            <a:xfrm>
              <a:off x="397288" y="3450648"/>
              <a:ext cx="953724" cy="309207"/>
            </a:xfrm>
            <a:prstGeom prst="rect">
              <a:avLst/>
            </a:prstGeom>
            <a:ln w="12700" cap="flat">
              <a:noFill/>
              <a:miter lim="400000"/>
            </a:ln>
            <a:effectLst/>
          </p:spPr>
        </p:pic>
        <p:pic>
          <p:nvPicPr>
            <p:cNvPr id="27" name="1200px-Scikit_learn_logo_small.svg.png" descr="1200px-Scikit_learn_logo_small.svg.png">
              <a:extLst>
                <a:ext uri="{FF2B5EF4-FFF2-40B4-BE49-F238E27FC236}">
                  <a16:creationId xmlns:a16="http://schemas.microsoft.com/office/drawing/2014/main" id="{76DA59C9-0C8D-461D-BD60-F078ECF3C6BA}"/>
                </a:ext>
              </a:extLst>
            </p:cNvPr>
            <p:cNvPicPr>
              <a:picLocks noChangeAspect="1"/>
            </p:cNvPicPr>
            <p:nvPr/>
          </p:nvPicPr>
          <p:blipFill>
            <a:blip r:embed="rId4"/>
            <a:stretch>
              <a:fillRect/>
            </a:stretch>
          </p:blipFill>
          <p:spPr>
            <a:xfrm>
              <a:off x="2784526" y="2337856"/>
              <a:ext cx="2500740" cy="1346232"/>
            </a:xfrm>
            <a:prstGeom prst="rect">
              <a:avLst/>
            </a:prstGeom>
            <a:ln w="12700" cap="flat">
              <a:noFill/>
              <a:miter lim="400000"/>
            </a:ln>
            <a:effectLst/>
          </p:spPr>
        </p:pic>
        <p:pic>
          <p:nvPicPr>
            <p:cNvPr id="28" name="872px-Android_robot.svg.png" descr="872px-Android_robot.svg.png">
              <a:extLst>
                <a:ext uri="{FF2B5EF4-FFF2-40B4-BE49-F238E27FC236}">
                  <a16:creationId xmlns:a16="http://schemas.microsoft.com/office/drawing/2014/main" id="{C263D214-C8AA-40D4-B42D-43C3882F3CEA}"/>
                </a:ext>
              </a:extLst>
            </p:cNvPr>
            <p:cNvPicPr>
              <a:picLocks noChangeAspect="1"/>
            </p:cNvPicPr>
            <p:nvPr/>
          </p:nvPicPr>
          <p:blipFill>
            <a:blip r:embed="rId5"/>
            <a:stretch>
              <a:fillRect/>
            </a:stretch>
          </p:blipFill>
          <p:spPr>
            <a:xfrm>
              <a:off x="4394528" y="215003"/>
              <a:ext cx="1147521" cy="1346233"/>
            </a:xfrm>
            <a:prstGeom prst="rect">
              <a:avLst/>
            </a:prstGeom>
            <a:ln w="12700" cap="flat">
              <a:noFill/>
              <a:miter lim="400000"/>
            </a:ln>
            <a:effectLst/>
          </p:spPr>
        </p:pic>
        <p:pic>
          <p:nvPicPr>
            <p:cNvPr id="29" name="django-logo-positive.png" descr="django-logo-positive.png">
              <a:extLst>
                <a:ext uri="{FF2B5EF4-FFF2-40B4-BE49-F238E27FC236}">
                  <a16:creationId xmlns:a16="http://schemas.microsoft.com/office/drawing/2014/main" id="{CE0F0EBF-4A90-4961-A1A1-C2B6B67ABA37}"/>
                </a:ext>
              </a:extLst>
            </p:cNvPr>
            <p:cNvPicPr>
              <a:picLocks noChangeAspect="1"/>
            </p:cNvPicPr>
            <p:nvPr/>
          </p:nvPicPr>
          <p:blipFill>
            <a:blip r:embed="rId6"/>
            <a:stretch>
              <a:fillRect/>
            </a:stretch>
          </p:blipFill>
          <p:spPr>
            <a:xfrm>
              <a:off x="328219" y="423133"/>
              <a:ext cx="3085318" cy="1074720"/>
            </a:xfrm>
            <a:prstGeom prst="rect">
              <a:avLst/>
            </a:prstGeom>
            <a:ln w="12700" cap="flat">
              <a:noFill/>
              <a:miter lim="400000"/>
            </a:ln>
            <a:effectLst/>
          </p:spPr>
        </p:pic>
        <p:pic>
          <p:nvPicPr>
            <p:cNvPr id="30" name="1200px-HTML5_logo_and_wordmark.svg.png" descr="1200px-HTML5_logo_and_wordmark.svg.png">
              <a:extLst>
                <a:ext uri="{FF2B5EF4-FFF2-40B4-BE49-F238E27FC236}">
                  <a16:creationId xmlns:a16="http://schemas.microsoft.com/office/drawing/2014/main" id="{E3C83F63-8FFD-48F7-B988-335FBE1FC16D}"/>
                </a:ext>
              </a:extLst>
            </p:cNvPr>
            <p:cNvPicPr>
              <a:picLocks noChangeAspect="1"/>
            </p:cNvPicPr>
            <p:nvPr/>
          </p:nvPicPr>
          <p:blipFill>
            <a:blip r:embed="rId7"/>
            <a:stretch>
              <a:fillRect/>
            </a:stretch>
          </p:blipFill>
          <p:spPr>
            <a:xfrm>
              <a:off x="2350925" y="4497712"/>
              <a:ext cx="1357019" cy="1357018"/>
            </a:xfrm>
            <a:prstGeom prst="rect">
              <a:avLst/>
            </a:prstGeom>
            <a:ln w="12700" cap="flat">
              <a:noFill/>
              <a:miter lim="400000"/>
            </a:ln>
            <a:effectLst/>
          </p:spPr>
        </p:pic>
        <p:pic>
          <p:nvPicPr>
            <p:cNvPr id="33" name="mysql_PNG35.png" descr="mysql_PNG35.png">
              <a:extLst>
                <a:ext uri="{FF2B5EF4-FFF2-40B4-BE49-F238E27FC236}">
                  <a16:creationId xmlns:a16="http://schemas.microsoft.com/office/drawing/2014/main" id="{1046A948-520A-4CF9-82FD-2D6F0F822827}"/>
                </a:ext>
              </a:extLst>
            </p:cNvPr>
            <p:cNvPicPr>
              <a:picLocks noChangeAspect="1"/>
            </p:cNvPicPr>
            <p:nvPr/>
          </p:nvPicPr>
          <p:blipFill>
            <a:blip r:embed="rId8"/>
            <a:srcRect/>
            <a:stretch>
              <a:fillRect/>
            </a:stretch>
          </p:blipFill>
          <p:spPr>
            <a:xfrm>
              <a:off x="147692" y="4511487"/>
              <a:ext cx="1591741" cy="1103608"/>
            </a:xfrm>
            <a:prstGeom prst="rect">
              <a:avLst/>
            </a:prstGeom>
            <a:ln w="12700" cap="flat">
              <a:noFill/>
              <a:miter lim="400000"/>
            </a:ln>
            <a:effectLst/>
          </p:spPr>
        </p:pic>
      </p:grpSp>
      <p:sp>
        <p:nvSpPr>
          <p:cNvPr id="38" name="Dependencies">
            <a:extLst>
              <a:ext uri="{FF2B5EF4-FFF2-40B4-BE49-F238E27FC236}">
                <a16:creationId xmlns:a16="http://schemas.microsoft.com/office/drawing/2014/main" id="{2F859C9B-BECD-44F8-A351-0047D8176B5E}"/>
              </a:ext>
            </a:extLst>
          </p:cNvPr>
          <p:cNvSpPr txBox="1"/>
          <p:nvPr/>
        </p:nvSpPr>
        <p:spPr>
          <a:xfrm>
            <a:off x="17519726" y="7566855"/>
            <a:ext cx="6772687" cy="990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defRPr sz="6000" b="1">
                <a:solidFill>
                  <a:srgbClr val="FFFFFF"/>
                </a:solidFill>
                <a:latin typeface="Helvetica"/>
                <a:ea typeface="Helvetica"/>
                <a:cs typeface="Helvetica"/>
                <a:sym typeface="Helvetica"/>
              </a:defRPr>
            </a:lvl1pPr>
          </a:lstStyle>
          <a:p>
            <a:r>
              <a:rPr lang="en-IN" sz="5500" dirty="0"/>
              <a:t>Technologies Stack</a:t>
            </a:r>
            <a:endParaRPr sz="55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Use Cases"/>
          <p:cNvSpPr txBox="1"/>
          <p:nvPr/>
        </p:nvSpPr>
        <p:spPr>
          <a:xfrm>
            <a:off x="707875" y="1387642"/>
            <a:ext cx="15407682" cy="1067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r>
              <a:rPr lang="en-IN" dirty="0"/>
              <a:t>Technical Solution  </a:t>
            </a:r>
            <a:endParaRPr dirty="0"/>
          </a:p>
        </p:txBody>
      </p:sp>
      <p:sp>
        <p:nvSpPr>
          <p:cNvPr id="173" name="Dependencies"/>
          <p:cNvSpPr txBox="1"/>
          <p:nvPr/>
        </p:nvSpPr>
        <p:spPr>
          <a:xfrm>
            <a:off x="17359797" y="385073"/>
            <a:ext cx="5322145" cy="1057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defRPr sz="6000" b="1">
                <a:solidFill>
                  <a:srgbClr val="FFFFFF"/>
                </a:solidFill>
                <a:latin typeface="Helvetica"/>
                <a:ea typeface="Helvetica"/>
                <a:cs typeface="Helvetica"/>
                <a:sym typeface="Helvetica"/>
              </a:defRPr>
            </a:lvl1pPr>
          </a:lstStyle>
          <a:p>
            <a:r>
              <a:rPr dirty="0"/>
              <a:t>Dependencies</a:t>
            </a:r>
          </a:p>
        </p:txBody>
      </p:sp>
      <p:sp>
        <p:nvSpPr>
          <p:cNvPr id="174" name="WHAT DO WE NEED"/>
          <p:cNvSpPr txBox="1"/>
          <p:nvPr/>
        </p:nvSpPr>
        <p:spPr>
          <a:xfrm>
            <a:off x="17418184" y="1449674"/>
            <a:ext cx="5947917" cy="549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lnSpc>
                <a:spcPct val="120000"/>
              </a:lnSpc>
              <a:defRPr sz="2700" b="1">
                <a:solidFill>
                  <a:srgbClr val="FFFFFF"/>
                </a:solidFill>
                <a:latin typeface="Helvetica"/>
                <a:ea typeface="Helvetica"/>
                <a:cs typeface="Helvetica"/>
                <a:sym typeface="Helvetica"/>
              </a:defRPr>
            </a:lvl1pPr>
          </a:lstStyle>
          <a:p>
            <a:r>
              <a:t>WHAT DO WE NEED</a:t>
            </a:r>
          </a:p>
        </p:txBody>
      </p:sp>
      <p:pic>
        <p:nvPicPr>
          <p:cNvPr id="176" name="image.png" descr="image.png"/>
          <p:cNvPicPr>
            <a:picLocks noChangeAspect="1"/>
          </p:cNvPicPr>
          <p:nvPr/>
        </p:nvPicPr>
        <p:blipFill>
          <a:blip r:embed="rId2"/>
          <a:stretch>
            <a:fillRect/>
          </a:stretch>
        </p:blipFill>
        <p:spPr>
          <a:xfrm>
            <a:off x="1252762" y="3671209"/>
            <a:ext cx="1968500" cy="1991659"/>
          </a:xfrm>
          <a:prstGeom prst="rect">
            <a:avLst/>
          </a:prstGeom>
          <a:ln w="12700">
            <a:miter lim="400000"/>
          </a:ln>
        </p:spPr>
      </p:pic>
      <p:pic>
        <p:nvPicPr>
          <p:cNvPr id="177" name="image.png" descr="image.png"/>
          <p:cNvPicPr>
            <a:picLocks noChangeAspect="1"/>
          </p:cNvPicPr>
          <p:nvPr/>
        </p:nvPicPr>
        <p:blipFill>
          <a:blip r:embed="rId3"/>
          <a:stretch>
            <a:fillRect/>
          </a:stretch>
        </p:blipFill>
        <p:spPr>
          <a:xfrm>
            <a:off x="1543955" y="7493000"/>
            <a:ext cx="1319753" cy="1333500"/>
          </a:xfrm>
          <a:prstGeom prst="rect">
            <a:avLst/>
          </a:prstGeom>
          <a:ln w="12700">
            <a:miter lim="400000"/>
          </a:ln>
        </p:spPr>
      </p:pic>
      <p:pic>
        <p:nvPicPr>
          <p:cNvPr id="178" name="image.png" descr="image.png"/>
          <p:cNvPicPr>
            <a:picLocks noChangeAspect="1"/>
          </p:cNvPicPr>
          <p:nvPr/>
        </p:nvPicPr>
        <p:blipFill>
          <a:blip r:embed="rId4"/>
          <a:stretch>
            <a:fillRect/>
          </a:stretch>
        </p:blipFill>
        <p:spPr>
          <a:xfrm>
            <a:off x="1462312" y="10451252"/>
            <a:ext cx="1549400" cy="1549400"/>
          </a:xfrm>
          <a:prstGeom prst="rect">
            <a:avLst/>
          </a:prstGeom>
          <a:ln w="12700">
            <a:miter lim="400000"/>
          </a:ln>
        </p:spPr>
      </p:pic>
      <p:sp>
        <p:nvSpPr>
          <p:cNvPr id="11" name="Provides information related to all government sponsored loans/insurance schemes at single place.">
            <a:extLst>
              <a:ext uri="{FF2B5EF4-FFF2-40B4-BE49-F238E27FC236}">
                <a16:creationId xmlns:a16="http://schemas.microsoft.com/office/drawing/2014/main" id="{0CE367E8-12DD-4A01-A98E-D2C6D7F41EA9}"/>
              </a:ext>
            </a:extLst>
          </p:cNvPr>
          <p:cNvSpPr txBox="1"/>
          <p:nvPr/>
        </p:nvSpPr>
        <p:spPr>
          <a:xfrm>
            <a:off x="4185091" y="3845845"/>
            <a:ext cx="13255296" cy="22125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lnSpc>
                <a:spcPct val="90000"/>
              </a:lnSpc>
              <a:defRPr sz="4100">
                <a:solidFill>
                  <a:schemeClr val="accent1">
                    <a:hueOff val="273561"/>
                    <a:satOff val="2937"/>
                    <a:lumOff val="-22233"/>
                  </a:schemeClr>
                </a:solidFill>
                <a:latin typeface="Helvetica"/>
                <a:ea typeface="Helvetica"/>
                <a:cs typeface="Helvetica"/>
                <a:sym typeface="Helvetica"/>
              </a:defRPr>
            </a:lvl1pPr>
          </a:lstStyle>
          <a:p>
            <a:pPr marL="457200" indent="-457200">
              <a:lnSpc>
                <a:spcPct val="150000"/>
              </a:lnSpc>
              <a:buFont typeface="Arial" panose="020B0604020202020204" pitchFamily="34" charset="0"/>
              <a:buChar char="•"/>
            </a:pPr>
            <a:r>
              <a:rPr lang="en-US" sz="2800" dirty="0"/>
              <a:t>It will take 7 inputs (Crop Name, State Name, Temperature, Humidity, Air     Pressure, Soil Fertility, Light Intensity)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sz="2800" dirty="0"/>
          </a:p>
        </p:txBody>
      </p:sp>
      <p:sp>
        <p:nvSpPr>
          <p:cNvPr id="12" name="Provides information related to all government sponsored loans/insurance schemes at single place.">
            <a:extLst>
              <a:ext uri="{FF2B5EF4-FFF2-40B4-BE49-F238E27FC236}">
                <a16:creationId xmlns:a16="http://schemas.microsoft.com/office/drawing/2014/main" id="{CE4D7291-CEBE-4B60-A36E-FD24296D5DA8}"/>
              </a:ext>
            </a:extLst>
          </p:cNvPr>
          <p:cNvSpPr txBox="1"/>
          <p:nvPr/>
        </p:nvSpPr>
        <p:spPr>
          <a:xfrm>
            <a:off x="4162888" y="10313185"/>
            <a:ext cx="13255296" cy="3246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lnSpc>
                <a:spcPct val="90000"/>
              </a:lnSpc>
              <a:defRPr sz="4100">
                <a:solidFill>
                  <a:schemeClr val="accent1">
                    <a:hueOff val="273561"/>
                    <a:satOff val="2937"/>
                    <a:lumOff val="-22233"/>
                  </a:schemeClr>
                </a:solidFill>
                <a:latin typeface="Helvetica"/>
                <a:ea typeface="Helvetica"/>
                <a:cs typeface="Helvetica"/>
                <a:sym typeface="Helvetica"/>
              </a:defRPr>
            </a:lvl1pPr>
          </a:lstStyle>
          <a:p>
            <a:pPr marL="457200" indent="-457200">
              <a:lnSpc>
                <a:spcPct val="150000"/>
              </a:lnSpc>
              <a:buFont typeface="Arial" panose="020B0604020202020204" pitchFamily="34" charset="0"/>
              <a:buChar char="•"/>
            </a:pPr>
            <a:r>
              <a:rPr lang="en-US" sz="2800" dirty="0"/>
              <a:t>Interact by giving the inputs information.</a:t>
            </a:r>
          </a:p>
          <a:p>
            <a:pPr marL="457200" indent="-457200">
              <a:lnSpc>
                <a:spcPct val="150000"/>
              </a:lnSpc>
              <a:buFont typeface="Arial" panose="020B0604020202020204" pitchFamily="34" charset="0"/>
              <a:buChar char="•"/>
            </a:pPr>
            <a:r>
              <a:rPr lang="en-US" sz="2800" dirty="0"/>
              <a:t>Can save the required information in his/her profile.</a:t>
            </a:r>
          </a:p>
          <a:p>
            <a:pPr marL="457200" indent="-457200">
              <a:lnSpc>
                <a:spcPct val="150000"/>
              </a:lnSpc>
              <a:buFont typeface="Arial" panose="020B0604020202020204" pitchFamily="34" charset="0"/>
              <a:buChar char="•"/>
            </a:pPr>
            <a:r>
              <a:rPr lang="en-US" sz="2800" dirty="0"/>
              <a:t>Can review his/her prediction of quantity of water required per acre.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sz="2800" dirty="0"/>
          </a:p>
        </p:txBody>
      </p:sp>
      <p:sp>
        <p:nvSpPr>
          <p:cNvPr id="13" name="Provides information related to all government sponsored loans/insurance schemes at single place.">
            <a:extLst>
              <a:ext uri="{FF2B5EF4-FFF2-40B4-BE49-F238E27FC236}">
                <a16:creationId xmlns:a16="http://schemas.microsoft.com/office/drawing/2014/main" id="{7DFC8F28-2990-48B6-B7D1-F03ACFB17C1B}"/>
              </a:ext>
            </a:extLst>
          </p:cNvPr>
          <p:cNvSpPr txBox="1"/>
          <p:nvPr/>
        </p:nvSpPr>
        <p:spPr>
          <a:xfrm>
            <a:off x="4185091" y="7391361"/>
            <a:ext cx="13255296" cy="3338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lnSpc>
                <a:spcPct val="90000"/>
              </a:lnSpc>
              <a:defRPr sz="4100">
                <a:solidFill>
                  <a:schemeClr val="accent1">
                    <a:hueOff val="273561"/>
                    <a:satOff val="2937"/>
                    <a:lumOff val="-22233"/>
                  </a:schemeClr>
                </a:solidFill>
                <a:latin typeface="Helvetica"/>
                <a:ea typeface="Helvetica"/>
                <a:cs typeface="Helvetica"/>
                <a:sym typeface="Helvetica"/>
              </a:defRPr>
            </a:lvl1pPr>
          </a:lstStyle>
          <a:p>
            <a:pPr marL="457200" indent="-457200">
              <a:lnSpc>
                <a:spcPct val="150000"/>
              </a:lnSpc>
              <a:buFont typeface="Arial" panose="020B0604020202020204" pitchFamily="34" charset="0"/>
              <a:buChar char="•"/>
            </a:pPr>
            <a:r>
              <a:rPr lang="en-US" sz="2800" dirty="0"/>
              <a:t>Can add different intents for perfect experiences </a:t>
            </a:r>
          </a:p>
          <a:p>
            <a:pPr marL="457200" indent="-457200">
              <a:lnSpc>
                <a:spcPct val="150000"/>
              </a:lnSpc>
              <a:buFont typeface="Arial" panose="020B0604020202020204" pitchFamily="34" charset="0"/>
              <a:buChar char="•"/>
            </a:pPr>
            <a:r>
              <a:rPr lang="en-US" sz="2800" dirty="0"/>
              <a:t>Can define actions that can be embed into machine at the run time.</a:t>
            </a:r>
          </a:p>
          <a:p>
            <a:pPr marL="457200" indent="-457200">
              <a:lnSpc>
                <a:spcPct val="150000"/>
              </a:lnSpc>
              <a:buFont typeface="Arial" panose="020B0604020202020204" pitchFamily="34" charset="0"/>
              <a:buChar char="•"/>
            </a:pPr>
            <a:r>
              <a:rPr lang="en-US" sz="2800" dirty="0"/>
              <a:t>Can  train it accordingly for better accuracy.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sz="2800" dirty="0"/>
          </a:p>
        </p:txBody>
      </p:sp>
      <p:sp>
        <p:nvSpPr>
          <p:cNvPr id="2" name="Rectangle 1">
            <a:extLst>
              <a:ext uri="{FF2B5EF4-FFF2-40B4-BE49-F238E27FC236}">
                <a16:creationId xmlns:a16="http://schemas.microsoft.com/office/drawing/2014/main" id="{6CCAD70B-B615-46CF-BBF8-BF9EFCA43337}"/>
              </a:ext>
            </a:extLst>
          </p:cNvPr>
          <p:cNvSpPr/>
          <p:nvPr/>
        </p:nvSpPr>
        <p:spPr>
          <a:xfrm>
            <a:off x="1595323" y="12139572"/>
            <a:ext cx="1208985" cy="584775"/>
          </a:xfrm>
          <a:prstGeom prst="rect">
            <a:avLst/>
          </a:prstGeom>
        </p:spPr>
        <p:txBody>
          <a:bodyPr wrap="none">
            <a:spAutoFit/>
          </a:bodyPr>
          <a:lstStyle/>
          <a:p>
            <a:r>
              <a:rPr lang="en-US" sz="3200" b="1" dirty="0"/>
              <a:t>Users</a:t>
            </a:r>
          </a:p>
        </p:txBody>
      </p:sp>
      <p:sp>
        <p:nvSpPr>
          <p:cNvPr id="15" name="Rectangle 14">
            <a:extLst>
              <a:ext uri="{FF2B5EF4-FFF2-40B4-BE49-F238E27FC236}">
                <a16:creationId xmlns:a16="http://schemas.microsoft.com/office/drawing/2014/main" id="{738AE3A6-3CB0-428F-AA51-61B534E1D596}"/>
              </a:ext>
            </a:extLst>
          </p:cNvPr>
          <p:cNvSpPr/>
          <p:nvPr/>
        </p:nvSpPr>
        <p:spPr>
          <a:xfrm>
            <a:off x="1544028" y="9191206"/>
            <a:ext cx="1311578" cy="584775"/>
          </a:xfrm>
          <a:prstGeom prst="rect">
            <a:avLst/>
          </a:prstGeom>
        </p:spPr>
        <p:txBody>
          <a:bodyPr wrap="none">
            <a:spAutoFit/>
          </a:bodyPr>
          <a:lstStyle/>
          <a:p>
            <a:r>
              <a:rPr lang="en-US" sz="3200" b="1" dirty="0"/>
              <a:t>Admin</a:t>
            </a:r>
          </a:p>
        </p:txBody>
      </p:sp>
      <p:sp>
        <p:nvSpPr>
          <p:cNvPr id="16" name="Rectangle 15">
            <a:extLst>
              <a:ext uri="{FF2B5EF4-FFF2-40B4-BE49-F238E27FC236}">
                <a16:creationId xmlns:a16="http://schemas.microsoft.com/office/drawing/2014/main" id="{A854E996-1ACD-4C92-B901-3E3673E93605}"/>
              </a:ext>
            </a:extLst>
          </p:cNvPr>
          <p:cNvSpPr/>
          <p:nvPr/>
        </p:nvSpPr>
        <p:spPr>
          <a:xfrm>
            <a:off x="651957" y="6029565"/>
            <a:ext cx="3095719" cy="584775"/>
          </a:xfrm>
          <a:prstGeom prst="rect">
            <a:avLst/>
          </a:prstGeom>
        </p:spPr>
        <p:txBody>
          <a:bodyPr wrap="none">
            <a:spAutoFit/>
          </a:bodyPr>
          <a:lstStyle/>
          <a:p>
            <a:r>
              <a:rPr lang="en-US" sz="3200" b="1" dirty="0"/>
              <a:t>Mobile/Web App</a:t>
            </a:r>
          </a:p>
        </p:txBody>
      </p:sp>
    </p:spTree>
    <p:extLst>
      <p:ext uri="{BB962C8B-B14F-4D97-AF65-F5344CB8AC3E}">
        <p14:creationId xmlns:p14="http://schemas.microsoft.com/office/powerpoint/2010/main" val="31677829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137E3-CDA3-4A8C-AC17-B7C971D96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08" y="242596"/>
            <a:ext cx="23645984" cy="11625942"/>
          </a:xfrm>
          <a:prstGeom prst="rect">
            <a:avLst/>
          </a:prstGeom>
        </p:spPr>
      </p:pic>
      <p:sp>
        <p:nvSpPr>
          <p:cNvPr id="4" name="Use Cases">
            <a:extLst>
              <a:ext uri="{FF2B5EF4-FFF2-40B4-BE49-F238E27FC236}">
                <a16:creationId xmlns:a16="http://schemas.microsoft.com/office/drawing/2014/main" id="{A9F38EAE-B09A-4879-9716-858B04F43D4B}"/>
              </a:ext>
            </a:extLst>
          </p:cNvPr>
          <p:cNvSpPr txBox="1"/>
          <p:nvPr/>
        </p:nvSpPr>
        <p:spPr>
          <a:xfrm>
            <a:off x="6176865" y="11999167"/>
            <a:ext cx="11420669" cy="1067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6000" b="1">
                <a:solidFill>
                  <a:schemeClr val="accent1">
                    <a:hueOff val="273561"/>
                    <a:satOff val="2937"/>
                    <a:lumOff val="-22233"/>
                  </a:schemeClr>
                </a:solidFill>
                <a:latin typeface="Helvetica"/>
                <a:ea typeface="Helvetica"/>
                <a:cs typeface="Helvetica"/>
                <a:sym typeface="Helvetica"/>
              </a:defRPr>
            </a:lvl1pPr>
          </a:lstStyle>
          <a:p>
            <a:r>
              <a:rPr lang="en-IN" dirty="0">
                <a:hlinkClick r:id="rId3"/>
              </a:rPr>
              <a:t>Snap of Website Admin Portal  </a:t>
            </a:r>
            <a:endParaRPr dirty="0"/>
          </a:p>
        </p:txBody>
      </p:sp>
    </p:spTree>
    <p:extLst>
      <p:ext uri="{BB962C8B-B14F-4D97-AF65-F5344CB8AC3E}">
        <p14:creationId xmlns:p14="http://schemas.microsoft.com/office/powerpoint/2010/main" val="35548966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8F3E40-4EBA-4D04-9B02-32F44CE0C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807" y="727788"/>
            <a:ext cx="6473574" cy="11508576"/>
          </a:xfrm>
          <a:prstGeom prst="rect">
            <a:avLst/>
          </a:prstGeom>
        </p:spPr>
      </p:pic>
      <p:pic>
        <p:nvPicPr>
          <p:cNvPr id="3" name="Picture 2">
            <a:extLst>
              <a:ext uri="{FF2B5EF4-FFF2-40B4-BE49-F238E27FC236}">
                <a16:creationId xmlns:a16="http://schemas.microsoft.com/office/drawing/2014/main" id="{D9369AC7-DAC9-4FD6-8C49-2A86C8ADA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833" y="727788"/>
            <a:ext cx="6473574" cy="11508576"/>
          </a:xfrm>
          <a:prstGeom prst="rect">
            <a:avLst/>
          </a:prstGeom>
        </p:spPr>
      </p:pic>
      <p:pic>
        <p:nvPicPr>
          <p:cNvPr id="4" name="Picture 3">
            <a:extLst>
              <a:ext uri="{FF2B5EF4-FFF2-40B4-BE49-F238E27FC236}">
                <a16:creationId xmlns:a16="http://schemas.microsoft.com/office/drawing/2014/main" id="{D76DD252-7164-469E-AA84-42052644A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3320" y="727787"/>
            <a:ext cx="6473574" cy="11508577"/>
          </a:xfrm>
          <a:prstGeom prst="rect">
            <a:avLst/>
          </a:prstGeom>
        </p:spPr>
      </p:pic>
    </p:spTree>
    <p:extLst>
      <p:ext uri="{BB962C8B-B14F-4D97-AF65-F5344CB8AC3E}">
        <p14:creationId xmlns:p14="http://schemas.microsoft.com/office/powerpoint/2010/main" val="33145765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885D0D-044C-4263-B469-A84C61B50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88" y="946538"/>
            <a:ext cx="6158205" cy="10947920"/>
          </a:xfrm>
          <a:prstGeom prst="rect">
            <a:avLst/>
          </a:prstGeom>
        </p:spPr>
      </p:pic>
      <p:pic>
        <p:nvPicPr>
          <p:cNvPr id="5" name="Picture 4">
            <a:extLst>
              <a:ext uri="{FF2B5EF4-FFF2-40B4-BE49-F238E27FC236}">
                <a16:creationId xmlns:a16="http://schemas.microsoft.com/office/drawing/2014/main" id="{EFC8189A-4B14-449A-8DB8-054813EC1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778" y="946538"/>
            <a:ext cx="6229522" cy="10772711"/>
          </a:xfrm>
          <a:prstGeom prst="rect">
            <a:avLst/>
          </a:prstGeom>
        </p:spPr>
      </p:pic>
      <p:pic>
        <p:nvPicPr>
          <p:cNvPr id="6" name="Picture 5">
            <a:extLst>
              <a:ext uri="{FF2B5EF4-FFF2-40B4-BE49-F238E27FC236}">
                <a16:creationId xmlns:a16="http://schemas.microsoft.com/office/drawing/2014/main" id="{E7446ECE-69BA-43EA-8DB0-560185F01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5095" y="946537"/>
            <a:ext cx="6229522" cy="10772711"/>
          </a:xfrm>
          <a:prstGeom prst="rect">
            <a:avLst/>
          </a:prstGeom>
        </p:spPr>
      </p:pic>
    </p:spTree>
    <p:extLst>
      <p:ext uri="{BB962C8B-B14F-4D97-AF65-F5344CB8AC3E}">
        <p14:creationId xmlns:p14="http://schemas.microsoft.com/office/powerpoint/2010/main" val="225592439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230</TotalTime>
  <Words>513</Words>
  <Application>Microsoft Office PowerPoint</Application>
  <PresentationFormat>Custom</PresentationFormat>
  <Paragraphs>73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Helvetica</vt:lpstr>
      <vt:lpstr>Helvetica Light</vt:lpstr>
      <vt:lpstr>Helvetica Neue</vt:lpstr>
      <vt:lpstr>Times New Roman</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Revenue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Manish Garg</cp:lastModifiedBy>
  <cp:revision>32</cp:revision>
  <dcterms:modified xsi:type="dcterms:W3CDTF">2019-08-11T05:37:04Z</dcterms:modified>
</cp:coreProperties>
</file>