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0354F-51B7-4970-8358-C5B224550DA8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0DB5A-5666-48E8-8E15-768C23322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13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0DB5A-5666-48E8-8E15-768C233224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9A84-7624-46E6-99FD-8D35590D4E97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9758-B935-47AB-BB98-86E11F13F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3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9A84-7624-46E6-99FD-8D35590D4E97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9758-B935-47AB-BB98-86E11F13F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6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9A84-7624-46E6-99FD-8D35590D4E97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9758-B935-47AB-BB98-86E11F13F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29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9A84-7624-46E6-99FD-8D35590D4E97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9758-B935-47AB-BB98-86E11F13FA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824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9A84-7624-46E6-99FD-8D35590D4E97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9758-B935-47AB-BB98-86E11F13F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94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9A84-7624-46E6-99FD-8D35590D4E97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9758-B935-47AB-BB98-86E11F13F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02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9A84-7624-46E6-99FD-8D35590D4E97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9758-B935-47AB-BB98-86E11F13F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16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9A84-7624-46E6-99FD-8D35590D4E97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9758-B935-47AB-BB98-86E11F13F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7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9A84-7624-46E6-99FD-8D35590D4E97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9758-B935-47AB-BB98-86E11F13F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9A84-7624-46E6-99FD-8D35590D4E97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9758-B935-47AB-BB98-86E11F13F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7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9A84-7624-46E6-99FD-8D35590D4E97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9758-B935-47AB-BB98-86E11F13F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0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9A84-7624-46E6-99FD-8D35590D4E97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9758-B935-47AB-BB98-86E11F13F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2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9A84-7624-46E6-99FD-8D35590D4E97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9758-B935-47AB-BB98-86E11F13F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8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9A84-7624-46E6-99FD-8D35590D4E97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9758-B935-47AB-BB98-86E11F13F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4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9A84-7624-46E6-99FD-8D35590D4E97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9758-B935-47AB-BB98-86E11F13F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9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9A84-7624-46E6-99FD-8D35590D4E97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9758-B935-47AB-BB98-86E11F13F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4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9A84-7624-46E6-99FD-8D35590D4E97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9758-B935-47AB-BB98-86E11F13F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2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BCF9A84-7624-46E6-99FD-8D35590D4E97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49758-B935-47AB-BB98-86E11F13F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34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D8C7-C4C5-4F3E-AA46-FF2FE362F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8A8BA-6A11-4A17-8A17-3B29E19A1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Developer Student Club JECRC</a:t>
            </a:r>
          </a:p>
        </p:txBody>
      </p:sp>
    </p:spTree>
    <p:extLst>
      <p:ext uri="{BB962C8B-B14F-4D97-AF65-F5344CB8AC3E}">
        <p14:creationId xmlns:p14="http://schemas.microsoft.com/office/powerpoint/2010/main" val="410743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091C-338F-4F70-A9CC-30FB55BF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F518E-7A33-46C5-8C32-0259B0532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 = mx + c</a:t>
            </a:r>
          </a:p>
          <a:p>
            <a:r>
              <a:rPr lang="en-US" dirty="0"/>
              <a:t>Y = </a:t>
            </a:r>
            <a:r>
              <a:rPr lang="en-US" dirty="0" err="1"/>
              <a:t>wx</a:t>
            </a:r>
            <a:r>
              <a:rPr lang="en-US" dirty="0"/>
              <a:t> + b</a:t>
            </a:r>
          </a:p>
          <a:p>
            <a:r>
              <a:rPr lang="en-US" dirty="0"/>
              <a:t>Karl Pearson’s Coefficient</a:t>
            </a:r>
          </a:p>
        </p:txBody>
      </p:sp>
    </p:spTree>
    <p:extLst>
      <p:ext uri="{BB962C8B-B14F-4D97-AF65-F5344CB8AC3E}">
        <p14:creationId xmlns:p14="http://schemas.microsoft.com/office/powerpoint/2010/main" val="409937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2AC840-1EB5-4924-A5D5-283A819292D5}"/>
              </a:ext>
            </a:extLst>
          </p:cNvPr>
          <p:cNvSpPr/>
          <p:nvPr/>
        </p:nvSpPr>
        <p:spPr>
          <a:xfrm>
            <a:off x="5747657" y="3984171"/>
            <a:ext cx="1791478" cy="40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EB3EA-9323-4D87-8950-F93C9CC4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Loss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AF437C-FDE9-4D74-938B-D0697C20EAD8}"/>
              </a:ext>
            </a:extLst>
          </p:cNvPr>
          <p:cNvSpPr/>
          <p:nvPr/>
        </p:nvSpPr>
        <p:spPr>
          <a:xfrm>
            <a:off x="2939143" y="3984171"/>
            <a:ext cx="886408" cy="40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EDE36-3C50-4152-AD89-B878903BC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Hyperparameters are configuration settings, used to tune how model is trained</a:t>
            </a:r>
          </a:p>
          <a:p>
            <a:r>
              <a:rPr lang="en-US" dirty="0"/>
              <a:t>Derivatives of l</a:t>
            </a:r>
            <a:r>
              <a:rPr lang="en-US" baseline="-25000" dirty="0"/>
              <a:t>2</a:t>
            </a:r>
            <a:r>
              <a:rPr lang="en-US" dirty="0"/>
              <a:t> loss for weights and biases, then take repeated steps towards minimizing the loss and this is called gradient descent</a:t>
            </a:r>
          </a:p>
          <a:p>
            <a:endParaRPr lang="en-US" dirty="0"/>
          </a:p>
          <a:p>
            <a:r>
              <a:rPr lang="en-US" dirty="0"/>
              <a:t>Features </a:t>
            </a:r>
            <a:r>
              <a:rPr lang="en-US" dirty="0">
                <a:sym typeface="Wingdings" panose="05000000000000000000" pitchFamily="2" charset="2"/>
              </a:rPr>
              <a:t> Model  Prediction  Compute loss    Targets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FBED0-6ED5-41D6-963F-609A2EA94F60}"/>
              </a:ext>
            </a:extLst>
          </p:cNvPr>
          <p:cNvSpPr/>
          <p:nvPr/>
        </p:nvSpPr>
        <p:spPr>
          <a:xfrm>
            <a:off x="3931298" y="4892348"/>
            <a:ext cx="1974980" cy="65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Tune Parameters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32CD797-9A74-4FB3-8C8A-BB62C797CB23}"/>
              </a:ext>
            </a:extLst>
          </p:cNvPr>
          <p:cNvCxnSpPr>
            <a:stCxn id="14" idx="1"/>
            <a:endCxn id="4" idx="2"/>
          </p:cNvCxnSpPr>
          <p:nvPr/>
        </p:nvCxnSpPr>
        <p:spPr>
          <a:xfrm rot="10800000">
            <a:off x="3382348" y="4385389"/>
            <a:ext cx="548951" cy="8366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B2919DC-D1A4-4DED-951F-1AF6CF90619E}"/>
              </a:ext>
            </a:extLst>
          </p:cNvPr>
          <p:cNvCxnSpPr>
            <a:stCxn id="5" idx="2"/>
            <a:endCxn id="14" idx="3"/>
          </p:cNvCxnSpPr>
          <p:nvPr/>
        </p:nvCxnSpPr>
        <p:spPr>
          <a:xfrm rot="5400000">
            <a:off x="5856516" y="4435150"/>
            <a:ext cx="836643" cy="7371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80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1E47-7964-4D53-8D03-02489E0D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2A56-1E0F-4133-9396-6AD62C327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mathematics suggests to calculate gradient descent over entire dataset</a:t>
            </a:r>
          </a:p>
          <a:p>
            <a:pPr lvl="1"/>
            <a:r>
              <a:rPr lang="en-US" dirty="0"/>
              <a:t>Time consuming and unnecessary</a:t>
            </a:r>
          </a:p>
          <a:p>
            <a:r>
              <a:rPr lang="en-US" dirty="0"/>
              <a:t>Compute gradient over small dataset, just make sure to get new random data sample at each iteration</a:t>
            </a:r>
          </a:p>
          <a:p>
            <a:r>
              <a:rPr lang="en-US" dirty="0"/>
              <a:t>Stochastic Gradient Descent</a:t>
            </a:r>
          </a:p>
          <a:p>
            <a:pPr lvl="1"/>
            <a:r>
              <a:rPr lang="en-US" dirty="0"/>
              <a:t>One example at a time</a:t>
            </a:r>
          </a:p>
          <a:p>
            <a:r>
              <a:rPr lang="en-US" dirty="0"/>
              <a:t>Minibatch Gradient Descent </a:t>
            </a:r>
          </a:p>
          <a:p>
            <a:pPr lvl="1"/>
            <a:r>
              <a:rPr lang="en-US" dirty="0"/>
              <a:t>Batch size of 10 – 1000 examples</a:t>
            </a:r>
          </a:p>
          <a:p>
            <a:pPr lvl="1"/>
            <a:r>
              <a:rPr lang="en-US" dirty="0"/>
              <a:t>Loss and gradients are averaged at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661984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4845-5743-42DE-800B-EC011225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D94B-07B9-4B88-97C0-D6313C740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Machine Learning Framework</a:t>
            </a:r>
          </a:p>
          <a:p>
            <a:r>
              <a:rPr lang="en-US" dirty="0"/>
              <a:t>General graph based computational framework</a:t>
            </a:r>
          </a:p>
          <a:p>
            <a:pPr lvl="1"/>
            <a:r>
              <a:rPr lang="en-US" dirty="0"/>
              <a:t>Can be used to solve any problem</a:t>
            </a:r>
          </a:p>
          <a:p>
            <a:r>
              <a:rPr lang="en-US" dirty="0"/>
              <a:t>Components of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Graph Protocol Buffer</a:t>
            </a:r>
          </a:p>
          <a:p>
            <a:pPr lvl="1"/>
            <a:r>
              <a:rPr lang="en-US" dirty="0"/>
              <a:t>Runtime that executes the buffer</a:t>
            </a:r>
          </a:p>
          <a:p>
            <a:r>
              <a:rPr lang="en-US" dirty="0"/>
              <a:t>It’s a hierarchy of APIs</a:t>
            </a:r>
          </a:p>
          <a:p>
            <a:r>
              <a:rPr lang="en-US" dirty="0"/>
              <a:t>Each higher level of API is built on top of lower level APIs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42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5B56-1D4F-47DF-853F-5504B8F8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API Hierarchy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041080-FA3C-4082-AC1D-FE6A07ED6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242304"/>
              </p:ext>
            </p:extLst>
          </p:nvPr>
        </p:nvGraphicFramePr>
        <p:xfrm>
          <a:off x="1198579" y="2640467"/>
          <a:ext cx="9794842" cy="2646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7421">
                  <a:extLst>
                    <a:ext uri="{9D8B030D-6E8A-4147-A177-3AD203B41FA5}">
                      <a16:colId xmlns:a16="http://schemas.microsoft.com/office/drawing/2014/main" val="3880692226"/>
                    </a:ext>
                  </a:extLst>
                </a:gridCol>
                <a:gridCol w="4897421">
                  <a:extLst>
                    <a:ext uri="{9D8B030D-6E8A-4147-A177-3AD203B41FA5}">
                      <a16:colId xmlns:a16="http://schemas.microsoft.com/office/drawing/2014/main" val="3852917644"/>
                    </a:ext>
                  </a:extLst>
                </a:gridCol>
              </a:tblGrid>
              <a:tr h="522611">
                <a:tc>
                  <a:txBody>
                    <a:bodyPr/>
                    <a:lstStyle/>
                    <a:p>
                      <a:r>
                        <a:rPr lang="en-US" dirty="0"/>
                        <a:t>API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6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TensorFlow Estimators (</a:t>
                      </a:r>
                      <a:r>
                        <a:rPr lang="en-US" dirty="0" err="1"/>
                        <a:t>tf.estimators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level, Object oriented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27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tf.layers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tf.losses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tf.metrics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Reusable libraries for </a:t>
                      </a:r>
                      <a:r>
                        <a:rPr lang="en-US" dirty="0" err="1"/>
                        <a:t>commin</a:t>
                      </a:r>
                      <a:r>
                        <a:rPr lang="en-US" dirty="0"/>
                        <a:t> model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2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</a:t>
                      </a:r>
                      <a:r>
                        <a:rPr lang="en-US" dirty="0" err="1"/>
                        <a:t>tensorflow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Ops which wraps C++ kernels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6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C++ </a:t>
                      </a:r>
                      <a:r>
                        <a:rPr lang="en-US" dirty="0" err="1"/>
                        <a:t>tensorflow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60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GPU CPU TPU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Kernel work on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026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4399F5-9957-49AC-AC98-6BB213860A7B}"/>
              </a:ext>
            </a:extLst>
          </p:cNvPr>
          <p:cNvSpPr txBox="1"/>
          <p:nvPr/>
        </p:nvSpPr>
        <p:spPr>
          <a:xfrm>
            <a:off x="485395" y="2873828"/>
            <a:ext cx="461665" cy="167596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Ease of 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51FCBD-B59A-403B-A098-08FFDD8C7A91}"/>
              </a:ext>
            </a:extLst>
          </p:cNvPr>
          <p:cNvSpPr txBox="1"/>
          <p:nvPr/>
        </p:nvSpPr>
        <p:spPr>
          <a:xfrm>
            <a:off x="11328915" y="2640467"/>
            <a:ext cx="461665" cy="260324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Flexibility (by design)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CF11B6-0ED1-4B27-B5CB-F8F7BA912B7B}"/>
              </a:ext>
            </a:extLst>
          </p:cNvPr>
          <p:cNvCxnSpPr/>
          <p:nvPr/>
        </p:nvCxnSpPr>
        <p:spPr>
          <a:xfrm flipV="1">
            <a:off x="947060" y="2640467"/>
            <a:ext cx="0" cy="2494280"/>
          </a:xfrm>
          <a:prstGeom prst="straightConnector1">
            <a:avLst/>
          </a:prstGeom>
          <a:ln w="28575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E3B1AF-75B6-4DA2-87FB-59D63D2D3C50}"/>
              </a:ext>
            </a:extLst>
          </p:cNvPr>
          <p:cNvCxnSpPr>
            <a:cxnSpLocks/>
          </p:cNvCxnSpPr>
          <p:nvPr/>
        </p:nvCxnSpPr>
        <p:spPr>
          <a:xfrm>
            <a:off x="11161177" y="2762173"/>
            <a:ext cx="0" cy="2250867"/>
          </a:xfrm>
          <a:prstGeom prst="straightConnector1">
            <a:avLst/>
          </a:prstGeom>
          <a:ln w="28575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48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5429-4904-46F0-B01E-8207E2CE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tf.estimator</a:t>
            </a:r>
            <a:r>
              <a:rPr lang="en-US" dirty="0"/>
              <a:t> API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845C9-9084-48CB-BB8F-9380F3163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commonly used in ML	</a:t>
            </a:r>
          </a:p>
          <a:p>
            <a:r>
              <a:rPr lang="en-US" dirty="0"/>
              <a:t>Compatible with </a:t>
            </a:r>
            <a:r>
              <a:rPr lang="en-US" dirty="0" err="1"/>
              <a:t>SKLearn</a:t>
            </a:r>
            <a:r>
              <a:rPr lang="en-US" dirty="0"/>
              <a:t> API</a:t>
            </a:r>
          </a:p>
          <a:p>
            <a:r>
              <a:rPr lang="en-US" dirty="0"/>
              <a:t>Pseudo Code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565022-1CA8-4DE4-8FA2-0C553C238797}"/>
              </a:ext>
            </a:extLst>
          </p:cNvPr>
          <p:cNvSpPr/>
          <p:nvPr/>
        </p:nvSpPr>
        <p:spPr>
          <a:xfrm>
            <a:off x="1492898" y="3429000"/>
            <a:ext cx="8126963" cy="25985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</a:t>
            </a:r>
            <a:r>
              <a:rPr lang="en-US" dirty="0" err="1"/>
              <a:t>tensorflow</a:t>
            </a:r>
            <a:r>
              <a:rPr lang="en-US" dirty="0"/>
              <a:t> as </a:t>
            </a:r>
            <a:r>
              <a:rPr lang="en-US" dirty="0" err="1"/>
              <a:t>tf</a:t>
            </a:r>
            <a:endParaRPr lang="en-US" dirty="0"/>
          </a:p>
          <a:p>
            <a:endParaRPr lang="en-US" dirty="0"/>
          </a:p>
          <a:p>
            <a:r>
              <a:rPr lang="en-US" dirty="0"/>
              <a:t>#set linear classifier</a:t>
            </a:r>
          </a:p>
          <a:p>
            <a:r>
              <a:rPr lang="en-US" dirty="0"/>
              <a:t>Classifier = </a:t>
            </a:r>
            <a:r>
              <a:rPr lang="en-US" dirty="0" err="1"/>
              <a:t>tf.estimator.LinearClassifier</a:t>
            </a:r>
            <a:r>
              <a:rPr lang="en-US" dirty="0"/>
              <a:t>(</a:t>
            </a:r>
            <a:r>
              <a:rPr lang="en-US" dirty="0" err="1"/>
              <a:t>feature_columns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#train model</a:t>
            </a:r>
          </a:p>
          <a:p>
            <a:r>
              <a:rPr lang="en-US" dirty="0" err="1"/>
              <a:t>Classifier.train</a:t>
            </a:r>
            <a:r>
              <a:rPr lang="en-US" dirty="0"/>
              <a:t>(</a:t>
            </a:r>
            <a:r>
              <a:rPr lang="en-US" dirty="0" err="1"/>
              <a:t>input_fn</a:t>
            </a:r>
            <a:r>
              <a:rPr lang="en-US" dirty="0"/>
              <a:t> = </a:t>
            </a:r>
            <a:r>
              <a:rPr lang="en-US" dirty="0" err="1"/>
              <a:t>train_input</a:t>
            </a:r>
            <a:r>
              <a:rPr lang="en-US" dirty="0"/>
              <a:t>, steps = 2000)</a:t>
            </a:r>
          </a:p>
          <a:p>
            <a:endParaRPr lang="en-US" dirty="0"/>
          </a:p>
          <a:p>
            <a:r>
              <a:rPr lang="en-US" dirty="0"/>
              <a:t>Predictions = </a:t>
            </a:r>
            <a:r>
              <a:rPr lang="en-US" dirty="0" err="1"/>
              <a:t>classifier.predict</a:t>
            </a:r>
            <a:r>
              <a:rPr lang="en-US" dirty="0"/>
              <a:t>(</a:t>
            </a:r>
            <a:r>
              <a:rPr lang="en-US" dirty="0" err="1"/>
              <a:t>input_fn</a:t>
            </a:r>
            <a:r>
              <a:rPr lang="en-US" dirty="0"/>
              <a:t>=</a:t>
            </a:r>
            <a:r>
              <a:rPr lang="en-US" dirty="0" err="1"/>
              <a:t>predict_input_fn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2316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81D4-A024-47CF-BF77-C3D938F2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CD97-9D06-4824-8410-F1774019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recognize the following images-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Light sensitive cells in eyes?</a:t>
            </a:r>
          </a:p>
          <a:p>
            <a:r>
              <a:rPr lang="en-US" dirty="0"/>
              <a:t>Visual Cortex?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E0AC4-1D0A-4C0B-9DA1-7259BAAA4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115" y="2819347"/>
            <a:ext cx="1204064" cy="1219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5C2814-080F-49E7-818E-D857D09E8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075" y="2823157"/>
            <a:ext cx="1211685" cy="1211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EF4FA5-06A8-4E7D-94E8-33644A89E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726" y="2804105"/>
            <a:ext cx="1234547" cy="1249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BAA934-2F10-48F8-8792-BAC6A1DF7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661" y="5503533"/>
            <a:ext cx="1143099" cy="1150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9E72C1-39C7-4EF2-BAC9-110551C24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515" y="5463025"/>
            <a:ext cx="1204064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8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F1E5-D333-4F5B-A7E0-A83BB693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program…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1874E-E0B9-4E8F-8CD7-34AC7136F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that takes in an image and process it to identify the number in it</a:t>
            </a:r>
          </a:p>
          <a:p>
            <a:r>
              <a:rPr lang="en-US" dirty="0"/>
              <a:t>Comically trivial looking task becomes dauntingly difficult</a:t>
            </a:r>
          </a:p>
          <a:p>
            <a:endParaRPr lang="en-US" dirty="0"/>
          </a:p>
          <a:p>
            <a:r>
              <a:rPr lang="en-US" dirty="0"/>
              <a:t>Structure of a neural network</a:t>
            </a:r>
          </a:p>
          <a:p>
            <a:endParaRPr lang="en-US" dirty="0"/>
          </a:p>
          <a:p>
            <a:r>
              <a:rPr lang="en-US" dirty="0"/>
              <a:t>Convolutional neural network</a:t>
            </a:r>
          </a:p>
          <a:p>
            <a:r>
              <a:rPr lang="en-US" dirty="0"/>
              <a:t>Long short term memory</a:t>
            </a:r>
          </a:p>
        </p:txBody>
      </p:sp>
    </p:spTree>
    <p:extLst>
      <p:ext uri="{BB962C8B-B14F-4D97-AF65-F5344CB8AC3E}">
        <p14:creationId xmlns:p14="http://schemas.microsoft.com/office/powerpoint/2010/main" val="3461900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57D6-72A3-4889-B996-1DCDFE7A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BB3E4-4055-415A-B8C5-1F03BEA3E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neurons </a:t>
            </a:r>
          </a:p>
          <a:p>
            <a:r>
              <a:rPr lang="en-US" dirty="0"/>
              <a:t>How they are connected together</a:t>
            </a:r>
          </a:p>
          <a:p>
            <a:endParaRPr lang="en-US" dirty="0"/>
          </a:p>
          <a:p>
            <a:r>
              <a:rPr lang="en-US" dirty="0"/>
              <a:t>A thing that holds a number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378574-765A-4F4C-972F-29224B642DFD}"/>
              </a:ext>
            </a:extLst>
          </p:cNvPr>
          <p:cNvSpPr/>
          <p:nvPr/>
        </p:nvSpPr>
        <p:spPr>
          <a:xfrm>
            <a:off x="5402424" y="3237721"/>
            <a:ext cx="693576" cy="6531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0.4</a:t>
            </a:r>
          </a:p>
        </p:txBody>
      </p:sp>
    </p:spTree>
    <p:extLst>
      <p:ext uri="{BB962C8B-B14F-4D97-AF65-F5344CB8AC3E}">
        <p14:creationId xmlns:p14="http://schemas.microsoft.com/office/powerpoint/2010/main" val="808774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E164-3E02-4798-BE66-9ADC35B1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996C6C-2F17-462B-99C5-9D4E70E76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" t="1623" r="42496"/>
          <a:stretch/>
        </p:blipFill>
        <p:spPr>
          <a:xfrm>
            <a:off x="9323" y="-26480"/>
            <a:ext cx="6550091" cy="688448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19A572-00CB-48BC-AEA0-51E37F43EB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8" t="1385" r="42908"/>
          <a:stretch/>
        </p:blipFill>
        <p:spPr>
          <a:xfrm>
            <a:off x="6559414" y="0"/>
            <a:ext cx="5668069" cy="68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2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775D-B291-4263-BB23-FE7F4C03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38AD-365C-43F2-B56B-B21211930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Decision Trees</a:t>
            </a:r>
          </a:p>
          <a:p>
            <a:r>
              <a:rPr lang="en-US" dirty="0" err="1"/>
              <a:t>Adaboost</a:t>
            </a:r>
            <a:r>
              <a:rPr lang="en-US" dirty="0"/>
              <a:t> </a:t>
            </a:r>
          </a:p>
          <a:p>
            <a:r>
              <a:rPr lang="en-US" dirty="0"/>
              <a:t>Support Vector Machine</a:t>
            </a:r>
          </a:p>
          <a:p>
            <a:r>
              <a:rPr lang="en-US" dirty="0"/>
              <a:t>Random Forests</a:t>
            </a:r>
          </a:p>
          <a:p>
            <a:r>
              <a:rPr lang="en-US" dirty="0"/>
              <a:t>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37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7896-6C83-4197-AE0F-6B3D53C9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layer network is supposed to behave intelligently?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CC4C60-906D-428D-939E-98DE357A9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Calculate the weighted sum</a:t>
                </a:r>
              </a:p>
              <a:p>
                <a:r>
                  <a:rPr lang="en-US" dirty="0"/>
                  <a:t>W1a1 + w2a2 + w3a3 …</a:t>
                </a:r>
              </a:p>
              <a:p>
                <a:r>
                  <a:rPr lang="en-US" dirty="0"/>
                  <a:t>Squish to the range of 0 to 1</a:t>
                </a:r>
              </a:p>
              <a:p>
                <a:endParaRPr lang="en-US" dirty="0"/>
              </a:p>
              <a:p>
                <a:r>
                  <a:rPr lang="en-US" dirty="0"/>
                  <a:t>Sigmoid Function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)=1/(1+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CC4C60-906D-428D-939E-98DE357A9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357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0776-0738-4B37-AA94-FCD8C757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E324A-39AB-4F68-A498-6C30EEB4E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517331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E8E5-E5D2-4FBB-B0D6-B4C866E3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for activation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699A5-BAB8-4CE1-9A16-611188B322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(W1a1+w2a2+w3a3+ … - bias)</a:t>
                </a:r>
              </a:p>
              <a:p>
                <a:endParaRPr lang="en-US" dirty="0"/>
              </a:p>
              <a:p>
                <a:r>
                  <a:rPr lang="en-US" dirty="0"/>
                  <a:t>784 * 16 weights + 16 biases</a:t>
                </a:r>
              </a:p>
              <a:p>
                <a:r>
                  <a:rPr lang="en-US" dirty="0"/>
                  <a:t>16*16 weights + 16 * 10</a:t>
                </a:r>
              </a:p>
              <a:p>
                <a:r>
                  <a:rPr lang="en-US" dirty="0"/>
                  <a:t>A total of 13002 weights and biases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699A5-BAB8-4CE1-9A16-611188B322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379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0F9C-828A-4D67-9BFF-1CFF71FC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AC46-FF95-4487-8CB1-C0B248DB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6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BC22-EE62-49F8-BC65-8ED0542E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Learning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20EE2-FB71-499E-A65B-F63333603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Ockham Razor</a:t>
            </a:r>
          </a:p>
          <a:p>
            <a:pPr lvl="1"/>
            <a:r>
              <a:rPr lang="en-US" dirty="0"/>
              <a:t>The best models are simple models that fit the data well</a:t>
            </a:r>
          </a:p>
          <a:p>
            <a:pPr lvl="1"/>
            <a:r>
              <a:rPr lang="en-US" dirty="0"/>
              <a:t>We need balance between accuracy and simplicity</a:t>
            </a:r>
          </a:p>
          <a:p>
            <a:pPr lvl="1"/>
            <a:r>
              <a:rPr lang="en-US" dirty="0"/>
              <a:t>William of Ockham (1287-1347) gave the statement</a:t>
            </a:r>
          </a:p>
          <a:p>
            <a:pPr lvl="2"/>
            <a:r>
              <a:rPr lang="en-US" dirty="0"/>
              <a:t>“Among the hypothesis that predict equally well, we should choose the one with fewest assumptions”</a:t>
            </a:r>
          </a:p>
          <a:p>
            <a:r>
              <a:rPr lang="en-US" dirty="0"/>
              <a:t>Most common ML models choose their function to minimize both training error and complexity</a:t>
            </a:r>
          </a:p>
          <a:p>
            <a:r>
              <a:rPr lang="en-US" dirty="0"/>
              <a:t>To generalize, keep model simple as possible</a:t>
            </a:r>
          </a:p>
          <a:p>
            <a:r>
              <a:rPr lang="en-US" dirty="0"/>
              <a:t>Principle of Ockham’s Razor- Aim for a simple &amp; accurate model</a:t>
            </a:r>
          </a:p>
        </p:txBody>
      </p:sp>
    </p:spTree>
    <p:extLst>
      <p:ext uri="{BB962C8B-B14F-4D97-AF65-F5344CB8AC3E}">
        <p14:creationId xmlns:p14="http://schemas.microsoft.com/office/powerpoint/2010/main" val="199459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2B84-26F3-442E-A0C5-6A1597DD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Complexity v/s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F87C8-692D-43DB-A7B3-7094120FC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3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A198-BAED-48A0-AC87-3A2478D3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D3B4-9B9A-4DA8-9749-E4B570785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Data randomly into training and test sets</a:t>
            </a:r>
          </a:p>
          <a:p>
            <a:r>
              <a:rPr lang="en-US" dirty="0"/>
              <a:t>Estimate coefficient / train model</a:t>
            </a:r>
          </a:p>
          <a:p>
            <a:r>
              <a:rPr lang="en-US" dirty="0"/>
              <a:t>Score model: Predict score for each x</a:t>
            </a:r>
            <a:r>
              <a:rPr lang="en-US" baseline="-25000" dirty="0"/>
              <a:t>i</a:t>
            </a:r>
            <a:endParaRPr lang="en-US" dirty="0"/>
          </a:p>
          <a:p>
            <a:r>
              <a:rPr lang="en-US" dirty="0"/>
              <a:t>Evaluate model</a:t>
            </a:r>
          </a:p>
          <a:p>
            <a:endParaRPr lang="en-US" dirty="0"/>
          </a:p>
          <a:p>
            <a:r>
              <a:rPr lang="en-US" dirty="0"/>
              <a:t>Evaluation example- two class classification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C7EF3B-5027-45D8-851D-EAEDFAF1C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04446"/>
              </p:ext>
            </p:extLst>
          </p:nvPr>
        </p:nvGraphicFramePr>
        <p:xfrm>
          <a:off x="1521913" y="4653067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168547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692269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63148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49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33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5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 (II)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85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 (I)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41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41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AA41-51A5-4B5D-B128-88EB61D1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Metrics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5888AF4-F8FC-4B6B-8B3F-FBEAE63BD6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Misclassification error = (FP + FN) / 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(FP + FN) / n = (1/n)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!=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True Positive Rate = Sensitivity/Recall = (True Positive) / Total Positive</a:t>
                </a:r>
              </a:p>
              <a:p>
                <a:r>
                  <a:rPr lang="en-US" dirty="0"/>
                  <a:t>True Negative Rate = Specificity = True Negative / Total Negative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5888AF4-F8FC-4B6B-8B3F-FBEAE63BD6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27CBA65-8667-48ED-BCE7-7F4634914E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625625"/>
              </p:ext>
            </p:extLst>
          </p:nvPr>
        </p:nvGraphicFramePr>
        <p:xfrm>
          <a:off x="1103312" y="2872740"/>
          <a:ext cx="894714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1011218785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182915973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3687699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Y=-1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9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Y’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Y’ =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462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49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25CA-0EAF-4AF8-9397-42160514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DFA15-8546-4943-87B4-0A7CD67B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False Positive Rate = False Positive / Total Negative</a:t>
            </a:r>
          </a:p>
          <a:p>
            <a:r>
              <a:rPr lang="en-US" dirty="0"/>
              <a:t>Precision = True Positive / Predicted Positive</a:t>
            </a:r>
          </a:p>
          <a:p>
            <a:r>
              <a:rPr lang="en-US" dirty="0"/>
              <a:t>F-1 Score = 2 * (Precision * Recall) / (Precision + Recall)</a:t>
            </a:r>
          </a:p>
          <a:p>
            <a:endParaRPr lang="en-US" dirty="0"/>
          </a:p>
          <a:p>
            <a:r>
              <a:rPr lang="en-US" b="1" dirty="0"/>
              <a:t>Information Retrieval</a:t>
            </a:r>
          </a:p>
          <a:p>
            <a:pPr lvl="1"/>
            <a:r>
              <a:rPr lang="en-US" dirty="0"/>
              <a:t>Precision @N for search query: of the top N pages received, how many are relevant</a:t>
            </a:r>
          </a:p>
          <a:p>
            <a:pPr lvl="1"/>
            <a:r>
              <a:rPr lang="en-US" dirty="0"/>
              <a:t>Recall @N for search query: If there are N = number of relevant webpages, what fraction did our query return</a:t>
            </a:r>
          </a:p>
        </p:txBody>
      </p:sp>
    </p:spTree>
    <p:extLst>
      <p:ext uri="{BB962C8B-B14F-4D97-AF65-F5344CB8AC3E}">
        <p14:creationId xmlns:p14="http://schemas.microsoft.com/office/powerpoint/2010/main" val="289340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ECE7-3AC0-4E9D-9783-58FE2E78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FD4B-7DF3-4613-8275-3C582BE34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ML: Misclassification Error (Accuracy)</a:t>
            </a:r>
          </a:p>
          <a:p>
            <a:r>
              <a:rPr lang="en-US" dirty="0"/>
              <a:t>Doctors: TPR &amp; TNR (Sensitivity and Specificity)</a:t>
            </a:r>
          </a:p>
          <a:p>
            <a:r>
              <a:rPr lang="en-US" dirty="0"/>
              <a:t>Information Retrieval: Precision Recall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79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7B34-A19A-4E34-BE48-F54B7781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Kafi</a:t>
            </a:r>
            <a:r>
              <a:rPr lang="en-US" dirty="0"/>
              <a:t> time ho </a:t>
            </a:r>
            <a:r>
              <a:rPr lang="en-US" dirty="0" err="1"/>
              <a:t>gya</a:t>
            </a:r>
            <a:r>
              <a:rPr lang="en-US" dirty="0"/>
              <a:t> program kha h?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0AC77-1D82-44A8-8C93-A75E3E89D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v/s Linear Regression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B0E6106-3066-435C-BB9F-A918899C99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1709980"/>
                  </p:ext>
                </p:extLst>
              </p:nvPr>
            </p:nvGraphicFramePr>
            <p:xfrm>
              <a:off x="1512581" y="2548466"/>
              <a:ext cx="9656162" cy="35073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8081">
                      <a:extLst>
                        <a:ext uri="{9D8B030D-6E8A-4147-A177-3AD203B41FA5}">
                          <a16:colId xmlns:a16="http://schemas.microsoft.com/office/drawing/2014/main" val="781419631"/>
                        </a:ext>
                      </a:extLst>
                    </a:gridCol>
                    <a:gridCol w="4828081">
                      <a:extLst>
                        <a:ext uri="{9D8B030D-6E8A-4147-A177-3AD203B41FA5}">
                          <a16:colId xmlns:a16="http://schemas.microsoft.com/office/drawing/2014/main" val="16251929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Logistic Regression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0481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Regression Problems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Classification Problems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5407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Response (target) variables are continuous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Response variables are categorical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98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Estimates dependent variable when there’s a change in independent var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Calculates possibility of a particular event taking place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51399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It’s a straight line </a:t>
                          </a:r>
                          <a:r>
                            <a:rPr lang="en-US" dirty="0" err="1"/>
                            <a:t>cuve</a:t>
                          </a:r>
                          <a:endParaRPr lang="en-US" dirty="0"/>
                        </a:p>
                        <a:p>
                          <a:r>
                            <a:rPr lang="en-US" dirty="0"/>
                            <a:t>i.e. y = </a:t>
                          </a:r>
                          <a:r>
                            <a:rPr lang="en-US" dirty="0" err="1"/>
                            <a:t>wx</a:t>
                          </a:r>
                          <a:r>
                            <a:rPr lang="en-US" dirty="0"/>
                            <a:t> + 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It is sigmoid curve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⁡(1+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322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e.g. Predicting Temperature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e.g. Predicting whether it will rain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8036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B0E6106-3066-435C-BB9F-A918899C99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1709980"/>
                  </p:ext>
                </p:extLst>
              </p:nvPr>
            </p:nvGraphicFramePr>
            <p:xfrm>
              <a:off x="1512581" y="2548466"/>
              <a:ext cx="9656162" cy="35073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8081">
                      <a:extLst>
                        <a:ext uri="{9D8B030D-6E8A-4147-A177-3AD203B41FA5}">
                          <a16:colId xmlns:a16="http://schemas.microsoft.com/office/drawing/2014/main" val="781419631"/>
                        </a:ext>
                      </a:extLst>
                    </a:gridCol>
                    <a:gridCol w="4828081">
                      <a:extLst>
                        <a:ext uri="{9D8B030D-6E8A-4147-A177-3AD203B41FA5}">
                          <a16:colId xmlns:a16="http://schemas.microsoft.com/office/drawing/2014/main" val="16251929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Logistic Regression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0481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Regression Problems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Classification Problems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540772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Response (target) variables are continuous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Response variables are categorical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9861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Estimates dependent variable when there’s a change in independent var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Calculates possibility of a particular event taking place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5139940"/>
                      </a:ext>
                    </a:extLst>
                  </a:tr>
                  <a:tr h="11146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It’s a straight line </a:t>
                          </a:r>
                          <a:r>
                            <a:rPr lang="en-US" dirty="0" err="1"/>
                            <a:t>cuve</a:t>
                          </a:r>
                          <a:endParaRPr lang="en-US" dirty="0"/>
                        </a:p>
                        <a:p>
                          <a:r>
                            <a:rPr lang="en-US" dirty="0"/>
                            <a:t>i.e. y = </a:t>
                          </a:r>
                          <a:r>
                            <a:rPr lang="en-US" dirty="0" err="1"/>
                            <a:t>wx</a:t>
                          </a:r>
                          <a:r>
                            <a:rPr lang="en-US" dirty="0"/>
                            <a:t> + 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53" t="-184153" r="-505" b="-415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322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e.g. Predicting Temperature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e.g. Predicting whether it will rain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8036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6518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229</TotalTime>
  <Words>887</Words>
  <Application>Microsoft Office PowerPoint</Application>
  <PresentationFormat>Widescreen</PresentationFormat>
  <Paragraphs>178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Century Gothic</vt:lpstr>
      <vt:lpstr>Wingdings</vt:lpstr>
      <vt:lpstr>Wingdings 3</vt:lpstr>
      <vt:lpstr>Ion</vt:lpstr>
      <vt:lpstr>Machine Learning </vt:lpstr>
      <vt:lpstr>Classification Algorithms</vt:lpstr>
      <vt:lpstr>Statistical Learning Theory</vt:lpstr>
      <vt:lpstr>Model Complexity v/s Error</vt:lpstr>
      <vt:lpstr>Steps of Machine Learning</vt:lpstr>
      <vt:lpstr>Confusion Metrics  </vt:lpstr>
      <vt:lpstr>Continued… </vt:lpstr>
      <vt:lpstr>Why? </vt:lpstr>
      <vt:lpstr>Kafi time ho gya program kha h? </vt:lpstr>
      <vt:lpstr>Linear Regression </vt:lpstr>
      <vt:lpstr>Reducing Loss </vt:lpstr>
      <vt:lpstr>Gradient Descent</vt:lpstr>
      <vt:lpstr>TensorFlow</vt:lpstr>
      <vt:lpstr>TensorFlow API Hierarchy</vt:lpstr>
      <vt:lpstr>tf.estimator API </vt:lpstr>
      <vt:lpstr>What is a Neural Network?</vt:lpstr>
      <vt:lpstr>Write a program… </vt:lpstr>
      <vt:lpstr>Neural Nets</vt:lpstr>
      <vt:lpstr>PowerPoint Presentation</vt:lpstr>
      <vt:lpstr>How a layer network is supposed to behave intelligently?</vt:lpstr>
      <vt:lpstr>PowerPoint Presentation</vt:lpstr>
      <vt:lpstr>Bias for activation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</dc:title>
  <dc:creator>Naveen Jangir</dc:creator>
  <cp:lastModifiedBy>Naveen Jangir</cp:lastModifiedBy>
  <cp:revision>22</cp:revision>
  <dcterms:created xsi:type="dcterms:W3CDTF">2019-02-15T16:29:28Z</dcterms:created>
  <dcterms:modified xsi:type="dcterms:W3CDTF">2019-02-16T03:09:09Z</dcterms:modified>
</cp:coreProperties>
</file>