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79" r:id="rId5"/>
    <p:sldId id="281" r:id="rId6"/>
    <p:sldId id="280" r:id="rId7"/>
    <p:sldId id="282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84" r:id="rId16"/>
    <p:sldId id="283" r:id="rId17"/>
    <p:sldId id="297" r:id="rId18"/>
    <p:sldId id="298" r:id="rId19"/>
    <p:sldId id="285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05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545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953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144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721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052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492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98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948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621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479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970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274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772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917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95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SMART Question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2189649"/>
            <a:ext cx="4403596" cy="2664453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How household incomes are related with the number of maternal deaths and drug overdose deaths?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AEFE7-F219-DB62-7F30-BD733DA7A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494" y="262647"/>
            <a:ext cx="8661507" cy="61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5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05E5A0-384B-401C-D55D-A44EF666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311" y="250719"/>
            <a:ext cx="8607357" cy="61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3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ANOVA	 Test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2028680"/>
            <a:ext cx="4403596" cy="2800640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Whether the means are the same among different income groups.</a:t>
            </a:r>
          </a:p>
        </p:txBody>
      </p:sp>
    </p:spTree>
    <p:extLst>
      <p:ext uri="{BB962C8B-B14F-4D97-AF65-F5344CB8AC3E}">
        <p14:creationId xmlns:p14="http://schemas.microsoft.com/office/powerpoint/2010/main" val="94688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ANOVA Test	 Results</a:t>
            </a:r>
          </a:p>
        </p:txBody>
      </p:sp>
      <p:pic>
        <p:nvPicPr>
          <p:cNvPr id="13" name="Content Placeholder 12" descr="A screenshot of a graph&#10;&#10;Description automatically generated">
            <a:extLst>
              <a:ext uri="{FF2B5EF4-FFF2-40B4-BE49-F238E27FC236}">
                <a16:creationId xmlns:a16="http://schemas.microsoft.com/office/drawing/2014/main" id="{1BE1F8E6-0DA2-0A32-57D5-7F7FB369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1552" y="1381870"/>
            <a:ext cx="4740051" cy="1524132"/>
          </a:xfr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157B2088-91E9-7872-ECE7-67201F1AC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51" y="3610113"/>
            <a:ext cx="4734795" cy="152609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BCF12F3-4094-39FD-032E-3A36DE08D0A2}"/>
              </a:ext>
            </a:extLst>
          </p:cNvPr>
          <p:cNvSpPr txBox="1">
            <a:spLocks/>
          </p:cNvSpPr>
          <p:nvPr/>
        </p:nvSpPr>
        <p:spPr>
          <a:xfrm>
            <a:off x="6900493" y="2028680"/>
            <a:ext cx="4403596" cy="28006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2400" dirty="0"/>
              <a:t>The means are not all the same among different income groups for two 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138560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077" y="609600"/>
            <a:ext cx="4940540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Post-hoc Tukey HSD Test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2028680"/>
            <a:ext cx="4403596" cy="2800640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All pairs of sample means are to be tested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012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023" y="658274"/>
            <a:ext cx="6280849" cy="90884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Post-hoc Tukey HSD Test Results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1D509D5-0A91-CCA9-2003-BB9909BD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811" y="1836282"/>
            <a:ext cx="4686706" cy="1615580"/>
          </a:xfrm>
          <a:prstGeom prst="rect">
            <a:avLst/>
          </a:prstGeom>
        </p:spPr>
      </p:pic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70AC9C0-12AB-7A8C-16F1-E48B3BC5A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06811" y="3990196"/>
            <a:ext cx="4686706" cy="1569856"/>
          </a:xfrm>
        </p:spPr>
      </p:pic>
    </p:spTree>
    <p:extLst>
      <p:ext uri="{BB962C8B-B14F-4D97-AF65-F5344CB8AC3E}">
        <p14:creationId xmlns:p14="http://schemas.microsoft.com/office/powerpoint/2010/main" val="183150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101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Correlation Matrix	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F39B5AF-AF56-2D5C-B510-1C879A7EA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648" y="2213504"/>
            <a:ext cx="5570703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077" y="609600"/>
            <a:ext cx="4940540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Possible </a:t>
            </a:r>
            <a:r>
              <a:rPr lang="en-US" sz="4000" dirty="0" err="1"/>
              <a:t>explainations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2028680"/>
            <a:ext cx="4403596" cy="3914920"/>
          </a:xfrm>
        </p:spPr>
        <p:txBody>
          <a:bodyPr anchor="t">
            <a:normAutofit fontScale="85000" lnSpcReduction="20000"/>
          </a:bodyPr>
          <a:lstStyle/>
          <a:p>
            <a:pPr marL="36900" indent="0">
              <a:buNone/>
            </a:pPr>
            <a:r>
              <a:rPr lang="en-US" sz="2400" dirty="0"/>
              <a:t>Cities with higher median household incomes tend to have better access to healthcare, education, nutrition, and social support, which can all contribute to lower maternal mortality.</a:t>
            </a:r>
          </a:p>
          <a:p>
            <a:pPr marL="36900" lvl="0" indent="0">
              <a:buNone/>
            </a:pPr>
            <a:r>
              <a:rPr lang="en-US" sz="2400" dirty="0"/>
              <a:t>Lower-income populations are generally more vulnerable to drug overdoses due to factors like reduced access to treatment, higher stress levels, but on the other hand, higher-income populations may have more access to prescription medications or more expensive illicit drugs which can also lead to overdose.</a:t>
            </a:r>
          </a:p>
        </p:txBody>
      </p:sp>
    </p:spTree>
    <p:extLst>
      <p:ext uri="{BB962C8B-B14F-4D97-AF65-F5344CB8AC3E}">
        <p14:creationId xmlns:p14="http://schemas.microsoft.com/office/powerpoint/2010/main" val="206426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Variables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989768"/>
            <a:ext cx="4403596" cy="3073015"/>
          </a:xfrm>
        </p:spPr>
        <p:txBody>
          <a:bodyPr anchor="t">
            <a:normAutofit/>
          </a:bodyPr>
          <a:lstStyle/>
          <a:p>
            <a:r>
              <a:rPr lang="en-US" sz="2400" dirty="0"/>
              <a:t>Median Household Income</a:t>
            </a:r>
          </a:p>
          <a:p>
            <a:r>
              <a:rPr lang="en-US" sz="2400" dirty="0"/>
              <a:t>Total Number of Maternal Death</a:t>
            </a:r>
          </a:p>
          <a:p>
            <a:r>
              <a:rPr lang="en-US" sz="2400" dirty="0"/>
              <a:t>Total Number of Drug Overdose Death</a:t>
            </a:r>
          </a:p>
        </p:txBody>
      </p:sp>
    </p:spTree>
    <p:extLst>
      <p:ext uri="{BB962C8B-B14F-4D97-AF65-F5344CB8AC3E}">
        <p14:creationId xmlns:p14="http://schemas.microsoft.com/office/powerpoint/2010/main" val="254458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EDA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2218369"/>
            <a:ext cx="4403596" cy="2421262"/>
          </a:xfrm>
        </p:spPr>
        <p:txBody>
          <a:bodyPr anchor="t">
            <a:normAutofit/>
          </a:bodyPr>
          <a:lstStyle/>
          <a:p>
            <a:r>
              <a:rPr lang="en-US" sz="2400" dirty="0"/>
              <a:t>Histogram</a:t>
            </a:r>
          </a:p>
          <a:p>
            <a:r>
              <a:rPr lang="en-US" sz="2400" dirty="0"/>
              <a:t>QQ Plot</a:t>
            </a:r>
          </a:p>
          <a:p>
            <a:r>
              <a:rPr lang="en-US" sz="2400" dirty="0"/>
              <a:t>Boxplot</a:t>
            </a:r>
          </a:p>
        </p:txBody>
      </p:sp>
    </p:spTree>
    <p:extLst>
      <p:ext uri="{BB962C8B-B14F-4D97-AF65-F5344CB8AC3E}">
        <p14:creationId xmlns:p14="http://schemas.microsoft.com/office/powerpoint/2010/main" val="21181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870EBC-9186-E452-A872-8256197E5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172" y="771149"/>
            <a:ext cx="7860551" cy="561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4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AF73F4-7CA5-8C4B-A0D1-701F3D8DC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58" y="379263"/>
            <a:ext cx="8389296" cy="599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8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B1BAAF8-66B0-CC73-F83F-CF043586E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18229"/>
            <a:ext cx="8150157" cy="582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6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DB5A3E-A01A-0572-2C32-555298749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2919"/>
            <a:ext cx="8441987" cy="60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7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CAA601-B1DB-54DF-ACC0-202068177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71564"/>
            <a:ext cx="8840821" cy="63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9B7388-857C-88B2-8010-47F9EA285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9961"/>
            <a:ext cx="9097308" cy="64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37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197</Words>
  <Application>Microsoft Office PowerPoint</Application>
  <PresentationFormat>Widescreen</PresentationFormat>
  <Paragraphs>38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Goudy Old Style</vt:lpstr>
      <vt:lpstr>Times New Roman</vt:lpstr>
      <vt:lpstr>Wingdings 2</vt:lpstr>
      <vt:lpstr>SlateVTI</vt:lpstr>
      <vt:lpstr>SMART Question </vt:lpstr>
      <vt:lpstr>Variables </vt:lpstr>
      <vt:lpstr>EDA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ANOVA  Test</vt:lpstr>
      <vt:lpstr>ANOVA Test  Results</vt:lpstr>
      <vt:lpstr>Post-hoc Tukey HSD Test</vt:lpstr>
      <vt:lpstr>Post-hoc Tukey HSD Test Results</vt:lpstr>
      <vt:lpstr>Correlation Matrix </vt:lpstr>
      <vt:lpstr>Possible explainations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Palle, Akshit Reddy</dc:creator>
  <cp:lastModifiedBy>Sun, Sunny</cp:lastModifiedBy>
  <cp:revision>3</cp:revision>
  <dcterms:created xsi:type="dcterms:W3CDTF">2024-10-15T14:53:42Z</dcterms:created>
  <dcterms:modified xsi:type="dcterms:W3CDTF">2024-10-15T20:02:15Z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