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300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8" r:id="rId22"/>
    <p:sldId id="319" r:id="rId23"/>
    <p:sldId id="320" r:id="rId24"/>
    <p:sldId id="321" r:id="rId25"/>
    <p:sldId id="279" r:id="rId26"/>
    <p:sldId id="281" r:id="rId27"/>
    <p:sldId id="280" r:id="rId28"/>
    <p:sldId id="282" r:id="rId29"/>
    <p:sldId id="288" r:id="rId30"/>
    <p:sldId id="289" r:id="rId31"/>
    <p:sldId id="293" r:id="rId32"/>
    <p:sldId id="294" r:id="rId33"/>
    <p:sldId id="284" r:id="rId34"/>
    <p:sldId id="283" r:id="rId35"/>
    <p:sldId id="297" r:id="rId36"/>
    <p:sldId id="298" r:id="rId37"/>
    <p:sldId id="322" r:id="rId38"/>
    <p:sldId id="285" r:id="rId39"/>
    <p:sldId id="299" r:id="rId40"/>
    <p:sldId id="316" r:id="rId41"/>
    <p:sldId id="32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2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597A9-EE37-42DB-A210-14584E073FDE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618B10-6FE5-416D-99FE-4DF9E62344AA}">
      <dgm:prSet custT="1"/>
      <dgm:spPr/>
      <dgm:t>
        <a:bodyPr/>
        <a:lstStyle/>
        <a:p>
          <a:r>
            <a:rPr lang="en-US" sz="1800" dirty="0"/>
            <a:t>We focused on analyzing the relationships between key social determinants—such as employment, income, and healthcare provider availability—and their impact on specific health outcomes.</a:t>
          </a:r>
        </a:p>
      </dgm:t>
    </dgm:pt>
    <dgm:pt modelId="{10F74906-5DA1-42D7-A1CD-2AA58402EE05}" type="parTrans" cxnId="{D17E7B85-14DA-4AE3-A7C6-193C871D2626}">
      <dgm:prSet/>
      <dgm:spPr/>
      <dgm:t>
        <a:bodyPr/>
        <a:lstStyle/>
        <a:p>
          <a:endParaRPr lang="en-US"/>
        </a:p>
      </dgm:t>
    </dgm:pt>
    <dgm:pt modelId="{C6BECABD-23A4-4439-80AB-8D6E20346B18}" type="sibTrans" cxnId="{D17E7B85-14DA-4AE3-A7C6-193C871D2626}">
      <dgm:prSet/>
      <dgm:spPr/>
      <dgm:t>
        <a:bodyPr/>
        <a:lstStyle/>
        <a:p>
          <a:endParaRPr lang="en-US"/>
        </a:p>
      </dgm:t>
    </dgm:pt>
    <dgm:pt modelId="{C3963C46-4E1D-4DEE-ADDA-9FE125651136}">
      <dgm:prSet custT="1"/>
      <dgm:spPr/>
      <dgm:t>
        <a:bodyPr/>
        <a:lstStyle/>
        <a:p>
          <a:pPr algn="ctr"/>
          <a:r>
            <a:rPr lang="en-US" sz="1800" dirty="0"/>
            <a:t>We are particularly interested in: </a:t>
          </a:r>
        </a:p>
      </dgm:t>
    </dgm:pt>
    <dgm:pt modelId="{B7DBF611-D190-4F50-88B4-CD2B8411E2FB}" type="parTrans" cxnId="{634C0027-C652-4BBB-9194-0635E6AFAC61}">
      <dgm:prSet/>
      <dgm:spPr/>
      <dgm:t>
        <a:bodyPr/>
        <a:lstStyle/>
        <a:p>
          <a:endParaRPr lang="en-US"/>
        </a:p>
      </dgm:t>
    </dgm:pt>
    <dgm:pt modelId="{6C9B5A3F-D6F6-4195-97EE-8A367901A4C5}" type="sibTrans" cxnId="{634C0027-C652-4BBB-9194-0635E6AFAC61}">
      <dgm:prSet/>
      <dgm:spPr/>
      <dgm:t>
        <a:bodyPr/>
        <a:lstStyle/>
        <a:p>
          <a:endParaRPr lang="en-US"/>
        </a:p>
      </dgm:t>
    </dgm:pt>
    <dgm:pt modelId="{3CED995D-8159-4EC8-A82C-60B349D5AEEB}">
      <dgm:prSet custT="1"/>
      <dgm:spPr/>
      <dgm:t>
        <a:bodyPr/>
        <a:lstStyle/>
        <a:p>
          <a:pPr algn="ctr"/>
          <a:r>
            <a:rPr lang="en-US" sz="1700" dirty="0"/>
            <a:t>Assessing how unemployment levels influence drug overdose deaths.</a:t>
          </a:r>
        </a:p>
      </dgm:t>
    </dgm:pt>
    <dgm:pt modelId="{731CAD98-7120-4B9D-B28F-D28EC404D4BD}" type="parTrans" cxnId="{731CF781-C43A-4939-8685-A426659D0680}">
      <dgm:prSet/>
      <dgm:spPr/>
      <dgm:t>
        <a:bodyPr/>
        <a:lstStyle/>
        <a:p>
          <a:endParaRPr lang="en-US"/>
        </a:p>
      </dgm:t>
    </dgm:pt>
    <dgm:pt modelId="{8F15E698-B5B4-4466-9239-3860640CA9A6}" type="sibTrans" cxnId="{731CF781-C43A-4939-8685-A426659D0680}">
      <dgm:prSet/>
      <dgm:spPr/>
      <dgm:t>
        <a:bodyPr/>
        <a:lstStyle/>
        <a:p>
          <a:endParaRPr lang="en-US"/>
        </a:p>
      </dgm:t>
    </dgm:pt>
    <dgm:pt modelId="{32ED9932-8B59-4ADB-8F57-77B947DF813B}">
      <dgm:prSet custT="1"/>
      <dgm:spPr/>
      <dgm:t>
        <a:bodyPr/>
        <a:lstStyle/>
        <a:p>
          <a:pPr algn="ctr"/>
          <a:r>
            <a:rPr lang="en-US" sz="1700" dirty="0"/>
            <a:t>Understanding the relationship between income levels and maternal mortality rates.</a:t>
          </a:r>
        </a:p>
      </dgm:t>
    </dgm:pt>
    <dgm:pt modelId="{C1FD4655-2285-475C-B933-81431125A728}" type="parTrans" cxnId="{05A307E4-EAD8-4499-82B3-A4EC7449A2A2}">
      <dgm:prSet/>
      <dgm:spPr/>
      <dgm:t>
        <a:bodyPr/>
        <a:lstStyle/>
        <a:p>
          <a:endParaRPr lang="en-US"/>
        </a:p>
      </dgm:t>
    </dgm:pt>
    <dgm:pt modelId="{A96B2D7A-6F63-4FEA-BEEE-5FB03EBAF450}" type="sibTrans" cxnId="{05A307E4-EAD8-4499-82B3-A4EC7449A2A2}">
      <dgm:prSet/>
      <dgm:spPr/>
      <dgm:t>
        <a:bodyPr/>
        <a:lstStyle/>
        <a:p>
          <a:endParaRPr lang="en-US"/>
        </a:p>
      </dgm:t>
    </dgm:pt>
    <dgm:pt modelId="{9BD3F323-DE1C-4554-B9C7-448E7B22AB15}">
      <dgm:prSet custT="1"/>
      <dgm:spPr/>
      <dgm:t>
        <a:bodyPr/>
        <a:lstStyle/>
        <a:p>
          <a:pPr algn="ctr"/>
          <a:r>
            <a:rPr lang="en-US" sz="1700" dirty="0"/>
            <a:t>Examining the role of mental healthcare providers in managing and reducing depression rates.</a:t>
          </a:r>
        </a:p>
      </dgm:t>
    </dgm:pt>
    <dgm:pt modelId="{A3964A47-4146-4A13-A6E3-1EC63181ABE9}" type="parTrans" cxnId="{A72AD55F-6BBF-45DD-86B9-24AD1D3C10F9}">
      <dgm:prSet/>
      <dgm:spPr/>
      <dgm:t>
        <a:bodyPr/>
        <a:lstStyle/>
        <a:p>
          <a:endParaRPr lang="en-US"/>
        </a:p>
      </dgm:t>
    </dgm:pt>
    <dgm:pt modelId="{0711C51B-7938-4A18-9F8B-34D9042EAB54}" type="sibTrans" cxnId="{A72AD55F-6BBF-45DD-86B9-24AD1D3C10F9}">
      <dgm:prSet/>
      <dgm:spPr/>
      <dgm:t>
        <a:bodyPr/>
        <a:lstStyle/>
        <a:p>
          <a:endParaRPr lang="en-US"/>
        </a:p>
      </dgm:t>
    </dgm:pt>
    <dgm:pt modelId="{9F01D696-AA8A-4954-B567-12DE524A2142}">
      <dgm:prSet/>
      <dgm:spPr/>
      <dgm:t>
        <a:bodyPr/>
        <a:lstStyle/>
        <a:p>
          <a:r>
            <a:rPr lang="en-US" dirty="0"/>
            <a:t>By exploring these dynamics, we aim to identify meaningful patterns and correlations that can inform evidence-based interventions. Our ultimate goal is to leverage these insights to enhance overall health outcomes and guide strategic decision-making for improving public health.</a:t>
          </a:r>
        </a:p>
      </dgm:t>
    </dgm:pt>
    <dgm:pt modelId="{859D84C4-907E-4F0A-8501-44152FA3DF84}" type="parTrans" cxnId="{0088A95F-4262-411C-83BB-97F7F3FDDC1C}">
      <dgm:prSet/>
      <dgm:spPr/>
      <dgm:t>
        <a:bodyPr/>
        <a:lstStyle/>
        <a:p>
          <a:endParaRPr lang="en-US"/>
        </a:p>
      </dgm:t>
    </dgm:pt>
    <dgm:pt modelId="{063946A2-5680-40B9-B8A3-055E84549A86}" type="sibTrans" cxnId="{0088A95F-4262-411C-83BB-97F7F3FDDC1C}">
      <dgm:prSet/>
      <dgm:spPr/>
      <dgm:t>
        <a:bodyPr/>
        <a:lstStyle/>
        <a:p>
          <a:endParaRPr lang="en-US"/>
        </a:p>
      </dgm:t>
    </dgm:pt>
    <dgm:pt modelId="{E70B4147-72B2-4022-8335-0A1137A89E90}" type="pres">
      <dgm:prSet presAssocID="{81C597A9-EE37-42DB-A210-14584E073FDE}" presName="diagram" presStyleCnt="0">
        <dgm:presLayoutVars>
          <dgm:dir/>
          <dgm:resizeHandles val="exact"/>
        </dgm:presLayoutVars>
      </dgm:prSet>
      <dgm:spPr/>
    </dgm:pt>
    <dgm:pt modelId="{DAD0EBBB-F7CA-4733-AE0E-B30845C0F761}" type="pres">
      <dgm:prSet presAssocID="{13618B10-6FE5-416D-99FE-4DF9E62344AA}" presName="node" presStyleLbl="node1" presStyleIdx="0" presStyleCnt="3" custScaleY="148718">
        <dgm:presLayoutVars>
          <dgm:bulletEnabled val="1"/>
        </dgm:presLayoutVars>
      </dgm:prSet>
      <dgm:spPr/>
    </dgm:pt>
    <dgm:pt modelId="{BD12FA2E-0CC1-4179-BCE5-D90FBDF603E4}" type="pres">
      <dgm:prSet presAssocID="{C6BECABD-23A4-4439-80AB-8D6E20346B18}" presName="sibTrans" presStyleCnt="0"/>
      <dgm:spPr/>
    </dgm:pt>
    <dgm:pt modelId="{6D4EA995-4F59-467D-90A6-D8AC92E5003D}" type="pres">
      <dgm:prSet presAssocID="{C3963C46-4E1D-4DEE-ADDA-9FE125651136}" presName="node" presStyleLbl="node1" presStyleIdx="1" presStyleCnt="3" custScaleY="147716">
        <dgm:presLayoutVars>
          <dgm:bulletEnabled val="1"/>
        </dgm:presLayoutVars>
      </dgm:prSet>
      <dgm:spPr/>
    </dgm:pt>
    <dgm:pt modelId="{61BFA1CA-E2FE-4D81-9BEC-FA09C7B473F3}" type="pres">
      <dgm:prSet presAssocID="{6C9B5A3F-D6F6-4195-97EE-8A367901A4C5}" presName="sibTrans" presStyleCnt="0"/>
      <dgm:spPr/>
    </dgm:pt>
    <dgm:pt modelId="{6BE4B70C-B3D7-48AC-9165-857D974835C1}" type="pres">
      <dgm:prSet presAssocID="{9F01D696-AA8A-4954-B567-12DE524A2142}" presName="node" presStyleLbl="node1" presStyleIdx="2" presStyleCnt="3" custScaleY="147716">
        <dgm:presLayoutVars>
          <dgm:bulletEnabled val="1"/>
        </dgm:presLayoutVars>
      </dgm:prSet>
      <dgm:spPr/>
    </dgm:pt>
  </dgm:ptLst>
  <dgm:cxnLst>
    <dgm:cxn modelId="{49E44901-F7C9-40BC-B7E3-286282414A8E}" type="presOf" srcId="{9BD3F323-DE1C-4554-B9C7-448E7B22AB15}" destId="{6D4EA995-4F59-467D-90A6-D8AC92E5003D}" srcOrd="0" destOrd="3" presId="urn:microsoft.com/office/officeart/2005/8/layout/default"/>
    <dgm:cxn modelId="{84D2891C-624B-46E2-9DBF-B8939F190D91}" type="presOf" srcId="{C3963C46-4E1D-4DEE-ADDA-9FE125651136}" destId="{6D4EA995-4F59-467D-90A6-D8AC92E5003D}" srcOrd="0" destOrd="0" presId="urn:microsoft.com/office/officeart/2005/8/layout/default"/>
    <dgm:cxn modelId="{634C0027-C652-4BBB-9194-0635E6AFAC61}" srcId="{81C597A9-EE37-42DB-A210-14584E073FDE}" destId="{C3963C46-4E1D-4DEE-ADDA-9FE125651136}" srcOrd="1" destOrd="0" parTransId="{B7DBF611-D190-4F50-88B4-CD2B8411E2FB}" sibTransId="{6C9B5A3F-D6F6-4195-97EE-8A367901A4C5}"/>
    <dgm:cxn modelId="{0088A95F-4262-411C-83BB-97F7F3FDDC1C}" srcId="{81C597A9-EE37-42DB-A210-14584E073FDE}" destId="{9F01D696-AA8A-4954-B567-12DE524A2142}" srcOrd="2" destOrd="0" parTransId="{859D84C4-907E-4F0A-8501-44152FA3DF84}" sibTransId="{063946A2-5680-40B9-B8A3-055E84549A86}"/>
    <dgm:cxn modelId="{A72AD55F-6BBF-45DD-86B9-24AD1D3C10F9}" srcId="{C3963C46-4E1D-4DEE-ADDA-9FE125651136}" destId="{9BD3F323-DE1C-4554-B9C7-448E7B22AB15}" srcOrd="2" destOrd="0" parTransId="{A3964A47-4146-4A13-A6E3-1EC63181ABE9}" sibTransId="{0711C51B-7938-4A18-9F8B-34D9042EAB54}"/>
    <dgm:cxn modelId="{AE715B64-F985-4DDD-8420-93739DB99667}" type="presOf" srcId="{32ED9932-8B59-4ADB-8F57-77B947DF813B}" destId="{6D4EA995-4F59-467D-90A6-D8AC92E5003D}" srcOrd="0" destOrd="2" presId="urn:microsoft.com/office/officeart/2005/8/layout/default"/>
    <dgm:cxn modelId="{731CF781-C43A-4939-8685-A426659D0680}" srcId="{C3963C46-4E1D-4DEE-ADDA-9FE125651136}" destId="{3CED995D-8159-4EC8-A82C-60B349D5AEEB}" srcOrd="0" destOrd="0" parTransId="{731CAD98-7120-4B9D-B28F-D28EC404D4BD}" sibTransId="{8F15E698-B5B4-4466-9239-3860640CA9A6}"/>
    <dgm:cxn modelId="{D17E7B85-14DA-4AE3-A7C6-193C871D2626}" srcId="{81C597A9-EE37-42DB-A210-14584E073FDE}" destId="{13618B10-6FE5-416D-99FE-4DF9E62344AA}" srcOrd="0" destOrd="0" parTransId="{10F74906-5DA1-42D7-A1CD-2AA58402EE05}" sibTransId="{C6BECABD-23A4-4439-80AB-8D6E20346B18}"/>
    <dgm:cxn modelId="{DD045494-9E68-496E-9AC7-8E18F1E201C1}" type="presOf" srcId="{13618B10-6FE5-416D-99FE-4DF9E62344AA}" destId="{DAD0EBBB-F7CA-4733-AE0E-B30845C0F761}" srcOrd="0" destOrd="0" presId="urn:microsoft.com/office/officeart/2005/8/layout/default"/>
    <dgm:cxn modelId="{84611399-03FA-4674-AC1E-CF9C8857C955}" type="presOf" srcId="{9F01D696-AA8A-4954-B567-12DE524A2142}" destId="{6BE4B70C-B3D7-48AC-9165-857D974835C1}" srcOrd="0" destOrd="0" presId="urn:microsoft.com/office/officeart/2005/8/layout/default"/>
    <dgm:cxn modelId="{0E005AA9-10FF-4F2B-9D73-B83450079760}" type="presOf" srcId="{81C597A9-EE37-42DB-A210-14584E073FDE}" destId="{E70B4147-72B2-4022-8335-0A1137A89E90}" srcOrd="0" destOrd="0" presId="urn:microsoft.com/office/officeart/2005/8/layout/default"/>
    <dgm:cxn modelId="{263357D2-BC80-4044-9AB2-4D3B4B345C67}" type="presOf" srcId="{3CED995D-8159-4EC8-A82C-60B349D5AEEB}" destId="{6D4EA995-4F59-467D-90A6-D8AC92E5003D}" srcOrd="0" destOrd="1" presId="urn:microsoft.com/office/officeart/2005/8/layout/default"/>
    <dgm:cxn modelId="{05A307E4-EAD8-4499-82B3-A4EC7449A2A2}" srcId="{C3963C46-4E1D-4DEE-ADDA-9FE125651136}" destId="{32ED9932-8B59-4ADB-8F57-77B947DF813B}" srcOrd="1" destOrd="0" parTransId="{C1FD4655-2285-475C-B933-81431125A728}" sibTransId="{A96B2D7A-6F63-4FEA-BEEE-5FB03EBAF450}"/>
    <dgm:cxn modelId="{AF8B8586-9391-41CE-8BDB-45FD87ABD58E}" type="presParOf" srcId="{E70B4147-72B2-4022-8335-0A1137A89E90}" destId="{DAD0EBBB-F7CA-4733-AE0E-B30845C0F761}" srcOrd="0" destOrd="0" presId="urn:microsoft.com/office/officeart/2005/8/layout/default"/>
    <dgm:cxn modelId="{1BB123CE-4B4F-4FAA-9BD6-D9F3AAE57BB6}" type="presParOf" srcId="{E70B4147-72B2-4022-8335-0A1137A89E90}" destId="{BD12FA2E-0CC1-4179-BCE5-D90FBDF603E4}" srcOrd="1" destOrd="0" presId="urn:microsoft.com/office/officeart/2005/8/layout/default"/>
    <dgm:cxn modelId="{32C997A3-94E2-4F96-84CB-5FB57B9BCE21}" type="presParOf" srcId="{E70B4147-72B2-4022-8335-0A1137A89E90}" destId="{6D4EA995-4F59-467D-90A6-D8AC92E5003D}" srcOrd="2" destOrd="0" presId="urn:microsoft.com/office/officeart/2005/8/layout/default"/>
    <dgm:cxn modelId="{2FD39109-6944-4FA2-B5EC-A6530E825BD9}" type="presParOf" srcId="{E70B4147-72B2-4022-8335-0A1137A89E90}" destId="{61BFA1CA-E2FE-4D81-9BEC-FA09C7B473F3}" srcOrd="3" destOrd="0" presId="urn:microsoft.com/office/officeart/2005/8/layout/default"/>
    <dgm:cxn modelId="{9C0EF837-2CE3-49B3-A792-17F5FC9053A0}" type="presParOf" srcId="{E70B4147-72B2-4022-8335-0A1137A89E90}" destId="{6BE4B70C-B3D7-48AC-9165-857D974835C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39FFE-9D02-4DB9-839C-D57655EEDE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0F6F9D9-A802-4C18-B57F-5D6303C41B78}">
      <dgm:prSet/>
      <dgm:spPr/>
      <dgm:t>
        <a:bodyPr/>
        <a:lstStyle/>
        <a:p>
          <a:r>
            <a:rPr lang="en-US" dirty="0"/>
            <a:t>AHRQ : Social Determinants of Health Database (2019-2020) </a:t>
          </a:r>
        </a:p>
      </dgm:t>
    </dgm:pt>
    <dgm:pt modelId="{422FF47A-3BAA-466A-B16D-7A22A00C1349}" type="parTrans" cxnId="{7E9A19F2-0A4C-4C5B-95EB-65B5CFC5D55F}">
      <dgm:prSet/>
      <dgm:spPr/>
      <dgm:t>
        <a:bodyPr/>
        <a:lstStyle/>
        <a:p>
          <a:endParaRPr lang="en-US"/>
        </a:p>
      </dgm:t>
    </dgm:pt>
    <dgm:pt modelId="{22AB8E26-C3BB-42CA-B8B2-059914639D22}" type="sibTrans" cxnId="{7E9A19F2-0A4C-4C5B-95EB-65B5CFC5D55F}">
      <dgm:prSet/>
      <dgm:spPr/>
      <dgm:t>
        <a:bodyPr/>
        <a:lstStyle/>
        <a:p>
          <a:endParaRPr lang="en-US"/>
        </a:p>
      </dgm:t>
    </dgm:pt>
    <dgm:pt modelId="{BEBBC301-2296-4C73-8D1C-F8C20B4175D2}">
      <dgm:prSet/>
      <dgm:spPr/>
      <dgm:t>
        <a:bodyPr/>
        <a:lstStyle/>
        <a:p>
          <a:r>
            <a:rPr lang="en-US" dirty="0"/>
            <a:t>Developed by the Agency for Healthcare Research and Quality (AHRQ)</a:t>
          </a:r>
        </a:p>
      </dgm:t>
    </dgm:pt>
    <dgm:pt modelId="{72B9BDE4-0706-4832-AB3B-222C86D60005}" type="parTrans" cxnId="{8A4DAA26-ABB3-4AD8-A7C4-A6FA50FB4EA7}">
      <dgm:prSet/>
      <dgm:spPr/>
      <dgm:t>
        <a:bodyPr/>
        <a:lstStyle/>
        <a:p>
          <a:endParaRPr lang="en-US"/>
        </a:p>
      </dgm:t>
    </dgm:pt>
    <dgm:pt modelId="{E6CFF410-BE51-41E4-837E-9289C4ABCB62}" type="sibTrans" cxnId="{8A4DAA26-ABB3-4AD8-A7C4-A6FA50FB4EA7}">
      <dgm:prSet/>
      <dgm:spPr/>
      <dgm:t>
        <a:bodyPr/>
        <a:lstStyle/>
        <a:p>
          <a:endParaRPr lang="en-US"/>
        </a:p>
      </dgm:t>
    </dgm:pt>
    <dgm:pt modelId="{8CD1EB76-F135-4BAA-BBAD-BBAA299D0C55}">
      <dgm:prSet/>
      <dgm:spPr/>
      <dgm:t>
        <a:bodyPr/>
        <a:lstStyle/>
        <a:p>
          <a:r>
            <a:rPr lang="en-US" dirty="0"/>
            <a:t>Provides county-level data on social , economic and healthcare factors.</a:t>
          </a:r>
        </a:p>
      </dgm:t>
    </dgm:pt>
    <dgm:pt modelId="{A46D9C8A-2161-43C7-A699-C943AD03A21E}" type="parTrans" cxnId="{1D7579AC-E1FE-44D9-BC61-9A90436C45E3}">
      <dgm:prSet/>
      <dgm:spPr/>
      <dgm:t>
        <a:bodyPr/>
        <a:lstStyle/>
        <a:p>
          <a:endParaRPr lang="en-US"/>
        </a:p>
      </dgm:t>
    </dgm:pt>
    <dgm:pt modelId="{6ACB6B25-8F7F-4B7A-80FA-0684855D6CF8}" type="sibTrans" cxnId="{1D7579AC-E1FE-44D9-BC61-9A90436C45E3}">
      <dgm:prSet/>
      <dgm:spPr/>
      <dgm:t>
        <a:bodyPr/>
        <a:lstStyle/>
        <a:p>
          <a:endParaRPr lang="en-US"/>
        </a:p>
      </dgm:t>
    </dgm:pt>
    <dgm:pt modelId="{FA837855-1491-450D-9FF6-76CE85439F8A}">
      <dgm:prSet/>
      <dgm:spPr/>
      <dgm:t>
        <a:bodyPr/>
        <a:lstStyle/>
        <a:p>
          <a:r>
            <a:rPr lang="en-US" dirty="0"/>
            <a:t>Enables analysis of social determinants and their impact on health outcomes.</a:t>
          </a:r>
        </a:p>
      </dgm:t>
    </dgm:pt>
    <dgm:pt modelId="{6A8153D9-BA31-4011-812A-58F117EAE19C}" type="parTrans" cxnId="{4119DAD9-FE96-4594-B3F4-223E3B1693BB}">
      <dgm:prSet/>
      <dgm:spPr/>
      <dgm:t>
        <a:bodyPr/>
        <a:lstStyle/>
        <a:p>
          <a:endParaRPr lang="en-US"/>
        </a:p>
      </dgm:t>
    </dgm:pt>
    <dgm:pt modelId="{7017324E-2AB2-4260-BFDB-762CBA17B84A}" type="sibTrans" cxnId="{4119DAD9-FE96-4594-B3F4-223E3B1693BB}">
      <dgm:prSet/>
      <dgm:spPr/>
      <dgm:t>
        <a:bodyPr/>
        <a:lstStyle/>
        <a:p>
          <a:endParaRPr lang="en-US"/>
        </a:p>
      </dgm:t>
    </dgm:pt>
    <dgm:pt modelId="{EDEA0005-FC29-4A3A-A9A7-57980CFA0388}">
      <dgm:prSet/>
      <dgm:spPr/>
      <dgm:t>
        <a:bodyPr/>
        <a:lstStyle/>
        <a:p>
          <a:r>
            <a:rPr lang="en-US" dirty="0"/>
            <a:t>It serves as a valuable resource for public health professionals, policymakers and researchers.</a:t>
          </a:r>
        </a:p>
      </dgm:t>
    </dgm:pt>
    <dgm:pt modelId="{0682DBE5-E2FD-4068-A63A-54449C7CE888}" type="parTrans" cxnId="{BFFB0C52-2CA2-4685-B9AB-4678E443100D}">
      <dgm:prSet/>
      <dgm:spPr/>
      <dgm:t>
        <a:bodyPr/>
        <a:lstStyle/>
        <a:p>
          <a:endParaRPr lang="en-US"/>
        </a:p>
      </dgm:t>
    </dgm:pt>
    <dgm:pt modelId="{6587E6F0-5879-460D-86C3-55528F71E513}" type="sibTrans" cxnId="{BFFB0C52-2CA2-4685-B9AB-4678E443100D}">
      <dgm:prSet/>
      <dgm:spPr/>
      <dgm:t>
        <a:bodyPr/>
        <a:lstStyle/>
        <a:p>
          <a:endParaRPr lang="en-US"/>
        </a:p>
      </dgm:t>
    </dgm:pt>
    <dgm:pt modelId="{D989B3DB-0D1F-41D6-8BFC-E3A16E8E4A0E}" type="pres">
      <dgm:prSet presAssocID="{31539FFE-9D02-4DB9-839C-D57655EEDEAE}" presName="root" presStyleCnt="0">
        <dgm:presLayoutVars>
          <dgm:dir/>
          <dgm:resizeHandles val="exact"/>
        </dgm:presLayoutVars>
      </dgm:prSet>
      <dgm:spPr/>
    </dgm:pt>
    <dgm:pt modelId="{DF6C67F3-471C-4532-B5E1-BF37B8AC8B3C}" type="pres">
      <dgm:prSet presAssocID="{E0F6F9D9-A802-4C18-B57F-5D6303C41B78}" presName="compNode" presStyleCnt="0"/>
      <dgm:spPr/>
    </dgm:pt>
    <dgm:pt modelId="{2A088BF0-6E77-4FAC-A653-81AEBCD80EA4}" type="pres">
      <dgm:prSet presAssocID="{E0F6F9D9-A802-4C18-B57F-5D6303C41B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120145CE-53E1-4F73-891E-6B24CD619E05}" type="pres">
      <dgm:prSet presAssocID="{E0F6F9D9-A802-4C18-B57F-5D6303C41B78}" presName="spaceRect" presStyleCnt="0"/>
      <dgm:spPr/>
    </dgm:pt>
    <dgm:pt modelId="{3437870F-408F-49E6-B124-F59BF04C8DBB}" type="pres">
      <dgm:prSet presAssocID="{E0F6F9D9-A802-4C18-B57F-5D6303C41B78}" presName="textRect" presStyleLbl="revTx" presStyleIdx="0" presStyleCnt="5">
        <dgm:presLayoutVars>
          <dgm:chMax val="1"/>
          <dgm:chPref val="1"/>
        </dgm:presLayoutVars>
      </dgm:prSet>
      <dgm:spPr/>
    </dgm:pt>
    <dgm:pt modelId="{171CC629-CF1C-4737-9EC0-F86838C8239F}" type="pres">
      <dgm:prSet presAssocID="{22AB8E26-C3BB-42CA-B8B2-059914639D22}" presName="sibTrans" presStyleCnt="0"/>
      <dgm:spPr/>
    </dgm:pt>
    <dgm:pt modelId="{F428C917-5982-4ED5-BC0D-D4BF1FF934C9}" type="pres">
      <dgm:prSet presAssocID="{BEBBC301-2296-4C73-8D1C-F8C20B4175D2}" presName="compNode" presStyleCnt="0"/>
      <dgm:spPr/>
    </dgm:pt>
    <dgm:pt modelId="{5CF158DB-B45F-4818-B5F1-5A0F92BD2D9C}" type="pres">
      <dgm:prSet presAssocID="{BEBBC301-2296-4C73-8D1C-F8C20B4175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A3C9EBA-DCB0-40A8-A6A8-A42D093A7DEC}" type="pres">
      <dgm:prSet presAssocID="{BEBBC301-2296-4C73-8D1C-F8C20B4175D2}" presName="spaceRect" presStyleCnt="0"/>
      <dgm:spPr/>
    </dgm:pt>
    <dgm:pt modelId="{A1DFEC1D-322A-41E6-A593-E0D4E497FEA0}" type="pres">
      <dgm:prSet presAssocID="{BEBBC301-2296-4C73-8D1C-F8C20B4175D2}" presName="textRect" presStyleLbl="revTx" presStyleIdx="1" presStyleCnt="5">
        <dgm:presLayoutVars>
          <dgm:chMax val="1"/>
          <dgm:chPref val="1"/>
        </dgm:presLayoutVars>
      </dgm:prSet>
      <dgm:spPr/>
    </dgm:pt>
    <dgm:pt modelId="{315D1D91-7151-4A04-AD04-B257628D3391}" type="pres">
      <dgm:prSet presAssocID="{E6CFF410-BE51-41E4-837E-9289C4ABCB62}" presName="sibTrans" presStyleCnt="0"/>
      <dgm:spPr/>
    </dgm:pt>
    <dgm:pt modelId="{E7AA5FCF-1AAD-4E00-A223-49273590B677}" type="pres">
      <dgm:prSet presAssocID="{8CD1EB76-F135-4BAA-BBAD-BBAA299D0C55}" presName="compNode" presStyleCnt="0"/>
      <dgm:spPr/>
    </dgm:pt>
    <dgm:pt modelId="{732F17AF-9A1F-4CC8-A1F5-3841AA7386D2}" type="pres">
      <dgm:prSet presAssocID="{8CD1EB76-F135-4BAA-BBAD-BBAA299D0C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A8A8CB0-ED15-450F-9A8E-294793021BB9}" type="pres">
      <dgm:prSet presAssocID="{8CD1EB76-F135-4BAA-BBAD-BBAA299D0C55}" presName="spaceRect" presStyleCnt="0"/>
      <dgm:spPr/>
    </dgm:pt>
    <dgm:pt modelId="{6CA72A33-E567-4212-A621-B630AF86BB28}" type="pres">
      <dgm:prSet presAssocID="{8CD1EB76-F135-4BAA-BBAD-BBAA299D0C55}" presName="textRect" presStyleLbl="revTx" presStyleIdx="2" presStyleCnt="5">
        <dgm:presLayoutVars>
          <dgm:chMax val="1"/>
          <dgm:chPref val="1"/>
        </dgm:presLayoutVars>
      </dgm:prSet>
      <dgm:spPr/>
    </dgm:pt>
    <dgm:pt modelId="{03295CAB-22C9-4B87-B306-308FD0D7055C}" type="pres">
      <dgm:prSet presAssocID="{6ACB6B25-8F7F-4B7A-80FA-0684855D6CF8}" presName="sibTrans" presStyleCnt="0"/>
      <dgm:spPr/>
    </dgm:pt>
    <dgm:pt modelId="{1973F3F9-8881-4E38-B3AA-B78290F1DED2}" type="pres">
      <dgm:prSet presAssocID="{FA837855-1491-450D-9FF6-76CE85439F8A}" presName="compNode" presStyleCnt="0"/>
      <dgm:spPr/>
    </dgm:pt>
    <dgm:pt modelId="{129C8E10-51CD-4509-826B-4641B93D8869}" type="pres">
      <dgm:prSet presAssocID="{FA837855-1491-450D-9FF6-76CE85439F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C487328-D453-4C76-9773-8E7EB1BD84C6}" type="pres">
      <dgm:prSet presAssocID="{FA837855-1491-450D-9FF6-76CE85439F8A}" presName="spaceRect" presStyleCnt="0"/>
      <dgm:spPr/>
    </dgm:pt>
    <dgm:pt modelId="{A9700DC4-0A0C-457C-8C7D-C86E2E91176F}" type="pres">
      <dgm:prSet presAssocID="{FA837855-1491-450D-9FF6-76CE85439F8A}" presName="textRect" presStyleLbl="revTx" presStyleIdx="3" presStyleCnt="5">
        <dgm:presLayoutVars>
          <dgm:chMax val="1"/>
          <dgm:chPref val="1"/>
        </dgm:presLayoutVars>
      </dgm:prSet>
      <dgm:spPr/>
    </dgm:pt>
    <dgm:pt modelId="{1AC341CC-2493-4918-BFE7-0AA6555ED019}" type="pres">
      <dgm:prSet presAssocID="{7017324E-2AB2-4260-BFDB-762CBA17B84A}" presName="sibTrans" presStyleCnt="0"/>
      <dgm:spPr/>
    </dgm:pt>
    <dgm:pt modelId="{86194513-E6A1-46A4-8220-A94CE75FE19D}" type="pres">
      <dgm:prSet presAssocID="{EDEA0005-FC29-4A3A-A9A7-57980CFA0388}" presName="compNode" presStyleCnt="0"/>
      <dgm:spPr/>
    </dgm:pt>
    <dgm:pt modelId="{1599E19A-980F-4897-A800-35E8B6D45F12}" type="pres">
      <dgm:prSet presAssocID="{EDEA0005-FC29-4A3A-A9A7-57980CFA03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6913832-26F3-43F7-AB7A-949FEF8D1CEB}" type="pres">
      <dgm:prSet presAssocID="{EDEA0005-FC29-4A3A-A9A7-57980CFA0388}" presName="spaceRect" presStyleCnt="0"/>
      <dgm:spPr/>
    </dgm:pt>
    <dgm:pt modelId="{99C1A803-CF84-4F22-BF48-9D1FB8B7158E}" type="pres">
      <dgm:prSet presAssocID="{EDEA0005-FC29-4A3A-A9A7-57980CFA038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A4DAA26-ABB3-4AD8-A7C4-A6FA50FB4EA7}" srcId="{31539FFE-9D02-4DB9-839C-D57655EEDEAE}" destId="{BEBBC301-2296-4C73-8D1C-F8C20B4175D2}" srcOrd="1" destOrd="0" parTransId="{72B9BDE4-0706-4832-AB3B-222C86D60005}" sibTransId="{E6CFF410-BE51-41E4-837E-9289C4ABCB62}"/>
    <dgm:cxn modelId="{F13DF042-7080-4AB3-BECA-659300D68E08}" type="presOf" srcId="{E0F6F9D9-A802-4C18-B57F-5D6303C41B78}" destId="{3437870F-408F-49E6-B124-F59BF04C8DBB}" srcOrd="0" destOrd="0" presId="urn:microsoft.com/office/officeart/2018/2/layout/IconLabelList"/>
    <dgm:cxn modelId="{EDDDBD51-82FC-4F6C-9D34-38363AA2C2F6}" type="presOf" srcId="{EDEA0005-FC29-4A3A-A9A7-57980CFA0388}" destId="{99C1A803-CF84-4F22-BF48-9D1FB8B7158E}" srcOrd="0" destOrd="0" presId="urn:microsoft.com/office/officeart/2018/2/layout/IconLabelList"/>
    <dgm:cxn modelId="{BFFB0C52-2CA2-4685-B9AB-4678E443100D}" srcId="{31539FFE-9D02-4DB9-839C-D57655EEDEAE}" destId="{EDEA0005-FC29-4A3A-A9A7-57980CFA0388}" srcOrd="4" destOrd="0" parTransId="{0682DBE5-E2FD-4068-A63A-54449C7CE888}" sibTransId="{6587E6F0-5879-460D-86C3-55528F71E513}"/>
    <dgm:cxn modelId="{37ECA274-4072-479E-9EAE-21CA4A85F7FC}" type="presOf" srcId="{FA837855-1491-450D-9FF6-76CE85439F8A}" destId="{A9700DC4-0A0C-457C-8C7D-C86E2E91176F}" srcOrd="0" destOrd="0" presId="urn:microsoft.com/office/officeart/2018/2/layout/IconLabelList"/>
    <dgm:cxn modelId="{3382827F-A0D7-45D9-ACEA-3FE874826CD8}" type="presOf" srcId="{BEBBC301-2296-4C73-8D1C-F8C20B4175D2}" destId="{A1DFEC1D-322A-41E6-A593-E0D4E497FEA0}" srcOrd="0" destOrd="0" presId="urn:microsoft.com/office/officeart/2018/2/layout/IconLabelList"/>
    <dgm:cxn modelId="{1D7579AC-E1FE-44D9-BC61-9A90436C45E3}" srcId="{31539FFE-9D02-4DB9-839C-D57655EEDEAE}" destId="{8CD1EB76-F135-4BAA-BBAD-BBAA299D0C55}" srcOrd="2" destOrd="0" parTransId="{A46D9C8A-2161-43C7-A699-C943AD03A21E}" sibTransId="{6ACB6B25-8F7F-4B7A-80FA-0684855D6CF8}"/>
    <dgm:cxn modelId="{610D28C4-D06A-4E1E-A9F3-8CDB99D14DB8}" type="presOf" srcId="{31539FFE-9D02-4DB9-839C-D57655EEDEAE}" destId="{D989B3DB-0D1F-41D6-8BFC-E3A16E8E4A0E}" srcOrd="0" destOrd="0" presId="urn:microsoft.com/office/officeart/2018/2/layout/IconLabelList"/>
    <dgm:cxn modelId="{C0FB61C8-1D14-450C-889B-8814A8B9DFC8}" type="presOf" srcId="{8CD1EB76-F135-4BAA-BBAD-BBAA299D0C55}" destId="{6CA72A33-E567-4212-A621-B630AF86BB28}" srcOrd="0" destOrd="0" presId="urn:microsoft.com/office/officeart/2018/2/layout/IconLabelList"/>
    <dgm:cxn modelId="{4119DAD9-FE96-4594-B3F4-223E3B1693BB}" srcId="{31539FFE-9D02-4DB9-839C-D57655EEDEAE}" destId="{FA837855-1491-450D-9FF6-76CE85439F8A}" srcOrd="3" destOrd="0" parTransId="{6A8153D9-BA31-4011-812A-58F117EAE19C}" sibTransId="{7017324E-2AB2-4260-BFDB-762CBA17B84A}"/>
    <dgm:cxn modelId="{7E9A19F2-0A4C-4C5B-95EB-65B5CFC5D55F}" srcId="{31539FFE-9D02-4DB9-839C-D57655EEDEAE}" destId="{E0F6F9D9-A802-4C18-B57F-5D6303C41B78}" srcOrd="0" destOrd="0" parTransId="{422FF47A-3BAA-466A-B16D-7A22A00C1349}" sibTransId="{22AB8E26-C3BB-42CA-B8B2-059914639D22}"/>
    <dgm:cxn modelId="{49B87BBA-006F-4C4D-BFF3-CB5D3BE1681C}" type="presParOf" srcId="{D989B3DB-0D1F-41D6-8BFC-E3A16E8E4A0E}" destId="{DF6C67F3-471C-4532-B5E1-BF37B8AC8B3C}" srcOrd="0" destOrd="0" presId="urn:microsoft.com/office/officeart/2018/2/layout/IconLabelList"/>
    <dgm:cxn modelId="{429833A7-666D-4855-BF0B-D4EB6C702C3B}" type="presParOf" srcId="{DF6C67F3-471C-4532-B5E1-BF37B8AC8B3C}" destId="{2A088BF0-6E77-4FAC-A653-81AEBCD80EA4}" srcOrd="0" destOrd="0" presId="urn:microsoft.com/office/officeart/2018/2/layout/IconLabelList"/>
    <dgm:cxn modelId="{EEB32BB8-A3FC-4A20-ABDA-F2A44B1DD04A}" type="presParOf" srcId="{DF6C67F3-471C-4532-B5E1-BF37B8AC8B3C}" destId="{120145CE-53E1-4F73-891E-6B24CD619E05}" srcOrd="1" destOrd="0" presId="urn:microsoft.com/office/officeart/2018/2/layout/IconLabelList"/>
    <dgm:cxn modelId="{FFB8D19F-9479-4F6E-AF64-05CEE979C127}" type="presParOf" srcId="{DF6C67F3-471C-4532-B5E1-BF37B8AC8B3C}" destId="{3437870F-408F-49E6-B124-F59BF04C8DBB}" srcOrd="2" destOrd="0" presId="urn:microsoft.com/office/officeart/2018/2/layout/IconLabelList"/>
    <dgm:cxn modelId="{9D10B600-24EC-43CA-83B1-6E27EC9E1279}" type="presParOf" srcId="{D989B3DB-0D1F-41D6-8BFC-E3A16E8E4A0E}" destId="{171CC629-CF1C-4737-9EC0-F86838C8239F}" srcOrd="1" destOrd="0" presId="urn:microsoft.com/office/officeart/2018/2/layout/IconLabelList"/>
    <dgm:cxn modelId="{69B9AD50-5981-474D-A023-37531D7DE04F}" type="presParOf" srcId="{D989B3DB-0D1F-41D6-8BFC-E3A16E8E4A0E}" destId="{F428C917-5982-4ED5-BC0D-D4BF1FF934C9}" srcOrd="2" destOrd="0" presId="urn:microsoft.com/office/officeart/2018/2/layout/IconLabelList"/>
    <dgm:cxn modelId="{0A937B11-1E2D-4034-8E73-BBAFB0ED6289}" type="presParOf" srcId="{F428C917-5982-4ED5-BC0D-D4BF1FF934C9}" destId="{5CF158DB-B45F-4818-B5F1-5A0F92BD2D9C}" srcOrd="0" destOrd="0" presId="urn:microsoft.com/office/officeart/2018/2/layout/IconLabelList"/>
    <dgm:cxn modelId="{A6C3858C-5A15-4566-8C9F-744429EA1CAD}" type="presParOf" srcId="{F428C917-5982-4ED5-BC0D-D4BF1FF934C9}" destId="{9A3C9EBA-DCB0-40A8-A6A8-A42D093A7DEC}" srcOrd="1" destOrd="0" presId="urn:microsoft.com/office/officeart/2018/2/layout/IconLabelList"/>
    <dgm:cxn modelId="{7F3D404F-A093-4D83-AD89-74326408AFA5}" type="presParOf" srcId="{F428C917-5982-4ED5-BC0D-D4BF1FF934C9}" destId="{A1DFEC1D-322A-41E6-A593-E0D4E497FEA0}" srcOrd="2" destOrd="0" presId="urn:microsoft.com/office/officeart/2018/2/layout/IconLabelList"/>
    <dgm:cxn modelId="{5B40BE79-572C-4F0D-9D3B-693D4C53BF74}" type="presParOf" srcId="{D989B3DB-0D1F-41D6-8BFC-E3A16E8E4A0E}" destId="{315D1D91-7151-4A04-AD04-B257628D3391}" srcOrd="3" destOrd="0" presId="urn:microsoft.com/office/officeart/2018/2/layout/IconLabelList"/>
    <dgm:cxn modelId="{A482C64C-5B71-45F9-86B3-D0E992AE958F}" type="presParOf" srcId="{D989B3DB-0D1F-41D6-8BFC-E3A16E8E4A0E}" destId="{E7AA5FCF-1AAD-4E00-A223-49273590B677}" srcOrd="4" destOrd="0" presId="urn:microsoft.com/office/officeart/2018/2/layout/IconLabelList"/>
    <dgm:cxn modelId="{E6785830-6005-417D-AA5C-153BA7F13031}" type="presParOf" srcId="{E7AA5FCF-1AAD-4E00-A223-49273590B677}" destId="{732F17AF-9A1F-4CC8-A1F5-3841AA7386D2}" srcOrd="0" destOrd="0" presId="urn:microsoft.com/office/officeart/2018/2/layout/IconLabelList"/>
    <dgm:cxn modelId="{0038A553-B0CC-4650-8CB7-F5E2BB0B613D}" type="presParOf" srcId="{E7AA5FCF-1AAD-4E00-A223-49273590B677}" destId="{2A8A8CB0-ED15-450F-9A8E-294793021BB9}" srcOrd="1" destOrd="0" presId="urn:microsoft.com/office/officeart/2018/2/layout/IconLabelList"/>
    <dgm:cxn modelId="{65D45861-6F21-4BDF-BDB9-EFC1F7D6BAAB}" type="presParOf" srcId="{E7AA5FCF-1AAD-4E00-A223-49273590B677}" destId="{6CA72A33-E567-4212-A621-B630AF86BB28}" srcOrd="2" destOrd="0" presId="urn:microsoft.com/office/officeart/2018/2/layout/IconLabelList"/>
    <dgm:cxn modelId="{8FE206DF-3677-4F36-9A50-919A55D3EDA2}" type="presParOf" srcId="{D989B3DB-0D1F-41D6-8BFC-E3A16E8E4A0E}" destId="{03295CAB-22C9-4B87-B306-308FD0D7055C}" srcOrd="5" destOrd="0" presId="urn:microsoft.com/office/officeart/2018/2/layout/IconLabelList"/>
    <dgm:cxn modelId="{BCB87CF0-93B8-40FD-9116-A804EAA7F76C}" type="presParOf" srcId="{D989B3DB-0D1F-41D6-8BFC-E3A16E8E4A0E}" destId="{1973F3F9-8881-4E38-B3AA-B78290F1DED2}" srcOrd="6" destOrd="0" presId="urn:microsoft.com/office/officeart/2018/2/layout/IconLabelList"/>
    <dgm:cxn modelId="{7AADE6D5-7C4B-4A3D-92E4-EA753472A512}" type="presParOf" srcId="{1973F3F9-8881-4E38-B3AA-B78290F1DED2}" destId="{129C8E10-51CD-4509-826B-4641B93D8869}" srcOrd="0" destOrd="0" presId="urn:microsoft.com/office/officeart/2018/2/layout/IconLabelList"/>
    <dgm:cxn modelId="{0125E83E-78F4-41E8-9C6E-6DAB3D17BCC9}" type="presParOf" srcId="{1973F3F9-8881-4E38-B3AA-B78290F1DED2}" destId="{8C487328-D453-4C76-9773-8E7EB1BD84C6}" srcOrd="1" destOrd="0" presId="urn:microsoft.com/office/officeart/2018/2/layout/IconLabelList"/>
    <dgm:cxn modelId="{59F53799-23EA-453C-957C-5A0A67A2AA90}" type="presParOf" srcId="{1973F3F9-8881-4E38-B3AA-B78290F1DED2}" destId="{A9700DC4-0A0C-457C-8C7D-C86E2E91176F}" srcOrd="2" destOrd="0" presId="urn:microsoft.com/office/officeart/2018/2/layout/IconLabelList"/>
    <dgm:cxn modelId="{84DB2984-4CC7-40AC-8636-2C2D6C3C4F36}" type="presParOf" srcId="{D989B3DB-0D1F-41D6-8BFC-E3A16E8E4A0E}" destId="{1AC341CC-2493-4918-BFE7-0AA6555ED019}" srcOrd="7" destOrd="0" presId="urn:microsoft.com/office/officeart/2018/2/layout/IconLabelList"/>
    <dgm:cxn modelId="{76AAE60C-CACC-47F7-88A9-F58C7A049CBB}" type="presParOf" srcId="{D989B3DB-0D1F-41D6-8BFC-E3A16E8E4A0E}" destId="{86194513-E6A1-46A4-8220-A94CE75FE19D}" srcOrd="8" destOrd="0" presId="urn:microsoft.com/office/officeart/2018/2/layout/IconLabelList"/>
    <dgm:cxn modelId="{8A8BFE45-54F3-4488-97C0-C5601627CABF}" type="presParOf" srcId="{86194513-E6A1-46A4-8220-A94CE75FE19D}" destId="{1599E19A-980F-4897-A800-35E8B6D45F12}" srcOrd="0" destOrd="0" presId="urn:microsoft.com/office/officeart/2018/2/layout/IconLabelList"/>
    <dgm:cxn modelId="{48EBEE6A-0E67-460A-8CFA-E3EE02EB3B92}" type="presParOf" srcId="{86194513-E6A1-46A4-8220-A94CE75FE19D}" destId="{06913832-26F3-43F7-AB7A-949FEF8D1CEB}" srcOrd="1" destOrd="0" presId="urn:microsoft.com/office/officeart/2018/2/layout/IconLabelList"/>
    <dgm:cxn modelId="{162F5F88-2E09-4765-AE6A-8864C3B7D5DD}" type="presParOf" srcId="{86194513-E6A1-46A4-8220-A94CE75FE19D}" destId="{99C1A803-CF84-4F22-BF48-9D1FB8B715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D43B39-AD5C-4A08-B022-CBD05D3ED954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EE1F14-CE48-4E18-8168-8A4A9AFA006B}">
      <dgm:prSet/>
      <dgm:spPr/>
      <dgm:t>
        <a:bodyPr/>
        <a:lstStyle/>
        <a:p>
          <a:r>
            <a:rPr lang="en-US" dirty="0"/>
            <a:t>Histograms</a:t>
          </a:r>
        </a:p>
      </dgm:t>
    </dgm:pt>
    <dgm:pt modelId="{2F1755A9-9814-43C2-9807-037E4F965D79}" type="parTrans" cxnId="{24D90AA8-C425-45E1-8FA9-B80F4D72B7CB}">
      <dgm:prSet/>
      <dgm:spPr/>
      <dgm:t>
        <a:bodyPr/>
        <a:lstStyle/>
        <a:p>
          <a:endParaRPr lang="en-US"/>
        </a:p>
      </dgm:t>
    </dgm:pt>
    <dgm:pt modelId="{89C1CE3B-050C-4058-BE9D-8397CEABE2A0}" type="sibTrans" cxnId="{24D90AA8-C425-45E1-8FA9-B80F4D72B7CB}">
      <dgm:prSet/>
      <dgm:spPr/>
      <dgm:t>
        <a:bodyPr/>
        <a:lstStyle/>
        <a:p>
          <a:endParaRPr lang="en-US"/>
        </a:p>
      </dgm:t>
    </dgm:pt>
    <dgm:pt modelId="{20689851-14E6-4824-866F-FB9FDEBFA5C3}">
      <dgm:prSet/>
      <dgm:spPr/>
      <dgm:t>
        <a:bodyPr/>
        <a:lstStyle/>
        <a:p>
          <a:r>
            <a:rPr lang="en-US" dirty="0"/>
            <a:t>Scatterplots</a:t>
          </a:r>
        </a:p>
      </dgm:t>
    </dgm:pt>
    <dgm:pt modelId="{360828E1-4338-4C6C-A797-A4D4F7A1553B}" type="parTrans" cxnId="{B6B7C5A2-2B5D-4951-938E-B6BB9BE9E2BD}">
      <dgm:prSet/>
      <dgm:spPr/>
      <dgm:t>
        <a:bodyPr/>
        <a:lstStyle/>
        <a:p>
          <a:endParaRPr lang="en-US"/>
        </a:p>
      </dgm:t>
    </dgm:pt>
    <dgm:pt modelId="{F2C74F74-43EF-4D5C-9C52-9A570BED3783}" type="sibTrans" cxnId="{B6B7C5A2-2B5D-4951-938E-B6BB9BE9E2BD}">
      <dgm:prSet/>
      <dgm:spPr/>
      <dgm:t>
        <a:bodyPr/>
        <a:lstStyle/>
        <a:p>
          <a:endParaRPr lang="en-US"/>
        </a:p>
      </dgm:t>
    </dgm:pt>
    <dgm:pt modelId="{12CE7940-940C-4D45-9091-4EA5C835FE68}" type="pres">
      <dgm:prSet presAssocID="{2BD43B39-AD5C-4A08-B022-CBD05D3ED954}" presName="linear" presStyleCnt="0">
        <dgm:presLayoutVars>
          <dgm:dir/>
          <dgm:animLvl val="lvl"/>
          <dgm:resizeHandles val="exact"/>
        </dgm:presLayoutVars>
      </dgm:prSet>
      <dgm:spPr/>
    </dgm:pt>
    <dgm:pt modelId="{A6D06856-28C6-4D3B-975B-B817A6138141}" type="pres">
      <dgm:prSet presAssocID="{96EE1F14-CE48-4E18-8168-8A4A9AFA006B}" presName="parentLin" presStyleCnt="0"/>
      <dgm:spPr/>
    </dgm:pt>
    <dgm:pt modelId="{F9144626-05FD-437A-B47F-0614D1D03694}" type="pres">
      <dgm:prSet presAssocID="{96EE1F14-CE48-4E18-8168-8A4A9AFA006B}" presName="parentLeftMargin" presStyleLbl="node1" presStyleIdx="0" presStyleCnt="2"/>
      <dgm:spPr/>
    </dgm:pt>
    <dgm:pt modelId="{1E7A8F87-B96D-4A92-B74D-59FD4CED2024}" type="pres">
      <dgm:prSet presAssocID="{96EE1F14-CE48-4E18-8168-8A4A9AFA0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A57C06-6F75-494B-9149-AD3E73109DA4}" type="pres">
      <dgm:prSet presAssocID="{96EE1F14-CE48-4E18-8168-8A4A9AFA006B}" presName="negativeSpace" presStyleCnt="0"/>
      <dgm:spPr/>
    </dgm:pt>
    <dgm:pt modelId="{CF50C4AC-DD48-43A2-AC4E-D23DBD12F6EE}" type="pres">
      <dgm:prSet presAssocID="{96EE1F14-CE48-4E18-8168-8A4A9AFA006B}" presName="childText" presStyleLbl="conFgAcc1" presStyleIdx="0" presStyleCnt="2">
        <dgm:presLayoutVars>
          <dgm:bulletEnabled val="1"/>
        </dgm:presLayoutVars>
      </dgm:prSet>
      <dgm:spPr/>
    </dgm:pt>
    <dgm:pt modelId="{AFE62CE7-FAAC-48E0-A429-15E5A086E716}" type="pres">
      <dgm:prSet presAssocID="{89C1CE3B-050C-4058-BE9D-8397CEABE2A0}" presName="spaceBetweenRectangles" presStyleCnt="0"/>
      <dgm:spPr/>
    </dgm:pt>
    <dgm:pt modelId="{2BB06EE6-1F08-492D-A9D9-47256C59102F}" type="pres">
      <dgm:prSet presAssocID="{20689851-14E6-4824-866F-FB9FDEBFA5C3}" presName="parentLin" presStyleCnt="0"/>
      <dgm:spPr/>
    </dgm:pt>
    <dgm:pt modelId="{46C5F7A1-0A19-450A-A426-5E6C9791A237}" type="pres">
      <dgm:prSet presAssocID="{20689851-14E6-4824-866F-FB9FDEBFA5C3}" presName="parentLeftMargin" presStyleLbl="node1" presStyleIdx="0" presStyleCnt="2"/>
      <dgm:spPr/>
    </dgm:pt>
    <dgm:pt modelId="{65B49C0F-D4C9-41B8-A8DE-9B9FD62EE824}" type="pres">
      <dgm:prSet presAssocID="{20689851-14E6-4824-866F-FB9FDEBFA5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EA2E5E-C8DD-4030-9064-2B31932A307E}" type="pres">
      <dgm:prSet presAssocID="{20689851-14E6-4824-866F-FB9FDEBFA5C3}" presName="negativeSpace" presStyleCnt="0"/>
      <dgm:spPr/>
    </dgm:pt>
    <dgm:pt modelId="{69CC44AC-BE9B-45BF-909F-15888F28657B}" type="pres">
      <dgm:prSet presAssocID="{20689851-14E6-4824-866F-FB9FDEBFA5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69C510-B877-4ABF-A77F-02C96F904A6C}" type="presOf" srcId="{20689851-14E6-4824-866F-FB9FDEBFA5C3}" destId="{65B49C0F-D4C9-41B8-A8DE-9B9FD62EE824}" srcOrd="1" destOrd="0" presId="urn:microsoft.com/office/officeart/2005/8/layout/list1"/>
    <dgm:cxn modelId="{DC1E5C28-69A7-492B-BF56-5568E353FBDB}" type="presOf" srcId="{96EE1F14-CE48-4E18-8168-8A4A9AFA006B}" destId="{F9144626-05FD-437A-B47F-0614D1D03694}" srcOrd="0" destOrd="0" presId="urn:microsoft.com/office/officeart/2005/8/layout/list1"/>
    <dgm:cxn modelId="{A6FE2B43-CC62-414D-9F14-A88F9368E64A}" type="presOf" srcId="{96EE1F14-CE48-4E18-8168-8A4A9AFA006B}" destId="{1E7A8F87-B96D-4A92-B74D-59FD4CED2024}" srcOrd="1" destOrd="0" presId="urn:microsoft.com/office/officeart/2005/8/layout/list1"/>
    <dgm:cxn modelId="{B4CDE39D-81E3-492C-8A32-E20AB152541C}" type="presOf" srcId="{2BD43B39-AD5C-4A08-B022-CBD05D3ED954}" destId="{12CE7940-940C-4D45-9091-4EA5C835FE68}" srcOrd="0" destOrd="0" presId="urn:microsoft.com/office/officeart/2005/8/layout/list1"/>
    <dgm:cxn modelId="{B6B7C5A2-2B5D-4951-938E-B6BB9BE9E2BD}" srcId="{2BD43B39-AD5C-4A08-B022-CBD05D3ED954}" destId="{20689851-14E6-4824-866F-FB9FDEBFA5C3}" srcOrd="1" destOrd="0" parTransId="{360828E1-4338-4C6C-A797-A4D4F7A1553B}" sibTransId="{F2C74F74-43EF-4D5C-9C52-9A570BED3783}"/>
    <dgm:cxn modelId="{24D90AA8-C425-45E1-8FA9-B80F4D72B7CB}" srcId="{2BD43B39-AD5C-4A08-B022-CBD05D3ED954}" destId="{96EE1F14-CE48-4E18-8168-8A4A9AFA006B}" srcOrd="0" destOrd="0" parTransId="{2F1755A9-9814-43C2-9807-037E4F965D79}" sibTransId="{89C1CE3B-050C-4058-BE9D-8397CEABE2A0}"/>
    <dgm:cxn modelId="{ACC4ABDD-C5E5-4346-8BF0-DD6454B1FD92}" type="presOf" srcId="{20689851-14E6-4824-866F-FB9FDEBFA5C3}" destId="{46C5F7A1-0A19-450A-A426-5E6C9791A237}" srcOrd="0" destOrd="0" presId="urn:microsoft.com/office/officeart/2005/8/layout/list1"/>
    <dgm:cxn modelId="{8274D87A-B9D1-45AB-9BC1-F49F93288227}" type="presParOf" srcId="{12CE7940-940C-4D45-9091-4EA5C835FE68}" destId="{A6D06856-28C6-4D3B-975B-B817A6138141}" srcOrd="0" destOrd="0" presId="urn:microsoft.com/office/officeart/2005/8/layout/list1"/>
    <dgm:cxn modelId="{1049B429-61CC-46C8-BCCC-3C0523C4F3FB}" type="presParOf" srcId="{A6D06856-28C6-4D3B-975B-B817A6138141}" destId="{F9144626-05FD-437A-B47F-0614D1D03694}" srcOrd="0" destOrd="0" presId="urn:microsoft.com/office/officeart/2005/8/layout/list1"/>
    <dgm:cxn modelId="{C099BDE1-0581-4EE6-BEF3-60A4EBCF0559}" type="presParOf" srcId="{A6D06856-28C6-4D3B-975B-B817A6138141}" destId="{1E7A8F87-B96D-4A92-B74D-59FD4CED2024}" srcOrd="1" destOrd="0" presId="urn:microsoft.com/office/officeart/2005/8/layout/list1"/>
    <dgm:cxn modelId="{F6985F2E-7232-4321-8B4D-0ECF8FC85618}" type="presParOf" srcId="{12CE7940-940C-4D45-9091-4EA5C835FE68}" destId="{9DA57C06-6F75-494B-9149-AD3E73109DA4}" srcOrd="1" destOrd="0" presId="urn:microsoft.com/office/officeart/2005/8/layout/list1"/>
    <dgm:cxn modelId="{1F38B6FE-DFF4-4A48-BC69-D13D0F7BC3AD}" type="presParOf" srcId="{12CE7940-940C-4D45-9091-4EA5C835FE68}" destId="{CF50C4AC-DD48-43A2-AC4E-D23DBD12F6EE}" srcOrd="2" destOrd="0" presId="urn:microsoft.com/office/officeart/2005/8/layout/list1"/>
    <dgm:cxn modelId="{A1B8473E-D50A-4DC2-A5D1-1A4726678E29}" type="presParOf" srcId="{12CE7940-940C-4D45-9091-4EA5C835FE68}" destId="{AFE62CE7-FAAC-48E0-A429-15E5A086E716}" srcOrd="3" destOrd="0" presId="urn:microsoft.com/office/officeart/2005/8/layout/list1"/>
    <dgm:cxn modelId="{BEE0BC0E-5002-4C9A-B98D-518CA4CB1F86}" type="presParOf" srcId="{12CE7940-940C-4D45-9091-4EA5C835FE68}" destId="{2BB06EE6-1F08-492D-A9D9-47256C59102F}" srcOrd="4" destOrd="0" presId="urn:microsoft.com/office/officeart/2005/8/layout/list1"/>
    <dgm:cxn modelId="{5318759A-FC71-43A3-BA1A-D98039D5D8FC}" type="presParOf" srcId="{2BB06EE6-1F08-492D-A9D9-47256C59102F}" destId="{46C5F7A1-0A19-450A-A426-5E6C9791A237}" srcOrd="0" destOrd="0" presId="urn:microsoft.com/office/officeart/2005/8/layout/list1"/>
    <dgm:cxn modelId="{D1F5D013-FB96-41CA-9243-9343C6132E5C}" type="presParOf" srcId="{2BB06EE6-1F08-492D-A9D9-47256C59102F}" destId="{65B49C0F-D4C9-41B8-A8DE-9B9FD62EE824}" srcOrd="1" destOrd="0" presId="urn:microsoft.com/office/officeart/2005/8/layout/list1"/>
    <dgm:cxn modelId="{EB720FB4-1711-482B-983D-BBE96C4888CB}" type="presParOf" srcId="{12CE7940-940C-4D45-9091-4EA5C835FE68}" destId="{13EA2E5E-C8DD-4030-9064-2B31932A307E}" srcOrd="5" destOrd="0" presId="urn:microsoft.com/office/officeart/2005/8/layout/list1"/>
    <dgm:cxn modelId="{6BCC730B-5529-478D-87DE-9EECF0F43220}" type="presParOf" srcId="{12CE7940-940C-4D45-9091-4EA5C835FE68}" destId="{69CC44AC-BE9B-45BF-909F-15888F2865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9BE2E6-3F0C-44B9-9EB7-C0F1D694692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069F9F-2D66-4FE8-B7C8-76A2183DFE4C}">
      <dgm:prSet/>
      <dgm:spPr/>
      <dgm:t>
        <a:bodyPr/>
        <a:lstStyle/>
        <a:p>
          <a:r>
            <a:rPr lang="en-US" dirty="0"/>
            <a:t>Histograms</a:t>
          </a:r>
        </a:p>
      </dgm:t>
    </dgm:pt>
    <dgm:pt modelId="{92EA739E-437B-4697-8D85-6D7EAD08F7C1}" type="parTrans" cxnId="{7E03ECAE-2D92-4486-A293-BC4EE8FDB6CD}">
      <dgm:prSet/>
      <dgm:spPr/>
      <dgm:t>
        <a:bodyPr/>
        <a:lstStyle/>
        <a:p>
          <a:endParaRPr lang="en-US"/>
        </a:p>
      </dgm:t>
    </dgm:pt>
    <dgm:pt modelId="{BF053431-D97E-4008-85CB-48748A231D27}" type="sibTrans" cxnId="{7E03ECAE-2D92-4486-A293-BC4EE8FDB6CD}">
      <dgm:prSet/>
      <dgm:spPr/>
      <dgm:t>
        <a:bodyPr/>
        <a:lstStyle/>
        <a:p>
          <a:endParaRPr lang="en-US"/>
        </a:p>
      </dgm:t>
    </dgm:pt>
    <dgm:pt modelId="{C8AB8428-63BF-4E84-9CCA-4A66BE165AB7}">
      <dgm:prSet/>
      <dgm:spPr/>
      <dgm:t>
        <a:bodyPr/>
        <a:lstStyle/>
        <a:p>
          <a:r>
            <a:rPr lang="en-US" dirty="0"/>
            <a:t>Scatterplot</a:t>
          </a:r>
        </a:p>
      </dgm:t>
    </dgm:pt>
    <dgm:pt modelId="{CF2CA931-9FD5-4483-B8E8-462C717B13A9}" type="parTrans" cxnId="{4C6972CF-74BF-439E-9C6B-8A03DCC53685}">
      <dgm:prSet/>
      <dgm:spPr/>
      <dgm:t>
        <a:bodyPr/>
        <a:lstStyle/>
        <a:p>
          <a:endParaRPr lang="en-US"/>
        </a:p>
      </dgm:t>
    </dgm:pt>
    <dgm:pt modelId="{89C68D5B-38A5-4157-A075-09B2EE1C2364}" type="sibTrans" cxnId="{4C6972CF-74BF-439E-9C6B-8A03DCC53685}">
      <dgm:prSet/>
      <dgm:spPr/>
      <dgm:t>
        <a:bodyPr/>
        <a:lstStyle/>
        <a:p>
          <a:endParaRPr lang="en-US"/>
        </a:p>
      </dgm:t>
    </dgm:pt>
    <dgm:pt modelId="{2F0CC23B-B1EA-4831-B129-0EF8737BBDBD}" type="pres">
      <dgm:prSet presAssocID="{A89BE2E6-3F0C-44B9-9EB7-C0F1D6946929}" presName="linear" presStyleCnt="0">
        <dgm:presLayoutVars>
          <dgm:dir/>
          <dgm:animLvl val="lvl"/>
          <dgm:resizeHandles val="exact"/>
        </dgm:presLayoutVars>
      </dgm:prSet>
      <dgm:spPr/>
    </dgm:pt>
    <dgm:pt modelId="{D25B696F-770A-47B8-BD9E-6E11F93B7B03}" type="pres">
      <dgm:prSet presAssocID="{B9069F9F-2D66-4FE8-B7C8-76A2183DFE4C}" presName="parentLin" presStyleCnt="0"/>
      <dgm:spPr/>
    </dgm:pt>
    <dgm:pt modelId="{C81E6054-59E4-4C1F-A8D4-4F58741EA074}" type="pres">
      <dgm:prSet presAssocID="{B9069F9F-2D66-4FE8-B7C8-76A2183DFE4C}" presName="parentLeftMargin" presStyleLbl="node1" presStyleIdx="0" presStyleCnt="2"/>
      <dgm:spPr/>
    </dgm:pt>
    <dgm:pt modelId="{CFF202E5-765E-455D-A815-D0E92F0DA413}" type="pres">
      <dgm:prSet presAssocID="{B9069F9F-2D66-4FE8-B7C8-76A2183DFE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8F293E-8944-425F-93AC-528F52DC45A0}" type="pres">
      <dgm:prSet presAssocID="{B9069F9F-2D66-4FE8-B7C8-76A2183DFE4C}" presName="negativeSpace" presStyleCnt="0"/>
      <dgm:spPr/>
    </dgm:pt>
    <dgm:pt modelId="{CEB04BED-8059-47EA-AA32-65BA3F3C5BC6}" type="pres">
      <dgm:prSet presAssocID="{B9069F9F-2D66-4FE8-B7C8-76A2183DFE4C}" presName="childText" presStyleLbl="conFgAcc1" presStyleIdx="0" presStyleCnt="2">
        <dgm:presLayoutVars>
          <dgm:bulletEnabled val="1"/>
        </dgm:presLayoutVars>
      </dgm:prSet>
      <dgm:spPr/>
    </dgm:pt>
    <dgm:pt modelId="{369E2778-7530-48E4-9853-BEF501BB20EC}" type="pres">
      <dgm:prSet presAssocID="{BF053431-D97E-4008-85CB-48748A231D27}" presName="spaceBetweenRectangles" presStyleCnt="0"/>
      <dgm:spPr/>
    </dgm:pt>
    <dgm:pt modelId="{8E519233-F013-4FBE-A5E4-002686AC1A81}" type="pres">
      <dgm:prSet presAssocID="{C8AB8428-63BF-4E84-9CCA-4A66BE165AB7}" presName="parentLin" presStyleCnt="0"/>
      <dgm:spPr/>
    </dgm:pt>
    <dgm:pt modelId="{A2367930-F5E8-4611-911B-DF61B80F7606}" type="pres">
      <dgm:prSet presAssocID="{C8AB8428-63BF-4E84-9CCA-4A66BE165AB7}" presName="parentLeftMargin" presStyleLbl="node1" presStyleIdx="0" presStyleCnt="2"/>
      <dgm:spPr/>
    </dgm:pt>
    <dgm:pt modelId="{470E4212-0E73-4C0B-ACC5-4F39CF479481}" type="pres">
      <dgm:prSet presAssocID="{C8AB8428-63BF-4E84-9CCA-4A66BE165A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2A6DA2D-8F2D-4A6B-A4A3-8541066FF14D}" type="pres">
      <dgm:prSet presAssocID="{C8AB8428-63BF-4E84-9CCA-4A66BE165AB7}" presName="negativeSpace" presStyleCnt="0"/>
      <dgm:spPr/>
    </dgm:pt>
    <dgm:pt modelId="{0C9B40F6-E641-40A0-A89D-94ACFAF31D86}" type="pres">
      <dgm:prSet presAssocID="{C8AB8428-63BF-4E84-9CCA-4A66BE165AB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381F96F-0873-4AB8-B92D-9F7C1B4E93B3}" type="presOf" srcId="{B9069F9F-2D66-4FE8-B7C8-76A2183DFE4C}" destId="{CFF202E5-765E-455D-A815-D0E92F0DA413}" srcOrd="1" destOrd="0" presId="urn:microsoft.com/office/officeart/2005/8/layout/list1"/>
    <dgm:cxn modelId="{EA4EAD7F-CC30-4856-80FD-59FC03ACFD27}" type="presOf" srcId="{A89BE2E6-3F0C-44B9-9EB7-C0F1D6946929}" destId="{2F0CC23B-B1EA-4831-B129-0EF8737BBDBD}" srcOrd="0" destOrd="0" presId="urn:microsoft.com/office/officeart/2005/8/layout/list1"/>
    <dgm:cxn modelId="{CCC469A6-DA50-431C-A0D2-E74F365FA768}" type="presOf" srcId="{B9069F9F-2D66-4FE8-B7C8-76A2183DFE4C}" destId="{C81E6054-59E4-4C1F-A8D4-4F58741EA074}" srcOrd="0" destOrd="0" presId="urn:microsoft.com/office/officeart/2005/8/layout/list1"/>
    <dgm:cxn modelId="{7E03ECAE-2D92-4486-A293-BC4EE8FDB6CD}" srcId="{A89BE2E6-3F0C-44B9-9EB7-C0F1D6946929}" destId="{B9069F9F-2D66-4FE8-B7C8-76A2183DFE4C}" srcOrd="0" destOrd="0" parTransId="{92EA739E-437B-4697-8D85-6D7EAD08F7C1}" sibTransId="{BF053431-D97E-4008-85CB-48748A231D27}"/>
    <dgm:cxn modelId="{4C6972CF-74BF-439E-9C6B-8A03DCC53685}" srcId="{A89BE2E6-3F0C-44B9-9EB7-C0F1D6946929}" destId="{C8AB8428-63BF-4E84-9CCA-4A66BE165AB7}" srcOrd="1" destOrd="0" parTransId="{CF2CA931-9FD5-4483-B8E8-462C717B13A9}" sibTransId="{89C68D5B-38A5-4157-A075-09B2EE1C2364}"/>
    <dgm:cxn modelId="{BD849FE8-E006-42D4-A307-F5721D1A9523}" type="presOf" srcId="{C8AB8428-63BF-4E84-9CCA-4A66BE165AB7}" destId="{A2367930-F5E8-4611-911B-DF61B80F7606}" srcOrd="0" destOrd="0" presId="urn:microsoft.com/office/officeart/2005/8/layout/list1"/>
    <dgm:cxn modelId="{3E1734F1-5569-4F6B-B24A-B87BA641617E}" type="presOf" srcId="{C8AB8428-63BF-4E84-9CCA-4A66BE165AB7}" destId="{470E4212-0E73-4C0B-ACC5-4F39CF479481}" srcOrd="1" destOrd="0" presId="urn:microsoft.com/office/officeart/2005/8/layout/list1"/>
    <dgm:cxn modelId="{9833502E-2C77-41C1-B0BD-D1405390B5A7}" type="presParOf" srcId="{2F0CC23B-B1EA-4831-B129-0EF8737BBDBD}" destId="{D25B696F-770A-47B8-BD9E-6E11F93B7B03}" srcOrd="0" destOrd="0" presId="urn:microsoft.com/office/officeart/2005/8/layout/list1"/>
    <dgm:cxn modelId="{89D5538D-484B-4E7D-B099-2BDE6C1D22F8}" type="presParOf" srcId="{D25B696F-770A-47B8-BD9E-6E11F93B7B03}" destId="{C81E6054-59E4-4C1F-A8D4-4F58741EA074}" srcOrd="0" destOrd="0" presId="urn:microsoft.com/office/officeart/2005/8/layout/list1"/>
    <dgm:cxn modelId="{DFA52249-FDC7-419A-9DEB-C990E04D9262}" type="presParOf" srcId="{D25B696F-770A-47B8-BD9E-6E11F93B7B03}" destId="{CFF202E5-765E-455D-A815-D0E92F0DA413}" srcOrd="1" destOrd="0" presId="urn:microsoft.com/office/officeart/2005/8/layout/list1"/>
    <dgm:cxn modelId="{10586ADA-7803-4447-A5EA-75BB9749B660}" type="presParOf" srcId="{2F0CC23B-B1EA-4831-B129-0EF8737BBDBD}" destId="{808F293E-8944-425F-93AC-528F52DC45A0}" srcOrd="1" destOrd="0" presId="urn:microsoft.com/office/officeart/2005/8/layout/list1"/>
    <dgm:cxn modelId="{9327B672-9C82-4A3A-8DA7-50EC2C1D0FEB}" type="presParOf" srcId="{2F0CC23B-B1EA-4831-B129-0EF8737BBDBD}" destId="{CEB04BED-8059-47EA-AA32-65BA3F3C5BC6}" srcOrd="2" destOrd="0" presId="urn:microsoft.com/office/officeart/2005/8/layout/list1"/>
    <dgm:cxn modelId="{BF1A3C17-60F0-49A8-942D-EB6A75E6F113}" type="presParOf" srcId="{2F0CC23B-B1EA-4831-B129-0EF8737BBDBD}" destId="{369E2778-7530-48E4-9853-BEF501BB20EC}" srcOrd="3" destOrd="0" presId="urn:microsoft.com/office/officeart/2005/8/layout/list1"/>
    <dgm:cxn modelId="{E1EC4A11-3148-4B49-B8FF-C4DE3A25189C}" type="presParOf" srcId="{2F0CC23B-B1EA-4831-B129-0EF8737BBDBD}" destId="{8E519233-F013-4FBE-A5E4-002686AC1A81}" srcOrd="4" destOrd="0" presId="urn:microsoft.com/office/officeart/2005/8/layout/list1"/>
    <dgm:cxn modelId="{1F50416B-40D4-4BE8-817A-6E5DC0D631CF}" type="presParOf" srcId="{8E519233-F013-4FBE-A5E4-002686AC1A81}" destId="{A2367930-F5E8-4611-911B-DF61B80F7606}" srcOrd="0" destOrd="0" presId="urn:microsoft.com/office/officeart/2005/8/layout/list1"/>
    <dgm:cxn modelId="{08688F0B-1BD5-4A7A-A860-D72591A6C2DF}" type="presParOf" srcId="{8E519233-F013-4FBE-A5E4-002686AC1A81}" destId="{470E4212-0E73-4C0B-ACC5-4F39CF479481}" srcOrd="1" destOrd="0" presId="urn:microsoft.com/office/officeart/2005/8/layout/list1"/>
    <dgm:cxn modelId="{A37F492A-7A32-4F9B-841E-7DB58670F4BF}" type="presParOf" srcId="{2F0CC23B-B1EA-4831-B129-0EF8737BBDBD}" destId="{22A6DA2D-8F2D-4A6B-A4A3-8541066FF14D}" srcOrd="5" destOrd="0" presId="urn:microsoft.com/office/officeart/2005/8/layout/list1"/>
    <dgm:cxn modelId="{BC084E54-3FAB-4421-B35B-AE95432D23CB}" type="presParOf" srcId="{2F0CC23B-B1EA-4831-B129-0EF8737BBDBD}" destId="{0C9B40F6-E641-40A0-A89D-94ACFAF31D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C5A8D-7463-4A41-9C84-7720E4E12A4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FE33D3-FD4F-4E85-B1FC-CE1573EDB98D}">
      <dgm:prSet/>
      <dgm:spPr/>
      <dgm:t>
        <a:bodyPr/>
        <a:lstStyle/>
        <a:p>
          <a:r>
            <a:rPr lang="en-US" dirty="0"/>
            <a:t>Histogram</a:t>
          </a:r>
        </a:p>
      </dgm:t>
    </dgm:pt>
    <dgm:pt modelId="{E1E827EE-8EF4-4D9A-B8F4-25A996DEFBAC}" type="parTrans" cxnId="{22C21869-6E99-43D1-85F5-B10F7EBA8E35}">
      <dgm:prSet/>
      <dgm:spPr/>
      <dgm:t>
        <a:bodyPr/>
        <a:lstStyle/>
        <a:p>
          <a:endParaRPr lang="en-US"/>
        </a:p>
      </dgm:t>
    </dgm:pt>
    <dgm:pt modelId="{35AE2BDF-4D7E-4264-B5B0-88A782C6AFFB}" type="sibTrans" cxnId="{22C21869-6E99-43D1-85F5-B10F7EBA8E35}">
      <dgm:prSet/>
      <dgm:spPr/>
      <dgm:t>
        <a:bodyPr/>
        <a:lstStyle/>
        <a:p>
          <a:endParaRPr lang="en-US"/>
        </a:p>
      </dgm:t>
    </dgm:pt>
    <dgm:pt modelId="{01DDA0B0-6DDC-4748-8604-0D495B37A372}">
      <dgm:prSet/>
      <dgm:spPr/>
      <dgm:t>
        <a:bodyPr/>
        <a:lstStyle/>
        <a:p>
          <a:r>
            <a:rPr lang="en-US" dirty="0"/>
            <a:t>Boxplot</a:t>
          </a:r>
        </a:p>
      </dgm:t>
    </dgm:pt>
    <dgm:pt modelId="{99D33BF6-FDF1-46D5-9470-1D392E879ABE}" type="parTrans" cxnId="{525EB491-5C34-491E-A4F6-818F5D9B9CE5}">
      <dgm:prSet/>
      <dgm:spPr/>
      <dgm:t>
        <a:bodyPr/>
        <a:lstStyle/>
        <a:p>
          <a:endParaRPr lang="en-US"/>
        </a:p>
      </dgm:t>
    </dgm:pt>
    <dgm:pt modelId="{8B3883D7-6FF2-4FB2-8DED-82059BE7E506}" type="sibTrans" cxnId="{525EB491-5C34-491E-A4F6-818F5D9B9CE5}">
      <dgm:prSet/>
      <dgm:spPr/>
      <dgm:t>
        <a:bodyPr/>
        <a:lstStyle/>
        <a:p>
          <a:endParaRPr lang="en-US"/>
        </a:p>
      </dgm:t>
    </dgm:pt>
    <dgm:pt modelId="{9ACDA3C3-CCC3-432B-9634-FFC3CE1B09DA}" type="pres">
      <dgm:prSet presAssocID="{C64C5A8D-7463-4A41-9C84-7720E4E12A43}" presName="linear" presStyleCnt="0">
        <dgm:presLayoutVars>
          <dgm:dir/>
          <dgm:animLvl val="lvl"/>
          <dgm:resizeHandles val="exact"/>
        </dgm:presLayoutVars>
      </dgm:prSet>
      <dgm:spPr/>
    </dgm:pt>
    <dgm:pt modelId="{995F39BF-BAE3-40CD-9842-ACE2BFA6210B}" type="pres">
      <dgm:prSet presAssocID="{C0FE33D3-FD4F-4E85-B1FC-CE1573EDB98D}" presName="parentLin" presStyleCnt="0"/>
      <dgm:spPr/>
    </dgm:pt>
    <dgm:pt modelId="{8DE83D6F-DF1B-4D76-80CC-FCE91A34C027}" type="pres">
      <dgm:prSet presAssocID="{C0FE33D3-FD4F-4E85-B1FC-CE1573EDB98D}" presName="parentLeftMargin" presStyleLbl="node1" presStyleIdx="0" presStyleCnt="2"/>
      <dgm:spPr/>
    </dgm:pt>
    <dgm:pt modelId="{4A335DC7-CD39-4563-82B0-D14346A797D7}" type="pres">
      <dgm:prSet presAssocID="{C0FE33D3-FD4F-4E85-B1FC-CE1573EDB9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96D306-1A39-4A8C-A34E-3ADD1B65339E}" type="pres">
      <dgm:prSet presAssocID="{C0FE33D3-FD4F-4E85-B1FC-CE1573EDB98D}" presName="negativeSpace" presStyleCnt="0"/>
      <dgm:spPr/>
    </dgm:pt>
    <dgm:pt modelId="{35A43CFE-49EC-44CF-87EC-BFC2C27D344D}" type="pres">
      <dgm:prSet presAssocID="{C0FE33D3-FD4F-4E85-B1FC-CE1573EDB98D}" presName="childText" presStyleLbl="conFgAcc1" presStyleIdx="0" presStyleCnt="2">
        <dgm:presLayoutVars>
          <dgm:bulletEnabled val="1"/>
        </dgm:presLayoutVars>
      </dgm:prSet>
      <dgm:spPr/>
    </dgm:pt>
    <dgm:pt modelId="{E78AE987-9526-4D77-BFD8-C1DE752A2185}" type="pres">
      <dgm:prSet presAssocID="{35AE2BDF-4D7E-4264-B5B0-88A782C6AFFB}" presName="spaceBetweenRectangles" presStyleCnt="0"/>
      <dgm:spPr/>
    </dgm:pt>
    <dgm:pt modelId="{D99648AF-0360-44E9-AE69-D0EF2E2A059F}" type="pres">
      <dgm:prSet presAssocID="{01DDA0B0-6DDC-4748-8604-0D495B37A372}" presName="parentLin" presStyleCnt="0"/>
      <dgm:spPr/>
    </dgm:pt>
    <dgm:pt modelId="{740B62A8-32EE-418A-8B7D-E9B0396D84F6}" type="pres">
      <dgm:prSet presAssocID="{01DDA0B0-6DDC-4748-8604-0D495B37A372}" presName="parentLeftMargin" presStyleLbl="node1" presStyleIdx="0" presStyleCnt="2"/>
      <dgm:spPr/>
    </dgm:pt>
    <dgm:pt modelId="{C175D0DB-B63F-458B-8970-9497C9F5D88A}" type="pres">
      <dgm:prSet presAssocID="{01DDA0B0-6DDC-4748-8604-0D495B37A3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1EE2FD-6FE3-48EF-8F6E-38B19BE422EE}" type="pres">
      <dgm:prSet presAssocID="{01DDA0B0-6DDC-4748-8604-0D495B37A372}" presName="negativeSpace" presStyleCnt="0"/>
      <dgm:spPr/>
    </dgm:pt>
    <dgm:pt modelId="{A66B5D88-E993-46BA-8958-4369364A93EE}" type="pres">
      <dgm:prSet presAssocID="{01DDA0B0-6DDC-4748-8604-0D495B37A3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186611-4D2E-46C2-9043-9BFF69D11394}" type="presOf" srcId="{C0FE33D3-FD4F-4E85-B1FC-CE1573EDB98D}" destId="{8DE83D6F-DF1B-4D76-80CC-FCE91A34C027}" srcOrd="0" destOrd="0" presId="urn:microsoft.com/office/officeart/2005/8/layout/list1"/>
    <dgm:cxn modelId="{22C21869-6E99-43D1-85F5-B10F7EBA8E35}" srcId="{C64C5A8D-7463-4A41-9C84-7720E4E12A43}" destId="{C0FE33D3-FD4F-4E85-B1FC-CE1573EDB98D}" srcOrd="0" destOrd="0" parTransId="{E1E827EE-8EF4-4D9A-B8F4-25A996DEFBAC}" sibTransId="{35AE2BDF-4D7E-4264-B5B0-88A782C6AFFB}"/>
    <dgm:cxn modelId="{C3625280-7FF5-4874-991F-6ED1234314B1}" type="presOf" srcId="{01DDA0B0-6DDC-4748-8604-0D495B37A372}" destId="{740B62A8-32EE-418A-8B7D-E9B0396D84F6}" srcOrd="0" destOrd="0" presId="urn:microsoft.com/office/officeart/2005/8/layout/list1"/>
    <dgm:cxn modelId="{A1085F81-0841-48F8-9F85-83A05C34F0A3}" type="presOf" srcId="{C64C5A8D-7463-4A41-9C84-7720E4E12A43}" destId="{9ACDA3C3-CCC3-432B-9634-FFC3CE1B09DA}" srcOrd="0" destOrd="0" presId="urn:microsoft.com/office/officeart/2005/8/layout/list1"/>
    <dgm:cxn modelId="{525EB491-5C34-491E-A4F6-818F5D9B9CE5}" srcId="{C64C5A8D-7463-4A41-9C84-7720E4E12A43}" destId="{01DDA0B0-6DDC-4748-8604-0D495B37A372}" srcOrd="1" destOrd="0" parTransId="{99D33BF6-FDF1-46D5-9470-1D392E879ABE}" sibTransId="{8B3883D7-6FF2-4FB2-8DED-82059BE7E506}"/>
    <dgm:cxn modelId="{6E9237AF-6099-44B7-A9DF-C1675901A996}" type="presOf" srcId="{01DDA0B0-6DDC-4748-8604-0D495B37A372}" destId="{C175D0DB-B63F-458B-8970-9497C9F5D88A}" srcOrd="1" destOrd="0" presId="urn:microsoft.com/office/officeart/2005/8/layout/list1"/>
    <dgm:cxn modelId="{EA78FDF4-BB07-4048-899E-A398B1F744FE}" type="presOf" srcId="{C0FE33D3-FD4F-4E85-B1FC-CE1573EDB98D}" destId="{4A335DC7-CD39-4563-82B0-D14346A797D7}" srcOrd="1" destOrd="0" presId="urn:microsoft.com/office/officeart/2005/8/layout/list1"/>
    <dgm:cxn modelId="{D9911684-FCEA-4311-A131-3B55016F8C37}" type="presParOf" srcId="{9ACDA3C3-CCC3-432B-9634-FFC3CE1B09DA}" destId="{995F39BF-BAE3-40CD-9842-ACE2BFA6210B}" srcOrd="0" destOrd="0" presId="urn:microsoft.com/office/officeart/2005/8/layout/list1"/>
    <dgm:cxn modelId="{F7DF7BD4-A78A-4FBF-8B8F-58A75F23689A}" type="presParOf" srcId="{995F39BF-BAE3-40CD-9842-ACE2BFA6210B}" destId="{8DE83D6F-DF1B-4D76-80CC-FCE91A34C027}" srcOrd="0" destOrd="0" presId="urn:microsoft.com/office/officeart/2005/8/layout/list1"/>
    <dgm:cxn modelId="{8FDADBD0-8190-4495-8692-68DDDB812D0A}" type="presParOf" srcId="{995F39BF-BAE3-40CD-9842-ACE2BFA6210B}" destId="{4A335DC7-CD39-4563-82B0-D14346A797D7}" srcOrd="1" destOrd="0" presId="urn:microsoft.com/office/officeart/2005/8/layout/list1"/>
    <dgm:cxn modelId="{DD99B243-1431-4B2D-999B-CF0260783038}" type="presParOf" srcId="{9ACDA3C3-CCC3-432B-9634-FFC3CE1B09DA}" destId="{D896D306-1A39-4A8C-A34E-3ADD1B65339E}" srcOrd="1" destOrd="0" presId="urn:microsoft.com/office/officeart/2005/8/layout/list1"/>
    <dgm:cxn modelId="{4802FF98-A0F0-4E27-8DB9-F20EBFC5EC01}" type="presParOf" srcId="{9ACDA3C3-CCC3-432B-9634-FFC3CE1B09DA}" destId="{35A43CFE-49EC-44CF-87EC-BFC2C27D344D}" srcOrd="2" destOrd="0" presId="urn:microsoft.com/office/officeart/2005/8/layout/list1"/>
    <dgm:cxn modelId="{2EE463ED-E540-4B47-9DDC-401D4A074075}" type="presParOf" srcId="{9ACDA3C3-CCC3-432B-9634-FFC3CE1B09DA}" destId="{E78AE987-9526-4D77-BFD8-C1DE752A2185}" srcOrd="3" destOrd="0" presId="urn:microsoft.com/office/officeart/2005/8/layout/list1"/>
    <dgm:cxn modelId="{7A4CCC03-D679-4994-A498-BA56C4E28732}" type="presParOf" srcId="{9ACDA3C3-CCC3-432B-9634-FFC3CE1B09DA}" destId="{D99648AF-0360-44E9-AE69-D0EF2E2A059F}" srcOrd="4" destOrd="0" presId="urn:microsoft.com/office/officeart/2005/8/layout/list1"/>
    <dgm:cxn modelId="{1BC1A9B0-4123-49B5-9DC3-1C098B4D5958}" type="presParOf" srcId="{D99648AF-0360-44E9-AE69-D0EF2E2A059F}" destId="{740B62A8-32EE-418A-8B7D-E9B0396D84F6}" srcOrd="0" destOrd="0" presId="urn:microsoft.com/office/officeart/2005/8/layout/list1"/>
    <dgm:cxn modelId="{DE76DAB8-37F5-48B3-BB0B-784210B66EF5}" type="presParOf" srcId="{D99648AF-0360-44E9-AE69-D0EF2E2A059F}" destId="{C175D0DB-B63F-458B-8970-9497C9F5D88A}" srcOrd="1" destOrd="0" presId="urn:microsoft.com/office/officeart/2005/8/layout/list1"/>
    <dgm:cxn modelId="{C7E3A0B4-6C6F-461F-A6BC-50C5D2F5732C}" type="presParOf" srcId="{9ACDA3C3-CCC3-432B-9634-FFC3CE1B09DA}" destId="{C21EE2FD-6FE3-48EF-8F6E-38B19BE422EE}" srcOrd="5" destOrd="0" presId="urn:microsoft.com/office/officeart/2005/8/layout/list1"/>
    <dgm:cxn modelId="{627FCCB3-FAF1-4F8A-BD36-557ED345B191}" type="presParOf" srcId="{9ACDA3C3-CCC3-432B-9634-FFC3CE1B09DA}" destId="{A66B5D88-E993-46BA-8958-4369364A93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0EBBB-F7CA-4733-AE0E-B30845C0F761}">
      <dsp:nvSpPr>
        <dsp:cNvPr id="0" name=""/>
        <dsp:cNvSpPr/>
      </dsp:nvSpPr>
      <dsp:spPr>
        <a:xfrm>
          <a:off x="0" y="413833"/>
          <a:ext cx="3235523" cy="28870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focused on analyzing the relationships between key social determinants—such as employment, income, and healthcare provider availability—and their impact on specific health outcomes.</a:t>
          </a:r>
        </a:p>
      </dsp:txBody>
      <dsp:txXfrm>
        <a:off x="0" y="413833"/>
        <a:ext cx="3235523" cy="2887083"/>
      </dsp:txXfrm>
    </dsp:sp>
    <dsp:sp modelId="{6D4EA995-4F59-467D-90A6-D8AC92E5003D}">
      <dsp:nvSpPr>
        <dsp:cNvPr id="0" name=""/>
        <dsp:cNvSpPr/>
      </dsp:nvSpPr>
      <dsp:spPr>
        <a:xfrm>
          <a:off x="3559075" y="423559"/>
          <a:ext cx="3235523" cy="2867631"/>
        </a:xfrm>
        <a:prstGeom prst="rect">
          <a:avLst/>
        </a:prstGeom>
        <a:gradFill rotWithShape="0">
          <a:gsLst>
            <a:gs pos="0">
              <a:schemeClr val="accent5">
                <a:hueOff val="-419932"/>
                <a:satOff val="22824"/>
                <a:lumOff val="-4216"/>
                <a:alphaOff val="0"/>
                <a:tint val="96000"/>
                <a:lumMod val="104000"/>
              </a:schemeClr>
            </a:gs>
            <a:gs pos="100000">
              <a:schemeClr val="accent5">
                <a:hueOff val="-419932"/>
                <a:satOff val="22824"/>
                <a:lumOff val="-42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are particularly interested in: 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Assessing how unemployment levels influence drug overdose deaths.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Understanding the relationship between income levels and maternal mortality rates.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Examining the role of mental healthcare providers in managing and reducing depression rates.</a:t>
          </a:r>
        </a:p>
      </dsp:txBody>
      <dsp:txXfrm>
        <a:off x="3559075" y="423559"/>
        <a:ext cx="3235523" cy="2867631"/>
      </dsp:txXfrm>
    </dsp:sp>
    <dsp:sp modelId="{6BE4B70C-B3D7-48AC-9165-857D974835C1}">
      <dsp:nvSpPr>
        <dsp:cNvPr id="0" name=""/>
        <dsp:cNvSpPr/>
      </dsp:nvSpPr>
      <dsp:spPr>
        <a:xfrm>
          <a:off x="7118151" y="423559"/>
          <a:ext cx="3235523" cy="2867631"/>
        </a:xfrm>
        <a:prstGeom prst="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By exploring these dynamics, we aim to identify meaningful patterns and correlations that can inform evidence-based interventions. Our ultimate goal is to leverage these insights to enhance overall health outcomes and guide strategic decision-making for improving public health.</a:t>
          </a:r>
        </a:p>
      </dsp:txBody>
      <dsp:txXfrm>
        <a:off x="7118151" y="423559"/>
        <a:ext cx="3235523" cy="2867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88BF0-6E77-4FAC-A653-81AEBCD80EA4}">
      <dsp:nvSpPr>
        <dsp:cNvPr id="0" name=""/>
        <dsp:cNvSpPr/>
      </dsp:nvSpPr>
      <dsp:spPr>
        <a:xfrm>
          <a:off x="541837" y="95731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7870F-408F-49E6-B124-F59BF04C8DBB}">
      <dsp:nvSpPr>
        <dsp:cNvPr id="0" name=""/>
        <dsp:cNvSpPr/>
      </dsp:nvSpPr>
      <dsp:spPr>
        <a:xfrm>
          <a:off x="46837" y="20374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AHRQ : Social Determinants of Health Database (2019-2020) </a:t>
          </a:r>
        </a:p>
      </dsp:txBody>
      <dsp:txXfrm>
        <a:off x="46837" y="2037433"/>
        <a:ext cx="1800000" cy="720000"/>
      </dsp:txXfrm>
    </dsp:sp>
    <dsp:sp modelId="{5CF158DB-B45F-4818-B5F1-5A0F92BD2D9C}">
      <dsp:nvSpPr>
        <dsp:cNvPr id="0" name=""/>
        <dsp:cNvSpPr/>
      </dsp:nvSpPr>
      <dsp:spPr>
        <a:xfrm>
          <a:off x="2656837" y="95731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FEC1D-322A-41E6-A593-E0D4E497FEA0}">
      <dsp:nvSpPr>
        <dsp:cNvPr id="0" name=""/>
        <dsp:cNvSpPr/>
      </dsp:nvSpPr>
      <dsp:spPr>
        <a:xfrm>
          <a:off x="2161837" y="20374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Developed by the Agency for Healthcare Research and Quality (AHRQ)</a:t>
          </a:r>
        </a:p>
      </dsp:txBody>
      <dsp:txXfrm>
        <a:off x="2161837" y="2037433"/>
        <a:ext cx="1800000" cy="720000"/>
      </dsp:txXfrm>
    </dsp:sp>
    <dsp:sp modelId="{732F17AF-9A1F-4CC8-A1F5-3841AA7386D2}">
      <dsp:nvSpPr>
        <dsp:cNvPr id="0" name=""/>
        <dsp:cNvSpPr/>
      </dsp:nvSpPr>
      <dsp:spPr>
        <a:xfrm>
          <a:off x="4771837" y="95731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72A33-E567-4212-A621-B630AF86BB28}">
      <dsp:nvSpPr>
        <dsp:cNvPr id="0" name=""/>
        <dsp:cNvSpPr/>
      </dsp:nvSpPr>
      <dsp:spPr>
        <a:xfrm>
          <a:off x="4276837" y="20374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Provides county-level data on social , economic and healthcare factors.</a:t>
          </a:r>
        </a:p>
      </dsp:txBody>
      <dsp:txXfrm>
        <a:off x="4276837" y="2037433"/>
        <a:ext cx="1800000" cy="720000"/>
      </dsp:txXfrm>
    </dsp:sp>
    <dsp:sp modelId="{129C8E10-51CD-4509-826B-4641B93D8869}">
      <dsp:nvSpPr>
        <dsp:cNvPr id="0" name=""/>
        <dsp:cNvSpPr/>
      </dsp:nvSpPr>
      <dsp:spPr>
        <a:xfrm>
          <a:off x="6886837" y="95731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00DC4-0A0C-457C-8C7D-C86E2E91176F}">
      <dsp:nvSpPr>
        <dsp:cNvPr id="0" name=""/>
        <dsp:cNvSpPr/>
      </dsp:nvSpPr>
      <dsp:spPr>
        <a:xfrm>
          <a:off x="6391837" y="20374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Enables analysis of social determinants and their impact on health outcomes.</a:t>
          </a:r>
        </a:p>
      </dsp:txBody>
      <dsp:txXfrm>
        <a:off x="6391837" y="2037433"/>
        <a:ext cx="1800000" cy="720000"/>
      </dsp:txXfrm>
    </dsp:sp>
    <dsp:sp modelId="{1599E19A-980F-4897-A800-35E8B6D45F12}">
      <dsp:nvSpPr>
        <dsp:cNvPr id="0" name=""/>
        <dsp:cNvSpPr/>
      </dsp:nvSpPr>
      <dsp:spPr>
        <a:xfrm>
          <a:off x="9001837" y="95731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803-CF84-4F22-BF48-9D1FB8B7158E}">
      <dsp:nvSpPr>
        <dsp:cNvPr id="0" name=""/>
        <dsp:cNvSpPr/>
      </dsp:nvSpPr>
      <dsp:spPr>
        <a:xfrm>
          <a:off x="8506837" y="203743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serves as a valuable resource for public health professionals, policymakers and researchers.</a:t>
          </a:r>
        </a:p>
      </dsp:txBody>
      <dsp:txXfrm>
        <a:off x="8506837" y="203743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0C4AC-DD48-43A2-AC4E-D23DBD12F6EE}">
      <dsp:nvSpPr>
        <dsp:cNvPr id="0" name=""/>
        <dsp:cNvSpPr/>
      </dsp:nvSpPr>
      <dsp:spPr>
        <a:xfrm>
          <a:off x="0" y="859473"/>
          <a:ext cx="626601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8F87-B96D-4A92-B74D-59FD4CED2024}">
      <dsp:nvSpPr>
        <dsp:cNvPr id="0" name=""/>
        <dsp:cNvSpPr/>
      </dsp:nvSpPr>
      <dsp:spPr>
        <a:xfrm>
          <a:off x="313300" y="18153"/>
          <a:ext cx="4386207" cy="1682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Histograms</a:t>
          </a:r>
        </a:p>
      </dsp:txBody>
      <dsp:txXfrm>
        <a:off x="395440" y="100293"/>
        <a:ext cx="4221927" cy="1518360"/>
      </dsp:txXfrm>
    </dsp:sp>
    <dsp:sp modelId="{69CC44AC-BE9B-45BF-909F-15888F28657B}">
      <dsp:nvSpPr>
        <dsp:cNvPr id="0" name=""/>
        <dsp:cNvSpPr/>
      </dsp:nvSpPr>
      <dsp:spPr>
        <a:xfrm>
          <a:off x="0" y="3444993"/>
          <a:ext cx="626601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839865"/>
              <a:satOff val="45647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49C0F-D4C9-41B8-A8DE-9B9FD62EE824}">
      <dsp:nvSpPr>
        <dsp:cNvPr id="0" name=""/>
        <dsp:cNvSpPr/>
      </dsp:nvSpPr>
      <dsp:spPr>
        <a:xfrm>
          <a:off x="313300" y="2603673"/>
          <a:ext cx="4386207" cy="1682640"/>
        </a:xfrm>
        <a:prstGeom prst="round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Scatterplots</a:t>
          </a:r>
        </a:p>
      </dsp:txBody>
      <dsp:txXfrm>
        <a:off x="395440" y="2685813"/>
        <a:ext cx="4221927" cy="1518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04BED-8059-47EA-AA32-65BA3F3C5BC6}">
      <dsp:nvSpPr>
        <dsp:cNvPr id="0" name=""/>
        <dsp:cNvSpPr/>
      </dsp:nvSpPr>
      <dsp:spPr>
        <a:xfrm>
          <a:off x="0" y="859473"/>
          <a:ext cx="626601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202E5-765E-455D-A815-D0E92F0DA413}">
      <dsp:nvSpPr>
        <dsp:cNvPr id="0" name=""/>
        <dsp:cNvSpPr/>
      </dsp:nvSpPr>
      <dsp:spPr>
        <a:xfrm>
          <a:off x="313300" y="18153"/>
          <a:ext cx="4386207" cy="1682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Histograms</a:t>
          </a:r>
        </a:p>
      </dsp:txBody>
      <dsp:txXfrm>
        <a:off x="395440" y="100293"/>
        <a:ext cx="4221927" cy="1518360"/>
      </dsp:txXfrm>
    </dsp:sp>
    <dsp:sp modelId="{0C9B40F6-E641-40A0-A89D-94ACFAF31D86}">
      <dsp:nvSpPr>
        <dsp:cNvPr id="0" name=""/>
        <dsp:cNvSpPr/>
      </dsp:nvSpPr>
      <dsp:spPr>
        <a:xfrm>
          <a:off x="0" y="3444993"/>
          <a:ext cx="626601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839865"/>
              <a:satOff val="45647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E4212-0E73-4C0B-ACC5-4F39CF479481}">
      <dsp:nvSpPr>
        <dsp:cNvPr id="0" name=""/>
        <dsp:cNvSpPr/>
      </dsp:nvSpPr>
      <dsp:spPr>
        <a:xfrm>
          <a:off x="313300" y="2603673"/>
          <a:ext cx="4386207" cy="1682640"/>
        </a:xfrm>
        <a:prstGeom prst="round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Scatterplot</a:t>
          </a:r>
        </a:p>
      </dsp:txBody>
      <dsp:txXfrm>
        <a:off x="395440" y="2685813"/>
        <a:ext cx="4221927" cy="1518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43CFE-49EC-44CF-87EC-BFC2C27D344D}">
      <dsp:nvSpPr>
        <dsp:cNvPr id="0" name=""/>
        <dsp:cNvSpPr/>
      </dsp:nvSpPr>
      <dsp:spPr>
        <a:xfrm>
          <a:off x="0" y="657675"/>
          <a:ext cx="103536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35DC7-CD39-4563-82B0-D14346A797D7}">
      <dsp:nvSpPr>
        <dsp:cNvPr id="0" name=""/>
        <dsp:cNvSpPr/>
      </dsp:nvSpPr>
      <dsp:spPr>
        <a:xfrm>
          <a:off x="517683" y="22995"/>
          <a:ext cx="7247572" cy="1269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Histogram</a:t>
          </a:r>
        </a:p>
      </dsp:txBody>
      <dsp:txXfrm>
        <a:off x="579648" y="84960"/>
        <a:ext cx="7123642" cy="1145430"/>
      </dsp:txXfrm>
    </dsp:sp>
    <dsp:sp modelId="{A66B5D88-E993-46BA-8958-4369364A93EE}">
      <dsp:nvSpPr>
        <dsp:cNvPr id="0" name=""/>
        <dsp:cNvSpPr/>
      </dsp:nvSpPr>
      <dsp:spPr>
        <a:xfrm>
          <a:off x="0" y="2608155"/>
          <a:ext cx="103536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839865"/>
              <a:satOff val="45647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5D0DB-B63F-458B-8970-9497C9F5D88A}">
      <dsp:nvSpPr>
        <dsp:cNvPr id="0" name=""/>
        <dsp:cNvSpPr/>
      </dsp:nvSpPr>
      <dsp:spPr>
        <a:xfrm>
          <a:off x="517683" y="1973475"/>
          <a:ext cx="7247572" cy="1269360"/>
        </a:xfrm>
        <a:prstGeom prst="round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Boxplot</a:t>
          </a:r>
        </a:p>
      </dsp:txBody>
      <dsp:txXfrm>
        <a:off x="579648" y="2035440"/>
        <a:ext cx="7123642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14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72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052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92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4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6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4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7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27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54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80825D-4B92-38C7-BF64-4DC67F002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C54DB-A300-3EA4-4AC3-AFF9DD1A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59006"/>
            <a:ext cx="9440034" cy="1828801"/>
          </a:xfrm>
        </p:spPr>
        <p:txBody>
          <a:bodyPr/>
          <a:lstStyle/>
          <a:p>
            <a:r>
              <a:rPr lang="en-IN" dirty="0"/>
              <a:t>GROUP PROJECT 1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F97F-C598-C64D-19F2-7763C1B4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462873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IN" sz="4400" dirty="0"/>
              <a:t>Team 7 </a:t>
            </a:r>
            <a:endParaRPr lang="en-IN" sz="2900" dirty="0"/>
          </a:p>
          <a:p>
            <a:r>
              <a:rPr lang="en-IN" dirty="0"/>
              <a:t>(Palle, Steven, Sunny)</a:t>
            </a:r>
          </a:p>
        </p:txBody>
      </p:sp>
    </p:spTree>
    <p:extLst>
      <p:ext uri="{BB962C8B-B14F-4D97-AF65-F5344CB8AC3E}">
        <p14:creationId xmlns:p14="http://schemas.microsoft.com/office/powerpoint/2010/main" val="77763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0F6E7-0B9E-C207-9157-8E99FF65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r>
              <a:rPr lang="en-US" sz="3000" dirty="0"/>
              <a:t>ANOVA TEST</a:t>
            </a:r>
            <a:endParaRPr lang="en-IN" sz="3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50C528-7E25-025C-D994-9375C31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2247153"/>
            <a:ext cx="3939371" cy="3544046"/>
          </a:xfrm>
        </p:spPr>
        <p:txBody>
          <a:bodyPr>
            <a:normAutofit/>
          </a:bodyPr>
          <a:lstStyle/>
          <a:p>
            <a:r>
              <a:rPr lang="en-US" sz="1800" dirty="0"/>
              <a:t>F value = 42.373</a:t>
            </a:r>
          </a:p>
          <a:p>
            <a:r>
              <a:rPr lang="en-US" sz="1800" dirty="0"/>
              <a:t>Pr(&gt;F) = 0 </a:t>
            </a:r>
          </a:p>
          <a:p>
            <a:r>
              <a:rPr lang="en-US" sz="1800" dirty="0"/>
              <a:t>This result indicates that unemployment levels do influence drug overdose death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E8777-9509-54EF-A410-6B057DB7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089691"/>
            <a:ext cx="6633184" cy="27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4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F9C7C-326F-5F23-D53D-72A51346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TUKEY HSD POST HOC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C2D740-4610-C0C9-9E5F-D2AE3A09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dirty="0"/>
              <a:t>From the tukey test and the boxplot we can confirm that there is a positive relationship between  Unemployment Rate and Drug Overdose Death Rate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4F2B2-BA91-1E31-E08C-174A04B0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19" y="469074"/>
            <a:ext cx="4148630" cy="32433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3DA51-88BB-EE8D-694B-4C9A146F1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767" y="4692947"/>
            <a:ext cx="3699934" cy="1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1452-7D05-0B27-F35B-E3F708AD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Question 1 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812A-6432-FB04-9316-68767232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analysis we can conclude that there is a very weak positive but significant relation between Unemployment Rate and Drug Overdose Death Rate.</a:t>
            </a:r>
          </a:p>
        </p:txBody>
      </p:sp>
    </p:spTree>
    <p:extLst>
      <p:ext uri="{BB962C8B-B14F-4D97-AF65-F5344CB8AC3E}">
        <p14:creationId xmlns:p14="http://schemas.microsoft.com/office/powerpoint/2010/main" val="1275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FA65A9-65B2-3009-E1FB-94FFD1E4E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17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4B567-5171-62A7-EEDF-9704B06A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Specific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D505-52FD-F447-240B-28F2DA7C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3773489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To what degree does the number of mental healthcare providers influence depression? </a:t>
            </a:r>
          </a:p>
        </p:txBody>
      </p:sp>
    </p:spTree>
    <p:extLst>
      <p:ext uri="{BB962C8B-B14F-4D97-AF65-F5344CB8AC3E}">
        <p14:creationId xmlns:p14="http://schemas.microsoft.com/office/powerpoint/2010/main" val="72134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8F6D-5504-213F-BDA0-7C023565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473D-B7C4-785A-CCC4-CF742CDD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/>
              <a:t>Total mental health care providers</a:t>
            </a:r>
          </a:p>
          <a:p>
            <a:r>
              <a:rPr lang="en-US" dirty="0"/>
              <a:t>Prevalence of depressive disorders</a:t>
            </a:r>
            <a:endParaRPr lang="en-IN" dirty="0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B1EB51F-0471-E28B-1879-70ED3893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DFD2F-B5A7-6AE6-F050-D91B09E2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</a:t>
            </a:r>
            <a:endParaRPr lang="en-IN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64D802-0198-459D-B53E-50DD76393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61212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39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14881-5E18-152E-6C77-31B0E02E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143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Histograms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220E1A-DAB1-FD15-035A-C2F1105D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histogram for mental health providers is heavily Skewed to the right showing that for most counties mental healthcare providers are low </a:t>
            </a:r>
          </a:p>
          <a:p>
            <a:r>
              <a:rPr lang="en-US" sz="1600" dirty="0"/>
              <a:t>The histogram for Depression Prevalence is Bell shaped stating very few counties have low or high depression prevalence</a:t>
            </a:r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C6413-3B6D-D128-33FB-FDE1308E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35280"/>
            <a:ext cx="4099560" cy="30937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361FF-5909-8C80-3302-555F4A824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3745968"/>
            <a:ext cx="4099560" cy="26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FFC02-77E7-F43C-102D-44268C0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4936"/>
            <a:ext cx="3382638" cy="1370605"/>
          </a:xfrm>
        </p:spPr>
        <p:txBody>
          <a:bodyPr>
            <a:normAutofit/>
          </a:bodyPr>
          <a:lstStyle/>
          <a:p>
            <a:r>
              <a:rPr lang="en-US" sz="4000" dirty="0"/>
              <a:t>Scatterplot</a:t>
            </a:r>
            <a:endParaRPr lang="en-IN" sz="4000" dirty="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81F80EB2-435B-BEF3-8049-23BC7976E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From the scatterplot we can say that number of mental health care providers doesn’t have a strong direct influence on depression rates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CE1AB-C9B8-B433-441D-3A878AE6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169337"/>
            <a:ext cx="6633184" cy="40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D7F-73B1-ADF4-663A-ADD29C26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22A7-6FDB-516F-E672-52EABFD9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: 0.031033</a:t>
            </a:r>
          </a:p>
          <a:p>
            <a:r>
              <a:rPr lang="en-US" dirty="0"/>
              <a:t>The above result suggests that the number of mental health care providers has little to no direct influence on Depression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13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643F9-2CDD-4629-3D8C-A6756E5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ANOVA TEST</a:t>
            </a:r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AF5ABBEB-C30E-1298-0E50-80513F9E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/>
              <a:t>F value = 180.75</a:t>
            </a:r>
          </a:p>
          <a:p>
            <a:r>
              <a:rPr lang="en-US" dirty="0"/>
              <a:t>Pr(&gt;F) = 0</a:t>
            </a:r>
          </a:p>
          <a:p>
            <a:r>
              <a:rPr lang="en-US" dirty="0"/>
              <a:t>The results show that grouping of provider levels does have significant effect on depression prevalence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F963B-9074-1DF6-7B1E-52BC9493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132823"/>
            <a:ext cx="4065464" cy="36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5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0F6-ADEC-3502-E05D-84585839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C97C7B3-9B4A-AE4D-1F92-519616C17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8850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25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AB87-80FF-534A-1CF9-79CC08F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TUKEY HSD POST HOC TEST</a:t>
            </a:r>
            <a:endParaRPr lang="en-IN" dirty="0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5A8598F1-E9BF-5709-5457-A09495D9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dirty="0"/>
              <a:t>From the Tukey Had Post Hoc Test and Boxplot we can see that counties with high Mental Health providers have High Depression prevalence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F21C1-FF83-C1BF-9082-C645EC18E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711698"/>
            <a:ext cx="3699934" cy="304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541F8-626B-71CA-CB1E-3214D99EC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198374"/>
            <a:ext cx="3699934" cy="13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7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8A6B-39B6-5883-BF2A-C130AA1F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QUESTION 2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23FA-8818-6272-7CE4-9B4BB954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shows that having more mental health providers does not directly lower depression rates. In fact, counties with more health care providers tend to have  slightly higher depression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56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66539-B014-BA69-3A8C-883B41A4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477015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SMART QUESTIONS  3 &amp; 4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783" y="3734315"/>
            <a:ext cx="9150433" cy="1326291"/>
          </a:xfrm>
        </p:spPr>
        <p:txBody>
          <a:bodyPr anchor="ctr">
            <a:normAutofit/>
          </a:bodyPr>
          <a:lstStyle/>
          <a:p>
            <a:pPr marL="36900" lvl="0" indent="0" algn="ctr">
              <a:buNone/>
            </a:pPr>
            <a:r>
              <a:rPr lang="en-US" dirty="0"/>
              <a:t>How household income is related with the number of maternal deaths and drug overdose deaths?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Variables	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Median Household Income</a:t>
            </a:r>
          </a:p>
          <a:p>
            <a:r>
              <a:rPr lang="en-US" dirty="0"/>
              <a:t>Total Number of Maternal Death</a:t>
            </a:r>
          </a:p>
          <a:p>
            <a:r>
              <a:rPr lang="en-US" dirty="0"/>
              <a:t>Total Number of Drug Overdose Death</a:t>
            </a:r>
          </a:p>
        </p:txBody>
      </p:sp>
    </p:spTree>
    <p:extLst>
      <p:ext uri="{BB962C8B-B14F-4D97-AF65-F5344CB8AC3E}">
        <p14:creationId xmlns:p14="http://schemas.microsoft.com/office/powerpoint/2010/main" val="254458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EDA	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EE427A3D-4F0D-7F4F-D45B-78A0DD0E2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24572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81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78BCB-29D5-97C4-D488-4256D4F384CF}"/>
              </a:ext>
            </a:extLst>
          </p:cNvPr>
          <p:cNvSpPr txBox="1"/>
          <p:nvPr/>
        </p:nvSpPr>
        <p:spPr>
          <a:xfrm>
            <a:off x="8050305" y="965196"/>
            <a:ext cx="3305953" cy="263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HISTOGRAM for Median Household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graph of a diagram&#10;&#10;Description automatically generated">
            <a:extLst>
              <a:ext uri="{FF2B5EF4-FFF2-40B4-BE49-F238E27FC236}">
                <a16:creationId xmlns:a16="http://schemas.microsoft.com/office/drawing/2014/main" id="{A7870EBC-9186-E452-A872-8256197E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67" y="1438360"/>
            <a:ext cx="536407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5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F96E1-845C-1AB5-B36B-72A46A7BF271}"/>
              </a:ext>
            </a:extLst>
          </p:cNvPr>
          <p:cNvSpPr txBox="1"/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HISTOGRAM for Total Number of Maternal Deaths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F73F4-7CA5-8C4B-A0D1-701F3D8D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48" y="845970"/>
            <a:ext cx="6633184" cy="47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8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7F2C4-8017-C314-32CC-751A719E790C}"/>
              </a:ext>
            </a:extLst>
          </p:cNvPr>
          <p:cNvSpPr txBox="1"/>
          <p:nvPr/>
        </p:nvSpPr>
        <p:spPr>
          <a:xfrm>
            <a:off x="913796" y="2450353"/>
            <a:ext cx="3153952" cy="3340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HISTOGRAM for total number of drug overdose death rates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1BAAF8-66B0-CC73-F83F-CF043586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038" y="1438360"/>
            <a:ext cx="5369440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98D62-9D6D-D2D4-3F35-2EC14D59528C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Boxplot of Maternal Deaths by Grouped Median Household Income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AEFE7-F219-DB62-7F30-BD733DA7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15" y="1213334"/>
            <a:ext cx="6197668" cy="44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5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CBFFB-2C2A-571B-3FD2-B57DA565E2B5}"/>
              </a:ext>
            </a:extLst>
          </p:cNvPr>
          <p:cNvSpPr txBox="1"/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Boxplot of Drug Overdose Deaths by Grouped Median Household Income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05E5A0-384B-401C-D55D-A44EF666B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48" y="845970"/>
            <a:ext cx="6633184" cy="47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A13A-9DEA-0277-FB9A-181C838A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b="1" dirty="0"/>
              <a:t>DATASET</a:t>
            </a:r>
          </a:p>
        </p:txBody>
      </p:sp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CB9367F7-7383-B808-F7C5-7C3F1D7E3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7670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5082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ANOVA 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Whether the means are the same among different income groups.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ANOVA Test	 Results</a:t>
            </a:r>
          </a:p>
        </p:txBody>
      </p:sp>
      <p:pic>
        <p:nvPicPr>
          <p:cNvPr id="13" name="Content Placeholder 12" descr="A screenshot of a graph&#10;&#10;Description automatically generated">
            <a:extLst>
              <a:ext uri="{FF2B5EF4-FFF2-40B4-BE49-F238E27FC236}">
                <a16:creationId xmlns:a16="http://schemas.microsoft.com/office/drawing/2014/main" id="{1BE1F8E6-0DA2-0A32-57D5-7F7FB369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552" y="1381870"/>
            <a:ext cx="4740051" cy="1524132"/>
          </a:xfr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157B2088-91E9-7872-ECE7-67201F1A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1" y="3610113"/>
            <a:ext cx="4734795" cy="152609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CF12F3-4094-39FD-032E-3A36DE08D0A2}"/>
              </a:ext>
            </a:extLst>
          </p:cNvPr>
          <p:cNvSpPr txBox="1">
            <a:spLocks/>
          </p:cNvSpPr>
          <p:nvPr/>
        </p:nvSpPr>
        <p:spPr>
          <a:xfrm>
            <a:off x="6900493" y="2028680"/>
            <a:ext cx="4403596" cy="28006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/>
              <a:t>The means are not all the same among different income groups for two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38560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077" y="609600"/>
            <a:ext cx="4940540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Post-hoc Tukey HSD 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28680"/>
            <a:ext cx="4403596" cy="280064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All pairs of sample means are to be tested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12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Post-hoc Tukey HSD Test Results for Maternal Death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D509D5-0A91-CCA9-2003-BB9909BD4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3491" r="167" b="-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0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D1194-7D8F-ADE0-2DFF-95CAD899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Post-hoc Tukey HSD Test Results for Drug Overdose 	Deaths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506EFFE-D7B8-47F8-BF0E-A1E54622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0" r="2635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7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101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Correlation Matrix	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F39B5AF-AF56-2D5C-B510-1C879A7E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48" y="2213504"/>
            <a:ext cx="5570703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Specific Question conclusion 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Income levels are strongly related to Maternal Death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very weak relation between Income and Drug overdose deaths.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7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AE87-D83E-0489-7112-8185D655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EC1F-4C6A-E91F-F859-9DF0E424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Rate has a weak positive relation on drug overdose deaths.</a:t>
            </a:r>
          </a:p>
          <a:p>
            <a:r>
              <a:rPr lang="en-IN" dirty="0"/>
              <a:t>We cannot strongly conclude that having more mental health care providers reduces depression prevalence </a:t>
            </a:r>
          </a:p>
          <a:p>
            <a:r>
              <a:rPr lang="en-IN" dirty="0"/>
              <a:t>Income levels have a strong relation on Maternal death rates </a:t>
            </a:r>
          </a:p>
          <a:p>
            <a:r>
              <a:rPr lang="en-IN" dirty="0"/>
              <a:t>Income levels have little to no effect on drug overdose deaths.</a:t>
            </a:r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911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0AF4B-0CE6-B304-9BDF-7CA8ADCA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458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A4654-CE18-CFD2-6315-F85BFDE7E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1B643-E445-0BA6-0B42-D41458E0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526349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Specific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2401-4552-A477-2A21-6B7706C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3531774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To what degree does unemployment influence drug overdose deaths? </a:t>
            </a:r>
          </a:p>
        </p:txBody>
      </p:sp>
    </p:spTree>
    <p:extLst>
      <p:ext uri="{BB962C8B-B14F-4D97-AF65-F5344CB8AC3E}">
        <p14:creationId xmlns:p14="http://schemas.microsoft.com/office/powerpoint/2010/main" val="55654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5394E-7CD2-CF0F-C261-78FA83E2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Variables</a:t>
            </a:r>
            <a:endParaRPr lang="en-IN"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DE3B23-0B12-90FA-4187-4211419D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Unemployment Rate</a:t>
            </a:r>
          </a:p>
          <a:p>
            <a:endParaRPr lang="en-US" dirty="0"/>
          </a:p>
          <a:p>
            <a:r>
              <a:rPr lang="en-US" dirty="0"/>
              <a:t> Drug Overdose Death Rate</a:t>
            </a:r>
          </a:p>
        </p:txBody>
      </p:sp>
    </p:spTree>
    <p:extLst>
      <p:ext uri="{BB962C8B-B14F-4D97-AF65-F5344CB8AC3E}">
        <p14:creationId xmlns:p14="http://schemas.microsoft.com/office/powerpoint/2010/main" val="389666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810CA-21CC-ACA9-29B8-AF49C649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</a:t>
            </a:r>
            <a:endParaRPr lang="en-IN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C4A2F5B-DB03-0991-39F3-98C2A1ACD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5232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33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E53EC-7420-E227-46A5-F9D3675B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89798"/>
          </a:xfrm>
        </p:spPr>
        <p:txBody>
          <a:bodyPr>
            <a:normAutofit/>
          </a:bodyPr>
          <a:lstStyle/>
          <a:p>
            <a:r>
              <a:rPr lang="en-US" dirty="0"/>
              <a:t>HISTOGRAMS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F2D344-A991-5320-BAA3-F2AEFB89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9522"/>
            <a:ext cx="5182205" cy="3253752"/>
          </a:xfrm>
        </p:spPr>
        <p:txBody>
          <a:bodyPr anchor="ctr">
            <a:normAutofit/>
          </a:bodyPr>
          <a:lstStyle/>
          <a:p>
            <a:pPr>
              <a:buClr>
                <a:srgbClr val="F8A936"/>
              </a:buClr>
            </a:pPr>
            <a:r>
              <a:rPr lang="en-US" dirty="0"/>
              <a:t>Right Skewed.</a:t>
            </a:r>
          </a:p>
          <a:p>
            <a:pPr>
              <a:buClr>
                <a:srgbClr val="F8A936"/>
              </a:buClr>
            </a:pPr>
            <a:r>
              <a:rPr lang="en-US" dirty="0"/>
              <a:t>Most counties have low unemployment rate and low drug overdose death rate.</a:t>
            </a:r>
          </a:p>
          <a:p>
            <a:pPr>
              <a:buClr>
                <a:srgbClr val="F8A936"/>
              </a:buClr>
            </a:pPr>
            <a:r>
              <a:rPr lang="en-US" dirty="0"/>
              <a:t>Very less counties have high unemployment rate and high drug overdose death rate.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B0D29-0837-C614-909A-84BE54A4C0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35"/>
          <a:stretch/>
        </p:blipFill>
        <p:spPr>
          <a:xfrm>
            <a:off x="7678736" y="643465"/>
            <a:ext cx="4003193" cy="255117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819CF2-AC5B-A367-13D8-3F4A848A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00" b="4"/>
          <a:stretch/>
        </p:blipFill>
        <p:spPr>
          <a:xfrm>
            <a:off x="7678736" y="3294290"/>
            <a:ext cx="4003193" cy="31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5CCE-FDD5-0C1E-B774-F6F6A5D8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6" y="300311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SCATTERPLOT</a:t>
            </a: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E64779-E092-23A1-FA2A-960319E0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3" y="1930391"/>
            <a:ext cx="3704066" cy="3057245"/>
          </a:xfrm>
        </p:spPr>
        <p:txBody>
          <a:bodyPr>
            <a:normAutofit/>
          </a:bodyPr>
          <a:lstStyle/>
          <a:p>
            <a:r>
              <a:rPr lang="en-US" sz="1800" dirty="0"/>
              <a:t>Large Cluster at low unemployment rates and Drug overdose death rate</a:t>
            </a:r>
          </a:p>
          <a:p>
            <a:r>
              <a:rPr lang="en-US" sz="1800" dirty="0"/>
              <a:t>Showing Weak relation between Unemployment rate and Drug overdose death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ABBA3-AB5D-D8FA-DF3D-A620FEC5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646051"/>
            <a:ext cx="5676236" cy="34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8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4C81-EBB9-6980-E72D-C068ECA2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3F84-0EDE-2B53-FABA-DFC118DA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: 0.18017 </a:t>
            </a:r>
          </a:p>
          <a:p>
            <a:r>
              <a:rPr lang="en-US" dirty="0"/>
              <a:t>Which suggest a weak positive relationship between Unemployment Rate and Drug Overdose Death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2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817</Words>
  <Application>Microsoft Office PowerPoint</Application>
  <PresentationFormat>Widescreen</PresentationFormat>
  <Paragraphs>114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Goudy Old Style</vt:lpstr>
      <vt:lpstr>Times New Roman</vt:lpstr>
      <vt:lpstr>Wingdings</vt:lpstr>
      <vt:lpstr>Wingdings 2</vt:lpstr>
      <vt:lpstr>SlateVTI</vt:lpstr>
      <vt:lpstr>GROUP PROJECT 1 </vt:lpstr>
      <vt:lpstr>Introduction </vt:lpstr>
      <vt:lpstr>DATASET</vt:lpstr>
      <vt:lpstr>Specific Question 1</vt:lpstr>
      <vt:lpstr>Variables</vt:lpstr>
      <vt:lpstr>EDA</vt:lpstr>
      <vt:lpstr>HISTOGRAMS</vt:lpstr>
      <vt:lpstr>SCATTERPLOT</vt:lpstr>
      <vt:lpstr>Correlation Analysis</vt:lpstr>
      <vt:lpstr>ANOVA TEST</vt:lpstr>
      <vt:lpstr>TUKEY HSD POST HOC</vt:lpstr>
      <vt:lpstr>Specific Question 1 conclusion </vt:lpstr>
      <vt:lpstr>Specific Question 2</vt:lpstr>
      <vt:lpstr>VARIABLES</vt:lpstr>
      <vt:lpstr>EDA</vt:lpstr>
      <vt:lpstr>Histograms</vt:lpstr>
      <vt:lpstr>Scatterplot</vt:lpstr>
      <vt:lpstr>Correlation Analysis</vt:lpstr>
      <vt:lpstr>ANOVA TEST</vt:lpstr>
      <vt:lpstr>TUKEY HSD POST HOC TEST</vt:lpstr>
      <vt:lpstr>SPECIFIC QUESTION 2 CONCLUSION</vt:lpstr>
      <vt:lpstr>SMART QUESTIONS  3 &amp; 4 </vt:lpstr>
      <vt:lpstr>Variables </vt:lpstr>
      <vt:lpstr>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ANOVA TEST</vt:lpstr>
      <vt:lpstr>ANOVA Test  Results</vt:lpstr>
      <vt:lpstr>Post-hoc Tukey HSD Test</vt:lpstr>
      <vt:lpstr>Post-hoc Tukey HSD Test Results for Maternal Death</vt:lpstr>
      <vt:lpstr>Post-hoc Tukey HSD Test Results for Drug Overdose  Deaths</vt:lpstr>
      <vt:lpstr>Correlation Matrix </vt:lpstr>
      <vt:lpstr>Specific Question conclusion  </vt:lpstr>
      <vt:lpstr>OVERALL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Palle, Akshit Reddy</dc:creator>
  <cp:lastModifiedBy>Palle, Akshit Reddy</cp:lastModifiedBy>
  <cp:revision>6</cp:revision>
  <dcterms:created xsi:type="dcterms:W3CDTF">2024-10-15T14:53:42Z</dcterms:created>
  <dcterms:modified xsi:type="dcterms:W3CDTF">2024-10-17T21:50:53Z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