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F1A9D-0722-48C2-8451-AD1C4EFC635B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CE84124-7EBE-4FF0-B08E-4FF012A4AC9A}">
      <dgm:prSet/>
      <dgm:spPr/>
      <dgm:t>
        <a:bodyPr/>
        <a:lstStyle/>
        <a:p>
          <a:r>
            <a:rPr lang="en-US" dirty="0"/>
            <a:t>We focused on analyzing how different demographic factors, socioeconomic factors </a:t>
          </a:r>
          <a:r>
            <a:rPr lang="en-US" dirty="0" err="1"/>
            <a:t>etc</a:t>
          </a:r>
          <a:r>
            <a:rPr lang="en-US" dirty="0"/>
            <a:t> effect Maternal Death Rates in USA.</a:t>
          </a:r>
        </a:p>
      </dgm:t>
    </dgm:pt>
    <dgm:pt modelId="{036C9918-22D0-42AE-9EAA-673B9B85C724}" type="parTrans" cxnId="{B2DC4BAF-EFBC-4A0D-9ED0-A32342371133}">
      <dgm:prSet/>
      <dgm:spPr/>
      <dgm:t>
        <a:bodyPr/>
        <a:lstStyle/>
        <a:p>
          <a:endParaRPr lang="en-US"/>
        </a:p>
      </dgm:t>
    </dgm:pt>
    <dgm:pt modelId="{7372FC84-AA65-40D2-87CF-1DD6D9F9812C}" type="sibTrans" cxnId="{B2DC4BAF-EFBC-4A0D-9ED0-A32342371133}">
      <dgm:prSet/>
      <dgm:spPr/>
      <dgm:t>
        <a:bodyPr/>
        <a:lstStyle/>
        <a:p>
          <a:endParaRPr lang="en-US"/>
        </a:p>
      </dgm:t>
    </dgm:pt>
    <dgm:pt modelId="{14A02E0A-BCBC-41C2-8141-FEFD6DFA186D}">
      <dgm:prSet/>
      <dgm:spPr/>
      <dgm:t>
        <a:bodyPr/>
        <a:lstStyle/>
        <a:p>
          <a:r>
            <a:rPr lang="en-US"/>
            <a:t>The goal is to identify key drivers of maternal mortality and improve maternal health outcomes.</a:t>
          </a:r>
        </a:p>
      </dgm:t>
    </dgm:pt>
    <dgm:pt modelId="{9E83CE4A-9FF4-4DD1-9C56-5A92660B0676}" type="parTrans" cxnId="{5638DDFA-5FFD-411B-BF00-CD608FBC5EE7}">
      <dgm:prSet/>
      <dgm:spPr/>
      <dgm:t>
        <a:bodyPr/>
        <a:lstStyle/>
        <a:p>
          <a:endParaRPr lang="en-US"/>
        </a:p>
      </dgm:t>
    </dgm:pt>
    <dgm:pt modelId="{A7285AF9-A862-4F74-9BF9-95752173A962}" type="sibTrans" cxnId="{5638DDFA-5FFD-411B-BF00-CD608FBC5EE7}">
      <dgm:prSet/>
      <dgm:spPr/>
      <dgm:t>
        <a:bodyPr/>
        <a:lstStyle/>
        <a:p>
          <a:endParaRPr lang="en-US"/>
        </a:p>
      </dgm:t>
    </dgm:pt>
    <dgm:pt modelId="{3D752EC8-E859-4258-9117-46BBD86D0711}" type="pres">
      <dgm:prSet presAssocID="{807F1A9D-0722-48C2-8451-AD1C4EFC63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095D04-679C-4CD6-962A-FF6C41E62078}" type="pres">
      <dgm:prSet presAssocID="{BCE84124-7EBE-4FF0-B08E-4FF012A4AC9A}" presName="hierRoot1" presStyleCnt="0"/>
      <dgm:spPr/>
    </dgm:pt>
    <dgm:pt modelId="{A2423177-ACC7-4230-A349-D53BFA5FA497}" type="pres">
      <dgm:prSet presAssocID="{BCE84124-7EBE-4FF0-B08E-4FF012A4AC9A}" presName="composite" presStyleCnt="0"/>
      <dgm:spPr/>
    </dgm:pt>
    <dgm:pt modelId="{571E4F84-5031-48DA-AE3D-CAC07AD46C96}" type="pres">
      <dgm:prSet presAssocID="{BCE84124-7EBE-4FF0-B08E-4FF012A4AC9A}" presName="background" presStyleLbl="node0" presStyleIdx="0" presStyleCnt="2"/>
      <dgm:spPr/>
    </dgm:pt>
    <dgm:pt modelId="{A84999B7-65B5-4370-A0F6-65665F1B5785}" type="pres">
      <dgm:prSet presAssocID="{BCE84124-7EBE-4FF0-B08E-4FF012A4AC9A}" presName="text" presStyleLbl="fgAcc0" presStyleIdx="0" presStyleCnt="2">
        <dgm:presLayoutVars>
          <dgm:chPref val="3"/>
        </dgm:presLayoutVars>
      </dgm:prSet>
      <dgm:spPr/>
    </dgm:pt>
    <dgm:pt modelId="{B9138808-554E-4C4C-8529-FED008EB743F}" type="pres">
      <dgm:prSet presAssocID="{BCE84124-7EBE-4FF0-B08E-4FF012A4AC9A}" presName="hierChild2" presStyleCnt="0"/>
      <dgm:spPr/>
    </dgm:pt>
    <dgm:pt modelId="{BFCCD499-C17D-41C9-8634-987A4AFF79B9}" type="pres">
      <dgm:prSet presAssocID="{14A02E0A-BCBC-41C2-8141-FEFD6DFA186D}" presName="hierRoot1" presStyleCnt="0"/>
      <dgm:spPr/>
    </dgm:pt>
    <dgm:pt modelId="{05DCA9B2-A418-4FB0-9399-4A0B7F4F57E3}" type="pres">
      <dgm:prSet presAssocID="{14A02E0A-BCBC-41C2-8141-FEFD6DFA186D}" presName="composite" presStyleCnt="0"/>
      <dgm:spPr/>
    </dgm:pt>
    <dgm:pt modelId="{9E7C794B-D77B-49FA-9E3F-4A29C98868DF}" type="pres">
      <dgm:prSet presAssocID="{14A02E0A-BCBC-41C2-8141-FEFD6DFA186D}" presName="background" presStyleLbl="node0" presStyleIdx="1" presStyleCnt="2"/>
      <dgm:spPr/>
    </dgm:pt>
    <dgm:pt modelId="{3F4E73AC-7E96-467E-B185-56FF60230ABA}" type="pres">
      <dgm:prSet presAssocID="{14A02E0A-BCBC-41C2-8141-FEFD6DFA186D}" presName="text" presStyleLbl="fgAcc0" presStyleIdx="1" presStyleCnt="2">
        <dgm:presLayoutVars>
          <dgm:chPref val="3"/>
        </dgm:presLayoutVars>
      </dgm:prSet>
      <dgm:spPr/>
    </dgm:pt>
    <dgm:pt modelId="{3CAE30D0-B59A-474D-A779-23F8C2888AED}" type="pres">
      <dgm:prSet presAssocID="{14A02E0A-BCBC-41C2-8141-FEFD6DFA186D}" presName="hierChild2" presStyleCnt="0"/>
      <dgm:spPr/>
    </dgm:pt>
  </dgm:ptLst>
  <dgm:cxnLst>
    <dgm:cxn modelId="{4B01FE69-1AD5-44A4-87B9-54E43A153474}" type="presOf" srcId="{14A02E0A-BCBC-41C2-8141-FEFD6DFA186D}" destId="{3F4E73AC-7E96-467E-B185-56FF60230ABA}" srcOrd="0" destOrd="0" presId="urn:microsoft.com/office/officeart/2005/8/layout/hierarchy1"/>
    <dgm:cxn modelId="{B2DC4BAF-EFBC-4A0D-9ED0-A32342371133}" srcId="{807F1A9D-0722-48C2-8451-AD1C4EFC635B}" destId="{BCE84124-7EBE-4FF0-B08E-4FF012A4AC9A}" srcOrd="0" destOrd="0" parTransId="{036C9918-22D0-42AE-9EAA-673B9B85C724}" sibTransId="{7372FC84-AA65-40D2-87CF-1DD6D9F9812C}"/>
    <dgm:cxn modelId="{DDE50CEB-208F-46F4-86D9-555329BEF6E7}" type="presOf" srcId="{BCE84124-7EBE-4FF0-B08E-4FF012A4AC9A}" destId="{A84999B7-65B5-4370-A0F6-65665F1B5785}" srcOrd="0" destOrd="0" presId="urn:microsoft.com/office/officeart/2005/8/layout/hierarchy1"/>
    <dgm:cxn modelId="{AEFC89ED-FC0C-4087-80BD-5C29FBB0EF10}" type="presOf" srcId="{807F1A9D-0722-48C2-8451-AD1C4EFC635B}" destId="{3D752EC8-E859-4258-9117-46BBD86D0711}" srcOrd="0" destOrd="0" presId="urn:microsoft.com/office/officeart/2005/8/layout/hierarchy1"/>
    <dgm:cxn modelId="{5638DDFA-5FFD-411B-BF00-CD608FBC5EE7}" srcId="{807F1A9D-0722-48C2-8451-AD1C4EFC635B}" destId="{14A02E0A-BCBC-41C2-8141-FEFD6DFA186D}" srcOrd="1" destOrd="0" parTransId="{9E83CE4A-9FF4-4DD1-9C56-5A92660B0676}" sibTransId="{A7285AF9-A862-4F74-9BF9-95752173A962}"/>
    <dgm:cxn modelId="{FC537917-F033-4F4A-A97A-5906AAA7DAE4}" type="presParOf" srcId="{3D752EC8-E859-4258-9117-46BBD86D0711}" destId="{BA095D04-679C-4CD6-962A-FF6C41E62078}" srcOrd="0" destOrd="0" presId="urn:microsoft.com/office/officeart/2005/8/layout/hierarchy1"/>
    <dgm:cxn modelId="{515F5410-5915-44A5-81C9-69FD7DF8746E}" type="presParOf" srcId="{BA095D04-679C-4CD6-962A-FF6C41E62078}" destId="{A2423177-ACC7-4230-A349-D53BFA5FA497}" srcOrd="0" destOrd="0" presId="urn:microsoft.com/office/officeart/2005/8/layout/hierarchy1"/>
    <dgm:cxn modelId="{8BC2B170-DF82-4063-BEFC-57266C97FE29}" type="presParOf" srcId="{A2423177-ACC7-4230-A349-D53BFA5FA497}" destId="{571E4F84-5031-48DA-AE3D-CAC07AD46C96}" srcOrd="0" destOrd="0" presId="urn:microsoft.com/office/officeart/2005/8/layout/hierarchy1"/>
    <dgm:cxn modelId="{F7C2471C-A770-4C93-94B7-A158C178E97E}" type="presParOf" srcId="{A2423177-ACC7-4230-A349-D53BFA5FA497}" destId="{A84999B7-65B5-4370-A0F6-65665F1B5785}" srcOrd="1" destOrd="0" presId="urn:microsoft.com/office/officeart/2005/8/layout/hierarchy1"/>
    <dgm:cxn modelId="{DE8B2807-3F33-45A9-917E-C20C2D2E0F03}" type="presParOf" srcId="{BA095D04-679C-4CD6-962A-FF6C41E62078}" destId="{B9138808-554E-4C4C-8529-FED008EB743F}" srcOrd="1" destOrd="0" presId="urn:microsoft.com/office/officeart/2005/8/layout/hierarchy1"/>
    <dgm:cxn modelId="{F2D0C8F2-4586-4DD2-BD38-15421BB319A8}" type="presParOf" srcId="{3D752EC8-E859-4258-9117-46BBD86D0711}" destId="{BFCCD499-C17D-41C9-8634-987A4AFF79B9}" srcOrd="1" destOrd="0" presId="urn:microsoft.com/office/officeart/2005/8/layout/hierarchy1"/>
    <dgm:cxn modelId="{5E91F310-134C-4545-B3BC-EE00BF2B2ECA}" type="presParOf" srcId="{BFCCD499-C17D-41C9-8634-987A4AFF79B9}" destId="{05DCA9B2-A418-4FB0-9399-4A0B7F4F57E3}" srcOrd="0" destOrd="0" presId="urn:microsoft.com/office/officeart/2005/8/layout/hierarchy1"/>
    <dgm:cxn modelId="{C0C43594-8A4B-469B-9A78-14098446239E}" type="presParOf" srcId="{05DCA9B2-A418-4FB0-9399-4A0B7F4F57E3}" destId="{9E7C794B-D77B-49FA-9E3F-4A29C98868DF}" srcOrd="0" destOrd="0" presId="urn:microsoft.com/office/officeart/2005/8/layout/hierarchy1"/>
    <dgm:cxn modelId="{E76BACC1-E894-4D9B-ACBC-2AB349399C98}" type="presParOf" srcId="{05DCA9B2-A418-4FB0-9399-4A0B7F4F57E3}" destId="{3F4E73AC-7E96-467E-B185-56FF60230ABA}" srcOrd="1" destOrd="0" presId="urn:microsoft.com/office/officeart/2005/8/layout/hierarchy1"/>
    <dgm:cxn modelId="{66CB9D60-6F2F-403D-B09E-AC3FE1218BC8}" type="presParOf" srcId="{BFCCD499-C17D-41C9-8634-987A4AFF79B9}" destId="{3CAE30D0-B59A-474D-A779-23F8C2888A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366B9-8366-4E1E-A8D4-CBF40E3B968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1DD2303-42EB-473E-B032-392FD94863E6}">
      <dgm:prSet/>
      <dgm:spPr/>
      <dgm:t>
        <a:bodyPr/>
        <a:lstStyle/>
        <a:p>
          <a:r>
            <a:rPr lang="en-US"/>
            <a:t>AHRQ : Social Determinants of Health Database (2019-2020) </a:t>
          </a:r>
        </a:p>
      </dgm:t>
    </dgm:pt>
    <dgm:pt modelId="{CF115A36-E2DD-4539-BF5E-6D8B7AB84F04}" type="parTrans" cxnId="{CC013ACA-E7F0-468F-894F-1F6584F7157C}">
      <dgm:prSet/>
      <dgm:spPr/>
      <dgm:t>
        <a:bodyPr/>
        <a:lstStyle/>
        <a:p>
          <a:endParaRPr lang="en-US"/>
        </a:p>
      </dgm:t>
    </dgm:pt>
    <dgm:pt modelId="{39757921-493C-4889-BA77-C6DB0AF423D3}" type="sibTrans" cxnId="{CC013ACA-E7F0-468F-894F-1F6584F7157C}">
      <dgm:prSet/>
      <dgm:spPr/>
      <dgm:t>
        <a:bodyPr/>
        <a:lstStyle/>
        <a:p>
          <a:endParaRPr lang="en-US"/>
        </a:p>
      </dgm:t>
    </dgm:pt>
    <dgm:pt modelId="{C1D11CC1-A206-4461-923D-D87B94B929B4}">
      <dgm:prSet/>
      <dgm:spPr/>
      <dgm:t>
        <a:bodyPr/>
        <a:lstStyle/>
        <a:p>
          <a:r>
            <a:rPr lang="en-US"/>
            <a:t>Developed by the Agency for Healthcare Research and Quality (AHRQ)</a:t>
          </a:r>
        </a:p>
      </dgm:t>
    </dgm:pt>
    <dgm:pt modelId="{918A12CC-4C1D-49D9-B421-CDCDCEEB78DA}" type="parTrans" cxnId="{BA0CBB41-F924-4161-A2BC-38CDB942B95A}">
      <dgm:prSet/>
      <dgm:spPr/>
      <dgm:t>
        <a:bodyPr/>
        <a:lstStyle/>
        <a:p>
          <a:endParaRPr lang="en-US"/>
        </a:p>
      </dgm:t>
    </dgm:pt>
    <dgm:pt modelId="{B9DFD4CB-8B04-49A3-8322-C7AF532560C0}" type="sibTrans" cxnId="{BA0CBB41-F924-4161-A2BC-38CDB942B95A}">
      <dgm:prSet/>
      <dgm:spPr/>
      <dgm:t>
        <a:bodyPr/>
        <a:lstStyle/>
        <a:p>
          <a:endParaRPr lang="en-US"/>
        </a:p>
      </dgm:t>
    </dgm:pt>
    <dgm:pt modelId="{F6FFDB56-7260-41C3-895B-29F3DBA262BF}">
      <dgm:prSet/>
      <dgm:spPr/>
      <dgm:t>
        <a:bodyPr/>
        <a:lstStyle/>
        <a:p>
          <a:r>
            <a:rPr lang="en-US"/>
            <a:t>Provides county-level data on social , economic and healthcare factors.</a:t>
          </a:r>
        </a:p>
      </dgm:t>
    </dgm:pt>
    <dgm:pt modelId="{CE2787E8-65DB-49F0-9831-AC3B8B155CE2}" type="parTrans" cxnId="{4E322283-4106-4D11-9D21-0A648D3C798C}">
      <dgm:prSet/>
      <dgm:spPr/>
      <dgm:t>
        <a:bodyPr/>
        <a:lstStyle/>
        <a:p>
          <a:endParaRPr lang="en-US"/>
        </a:p>
      </dgm:t>
    </dgm:pt>
    <dgm:pt modelId="{BE7BE067-97B2-46A5-BB3F-7A3D61C51F10}" type="sibTrans" cxnId="{4E322283-4106-4D11-9D21-0A648D3C798C}">
      <dgm:prSet/>
      <dgm:spPr/>
      <dgm:t>
        <a:bodyPr/>
        <a:lstStyle/>
        <a:p>
          <a:endParaRPr lang="en-US"/>
        </a:p>
      </dgm:t>
    </dgm:pt>
    <dgm:pt modelId="{B6083BB1-62DD-46E8-95DB-0388FB69789C}">
      <dgm:prSet/>
      <dgm:spPr/>
      <dgm:t>
        <a:bodyPr/>
        <a:lstStyle/>
        <a:p>
          <a:r>
            <a:rPr lang="en-US"/>
            <a:t>Enables analysis of social determinants and their impact on health outcomes.</a:t>
          </a:r>
        </a:p>
      </dgm:t>
    </dgm:pt>
    <dgm:pt modelId="{F1544C9F-B8F2-4C17-B0D2-1B885D244D11}" type="parTrans" cxnId="{6A408AB2-BDF8-4A1A-8134-689BD4F242D0}">
      <dgm:prSet/>
      <dgm:spPr/>
      <dgm:t>
        <a:bodyPr/>
        <a:lstStyle/>
        <a:p>
          <a:endParaRPr lang="en-US"/>
        </a:p>
      </dgm:t>
    </dgm:pt>
    <dgm:pt modelId="{550FCC5B-0596-4D31-9B67-BF9D78DEF574}" type="sibTrans" cxnId="{6A408AB2-BDF8-4A1A-8134-689BD4F242D0}">
      <dgm:prSet/>
      <dgm:spPr/>
      <dgm:t>
        <a:bodyPr/>
        <a:lstStyle/>
        <a:p>
          <a:endParaRPr lang="en-US"/>
        </a:p>
      </dgm:t>
    </dgm:pt>
    <dgm:pt modelId="{FDCD7CE0-8D18-43C5-8F67-1A01F9A11DAB}">
      <dgm:prSet/>
      <dgm:spPr/>
      <dgm:t>
        <a:bodyPr/>
        <a:lstStyle/>
        <a:p>
          <a:r>
            <a:rPr lang="en-US"/>
            <a:t>It serves as a valuable resource for public health professionals, policymakers and researchers.</a:t>
          </a:r>
        </a:p>
      </dgm:t>
    </dgm:pt>
    <dgm:pt modelId="{D35E19BF-8EC0-4DCD-B921-775F5D9CDD40}" type="parTrans" cxnId="{14EEA9AC-0594-431E-86DD-7D0B4EC03125}">
      <dgm:prSet/>
      <dgm:spPr/>
      <dgm:t>
        <a:bodyPr/>
        <a:lstStyle/>
        <a:p>
          <a:endParaRPr lang="en-US"/>
        </a:p>
      </dgm:t>
    </dgm:pt>
    <dgm:pt modelId="{5819555E-1C79-4EA9-9622-FEFE25ED4478}" type="sibTrans" cxnId="{14EEA9AC-0594-431E-86DD-7D0B4EC03125}">
      <dgm:prSet/>
      <dgm:spPr/>
      <dgm:t>
        <a:bodyPr/>
        <a:lstStyle/>
        <a:p>
          <a:endParaRPr lang="en-US"/>
        </a:p>
      </dgm:t>
    </dgm:pt>
    <dgm:pt modelId="{57A9E2F5-8DA9-4391-A33E-70D6451CA317}" type="pres">
      <dgm:prSet presAssocID="{06F366B9-8366-4E1E-A8D4-CBF40E3B9684}" presName="root" presStyleCnt="0">
        <dgm:presLayoutVars>
          <dgm:dir/>
          <dgm:resizeHandles val="exact"/>
        </dgm:presLayoutVars>
      </dgm:prSet>
      <dgm:spPr/>
    </dgm:pt>
    <dgm:pt modelId="{64C6C523-16AE-4B2B-BDA8-DBE301A2D8EF}" type="pres">
      <dgm:prSet presAssocID="{06F366B9-8366-4E1E-A8D4-CBF40E3B9684}" presName="container" presStyleCnt="0">
        <dgm:presLayoutVars>
          <dgm:dir/>
          <dgm:resizeHandles val="exact"/>
        </dgm:presLayoutVars>
      </dgm:prSet>
      <dgm:spPr/>
    </dgm:pt>
    <dgm:pt modelId="{19C18984-4DBC-465C-8F62-079FDA733007}" type="pres">
      <dgm:prSet presAssocID="{D1DD2303-42EB-473E-B032-392FD94863E6}" presName="compNode" presStyleCnt="0"/>
      <dgm:spPr/>
    </dgm:pt>
    <dgm:pt modelId="{DE819663-D107-4D40-BB07-4C820334D4A9}" type="pres">
      <dgm:prSet presAssocID="{D1DD2303-42EB-473E-B032-392FD94863E6}" presName="iconBgRect" presStyleLbl="bgShp" presStyleIdx="0" presStyleCnt="5"/>
      <dgm:spPr/>
    </dgm:pt>
    <dgm:pt modelId="{614AE2F6-BC23-4F7B-851C-BC1E9B0374E5}" type="pres">
      <dgm:prSet presAssocID="{D1DD2303-42EB-473E-B032-392FD94863E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CE05CA1A-5126-46CC-8670-193A1CD2C57E}" type="pres">
      <dgm:prSet presAssocID="{D1DD2303-42EB-473E-B032-392FD94863E6}" presName="spaceRect" presStyleCnt="0"/>
      <dgm:spPr/>
    </dgm:pt>
    <dgm:pt modelId="{B091FE6F-995B-408B-96ED-5CA45EB9842D}" type="pres">
      <dgm:prSet presAssocID="{D1DD2303-42EB-473E-B032-392FD94863E6}" presName="textRect" presStyleLbl="revTx" presStyleIdx="0" presStyleCnt="5">
        <dgm:presLayoutVars>
          <dgm:chMax val="1"/>
          <dgm:chPref val="1"/>
        </dgm:presLayoutVars>
      </dgm:prSet>
      <dgm:spPr/>
    </dgm:pt>
    <dgm:pt modelId="{4C27A6E5-599F-4230-81FF-A2084E85FA55}" type="pres">
      <dgm:prSet presAssocID="{39757921-493C-4889-BA77-C6DB0AF423D3}" presName="sibTrans" presStyleLbl="sibTrans2D1" presStyleIdx="0" presStyleCnt="0"/>
      <dgm:spPr/>
    </dgm:pt>
    <dgm:pt modelId="{01F8ECD0-A08D-4F23-8B04-A8486F5CF3CB}" type="pres">
      <dgm:prSet presAssocID="{C1D11CC1-A206-4461-923D-D87B94B929B4}" presName="compNode" presStyleCnt="0"/>
      <dgm:spPr/>
    </dgm:pt>
    <dgm:pt modelId="{5C134826-EA33-4A85-A74F-C441A00F7C31}" type="pres">
      <dgm:prSet presAssocID="{C1D11CC1-A206-4461-923D-D87B94B929B4}" presName="iconBgRect" presStyleLbl="bgShp" presStyleIdx="1" presStyleCnt="5"/>
      <dgm:spPr/>
    </dgm:pt>
    <dgm:pt modelId="{49B9143C-18FD-4711-A9C7-ED76DED51FB9}" type="pres">
      <dgm:prSet presAssocID="{C1D11CC1-A206-4461-923D-D87B94B929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FA1DF6F-546B-4B82-905C-6AA27B72809C}" type="pres">
      <dgm:prSet presAssocID="{C1D11CC1-A206-4461-923D-D87B94B929B4}" presName="spaceRect" presStyleCnt="0"/>
      <dgm:spPr/>
    </dgm:pt>
    <dgm:pt modelId="{EFFE4B55-FFBE-4537-B706-71A37648B66A}" type="pres">
      <dgm:prSet presAssocID="{C1D11CC1-A206-4461-923D-D87B94B929B4}" presName="textRect" presStyleLbl="revTx" presStyleIdx="1" presStyleCnt="5">
        <dgm:presLayoutVars>
          <dgm:chMax val="1"/>
          <dgm:chPref val="1"/>
        </dgm:presLayoutVars>
      </dgm:prSet>
      <dgm:spPr/>
    </dgm:pt>
    <dgm:pt modelId="{E7F48800-1267-4B28-8DEE-8DF829630705}" type="pres">
      <dgm:prSet presAssocID="{B9DFD4CB-8B04-49A3-8322-C7AF532560C0}" presName="sibTrans" presStyleLbl="sibTrans2D1" presStyleIdx="0" presStyleCnt="0"/>
      <dgm:spPr/>
    </dgm:pt>
    <dgm:pt modelId="{0D5AB0A0-60D7-4CE5-BBEF-FDCEF35DB464}" type="pres">
      <dgm:prSet presAssocID="{F6FFDB56-7260-41C3-895B-29F3DBA262BF}" presName="compNode" presStyleCnt="0"/>
      <dgm:spPr/>
    </dgm:pt>
    <dgm:pt modelId="{1CEEE13B-4028-4923-B837-0F3ADA34362F}" type="pres">
      <dgm:prSet presAssocID="{F6FFDB56-7260-41C3-895B-29F3DBA262BF}" presName="iconBgRect" presStyleLbl="bgShp" presStyleIdx="2" presStyleCnt="5"/>
      <dgm:spPr/>
    </dgm:pt>
    <dgm:pt modelId="{178BB64C-9C9B-4BC2-B938-3966E2504489}" type="pres">
      <dgm:prSet presAssocID="{F6FFDB56-7260-41C3-895B-29F3DBA262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706D623-8DF4-4AE2-A0AB-87AA69D06CBE}" type="pres">
      <dgm:prSet presAssocID="{F6FFDB56-7260-41C3-895B-29F3DBA262BF}" presName="spaceRect" presStyleCnt="0"/>
      <dgm:spPr/>
    </dgm:pt>
    <dgm:pt modelId="{338A7C3D-ECDE-4D17-8665-21D075BB4C9E}" type="pres">
      <dgm:prSet presAssocID="{F6FFDB56-7260-41C3-895B-29F3DBA262BF}" presName="textRect" presStyleLbl="revTx" presStyleIdx="2" presStyleCnt="5">
        <dgm:presLayoutVars>
          <dgm:chMax val="1"/>
          <dgm:chPref val="1"/>
        </dgm:presLayoutVars>
      </dgm:prSet>
      <dgm:spPr/>
    </dgm:pt>
    <dgm:pt modelId="{9E9FB019-781D-48CE-86C5-32D2FEBBA884}" type="pres">
      <dgm:prSet presAssocID="{BE7BE067-97B2-46A5-BB3F-7A3D61C51F10}" presName="sibTrans" presStyleLbl="sibTrans2D1" presStyleIdx="0" presStyleCnt="0"/>
      <dgm:spPr/>
    </dgm:pt>
    <dgm:pt modelId="{0B412352-71A6-4C3D-8C7A-71C47B1C3612}" type="pres">
      <dgm:prSet presAssocID="{B6083BB1-62DD-46E8-95DB-0388FB69789C}" presName="compNode" presStyleCnt="0"/>
      <dgm:spPr/>
    </dgm:pt>
    <dgm:pt modelId="{BB948742-CB75-4716-A5B1-E062BE97FD28}" type="pres">
      <dgm:prSet presAssocID="{B6083BB1-62DD-46E8-95DB-0388FB69789C}" presName="iconBgRect" presStyleLbl="bgShp" presStyleIdx="3" presStyleCnt="5"/>
      <dgm:spPr/>
    </dgm:pt>
    <dgm:pt modelId="{1F098C03-C9DC-45FF-8D40-61A7B4B3C67F}" type="pres">
      <dgm:prSet presAssocID="{B6083BB1-62DD-46E8-95DB-0388FB6978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D167A87-08E0-47CB-9396-5549496C4014}" type="pres">
      <dgm:prSet presAssocID="{B6083BB1-62DD-46E8-95DB-0388FB69789C}" presName="spaceRect" presStyleCnt="0"/>
      <dgm:spPr/>
    </dgm:pt>
    <dgm:pt modelId="{67749B06-4750-4EB6-A22C-F0274D5807BA}" type="pres">
      <dgm:prSet presAssocID="{B6083BB1-62DD-46E8-95DB-0388FB69789C}" presName="textRect" presStyleLbl="revTx" presStyleIdx="3" presStyleCnt="5">
        <dgm:presLayoutVars>
          <dgm:chMax val="1"/>
          <dgm:chPref val="1"/>
        </dgm:presLayoutVars>
      </dgm:prSet>
      <dgm:spPr/>
    </dgm:pt>
    <dgm:pt modelId="{59E6C9EA-BC94-43B9-8CA8-043BB414410B}" type="pres">
      <dgm:prSet presAssocID="{550FCC5B-0596-4D31-9B67-BF9D78DEF574}" presName="sibTrans" presStyleLbl="sibTrans2D1" presStyleIdx="0" presStyleCnt="0"/>
      <dgm:spPr/>
    </dgm:pt>
    <dgm:pt modelId="{2006C0CA-9D6D-4BD0-BB33-411F2006235A}" type="pres">
      <dgm:prSet presAssocID="{FDCD7CE0-8D18-43C5-8F67-1A01F9A11DAB}" presName="compNode" presStyleCnt="0"/>
      <dgm:spPr/>
    </dgm:pt>
    <dgm:pt modelId="{954FFB17-435B-4A12-9AE9-F9F3403D2B6D}" type="pres">
      <dgm:prSet presAssocID="{FDCD7CE0-8D18-43C5-8F67-1A01F9A11DAB}" presName="iconBgRect" presStyleLbl="bgShp" presStyleIdx="4" presStyleCnt="5"/>
      <dgm:spPr/>
    </dgm:pt>
    <dgm:pt modelId="{3A34DB84-669F-42B0-A739-16D93D9213CF}" type="pres">
      <dgm:prSet presAssocID="{FDCD7CE0-8D18-43C5-8F67-1A01F9A11D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803DABC-A899-4EE2-B9CB-DEEF38F01372}" type="pres">
      <dgm:prSet presAssocID="{FDCD7CE0-8D18-43C5-8F67-1A01F9A11DAB}" presName="spaceRect" presStyleCnt="0"/>
      <dgm:spPr/>
    </dgm:pt>
    <dgm:pt modelId="{37A0FEC8-5B47-469A-9A2E-2D784BFA9A0F}" type="pres">
      <dgm:prSet presAssocID="{FDCD7CE0-8D18-43C5-8F67-1A01F9A11D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F3F41E-A8B4-4243-AC40-2FCDF8046E62}" type="presOf" srcId="{C1D11CC1-A206-4461-923D-D87B94B929B4}" destId="{EFFE4B55-FFBE-4537-B706-71A37648B66A}" srcOrd="0" destOrd="0" presId="urn:microsoft.com/office/officeart/2018/2/layout/IconCircleList"/>
    <dgm:cxn modelId="{C3E7DD1F-C989-44BD-B4C2-66E6990D8A95}" type="presOf" srcId="{B6083BB1-62DD-46E8-95DB-0388FB69789C}" destId="{67749B06-4750-4EB6-A22C-F0274D5807BA}" srcOrd="0" destOrd="0" presId="urn:microsoft.com/office/officeart/2018/2/layout/IconCircleList"/>
    <dgm:cxn modelId="{ED21853E-FACB-4875-94C3-FA25F9979E8D}" type="presOf" srcId="{F6FFDB56-7260-41C3-895B-29F3DBA262BF}" destId="{338A7C3D-ECDE-4D17-8665-21D075BB4C9E}" srcOrd="0" destOrd="0" presId="urn:microsoft.com/office/officeart/2018/2/layout/IconCircleList"/>
    <dgm:cxn modelId="{17FB2B41-C6B9-459B-929C-255D11F534D7}" type="presOf" srcId="{BE7BE067-97B2-46A5-BB3F-7A3D61C51F10}" destId="{9E9FB019-781D-48CE-86C5-32D2FEBBA884}" srcOrd="0" destOrd="0" presId="urn:microsoft.com/office/officeart/2018/2/layout/IconCircleList"/>
    <dgm:cxn modelId="{BA0CBB41-F924-4161-A2BC-38CDB942B95A}" srcId="{06F366B9-8366-4E1E-A8D4-CBF40E3B9684}" destId="{C1D11CC1-A206-4461-923D-D87B94B929B4}" srcOrd="1" destOrd="0" parTransId="{918A12CC-4C1D-49D9-B421-CDCDCEEB78DA}" sibTransId="{B9DFD4CB-8B04-49A3-8322-C7AF532560C0}"/>
    <dgm:cxn modelId="{03A50054-53C1-4FBD-A1EC-516CCD66A123}" type="presOf" srcId="{D1DD2303-42EB-473E-B032-392FD94863E6}" destId="{B091FE6F-995B-408B-96ED-5CA45EB9842D}" srcOrd="0" destOrd="0" presId="urn:microsoft.com/office/officeart/2018/2/layout/IconCircleList"/>
    <dgm:cxn modelId="{E93B0955-0E24-4EA6-8296-080B63305A22}" type="presOf" srcId="{FDCD7CE0-8D18-43C5-8F67-1A01F9A11DAB}" destId="{37A0FEC8-5B47-469A-9A2E-2D784BFA9A0F}" srcOrd="0" destOrd="0" presId="urn:microsoft.com/office/officeart/2018/2/layout/IconCircleList"/>
    <dgm:cxn modelId="{C966F556-8C37-4CE8-B69F-2C9A73E57F43}" type="presOf" srcId="{B9DFD4CB-8B04-49A3-8322-C7AF532560C0}" destId="{E7F48800-1267-4B28-8DEE-8DF829630705}" srcOrd="0" destOrd="0" presId="urn:microsoft.com/office/officeart/2018/2/layout/IconCircleList"/>
    <dgm:cxn modelId="{4E322283-4106-4D11-9D21-0A648D3C798C}" srcId="{06F366B9-8366-4E1E-A8D4-CBF40E3B9684}" destId="{F6FFDB56-7260-41C3-895B-29F3DBA262BF}" srcOrd="2" destOrd="0" parTransId="{CE2787E8-65DB-49F0-9831-AC3B8B155CE2}" sibTransId="{BE7BE067-97B2-46A5-BB3F-7A3D61C51F10}"/>
    <dgm:cxn modelId="{14EEA9AC-0594-431E-86DD-7D0B4EC03125}" srcId="{06F366B9-8366-4E1E-A8D4-CBF40E3B9684}" destId="{FDCD7CE0-8D18-43C5-8F67-1A01F9A11DAB}" srcOrd="4" destOrd="0" parTransId="{D35E19BF-8EC0-4DCD-B921-775F5D9CDD40}" sibTransId="{5819555E-1C79-4EA9-9622-FEFE25ED4478}"/>
    <dgm:cxn modelId="{6A408AB2-BDF8-4A1A-8134-689BD4F242D0}" srcId="{06F366B9-8366-4E1E-A8D4-CBF40E3B9684}" destId="{B6083BB1-62DD-46E8-95DB-0388FB69789C}" srcOrd="3" destOrd="0" parTransId="{F1544C9F-B8F2-4C17-B0D2-1B885D244D11}" sibTransId="{550FCC5B-0596-4D31-9B67-BF9D78DEF574}"/>
    <dgm:cxn modelId="{633348C2-9AA8-4F9D-B946-9121DA05DCF6}" type="presOf" srcId="{550FCC5B-0596-4D31-9B67-BF9D78DEF574}" destId="{59E6C9EA-BC94-43B9-8CA8-043BB414410B}" srcOrd="0" destOrd="0" presId="urn:microsoft.com/office/officeart/2018/2/layout/IconCircleList"/>
    <dgm:cxn modelId="{CC013ACA-E7F0-468F-894F-1F6584F7157C}" srcId="{06F366B9-8366-4E1E-A8D4-CBF40E3B9684}" destId="{D1DD2303-42EB-473E-B032-392FD94863E6}" srcOrd="0" destOrd="0" parTransId="{CF115A36-E2DD-4539-BF5E-6D8B7AB84F04}" sibTransId="{39757921-493C-4889-BA77-C6DB0AF423D3}"/>
    <dgm:cxn modelId="{CC3EB3E3-EFD0-408A-835B-210FC3B6B96A}" type="presOf" srcId="{06F366B9-8366-4E1E-A8D4-CBF40E3B9684}" destId="{57A9E2F5-8DA9-4391-A33E-70D6451CA317}" srcOrd="0" destOrd="0" presId="urn:microsoft.com/office/officeart/2018/2/layout/IconCircleList"/>
    <dgm:cxn modelId="{846381EB-FB6A-4D59-8B11-CC549BF2DC3D}" type="presOf" srcId="{39757921-493C-4889-BA77-C6DB0AF423D3}" destId="{4C27A6E5-599F-4230-81FF-A2084E85FA55}" srcOrd="0" destOrd="0" presId="urn:microsoft.com/office/officeart/2018/2/layout/IconCircleList"/>
    <dgm:cxn modelId="{8B1A6188-E864-4B71-A519-BEBD2254D515}" type="presParOf" srcId="{57A9E2F5-8DA9-4391-A33E-70D6451CA317}" destId="{64C6C523-16AE-4B2B-BDA8-DBE301A2D8EF}" srcOrd="0" destOrd="0" presId="urn:microsoft.com/office/officeart/2018/2/layout/IconCircleList"/>
    <dgm:cxn modelId="{3BADFFC6-981D-4A14-B477-398CA324375C}" type="presParOf" srcId="{64C6C523-16AE-4B2B-BDA8-DBE301A2D8EF}" destId="{19C18984-4DBC-465C-8F62-079FDA733007}" srcOrd="0" destOrd="0" presId="urn:microsoft.com/office/officeart/2018/2/layout/IconCircleList"/>
    <dgm:cxn modelId="{5799B121-99E5-4410-BD25-3D07D127AD20}" type="presParOf" srcId="{19C18984-4DBC-465C-8F62-079FDA733007}" destId="{DE819663-D107-4D40-BB07-4C820334D4A9}" srcOrd="0" destOrd="0" presId="urn:microsoft.com/office/officeart/2018/2/layout/IconCircleList"/>
    <dgm:cxn modelId="{0BAEF324-0392-4FFD-86D3-2226C488F8BE}" type="presParOf" srcId="{19C18984-4DBC-465C-8F62-079FDA733007}" destId="{614AE2F6-BC23-4F7B-851C-BC1E9B0374E5}" srcOrd="1" destOrd="0" presId="urn:microsoft.com/office/officeart/2018/2/layout/IconCircleList"/>
    <dgm:cxn modelId="{224834A8-CC13-494A-B458-F3A4208C1530}" type="presParOf" srcId="{19C18984-4DBC-465C-8F62-079FDA733007}" destId="{CE05CA1A-5126-46CC-8670-193A1CD2C57E}" srcOrd="2" destOrd="0" presId="urn:microsoft.com/office/officeart/2018/2/layout/IconCircleList"/>
    <dgm:cxn modelId="{EF54AE6C-312C-47C5-8745-10D226BB7C18}" type="presParOf" srcId="{19C18984-4DBC-465C-8F62-079FDA733007}" destId="{B091FE6F-995B-408B-96ED-5CA45EB9842D}" srcOrd="3" destOrd="0" presId="urn:microsoft.com/office/officeart/2018/2/layout/IconCircleList"/>
    <dgm:cxn modelId="{277D987C-F414-4DCF-93CE-4E56C83D1DCB}" type="presParOf" srcId="{64C6C523-16AE-4B2B-BDA8-DBE301A2D8EF}" destId="{4C27A6E5-599F-4230-81FF-A2084E85FA55}" srcOrd="1" destOrd="0" presId="urn:microsoft.com/office/officeart/2018/2/layout/IconCircleList"/>
    <dgm:cxn modelId="{12BF0D5A-F58D-4815-A29E-CB97A8681AD4}" type="presParOf" srcId="{64C6C523-16AE-4B2B-BDA8-DBE301A2D8EF}" destId="{01F8ECD0-A08D-4F23-8B04-A8486F5CF3CB}" srcOrd="2" destOrd="0" presId="urn:microsoft.com/office/officeart/2018/2/layout/IconCircleList"/>
    <dgm:cxn modelId="{B658BA26-455A-4784-BC05-C6A67E97342F}" type="presParOf" srcId="{01F8ECD0-A08D-4F23-8B04-A8486F5CF3CB}" destId="{5C134826-EA33-4A85-A74F-C441A00F7C31}" srcOrd="0" destOrd="0" presId="urn:microsoft.com/office/officeart/2018/2/layout/IconCircleList"/>
    <dgm:cxn modelId="{CA18A26B-C4D3-4D10-9BB1-E0AB6153BCAE}" type="presParOf" srcId="{01F8ECD0-A08D-4F23-8B04-A8486F5CF3CB}" destId="{49B9143C-18FD-4711-A9C7-ED76DED51FB9}" srcOrd="1" destOrd="0" presId="urn:microsoft.com/office/officeart/2018/2/layout/IconCircleList"/>
    <dgm:cxn modelId="{96C38DBF-2D4A-4527-BF02-E2328D36219D}" type="presParOf" srcId="{01F8ECD0-A08D-4F23-8B04-A8486F5CF3CB}" destId="{9FA1DF6F-546B-4B82-905C-6AA27B72809C}" srcOrd="2" destOrd="0" presId="urn:microsoft.com/office/officeart/2018/2/layout/IconCircleList"/>
    <dgm:cxn modelId="{D8FBB214-523E-4652-AECB-CE5D251D5F61}" type="presParOf" srcId="{01F8ECD0-A08D-4F23-8B04-A8486F5CF3CB}" destId="{EFFE4B55-FFBE-4537-B706-71A37648B66A}" srcOrd="3" destOrd="0" presId="urn:microsoft.com/office/officeart/2018/2/layout/IconCircleList"/>
    <dgm:cxn modelId="{F849A5D9-1C01-453C-A98B-A145409EF7A6}" type="presParOf" srcId="{64C6C523-16AE-4B2B-BDA8-DBE301A2D8EF}" destId="{E7F48800-1267-4B28-8DEE-8DF829630705}" srcOrd="3" destOrd="0" presId="urn:microsoft.com/office/officeart/2018/2/layout/IconCircleList"/>
    <dgm:cxn modelId="{5CC7E2FD-09C0-450A-AE9A-08F39D258BFA}" type="presParOf" srcId="{64C6C523-16AE-4B2B-BDA8-DBE301A2D8EF}" destId="{0D5AB0A0-60D7-4CE5-BBEF-FDCEF35DB464}" srcOrd="4" destOrd="0" presId="urn:microsoft.com/office/officeart/2018/2/layout/IconCircleList"/>
    <dgm:cxn modelId="{C664CCE7-92FE-4404-A31A-61A9C7A662A4}" type="presParOf" srcId="{0D5AB0A0-60D7-4CE5-BBEF-FDCEF35DB464}" destId="{1CEEE13B-4028-4923-B837-0F3ADA34362F}" srcOrd="0" destOrd="0" presId="urn:microsoft.com/office/officeart/2018/2/layout/IconCircleList"/>
    <dgm:cxn modelId="{C4E2DC99-91C7-4C30-8D79-188BF0E79CAC}" type="presParOf" srcId="{0D5AB0A0-60D7-4CE5-BBEF-FDCEF35DB464}" destId="{178BB64C-9C9B-4BC2-B938-3966E2504489}" srcOrd="1" destOrd="0" presId="urn:microsoft.com/office/officeart/2018/2/layout/IconCircleList"/>
    <dgm:cxn modelId="{7CE4BB3D-3F8F-4A71-92B4-E35379F9F759}" type="presParOf" srcId="{0D5AB0A0-60D7-4CE5-BBEF-FDCEF35DB464}" destId="{3706D623-8DF4-4AE2-A0AB-87AA69D06CBE}" srcOrd="2" destOrd="0" presId="urn:microsoft.com/office/officeart/2018/2/layout/IconCircleList"/>
    <dgm:cxn modelId="{B2354770-0FE5-4300-AFD1-E9875232A4FF}" type="presParOf" srcId="{0D5AB0A0-60D7-4CE5-BBEF-FDCEF35DB464}" destId="{338A7C3D-ECDE-4D17-8665-21D075BB4C9E}" srcOrd="3" destOrd="0" presId="urn:microsoft.com/office/officeart/2018/2/layout/IconCircleList"/>
    <dgm:cxn modelId="{5B510C16-740C-449F-8D00-B24980C4E1C0}" type="presParOf" srcId="{64C6C523-16AE-4B2B-BDA8-DBE301A2D8EF}" destId="{9E9FB019-781D-48CE-86C5-32D2FEBBA884}" srcOrd="5" destOrd="0" presId="urn:microsoft.com/office/officeart/2018/2/layout/IconCircleList"/>
    <dgm:cxn modelId="{A14B9B74-1D71-41B0-A93B-B17F2DB08463}" type="presParOf" srcId="{64C6C523-16AE-4B2B-BDA8-DBE301A2D8EF}" destId="{0B412352-71A6-4C3D-8C7A-71C47B1C3612}" srcOrd="6" destOrd="0" presId="urn:microsoft.com/office/officeart/2018/2/layout/IconCircleList"/>
    <dgm:cxn modelId="{728B075F-B073-4670-9E69-D67437974619}" type="presParOf" srcId="{0B412352-71A6-4C3D-8C7A-71C47B1C3612}" destId="{BB948742-CB75-4716-A5B1-E062BE97FD28}" srcOrd="0" destOrd="0" presId="urn:microsoft.com/office/officeart/2018/2/layout/IconCircleList"/>
    <dgm:cxn modelId="{47D13D09-CCF6-41F8-A59F-2DC25F6F6228}" type="presParOf" srcId="{0B412352-71A6-4C3D-8C7A-71C47B1C3612}" destId="{1F098C03-C9DC-45FF-8D40-61A7B4B3C67F}" srcOrd="1" destOrd="0" presId="urn:microsoft.com/office/officeart/2018/2/layout/IconCircleList"/>
    <dgm:cxn modelId="{CDEF11F9-F73A-425F-9BF1-864B3B194E75}" type="presParOf" srcId="{0B412352-71A6-4C3D-8C7A-71C47B1C3612}" destId="{BD167A87-08E0-47CB-9396-5549496C4014}" srcOrd="2" destOrd="0" presId="urn:microsoft.com/office/officeart/2018/2/layout/IconCircleList"/>
    <dgm:cxn modelId="{F79C60EA-873C-48C6-A73D-681C3A941C76}" type="presParOf" srcId="{0B412352-71A6-4C3D-8C7A-71C47B1C3612}" destId="{67749B06-4750-4EB6-A22C-F0274D5807BA}" srcOrd="3" destOrd="0" presId="urn:microsoft.com/office/officeart/2018/2/layout/IconCircleList"/>
    <dgm:cxn modelId="{7C6A0A5B-38F6-4920-B899-3C3E87EDB5EE}" type="presParOf" srcId="{64C6C523-16AE-4B2B-BDA8-DBE301A2D8EF}" destId="{59E6C9EA-BC94-43B9-8CA8-043BB414410B}" srcOrd="7" destOrd="0" presId="urn:microsoft.com/office/officeart/2018/2/layout/IconCircleList"/>
    <dgm:cxn modelId="{29DC83F8-56BA-4EA6-8091-C4B1D398E98F}" type="presParOf" srcId="{64C6C523-16AE-4B2B-BDA8-DBE301A2D8EF}" destId="{2006C0CA-9D6D-4BD0-BB33-411F2006235A}" srcOrd="8" destOrd="0" presId="urn:microsoft.com/office/officeart/2018/2/layout/IconCircleList"/>
    <dgm:cxn modelId="{F16C9020-C127-458E-9DE3-EEB7440EBE9B}" type="presParOf" srcId="{2006C0CA-9D6D-4BD0-BB33-411F2006235A}" destId="{954FFB17-435B-4A12-9AE9-F9F3403D2B6D}" srcOrd="0" destOrd="0" presId="urn:microsoft.com/office/officeart/2018/2/layout/IconCircleList"/>
    <dgm:cxn modelId="{8CD20D35-1B0B-40EE-8F84-07F4986D9161}" type="presParOf" srcId="{2006C0CA-9D6D-4BD0-BB33-411F2006235A}" destId="{3A34DB84-669F-42B0-A739-16D93D9213CF}" srcOrd="1" destOrd="0" presId="urn:microsoft.com/office/officeart/2018/2/layout/IconCircleList"/>
    <dgm:cxn modelId="{38849D1D-3F39-47A5-9A42-0672C2CD6D3D}" type="presParOf" srcId="{2006C0CA-9D6D-4BD0-BB33-411F2006235A}" destId="{E803DABC-A899-4EE2-B9CB-DEEF38F01372}" srcOrd="2" destOrd="0" presId="urn:microsoft.com/office/officeart/2018/2/layout/IconCircleList"/>
    <dgm:cxn modelId="{0390BFA9-6AC7-426A-8021-38FA1E5FBA6D}" type="presParOf" srcId="{2006C0CA-9D6D-4BD0-BB33-411F2006235A}" destId="{37A0FEC8-5B47-469A-9A2E-2D784BFA9A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CF2F10-7D1C-4F70-BF43-79917BAAD60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1835C7-605D-45AE-A52E-C514A69E3E0A}">
      <dgm:prSet/>
      <dgm:spPr/>
      <dgm:t>
        <a:bodyPr/>
        <a:lstStyle/>
        <a:p>
          <a:r>
            <a:rPr lang="en-US"/>
            <a:t>Higher income reduces maternal mortality, while poverty increases it significantly.</a:t>
          </a:r>
        </a:p>
      </dgm:t>
    </dgm:pt>
    <dgm:pt modelId="{CA7DA8EA-50F5-427B-9BE4-73262F050424}" type="parTrans" cxnId="{E76061F5-51EA-49A6-AA9B-0CC5ADA9ADFE}">
      <dgm:prSet/>
      <dgm:spPr/>
      <dgm:t>
        <a:bodyPr/>
        <a:lstStyle/>
        <a:p>
          <a:endParaRPr lang="en-US"/>
        </a:p>
      </dgm:t>
    </dgm:pt>
    <dgm:pt modelId="{46C081E2-A8FE-425E-8908-92061D48CD75}" type="sibTrans" cxnId="{E76061F5-51EA-49A6-AA9B-0CC5ADA9ADFE}">
      <dgm:prSet/>
      <dgm:spPr/>
      <dgm:t>
        <a:bodyPr/>
        <a:lstStyle/>
        <a:p>
          <a:endParaRPr lang="en-US"/>
        </a:p>
      </dgm:t>
    </dgm:pt>
    <dgm:pt modelId="{9410DD02-1314-4468-B2BA-2390E49BE58B}">
      <dgm:prSet/>
      <dgm:spPr/>
      <dgm:t>
        <a:bodyPr/>
        <a:lstStyle/>
        <a:p>
          <a:r>
            <a:rPr lang="en-US"/>
            <a:t>Proximity to obstetric care and availability of specialized hospitals reduce mortality risks.</a:t>
          </a:r>
        </a:p>
      </dgm:t>
    </dgm:pt>
    <dgm:pt modelId="{2D99D147-13AC-4598-AD57-17AD6DAAF2DD}" type="parTrans" cxnId="{76BDF397-F4AE-4116-A192-D5152987CD89}">
      <dgm:prSet/>
      <dgm:spPr/>
      <dgm:t>
        <a:bodyPr/>
        <a:lstStyle/>
        <a:p>
          <a:endParaRPr lang="en-US"/>
        </a:p>
      </dgm:t>
    </dgm:pt>
    <dgm:pt modelId="{2B34370E-7C82-41C8-A8BC-26DB9DDAF292}" type="sibTrans" cxnId="{76BDF397-F4AE-4116-A192-D5152987CD89}">
      <dgm:prSet/>
      <dgm:spPr/>
      <dgm:t>
        <a:bodyPr/>
        <a:lstStyle/>
        <a:p>
          <a:endParaRPr lang="en-US"/>
        </a:p>
      </dgm:t>
    </dgm:pt>
    <dgm:pt modelId="{2FCA7B5F-A4B9-4305-9B95-C1C6FB5CD4DA}">
      <dgm:prSet/>
      <dgm:spPr/>
      <dgm:t>
        <a:bodyPr/>
        <a:lstStyle/>
        <a:p>
          <a:r>
            <a:rPr lang="en-US"/>
            <a:t>Proximity to obstetric care and availability of specialized hospitals reduce mortality risks.</a:t>
          </a:r>
        </a:p>
      </dgm:t>
    </dgm:pt>
    <dgm:pt modelId="{722B4AD3-BEDE-459F-BDC6-8594A4F8599C}" type="parTrans" cxnId="{8BF4C7E0-BF8E-4A78-8E9B-02EBFDD6B706}">
      <dgm:prSet/>
      <dgm:spPr/>
      <dgm:t>
        <a:bodyPr/>
        <a:lstStyle/>
        <a:p>
          <a:endParaRPr lang="en-US"/>
        </a:p>
      </dgm:t>
    </dgm:pt>
    <dgm:pt modelId="{00326FA1-AA56-409F-B863-816F705E17D0}" type="sibTrans" cxnId="{8BF4C7E0-BF8E-4A78-8E9B-02EBFDD6B706}">
      <dgm:prSet/>
      <dgm:spPr/>
      <dgm:t>
        <a:bodyPr/>
        <a:lstStyle/>
        <a:p>
          <a:endParaRPr lang="en-US"/>
        </a:p>
      </dgm:t>
    </dgm:pt>
    <dgm:pt modelId="{04E52885-3577-4A14-B681-B808BD31B934}" type="pres">
      <dgm:prSet presAssocID="{22CF2F10-7D1C-4F70-BF43-79917BAAD6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7A2D81-F6F5-43A2-A039-3A5BC8B72592}" type="pres">
      <dgm:prSet presAssocID="{A21835C7-605D-45AE-A52E-C514A69E3E0A}" presName="hierRoot1" presStyleCnt="0"/>
      <dgm:spPr/>
    </dgm:pt>
    <dgm:pt modelId="{55A2C3D5-B798-493F-865C-F906DE5ADF98}" type="pres">
      <dgm:prSet presAssocID="{A21835C7-605D-45AE-A52E-C514A69E3E0A}" presName="composite" presStyleCnt="0"/>
      <dgm:spPr/>
    </dgm:pt>
    <dgm:pt modelId="{8C99D6F9-EE7A-456B-A265-56A557ED5B7A}" type="pres">
      <dgm:prSet presAssocID="{A21835C7-605D-45AE-A52E-C514A69E3E0A}" presName="background" presStyleLbl="node0" presStyleIdx="0" presStyleCnt="3"/>
      <dgm:spPr/>
    </dgm:pt>
    <dgm:pt modelId="{2EB6F044-FA07-4BEF-AE56-E2448C79764F}" type="pres">
      <dgm:prSet presAssocID="{A21835C7-605D-45AE-A52E-C514A69E3E0A}" presName="text" presStyleLbl="fgAcc0" presStyleIdx="0" presStyleCnt="3">
        <dgm:presLayoutVars>
          <dgm:chPref val="3"/>
        </dgm:presLayoutVars>
      </dgm:prSet>
      <dgm:spPr/>
    </dgm:pt>
    <dgm:pt modelId="{7A1871CA-026E-457C-9778-3A9860018DE7}" type="pres">
      <dgm:prSet presAssocID="{A21835C7-605D-45AE-A52E-C514A69E3E0A}" presName="hierChild2" presStyleCnt="0"/>
      <dgm:spPr/>
    </dgm:pt>
    <dgm:pt modelId="{A870985C-2D8F-4846-A986-F88BD58C2A6D}" type="pres">
      <dgm:prSet presAssocID="{9410DD02-1314-4468-B2BA-2390E49BE58B}" presName="hierRoot1" presStyleCnt="0"/>
      <dgm:spPr/>
    </dgm:pt>
    <dgm:pt modelId="{F565029F-8F80-4B3C-A9AC-CE99747543B4}" type="pres">
      <dgm:prSet presAssocID="{9410DD02-1314-4468-B2BA-2390E49BE58B}" presName="composite" presStyleCnt="0"/>
      <dgm:spPr/>
    </dgm:pt>
    <dgm:pt modelId="{CB4A5F80-46D8-4065-85BE-6F113FFA57B5}" type="pres">
      <dgm:prSet presAssocID="{9410DD02-1314-4468-B2BA-2390E49BE58B}" presName="background" presStyleLbl="node0" presStyleIdx="1" presStyleCnt="3"/>
      <dgm:spPr/>
    </dgm:pt>
    <dgm:pt modelId="{8F26E11B-096F-42AF-9676-370F27E26B71}" type="pres">
      <dgm:prSet presAssocID="{9410DD02-1314-4468-B2BA-2390E49BE58B}" presName="text" presStyleLbl="fgAcc0" presStyleIdx="1" presStyleCnt="3">
        <dgm:presLayoutVars>
          <dgm:chPref val="3"/>
        </dgm:presLayoutVars>
      </dgm:prSet>
      <dgm:spPr/>
    </dgm:pt>
    <dgm:pt modelId="{78C2CC12-4300-4FD7-8C5E-E82D3C7B027B}" type="pres">
      <dgm:prSet presAssocID="{9410DD02-1314-4468-B2BA-2390E49BE58B}" presName="hierChild2" presStyleCnt="0"/>
      <dgm:spPr/>
    </dgm:pt>
    <dgm:pt modelId="{3B314C31-87E8-491F-99D7-39FDBD278AA9}" type="pres">
      <dgm:prSet presAssocID="{2FCA7B5F-A4B9-4305-9B95-C1C6FB5CD4DA}" presName="hierRoot1" presStyleCnt="0"/>
      <dgm:spPr/>
    </dgm:pt>
    <dgm:pt modelId="{771CED05-4848-4DFF-A54F-35B3F2ECC679}" type="pres">
      <dgm:prSet presAssocID="{2FCA7B5F-A4B9-4305-9B95-C1C6FB5CD4DA}" presName="composite" presStyleCnt="0"/>
      <dgm:spPr/>
    </dgm:pt>
    <dgm:pt modelId="{9CA82563-BFE2-408C-A223-9539CA24C556}" type="pres">
      <dgm:prSet presAssocID="{2FCA7B5F-A4B9-4305-9B95-C1C6FB5CD4DA}" presName="background" presStyleLbl="node0" presStyleIdx="2" presStyleCnt="3"/>
      <dgm:spPr/>
    </dgm:pt>
    <dgm:pt modelId="{17272166-C0C8-447A-8B0F-FD811AAA3475}" type="pres">
      <dgm:prSet presAssocID="{2FCA7B5F-A4B9-4305-9B95-C1C6FB5CD4DA}" presName="text" presStyleLbl="fgAcc0" presStyleIdx="2" presStyleCnt="3">
        <dgm:presLayoutVars>
          <dgm:chPref val="3"/>
        </dgm:presLayoutVars>
      </dgm:prSet>
      <dgm:spPr/>
    </dgm:pt>
    <dgm:pt modelId="{51433190-7E58-42A4-A490-641DA139047C}" type="pres">
      <dgm:prSet presAssocID="{2FCA7B5F-A4B9-4305-9B95-C1C6FB5CD4DA}" presName="hierChild2" presStyleCnt="0"/>
      <dgm:spPr/>
    </dgm:pt>
  </dgm:ptLst>
  <dgm:cxnLst>
    <dgm:cxn modelId="{65CBB319-078C-491D-A5FA-F71D457C82EB}" type="presOf" srcId="{2FCA7B5F-A4B9-4305-9B95-C1C6FB5CD4DA}" destId="{17272166-C0C8-447A-8B0F-FD811AAA3475}" srcOrd="0" destOrd="0" presId="urn:microsoft.com/office/officeart/2005/8/layout/hierarchy1"/>
    <dgm:cxn modelId="{E1B59C32-7A7E-4A52-803D-F9AB286DBC51}" type="presOf" srcId="{9410DD02-1314-4468-B2BA-2390E49BE58B}" destId="{8F26E11B-096F-42AF-9676-370F27E26B71}" srcOrd="0" destOrd="0" presId="urn:microsoft.com/office/officeart/2005/8/layout/hierarchy1"/>
    <dgm:cxn modelId="{76BDF397-F4AE-4116-A192-D5152987CD89}" srcId="{22CF2F10-7D1C-4F70-BF43-79917BAAD60D}" destId="{9410DD02-1314-4468-B2BA-2390E49BE58B}" srcOrd="1" destOrd="0" parTransId="{2D99D147-13AC-4598-AD57-17AD6DAAF2DD}" sibTransId="{2B34370E-7C82-41C8-A8BC-26DB9DDAF292}"/>
    <dgm:cxn modelId="{A1517FBF-3DD1-4D12-B185-070987139620}" type="presOf" srcId="{A21835C7-605D-45AE-A52E-C514A69E3E0A}" destId="{2EB6F044-FA07-4BEF-AE56-E2448C79764F}" srcOrd="0" destOrd="0" presId="urn:microsoft.com/office/officeart/2005/8/layout/hierarchy1"/>
    <dgm:cxn modelId="{8BF4C7E0-BF8E-4A78-8E9B-02EBFDD6B706}" srcId="{22CF2F10-7D1C-4F70-BF43-79917BAAD60D}" destId="{2FCA7B5F-A4B9-4305-9B95-C1C6FB5CD4DA}" srcOrd="2" destOrd="0" parTransId="{722B4AD3-BEDE-459F-BDC6-8594A4F8599C}" sibTransId="{00326FA1-AA56-409F-B863-816F705E17D0}"/>
    <dgm:cxn modelId="{E76061F5-51EA-49A6-AA9B-0CC5ADA9ADFE}" srcId="{22CF2F10-7D1C-4F70-BF43-79917BAAD60D}" destId="{A21835C7-605D-45AE-A52E-C514A69E3E0A}" srcOrd="0" destOrd="0" parTransId="{CA7DA8EA-50F5-427B-9BE4-73262F050424}" sibTransId="{46C081E2-A8FE-425E-8908-92061D48CD75}"/>
    <dgm:cxn modelId="{AF912EF6-F312-4008-9018-8D71692571E3}" type="presOf" srcId="{22CF2F10-7D1C-4F70-BF43-79917BAAD60D}" destId="{04E52885-3577-4A14-B681-B808BD31B934}" srcOrd="0" destOrd="0" presId="urn:microsoft.com/office/officeart/2005/8/layout/hierarchy1"/>
    <dgm:cxn modelId="{2DB6E845-7BB0-4EFA-9F8B-59FC812FC09B}" type="presParOf" srcId="{04E52885-3577-4A14-B681-B808BD31B934}" destId="{CB7A2D81-F6F5-43A2-A039-3A5BC8B72592}" srcOrd="0" destOrd="0" presId="urn:microsoft.com/office/officeart/2005/8/layout/hierarchy1"/>
    <dgm:cxn modelId="{6941B884-3303-4626-B98A-EDB7EC6F8B35}" type="presParOf" srcId="{CB7A2D81-F6F5-43A2-A039-3A5BC8B72592}" destId="{55A2C3D5-B798-493F-865C-F906DE5ADF98}" srcOrd="0" destOrd="0" presId="urn:microsoft.com/office/officeart/2005/8/layout/hierarchy1"/>
    <dgm:cxn modelId="{FCD23DC7-18B8-49F1-94AC-5D7C8CF5EEA3}" type="presParOf" srcId="{55A2C3D5-B798-493F-865C-F906DE5ADF98}" destId="{8C99D6F9-EE7A-456B-A265-56A557ED5B7A}" srcOrd="0" destOrd="0" presId="urn:microsoft.com/office/officeart/2005/8/layout/hierarchy1"/>
    <dgm:cxn modelId="{59541330-11A2-4053-B8DD-899B8ACE1580}" type="presParOf" srcId="{55A2C3D5-B798-493F-865C-F906DE5ADF98}" destId="{2EB6F044-FA07-4BEF-AE56-E2448C79764F}" srcOrd="1" destOrd="0" presId="urn:microsoft.com/office/officeart/2005/8/layout/hierarchy1"/>
    <dgm:cxn modelId="{EDE75955-4EED-4EC5-8E10-1BBA80370572}" type="presParOf" srcId="{CB7A2D81-F6F5-43A2-A039-3A5BC8B72592}" destId="{7A1871CA-026E-457C-9778-3A9860018DE7}" srcOrd="1" destOrd="0" presId="urn:microsoft.com/office/officeart/2005/8/layout/hierarchy1"/>
    <dgm:cxn modelId="{FB0C0662-43CD-4B51-9412-752CC02FCE53}" type="presParOf" srcId="{04E52885-3577-4A14-B681-B808BD31B934}" destId="{A870985C-2D8F-4846-A986-F88BD58C2A6D}" srcOrd="1" destOrd="0" presId="urn:microsoft.com/office/officeart/2005/8/layout/hierarchy1"/>
    <dgm:cxn modelId="{BE28ABF7-058F-4042-A30C-21269B44FCC4}" type="presParOf" srcId="{A870985C-2D8F-4846-A986-F88BD58C2A6D}" destId="{F565029F-8F80-4B3C-A9AC-CE99747543B4}" srcOrd="0" destOrd="0" presId="urn:microsoft.com/office/officeart/2005/8/layout/hierarchy1"/>
    <dgm:cxn modelId="{E9F2AF58-6E86-4F26-8003-D61550CBC892}" type="presParOf" srcId="{F565029F-8F80-4B3C-A9AC-CE99747543B4}" destId="{CB4A5F80-46D8-4065-85BE-6F113FFA57B5}" srcOrd="0" destOrd="0" presId="urn:microsoft.com/office/officeart/2005/8/layout/hierarchy1"/>
    <dgm:cxn modelId="{F2E8879C-CB8F-4133-8D72-5B47C05B4DFA}" type="presParOf" srcId="{F565029F-8F80-4B3C-A9AC-CE99747543B4}" destId="{8F26E11B-096F-42AF-9676-370F27E26B71}" srcOrd="1" destOrd="0" presId="urn:microsoft.com/office/officeart/2005/8/layout/hierarchy1"/>
    <dgm:cxn modelId="{FD7604B3-AEC6-4E85-8294-A7AC243800F5}" type="presParOf" srcId="{A870985C-2D8F-4846-A986-F88BD58C2A6D}" destId="{78C2CC12-4300-4FD7-8C5E-E82D3C7B027B}" srcOrd="1" destOrd="0" presId="urn:microsoft.com/office/officeart/2005/8/layout/hierarchy1"/>
    <dgm:cxn modelId="{5EB46A75-C9C9-4385-B22D-4F2EBA9FA441}" type="presParOf" srcId="{04E52885-3577-4A14-B681-B808BD31B934}" destId="{3B314C31-87E8-491F-99D7-39FDBD278AA9}" srcOrd="2" destOrd="0" presId="urn:microsoft.com/office/officeart/2005/8/layout/hierarchy1"/>
    <dgm:cxn modelId="{EBA5DD1F-DE9D-4125-89B7-923F31249B14}" type="presParOf" srcId="{3B314C31-87E8-491F-99D7-39FDBD278AA9}" destId="{771CED05-4848-4DFF-A54F-35B3F2ECC679}" srcOrd="0" destOrd="0" presId="urn:microsoft.com/office/officeart/2005/8/layout/hierarchy1"/>
    <dgm:cxn modelId="{67ED609F-A124-438B-B3FF-9E587A370C41}" type="presParOf" srcId="{771CED05-4848-4DFF-A54F-35B3F2ECC679}" destId="{9CA82563-BFE2-408C-A223-9539CA24C556}" srcOrd="0" destOrd="0" presId="urn:microsoft.com/office/officeart/2005/8/layout/hierarchy1"/>
    <dgm:cxn modelId="{F8BC1916-E9DE-4139-9573-79FE71F92CCE}" type="presParOf" srcId="{771CED05-4848-4DFF-A54F-35B3F2ECC679}" destId="{17272166-C0C8-447A-8B0F-FD811AAA3475}" srcOrd="1" destOrd="0" presId="urn:microsoft.com/office/officeart/2005/8/layout/hierarchy1"/>
    <dgm:cxn modelId="{0B92307A-21FA-494E-88DC-1DB3D0510BAD}" type="presParOf" srcId="{3B314C31-87E8-491F-99D7-39FDBD278AA9}" destId="{51433190-7E58-42A4-A490-641DA13904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E4F84-5031-48DA-AE3D-CAC07AD46C96}">
      <dsp:nvSpPr>
        <dsp:cNvPr id="0" name=""/>
        <dsp:cNvSpPr/>
      </dsp:nvSpPr>
      <dsp:spPr>
        <a:xfrm>
          <a:off x="1072" y="706866"/>
          <a:ext cx="3764395" cy="2390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4999B7-65B5-4370-A0F6-65665F1B5785}">
      <dsp:nvSpPr>
        <dsp:cNvPr id="0" name=""/>
        <dsp:cNvSpPr/>
      </dsp:nvSpPr>
      <dsp:spPr>
        <a:xfrm>
          <a:off x="419338" y="1104219"/>
          <a:ext cx="3764395" cy="2390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focused on analyzing how different demographic factors, socioeconomic factors </a:t>
          </a:r>
          <a:r>
            <a:rPr lang="en-US" sz="2400" kern="1200" dirty="0" err="1"/>
            <a:t>etc</a:t>
          </a:r>
          <a:r>
            <a:rPr lang="en-US" sz="2400" kern="1200" dirty="0"/>
            <a:t> effect Maternal Death Rates in USA.</a:t>
          </a:r>
        </a:p>
      </dsp:txBody>
      <dsp:txXfrm>
        <a:off x="489350" y="1174231"/>
        <a:ext cx="3624371" cy="2250367"/>
      </dsp:txXfrm>
    </dsp:sp>
    <dsp:sp modelId="{9E7C794B-D77B-49FA-9E3F-4A29C98868DF}">
      <dsp:nvSpPr>
        <dsp:cNvPr id="0" name=""/>
        <dsp:cNvSpPr/>
      </dsp:nvSpPr>
      <dsp:spPr>
        <a:xfrm>
          <a:off x="4602000" y="706866"/>
          <a:ext cx="3764395" cy="2390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4E73AC-7E96-467E-B185-56FF60230ABA}">
      <dsp:nvSpPr>
        <dsp:cNvPr id="0" name=""/>
        <dsp:cNvSpPr/>
      </dsp:nvSpPr>
      <dsp:spPr>
        <a:xfrm>
          <a:off x="5020266" y="1104219"/>
          <a:ext cx="3764395" cy="2390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goal is to identify key drivers of maternal mortality and improve maternal health outcomes.</a:t>
          </a:r>
        </a:p>
      </dsp:txBody>
      <dsp:txXfrm>
        <a:off x="5090278" y="1174231"/>
        <a:ext cx="3624371" cy="2250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19663-D107-4D40-BB07-4C820334D4A9}">
      <dsp:nvSpPr>
        <dsp:cNvPr id="0" name=""/>
        <dsp:cNvSpPr/>
      </dsp:nvSpPr>
      <dsp:spPr>
        <a:xfrm>
          <a:off x="1013868" y="44473"/>
          <a:ext cx="894675" cy="8946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AE2F6-BC23-4F7B-851C-BC1E9B0374E5}">
      <dsp:nvSpPr>
        <dsp:cNvPr id="0" name=""/>
        <dsp:cNvSpPr/>
      </dsp:nvSpPr>
      <dsp:spPr>
        <a:xfrm>
          <a:off x="1201750" y="232355"/>
          <a:ext cx="518912" cy="518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1FE6F-995B-408B-96ED-5CA45EB9842D}">
      <dsp:nvSpPr>
        <dsp:cNvPr id="0" name=""/>
        <dsp:cNvSpPr/>
      </dsp:nvSpPr>
      <dsp:spPr>
        <a:xfrm>
          <a:off x="2100260" y="44473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AHRQ : Social Determinants of Health Database (2019-2020) </a:t>
          </a:r>
        </a:p>
      </dsp:txBody>
      <dsp:txXfrm>
        <a:off x="2100260" y="44473"/>
        <a:ext cx="2108878" cy="894675"/>
      </dsp:txXfrm>
    </dsp:sp>
    <dsp:sp modelId="{5C134826-EA33-4A85-A74F-C441A00F7C31}">
      <dsp:nvSpPr>
        <dsp:cNvPr id="0" name=""/>
        <dsp:cNvSpPr/>
      </dsp:nvSpPr>
      <dsp:spPr>
        <a:xfrm>
          <a:off x="4576595" y="44473"/>
          <a:ext cx="894675" cy="894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9143C-18FD-4711-A9C7-ED76DED51FB9}">
      <dsp:nvSpPr>
        <dsp:cNvPr id="0" name=""/>
        <dsp:cNvSpPr/>
      </dsp:nvSpPr>
      <dsp:spPr>
        <a:xfrm>
          <a:off x="4764477" y="232355"/>
          <a:ext cx="518912" cy="518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E4B55-FFBE-4537-B706-71A37648B66A}">
      <dsp:nvSpPr>
        <dsp:cNvPr id="0" name=""/>
        <dsp:cNvSpPr/>
      </dsp:nvSpPr>
      <dsp:spPr>
        <a:xfrm>
          <a:off x="5662987" y="44473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Developed by the Agency for Healthcare Research and Quality (AHRQ)</a:t>
          </a:r>
        </a:p>
      </dsp:txBody>
      <dsp:txXfrm>
        <a:off x="5662987" y="44473"/>
        <a:ext cx="2108878" cy="894675"/>
      </dsp:txXfrm>
    </dsp:sp>
    <dsp:sp modelId="{1CEEE13B-4028-4923-B837-0F3ADA34362F}">
      <dsp:nvSpPr>
        <dsp:cNvPr id="0" name=""/>
        <dsp:cNvSpPr/>
      </dsp:nvSpPr>
      <dsp:spPr>
        <a:xfrm>
          <a:off x="1013868" y="1653401"/>
          <a:ext cx="894675" cy="8946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BB64C-9C9B-4BC2-B938-3966E2504489}">
      <dsp:nvSpPr>
        <dsp:cNvPr id="0" name=""/>
        <dsp:cNvSpPr/>
      </dsp:nvSpPr>
      <dsp:spPr>
        <a:xfrm>
          <a:off x="1201750" y="1841282"/>
          <a:ext cx="518912" cy="518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A7C3D-ECDE-4D17-8665-21D075BB4C9E}">
      <dsp:nvSpPr>
        <dsp:cNvPr id="0" name=""/>
        <dsp:cNvSpPr/>
      </dsp:nvSpPr>
      <dsp:spPr>
        <a:xfrm>
          <a:off x="2100260" y="1653401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Provides county-level data on social , economic and healthcare factors.</a:t>
          </a:r>
        </a:p>
      </dsp:txBody>
      <dsp:txXfrm>
        <a:off x="2100260" y="1653401"/>
        <a:ext cx="2108878" cy="894675"/>
      </dsp:txXfrm>
    </dsp:sp>
    <dsp:sp modelId="{BB948742-CB75-4716-A5B1-E062BE97FD28}">
      <dsp:nvSpPr>
        <dsp:cNvPr id="0" name=""/>
        <dsp:cNvSpPr/>
      </dsp:nvSpPr>
      <dsp:spPr>
        <a:xfrm>
          <a:off x="4576595" y="1653401"/>
          <a:ext cx="894675" cy="8946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98C03-C9DC-45FF-8D40-61A7B4B3C67F}">
      <dsp:nvSpPr>
        <dsp:cNvPr id="0" name=""/>
        <dsp:cNvSpPr/>
      </dsp:nvSpPr>
      <dsp:spPr>
        <a:xfrm>
          <a:off x="4764477" y="1841282"/>
          <a:ext cx="518912" cy="5189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9B06-4750-4EB6-A22C-F0274D5807BA}">
      <dsp:nvSpPr>
        <dsp:cNvPr id="0" name=""/>
        <dsp:cNvSpPr/>
      </dsp:nvSpPr>
      <dsp:spPr>
        <a:xfrm>
          <a:off x="5662987" y="1653401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Enables analysis of social determinants and their impact on health outcomes.</a:t>
          </a:r>
        </a:p>
      </dsp:txBody>
      <dsp:txXfrm>
        <a:off x="5662987" y="1653401"/>
        <a:ext cx="2108878" cy="894675"/>
      </dsp:txXfrm>
    </dsp:sp>
    <dsp:sp modelId="{954FFB17-435B-4A12-9AE9-F9F3403D2B6D}">
      <dsp:nvSpPr>
        <dsp:cNvPr id="0" name=""/>
        <dsp:cNvSpPr/>
      </dsp:nvSpPr>
      <dsp:spPr>
        <a:xfrm>
          <a:off x="1013868" y="3262328"/>
          <a:ext cx="894675" cy="8946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4DB84-669F-42B0-A739-16D93D9213CF}">
      <dsp:nvSpPr>
        <dsp:cNvPr id="0" name=""/>
        <dsp:cNvSpPr/>
      </dsp:nvSpPr>
      <dsp:spPr>
        <a:xfrm>
          <a:off x="1201750" y="3450210"/>
          <a:ext cx="518912" cy="5189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0FEC8-5B47-469A-9A2E-2D784BFA9A0F}">
      <dsp:nvSpPr>
        <dsp:cNvPr id="0" name=""/>
        <dsp:cNvSpPr/>
      </dsp:nvSpPr>
      <dsp:spPr>
        <a:xfrm>
          <a:off x="2100260" y="3262328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serves as a valuable resource for public health professionals, policymakers and researchers.</a:t>
          </a:r>
        </a:p>
      </dsp:txBody>
      <dsp:txXfrm>
        <a:off x="2100260" y="3262328"/>
        <a:ext cx="2108878" cy="894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9D6F9-EE7A-456B-A265-56A557ED5B7A}">
      <dsp:nvSpPr>
        <dsp:cNvPr id="0" name=""/>
        <dsp:cNvSpPr/>
      </dsp:nvSpPr>
      <dsp:spPr>
        <a:xfrm>
          <a:off x="0" y="1185787"/>
          <a:ext cx="2470987" cy="1569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6F044-FA07-4BEF-AE56-E2448C79764F}">
      <dsp:nvSpPr>
        <dsp:cNvPr id="0" name=""/>
        <dsp:cNvSpPr/>
      </dsp:nvSpPr>
      <dsp:spPr>
        <a:xfrm>
          <a:off x="274554" y="1446613"/>
          <a:ext cx="2470987" cy="1569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Higher income reduces maternal mortality, while poverty increases it significantly.</a:t>
          </a:r>
        </a:p>
      </dsp:txBody>
      <dsp:txXfrm>
        <a:off x="320511" y="1492570"/>
        <a:ext cx="2379073" cy="1477163"/>
      </dsp:txXfrm>
    </dsp:sp>
    <dsp:sp modelId="{CB4A5F80-46D8-4065-85BE-6F113FFA57B5}">
      <dsp:nvSpPr>
        <dsp:cNvPr id="0" name=""/>
        <dsp:cNvSpPr/>
      </dsp:nvSpPr>
      <dsp:spPr>
        <a:xfrm>
          <a:off x="3020096" y="1185787"/>
          <a:ext cx="2470987" cy="1569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26E11B-096F-42AF-9676-370F27E26B71}">
      <dsp:nvSpPr>
        <dsp:cNvPr id="0" name=""/>
        <dsp:cNvSpPr/>
      </dsp:nvSpPr>
      <dsp:spPr>
        <a:xfrm>
          <a:off x="3294650" y="1446613"/>
          <a:ext cx="2470987" cy="1569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Proximity to obstetric care and availability of specialized hospitals reduce mortality risks.</a:t>
          </a:r>
        </a:p>
      </dsp:txBody>
      <dsp:txXfrm>
        <a:off x="3340607" y="1492570"/>
        <a:ext cx="2379073" cy="1477163"/>
      </dsp:txXfrm>
    </dsp:sp>
    <dsp:sp modelId="{9CA82563-BFE2-408C-A223-9539CA24C556}">
      <dsp:nvSpPr>
        <dsp:cNvPr id="0" name=""/>
        <dsp:cNvSpPr/>
      </dsp:nvSpPr>
      <dsp:spPr>
        <a:xfrm>
          <a:off x="6040192" y="1185787"/>
          <a:ext cx="2470987" cy="1569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72166-C0C8-447A-8B0F-FD811AAA3475}">
      <dsp:nvSpPr>
        <dsp:cNvPr id="0" name=""/>
        <dsp:cNvSpPr/>
      </dsp:nvSpPr>
      <dsp:spPr>
        <a:xfrm>
          <a:off x="6314747" y="1446613"/>
          <a:ext cx="2470987" cy="1569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Proximity to obstetric care and availability of specialized hospitals reduce mortality risks.</a:t>
          </a:r>
        </a:p>
      </dsp:txBody>
      <dsp:txXfrm>
        <a:off x="6360704" y="1492570"/>
        <a:ext cx="2379073" cy="1477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958BB-2847-41BF-8652-68128D6BFBE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D24B9-2558-4EB2-BC2B-EAD6BF44F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7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D24B9-2558-4EB2-BC2B-EAD6BF44F3A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3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07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1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28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3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304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55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DA2B-68B5-54A4-E4D2-827237AB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</a:schemeClr>
                </a:solidFill>
              </a:rPr>
              <a:t>Analyzing Key Drivers of Maternal Mortality: A Socioeconomic and Healthcare Perspective</a:t>
            </a:r>
            <a:endParaRPr lang="en-IN" sz="6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5C15D-CC56-D69A-CE3F-2ED29217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en-IN"/>
              <a:t>TEAM 7</a:t>
            </a:r>
          </a:p>
          <a:p>
            <a:pPr algn="ctr"/>
            <a:r>
              <a:rPr lang="en-IN"/>
              <a:t>(Palle , Sunny)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5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10E1-9EA0-64B5-2E5F-FE2586CF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>
            <a:normAutofit/>
          </a:bodyPr>
          <a:lstStyle/>
          <a:p>
            <a:r>
              <a:rPr lang="en-IN" sz="2700"/>
              <a:t>Refitting the Final Random Forest Model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0F306D-7614-C5F3-DEBB-571BADE7A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912" y="2004004"/>
            <a:ext cx="3241143" cy="42431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Number of Trees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Predictors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21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Sample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6461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Min Node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Split Rule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Maxstat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OOB Prediction Error (MSE)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1.8793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R-squared (OOB)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0.17854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E7AFF-0BDE-41B0-A9C8-A3E0E9DED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0445D-E8E1-F05A-110F-546E24D8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90548"/>
            <a:ext cx="6155736" cy="24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4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DCE-96D8-F402-A8F6-0A4D2281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076" y="365760"/>
            <a:ext cx="4639436" cy="1325562"/>
          </a:xfrm>
        </p:spPr>
        <p:txBody>
          <a:bodyPr>
            <a:normAutofit/>
          </a:bodyPr>
          <a:lstStyle/>
          <a:p>
            <a:r>
              <a:rPr lang="en-US" sz="3700"/>
              <a:t>Partial Dependence of Key feature</a:t>
            </a:r>
            <a:endParaRPr lang="en-IN" sz="3700"/>
          </a:p>
        </p:txBody>
      </p:sp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A1E5F2DC-1CF7-8A95-1FAB-434B5A96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9118"/>
          <a:stretch/>
        </p:blipFill>
        <p:spPr>
          <a:xfrm>
            <a:off x="161152" y="160866"/>
            <a:ext cx="5784972" cy="3772147"/>
          </a:xfrm>
          <a:custGeom>
            <a:avLst/>
            <a:gdLst/>
            <a:ahLst/>
            <a:cxnLst/>
            <a:rect l="l" t="t" r="r" b="b"/>
            <a:pathLst>
              <a:path w="3762123" h="3772147">
                <a:moveTo>
                  <a:pt x="0" y="0"/>
                </a:moveTo>
                <a:lnTo>
                  <a:pt x="3762123" y="0"/>
                </a:lnTo>
                <a:lnTo>
                  <a:pt x="3762123" y="2803198"/>
                </a:lnTo>
                <a:lnTo>
                  <a:pt x="1898122" y="2803198"/>
                </a:lnTo>
                <a:lnTo>
                  <a:pt x="1898122" y="3772147"/>
                </a:lnTo>
                <a:lnTo>
                  <a:pt x="0" y="3772147"/>
                </a:ln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239BC18-0608-9881-9CB8-CC05EFB6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076" y="1828800"/>
            <a:ext cx="4677389" cy="4476750"/>
          </a:xfrm>
        </p:spPr>
        <p:txBody>
          <a:bodyPr>
            <a:normAutofit/>
          </a:bodyPr>
          <a:lstStyle/>
          <a:p>
            <a:r>
              <a:rPr lang="en-US" dirty="0"/>
              <a:t>Higher percentages of Black and African American populations are associated with increased maternal mortality rates</a:t>
            </a:r>
          </a:p>
          <a:p>
            <a:r>
              <a:rPr lang="en-US" dirty="0"/>
              <a:t>Higher percentages of the population living below 1.37 times the poverty threshold are associated with increased maternal mortality rates</a:t>
            </a:r>
          </a:p>
          <a:p>
            <a:r>
              <a:rPr lang="en-US" dirty="0"/>
              <a:t>Higher median household income is associated with a significant decrease in maternal mortality rates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37CDE9-B694-3344-C5FD-920D26DC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901" b="-4"/>
          <a:stretch/>
        </p:blipFill>
        <p:spPr>
          <a:xfrm>
            <a:off x="161153" y="4093879"/>
            <a:ext cx="2922516" cy="2617988"/>
          </a:xfrm>
          <a:prstGeom prst="rect">
            <a:avLst/>
          </a:prstGeom>
        </p:spPr>
      </p:pic>
      <p:pic>
        <p:nvPicPr>
          <p:cNvPr id="9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5EA76DB6-5587-1E9E-7783-46F2ECE84A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28" r="47221" b="2"/>
          <a:stretch/>
        </p:blipFill>
        <p:spPr>
          <a:xfrm>
            <a:off x="3249038" y="3124931"/>
            <a:ext cx="2697086" cy="35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A2A7C-A5B6-4567-7422-9EC73937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12203"/>
          <a:stretch/>
        </p:blipFill>
        <p:spPr>
          <a:xfrm>
            <a:off x="633999" y="640081"/>
            <a:ext cx="4019312" cy="26288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72299E-7250-AB8B-31E4-9A035AD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050" y="1828800"/>
            <a:ext cx="5860811" cy="4351337"/>
          </a:xfrm>
        </p:spPr>
        <p:txBody>
          <a:bodyPr>
            <a:normAutofit/>
          </a:bodyPr>
          <a:lstStyle/>
          <a:p>
            <a:r>
              <a:rPr lang="en-US" dirty="0"/>
              <a:t>Higher the number of Health Care Centers lower is the Maternal Mortality Rate</a:t>
            </a:r>
          </a:p>
          <a:p>
            <a:r>
              <a:rPr lang="en-US" dirty="0"/>
              <a:t>as the </a:t>
            </a:r>
            <a:r>
              <a:rPr lang="en-US" b="1" dirty="0"/>
              <a:t>number of hospitals with obstetric services</a:t>
            </a:r>
            <a:r>
              <a:rPr lang="en-US" dirty="0"/>
              <a:t> increases, maternal mortality rates slightly decrease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39B81-7ED8-2902-443B-B152FF7B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5205"/>
          <a:stretch/>
        </p:blipFill>
        <p:spPr>
          <a:xfrm>
            <a:off x="633999" y="3589021"/>
            <a:ext cx="4019312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F3E6-0059-9B33-28E0-CDA5DC70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CONCLUSION 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26B4D8-845B-984F-4421-3456FF909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051712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5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E6A1-C553-CF78-EAD1-4C399781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C1309-16C4-81D4-53A8-53C175D92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254336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83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2705-CDB1-456F-0863-ED039F44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73547-9DB5-2BBD-083D-E82EAE23A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798812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4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18E8A-7E07-0784-BAEB-4A8DB565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DEPENDENT VARIABLE</a:t>
            </a:r>
            <a:endParaRPr lang="en-IN" sz="28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FDAE-E501-7627-F66C-84F35ADC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Maternal Mortality Rate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76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4DF3-B6FE-03A9-AE27-82EB36B7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99314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Independent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F5D9-C259-50C2-4337-4D08882C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900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B4CC6B-4FDD-B217-088B-7E62E684A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81" y="1559517"/>
            <a:ext cx="1051823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Female Population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Population Aged 15–17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Population Aged 18–29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Population Aged 30–44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American Indian/Alaska Native Population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Asian Population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Black/African American Population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Hispanic Population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Native Hawaiian/Pacific Islander Population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Other Races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Not in Labor Force (16+)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Median Household Income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Below Poverty Threshold (1.37x)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Unemployment Rate (16+)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of Nurse Midwives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Distance to Nearest Obstetrics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of Health Centers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of Hospitals with Obstetric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of Hospitals with ICU Facilities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of Hospitals with Emergency Departments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Government-Owned Hospitals </a:t>
            </a:r>
          </a:p>
        </p:txBody>
      </p:sp>
    </p:spTree>
    <p:extLst>
      <p:ext uri="{BB962C8B-B14F-4D97-AF65-F5344CB8AC3E}">
        <p14:creationId xmlns:p14="http://schemas.microsoft.com/office/powerpoint/2010/main" val="190080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B3E6-85D8-4A4D-EB5E-3E094615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0" y="401183"/>
            <a:ext cx="3690425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VIF</a:t>
            </a: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F4A364-1207-613E-5938-932CD770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Variables like Percentage of population under 1.3t times of the poverty threshold (7.5196) and </a:t>
            </a:r>
            <a:r>
              <a:rPr lang="en-US" sz="1600" dirty="0" err="1"/>
              <a:t>Median_household_income</a:t>
            </a:r>
            <a:r>
              <a:rPr lang="en-US" sz="1600" dirty="0"/>
              <a:t> (5.7792) have high VIFs, suggesting multicollinearity. </a:t>
            </a:r>
          </a:p>
          <a:p>
            <a:r>
              <a:rPr lang="en-US" sz="1600" dirty="0"/>
              <a:t>Variables like </a:t>
            </a:r>
            <a:r>
              <a:rPr lang="en-US" sz="1600" dirty="0" err="1"/>
              <a:t>pop_other_race</a:t>
            </a:r>
            <a:r>
              <a:rPr lang="en-US" sz="1600" dirty="0"/>
              <a:t> and Number of midwives have low VIF’s indicating minimal collinearity.</a:t>
            </a:r>
          </a:p>
          <a:p>
            <a:r>
              <a:rPr lang="en-US" sz="1600" dirty="0"/>
              <a:t>Other variables have medium collinearity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7C933-A2EB-B66A-C619-12453491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75" y="640080"/>
            <a:ext cx="5790778" cy="558810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297AF4C-BA60-A384-86E1-D2083EBA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Percent_pop_other_race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(1.1089)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Number_of_midwives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(1.1233) have low VIFs, indicating minimal multicollinearity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4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531B-B75D-3CEE-1A83-9A62AD88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03" y="641063"/>
            <a:ext cx="3721075" cy="5572924"/>
          </a:xfrm>
        </p:spPr>
        <p:txBody>
          <a:bodyPr anchor="t">
            <a:normAutofit/>
          </a:bodyPr>
          <a:lstStyle/>
          <a:p>
            <a:r>
              <a:rPr lang="en-US" dirty="0"/>
              <a:t>Spearman Correlation Test</a:t>
            </a:r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826215-D75E-0B9E-8EB8-E4529C05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894" y="641064"/>
            <a:ext cx="6286571" cy="3714626"/>
          </a:xfrm>
        </p:spPr>
        <p:txBody>
          <a:bodyPr>
            <a:normAutofit/>
          </a:bodyPr>
          <a:lstStyle/>
          <a:p>
            <a:r>
              <a:rPr lang="en-US" sz="1600" dirty="0"/>
              <a:t>ρ = -0.8787, indicating a </a:t>
            </a:r>
            <a:r>
              <a:rPr lang="en-US" sz="1600" b="1" dirty="0"/>
              <a:t>strong </a:t>
            </a:r>
            <a:r>
              <a:rPr lang="en-US" sz="1600" dirty="0"/>
              <a:t>negative correlation between the two variables. As one variable increases, the other tends to decrease significantly</a:t>
            </a:r>
          </a:p>
          <a:p>
            <a:r>
              <a:rPr lang="en-US" sz="1600" dirty="0"/>
              <a:t>The p-value is extremely small indicating the correlation is statistically significant.</a:t>
            </a:r>
          </a:p>
          <a:p>
            <a:r>
              <a:rPr lang="en-US" sz="1600" dirty="0"/>
              <a:t>The Spearman Correlation confirms that Median Household Income and Percentage of population under 1.37 times the poverty threshold are negatively correlated.</a:t>
            </a:r>
          </a:p>
        </p:txBody>
      </p:sp>
      <p:pic>
        <p:nvPicPr>
          <p:cNvPr id="5" name="Content Placeholder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6A2A285-D62C-9C1E-A12D-37FA6A62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94" y="4712067"/>
            <a:ext cx="6286571" cy="13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4B68-ADFC-3BD8-B1E5-84FF9283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79" y="365760"/>
            <a:ext cx="4440488" cy="696921"/>
          </a:xfrm>
        </p:spPr>
        <p:txBody>
          <a:bodyPr>
            <a:normAutofit/>
          </a:bodyPr>
          <a:lstStyle/>
          <a:p>
            <a:r>
              <a:rPr lang="en-US" sz="4000" dirty="0"/>
              <a:t>Linear Regression</a:t>
            </a:r>
            <a:endParaRPr lang="en-IN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E9321-8E84-45AC-AD89-51E914F68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448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700DC-DD5C-4DE0-AC7B-CCBF3E174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239052"/>
            <a:ext cx="5862737" cy="37506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0FA446-A08A-7727-E60B-AC92337A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268"/>
          <a:stretch/>
        </p:blipFill>
        <p:spPr>
          <a:xfrm>
            <a:off x="543697" y="404042"/>
            <a:ext cx="4646141" cy="34198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861D4E-31C2-4893-913B-12F1EB82E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208" y="4154693"/>
            <a:ext cx="2849414" cy="24700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F4E880-0BC9-96A7-13D8-F8A1A952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" r="5" b="60691"/>
          <a:stretch/>
        </p:blipFill>
        <p:spPr>
          <a:xfrm>
            <a:off x="233264" y="4228755"/>
            <a:ext cx="2780962" cy="230969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B554A7E-41A3-4DC5-9E04-47E7C156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7489" y="4154694"/>
            <a:ext cx="2848512" cy="24700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DC9744-EBFF-546B-0680-B5969106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062" b="33743"/>
          <a:stretch/>
        </p:blipFill>
        <p:spPr>
          <a:xfrm>
            <a:off x="3319885" y="4228755"/>
            <a:ext cx="2776115" cy="230969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424797A-6575-EC7D-C213-B43A803E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249" y="1062681"/>
            <a:ext cx="4429455" cy="5346357"/>
          </a:xfrm>
        </p:spPr>
        <p:txBody>
          <a:bodyPr>
            <a:normAutofit/>
          </a:bodyPr>
          <a:lstStyle/>
          <a:p>
            <a:r>
              <a:rPr lang="en-IN" sz="1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The coefficients for percentage of American Indians and </a:t>
            </a:r>
            <a:r>
              <a:rPr lang="en-IN" sz="1400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and</a:t>
            </a:r>
            <a:r>
              <a:rPr lang="en-IN" sz="1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 the Percentage of African Americans are </a:t>
            </a:r>
            <a:r>
              <a:rPr lang="en-US" sz="1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are statistically significant and positive, meaning that counties with higher percentage of American Indian and Black have higher maternal mortality rate.</a:t>
            </a:r>
          </a:p>
          <a:p>
            <a:r>
              <a:rPr lang="en-IN" sz="1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The coefficient for Median Household Income </a:t>
            </a:r>
            <a:r>
              <a:rPr lang="en-US" sz="1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is statistically significant and negative, indicating that Higher median household income is associated with a lower maternal mortality rate.</a:t>
            </a:r>
          </a:p>
          <a:p>
            <a:r>
              <a:rPr lang="en-US" sz="1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The coefficient for Number of </a:t>
            </a:r>
            <a:r>
              <a:rPr lang="en-US" sz="1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Hoapitals</a:t>
            </a:r>
            <a:r>
              <a:rPr lang="en-US" sz="1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with ICU is statistically significant and negative, suggesting that More hospitals with ICUs are associated with a lower maternal mortality rate.</a:t>
            </a:r>
          </a:p>
          <a:p>
            <a:r>
              <a:rPr lang="en-US" sz="1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The coefficient for Number of Hospitals with obstetric is statistically significant and positive, which might reflect referral bias, where areas with higher maternal mortality attract more obstetric services.</a:t>
            </a:r>
          </a:p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Adjusted R Squared : 0.0498</a:t>
            </a:r>
            <a:endParaRPr lang="en-US" sz="14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3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ECB6E-BABD-FA37-633C-5AC67CD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Random Forest Regression </a:t>
            </a:r>
            <a:endParaRPr lang="en-IN" sz="2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41719F6-2508-1488-55EE-626E8017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Finding the best model based on RMSE value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From the image we can see that the best model uses 100 trees, 21 randomly selected predictors, min node size 1 and max depth 20.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0415FCB5-666A-4D0C-A556-E91DBF6D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783" b="-1006"/>
          <a:stretch/>
        </p:blipFill>
        <p:spPr>
          <a:xfrm>
            <a:off x="4591821" y="1707188"/>
            <a:ext cx="6488852" cy="17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77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111</TotalTime>
  <Words>710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Arial Unicode MS</vt:lpstr>
      <vt:lpstr>Century Schoolbook</vt:lpstr>
      <vt:lpstr>Wingdings 2</vt:lpstr>
      <vt:lpstr>View</vt:lpstr>
      <vt:lpstr>Analyzing Key Drivers of Maternal Mortality: A Socioeconomic and Healthcare Perspective</vt:lpstr>
      <vt:lpstr>INTRODUCTION</vt:lpstr>
      <vt:lpstr>DATASET</vt:lpstr>
      <vt:lpstr>DEPENDENT VARIABLE</vt:lpstr>
      <vt:lpstr>Independent Variables</vt:lpstr>
      <vt:lpstr>VIF </vt:lpstr>
      <vt:lpstr>Spearman Correlation Test</vt:lpstr>
      <vt:lpstr>Linear Regression</vt:lpstr>
      <vt:lpstr>Random Forest Regression </vt:lpstr>
      <vt:lpstr>Refitting the Final Random Forest Model </vt:lpstr>
      <vt:lpstr>Partial Dependence of Key feature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Palle, Akshit Reddy</dc:creator>
  <cp:lastModifiedBy>Palle, Akshit Reddy</cp:lastModifiedBy>
  <cp:revision>1</cp:revision>
  <dcterms:created xsi:type="dcterms:W3CDTF">2024-12-05T21:45:18Z</dcterms:created>
  <dcterms:modified xsi:type="dcterms:W3CDTF">2024-12-05T23:37:11Z</dcterms:modified>
</cp:coreProperties>
</file>