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4" r:id="rId2"/>
    <p:sldId id="270" r:id="rId3"/>
    <p:sldId id="267" r:id="rId4"/>
    <p:sldId id="271" r:id="rId5"/>
    <p:sldId id="274" r:id="rId6"/>
    <p:sldId id="265" r:id="rId7"/>
    <p:sldId id="278" r:id="rId8"/>
    <p:sldId id="276" r:id="rId9"/>
    <p:sldId id="279" r:id="rId10"/>
    <p:sldId id="275" r:id="rId11"/>
    <p:sldId id="281" r:id="rId12"/>
    <p:sldId id="266" r:id="rId13"/>
    <p:sldId id="259" r:id="rId14"/>
    <p:sldId id="262" r:id="rId15"/>
    <p:sldId id="280" r:id="rId16"/>
    <p:sldId id="261" r:id="rId17"/>
    <p:sldId id="269" r:id="rId18"/>
    <p:sldId id="282" r:id="rId19"/>
    <p:sldId id="263" r:id="rId20"/>
    <p:sldId id="273"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ita Kanther" initials="AK" lastIdx="1" clrIdx="0">
    <p:extLst>
      <p:ext uri="{19B8F6BF-5375-455C-9EA6-DF929625EA0E}">
        <p15:presenceInfo xmlns:p15="http://schemas.microsoft.com/office/powerpoint/2012/main" userId="ccd10e23cc0799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a Kanther" userId="ccd10e23cc07995f" providerId="LiveId" clId="{C10D3F46-844B-4CA6-8117-F8400FE9E9C3}"/>
    <pc:docChg chg="delSld modSld">
      <pc:chgData name="Akshita Kanther" userId="ccd10e23cc07995f" providerId="LiveId" clId="{C10D3F46-844B-4CA6-8117-F8400FE9E9C3}" dt="2021-04-08T02:37:41.268" v="1" actId="20577"/>
      <pc:docMkLst>
        <pc:docMk/>
      </pc:docMkLst>
      <pc:sldChg chg="modSp mod">
        <pc:chgData name="Akshita Kanther" userId="ccd10e23cc07995f" providerId="LiveId" clId="{C10D3F46-844B-4CA6-8117-F8400FE9E9C3}" dt="2021-04-08T02:37:41.268" v="1" actId="20577"/>
        <pc:sldMkLst>
          <pc:docMk/>
          <pc:sldMk cId="2582895282" sldId="264"/>
        </pc:sldMkLst>
        <pc:spChg chg="mod">
          <ac:chgData name="Akshita Kanther" userId="ccd10e23cc07995f" providerId="LiveId" clId="{C10D3F46-844B-4CA6-8117-F8400FE9E9C3}" dt="2021-04-08T02:37:41.268" v="1" actId="20577"/>
          <ac:spMkLst>
            <pc:docMk/>
            <pc:sldMk cId="2582895282" sldId="264"/>
            <ac:spMk id="4" creationId="{CDBBA6F0-8D7F-4342-A06F-E2210EDCBA11}"/>
          </ac:spMkLst>
        </pc:spChg>
      </pc:sldChg>
      <pc:sldChg chg="del">
        <pc:chgData name="Akshita Kanther" userId="ccd10e23cc07995f" providerId="LiveId" clId="{C10D3F46-844B-4CA6-8117-F8400FE9E9C3}" dt="2021-03-11T14:25:21.440" v="0" actId="2696"/>
        <pc:sldMkLst>
          <pc:docMk/>
          <pc:sldMk cId="1521492548" sldId="284"/>
        </pc:sldMkLst>
      </pc:sldChg>
    </pc:docChg>
  </pc:docChgLst>
  <pc:docChgLst>
    <pc:chgData name="Akshita Kanther" userId="ccd10e23cc07995f" providerId="LiveId" clId="{BE37D8F0-2A67-4349-995D-A61549E066A2}"/>
    <pc:docChg chg="modSld">
      <pc:chgData name="Akshita Kanther" userId="ccd10e23cc07995f" providerId="LiveId" clId="{BE37D8F0-2A67-4349-995D-A61549E066A2}" dt="2020-12-03T06:43:42.811" v="48"/>
      <pc:docMkLst>
        <pc:docMk/>
      </pc:docMkLst>
      <pc:sldChg chg="modTransition">
        <pc:chgData name="Akshita Kanther" userId="ccd10e23cc07995f" providerId="LiveId" clId="{BE37D8F0-2A67-4349-995D-A61549E066A2}" dt="2020-12-03T06:43:42.811" v="48"/>
        <pc:sldMkLst>
          <pc:docMk/>
          <pc:sldMk cId="4206865596" sldId="259"/>
        </pc:sldMkLst>
      </pc:sldChg>
      <pc:sldChg chg="modTransition">
        <pc:chgData name="Akshita Kanther" userId="ccd10e23cc07995f" providerId="LiveId" clId="{BE37D8F0-2A67-4349-995D-A61549E066A2}" dt="2020-12-03T06:42:26.689" v="38"/>
        <pc:sldMkLst>
          <pc:docMk/>
          <pc:sldMk cId="324385434" sldId="262"/>
        </pc:sldMkLst>
      </pc:sldChg>
      <pc:sldChg chg="modTransition">
        <pc:chgData name="Akshita Kanther" userId="ccd10e23cc07995f" providerId="LiveId" clId="{BE37D8F0-2A67-4349-995D-A61549E066A2}" dt="2020-12-03T06:40:03.928" v="27"/>
        <pc:sldMkLst>
          <pc:docMk/>
          <pc:sldMk cId="2946645818" sldId="263"/>
        </pc:sldMkLst>
      </pc:sldChg>
      <pc:sldChg chg="modTransition modAnim">
        <pc:chgData name="Akshita Kanther" userId="ccd10e23cc07995f" providerId="LiveId" clId="{BE37D8F0-2A67-4349-995D-A61549E066A2}" dt="2020-12-03T06:39:04.023" v="17"/>
        <pc:sldMkLst>
          <pc:docMk/>
          <pc:sldMk cId="3077951648" sldId="269"/>
        </pc:sldMkLst>
      </pc:sldChg>
      <pc:sldChg chg="modTransition">
        <pc:chgData name="Akshita Kanther" userId="ccd10e23cc07995f" providerId="LiveId" clId="{BE37D8F0-2A67-4349-995D-A61549E066A2}" dt="2020-12-03T06:39:53.425" v="26"/>
        <pc:sldMkLst>
          <pc:docMk/>
          <pc:sldMk cId="1762401872" sldId="2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6C6124-894B-4320-A7DA-620D197BB25E}" type="doc">
      <dgm:prSet loTypeId="urn:microsoft.com/office/officeart/2011/layout/HexagonRadial" loCatId="officeonline" qsTypeId="urn:microsoft.com/office/officeart/2005/8/quickstyle/3d1" qsCatId="3D" csTypeId="urn:microsoft.com/office/officeart/2005/8/colors/colorful1" csCatId="colorful" phldr="1"/>
      <dgm:spPr/>
      <dgm:t>
        <a:bodyPr/>
        <a:lstStyle/>
        <a:p>
          <a:endParaRPr lang="en-IN"/>
        </a:p>
      </dgm:t>
    </dgm:pt>
    <dgm:pt modelId="{65FCEACC-BBAB-4F84-AE37-67F2609D5220}">
      <dgm:prSet phldrT="[Text]"/>
      <dgm:spPr/>
      <dgm:t>
        <a:bodyPr/>
        <a:lstStyle/>
        <a:p>
          <a:r>
            <a:rPr lang="en-US" dirty="0">
              <a:solidFill>
                <a:schemeClr val="bg1"/>
              </a:solidFill>
            </a:rPr>
            <a:t>Tasks involved in Data Preparation</a:t>
          </a:r>
          <a:endParaRPr lang="en-IN" dirty="0">
            <a:solidFill>
              <a:schemeClr val="bg1"/>
            </a:solidFill>
          </a:endParaRPr>
        </a:p>
      </dgm:t>
    </dgm:pt>
    <dgm:pt modelId="{09D1FC3D-BA7F-4E2A-9807-00C73EEB98A6}" type="parTrans" cxnId="{9E7F48EA-1C20-4622-89A5-854D0DAE40C7}">
      <dgm:prSet/>
      <dgm:spPr/>
      <dgm:t>
        <a:bodyPr/>
        <a:lstStyle/>
        <a:p>
          <a:endParaRPr lang="en-IN"/>
        </a:p>
      </dgm:t>
    </dgm:pt>
    <dgm:pt modelId="{135416D1-C8F7-4B9C-BA99-BC4B5A04D851}" type="sibTrans" cxnId="{9E7F48EA-1C20-4622-89A5-854D0DAE40C7}">
      <dgm:prSet/>
      <dgm:spPr/>
      <dgm:t>
        <a:bodyPr/>
        <a:lstStyle/>
        <a:p>
          <a:endParaRPr lang="en-IN"/>
        </a:p>
      </dgm:t>
    </dgm:pt>
    <dgm:pt modelId="{8DE8AB38-57C7-4452-B083-077DC876C604}">
      <dgm:prSet phldrT="[Text]"/>
      <dgm:spPr/>
      <dgm:t>
        <a:bodyPr/>
        <a:lstStyle/>
        <a:p>
          <a:r>
            <a:rPr lang="en-US" dirty="0">
              <a:solidFill>
                <a:schemeClr val="bg1"/>
              </a:solidFill>
            </a:rPr>
            <a:t>Aggregation</a:t>
          </a:r>
          <a:endParaRPr lang="en-IN" dirty="0">
            <a:solidFill>
              <a:schemeClr val="bg1"/>
            </a:solidFill>
          </a:endParaRPr>
        </a:p>
      </dgm:t>
    </dgm:pt>
    <dgm:pt modelId="{47B42812-3548-48AD-BE83-7EF204AE369C}" type="parTrans" cxnId="{E6385C43-B180-421E-8826-6E810009D178}">
      <dgm:prSet/>
      <dgm:spPr/>
      <dgm:t>
        <a:bodyPr/>
        <a:lstStyle/>
        <a:p>
          <a:endParaRPr lang="en-IN"/>
        </a:p>
      </dgm:t>
    </dgm:pt>
    <dgm:pt modelId="{139E28C1-800B-45EA-BC31-9A53E144D6C0}" type="sibTrans" cxnId="{E6385C43-B180-421E-8826-6E810009D178}">
      <dgm:prSet/>
      <dgm:spPr/>
      <dgm:t>
        <a:bodyPr/>
        <a:lstStyle/>
        <a:p>
          <a:endParaRPr lang="en-IN"/>
        </a:p>
      </dgm:t>
    </dgm:pt>
    <dgm:pt modelId="{761BB932-10F5-4EE5-B89C-7427474D45B0}">
      <dgm:prSet phldrT="[Text]"/>
      <dgm:spPr/>
      <dgm:t>
        <a:bodyPr/>
        <a:lstStyle/>
        <a:p>
          <a:r>
            <a:rPr lang="en-US" dirty="0">
              <a:solidFill>
                <a:schemeClr val="bg1"/>
              </a:solidFill>
            </a:rPr>
            <a:t>Augmentation</a:t>
          </a:r>
          <a:endParaRPr lang="en-IN" dirty="0">
            <a:solidFill>
              <a:schemeClr val="bg1"/>
            </a:solidFill>
          </a:endParaRPr>
        </a:p>
      </dgm:t>
    </dgm:pt>
    <dgm:pt modelId="{C4C75DA8-C5B1-4735-A0D8-AA08CD6D8930}" type="parTrans" cxnId="{895283F9-2F33-4E52-A371-92DDB815AC08}">
      <dgm:prSet/>
      <dgm:spPr/>
      <dgm:t>
        <a:bodyPr/>
        <a:lstStyle/>
        <a:p>
          <a:endParaRPr lang="en-IN"/>
        </a:p>
      </dgm:t>
    </dgm:pt>
    <dgm:pt modelId="{631616A1-1926-43CE-9FFC-09C0A5858EFA}" type="sibTrans" cxnId="{895283F9-2F33-4E52-A371-92DDB815AC08}">
      <dgm:prSet/>
      <dgm:spPr/>
      <dgm:t>
        <a:bodyPr/>
        <a:lstStyle/>
        <a:p>
          <a:endParaRPr lang="en-IN"/>
        </a:p>
      </dgm:t>
    </dgm:pt>
    <dgm:pt modelId="{135665C0-7F6A-49C8-A34D-40A47BCD87F1}">
      <dgm:prSet phldrT="[Text]"/>
      <dgm:spPr/>
      <dgm:t>
        <a:bodyPr/>
        <a:lstStyle/>
        <a:p>
          <a:r>
            <a:rPr lang="en-US" dirty="0">
              <a:solidFill>
                <a:schemeClr val="bg1"/>
              </a:solidFill>
            </a:rPr>
            <a:t>Decomposing</a:t>
          </a:r>
          <a:endParaRPr lang="en-IN" dirty="0">
            <a:solidFill>
              <a:schemeClr val="bg1"/>
            </a:solidFill>
          </a:endParaRPr>
        </a:p>
      </dgm:t>
    </dgm:pt>
    <dgm:pt modelId="{4DC73515-B2EC-43DC-A000-B6EDDD8CBE6B}" type="parTrans" cxnId="{7C6BF801-47F8-4E5D-ABE8-E0C09A6EE894}">
      <dgm:prSet/>
      <dgm:spPr/>
      <dgm:t>
        <a:bodyPr/>
        <a:lstStyle/>
        <a:p>
          <a:endParaRPr lang="en-IN"/>
        </a:p>
      </dgm:t>
    </dgm:pt>
    <dgm:pt modelId="{D02030B6-43D6-464E-9DCB-18F65659E12A}" type="sibTrans" cxnId="{7C6BF801-47F8-4E5D-ABE8-E0C09A6EE894}">
      <dgm:prSet/>
      <dgm:spPr/>
      <dgm:t>
        <a:bodyPr/>
        <a:lstStyle/>
        <a:p>
          <a:endParaRPr lang="en-IN"/>
        </a:p>
      </dgm:t>
    </dgm:pt>
    <dgm:pt modelId="{973357FC-971C-4121-83DD-E5D4F9539FF9}">
      <dgm:prSet phldrT="[Text]"/>
      <dgm:spPr/>
      <dgm:t>
        <a:bodyPr/>
        <a:lstStyle/>
        <a:p>
          <a:r>
            <a:rPr lang="en-US" dirty="0">
              <a:solidFill>
                <a:schemeClr val="bg1"/>
              </a:solidFill>
            </a:rPr>
            <a:t>Deletion</a:t>
          </a:r>
          <a:endParaRPr lang="en-IN" dirty="0">
            <a:solidFill>
              <a:schemeClr val="bg1"/>
            </a:solidFill>
          </a:endParaRPr>
        </a:p>
      </dgm:t>
    </dgm:pt>
    <dgm:pt modelId="{99FA7AC6-0B7B-49AC-8E83-2669A17D93F5}" type="parTrans" cxnId="{610675D8-F8A1-4131-A3FA-BCB212E4C0E9}">
      <dgm:prSet/>
      <dgm:spPr/>
      <dgm:t>
        <a:bodyPr/>
        <a:lstStyle/>
        <a:p>
          <a:endParaRPr lang="en-IN"/>
        </a:p>
      </dgm:t>
    </dgm:pt>
    <dgm:pt modelId="{73555130-65E9-4DDB-94F7-C6F35CAC1EF2}" type="sibTrans" cxnId="{610675D8-F8A1-4131-A3FA-BCB212E4C0E9}">
      <dgm:prSet/>
      <dgm:spPr/>
      <dgm:t>
        <a:bodyPr/>
        <a:lstStyle/>
        <a:p>
          <a:endParaRPr lang="en-IN"/>
        </a:p>
      </dgm:t>
    </dgm:pt>
    <dgm:pt modelId="{1B0CF44A-8FC7-4C96-A7CD-10BEBCB63B64}">
      <dgm:prSet phldrT="[Text]"/>
      <dgm:spPr/>
      <dgm:t>
        <a:bodyPr/>
        <a:lstStyle/>
        <a:p>
          <a:r>
            <a:rPr lang="en-US" dirty="0">
              <a:solidFill>
                <a:schemeClr val="bg1"/>
              </a:solidFill>
            </a:rPr>
            <a:t>Blending</a:t>
          </a:r>
          <a:endParaRPr lang="en-IN" dirty="0">
            <a:solidFill>
              <a:schemeClr val="bg1"/>
            </a:solidFill>
          </a:endParaRPr>
        </a:p>
      </dgm:t>
    </dgm:pt>
    <dgm:pt modelId="{12836995-583E-48E5-991F-23677E76F749}" type="parTrans" cxnId="{1592472E-5745-497E-AAD0-2840C3F10560}">
      <dgm:prSet/>
      <dgm:spPr/>
      <dgm:t>
        <a:bodyPr/>
        <a:lstStyle/>
        <a:p>
          <a:endParaRPr lang="en-IN"/>
        </a:p>
      </dgm:t>
    </dgm:pt>
    <dgm:pt modelId="{55690278-C7CE-41B5-970F-235A4FFC9410}" type="sibTrans" cxnId="{1592472E-5745-497E-AAD0-2840C3F10560}">
      <dgm:prSet/>
      <dgm:spPr/>
      <dgm:t>
        <a:bodyPr/>
        <a:lstStyle/>
        <a:p>
          <a:endParaRPr lang="en-IN"/>
        </a:p>
      </dgm:t>
    </dgm:pt>
    <dgm:pt modelId="{EF527F4A-849E-42BC-B745-506E10A18549}">
      <dgm:prSet phldrT="[Text]"/>
      <dgm:spPr/>
      <dgm:t>
        <a:bodyPr/>
        <a:lstStyle/>
        <a:p>
          <a:r>
            <a:rPr lang="en-US" dirty="0">
              <a:solidFill>
                <a:schemeClr val="bg1"/>
              </a:solidFill>
            </a:rPr>
            <a:t>Anonymization</a:t>
          </a:r>
          <a:endParaRPr lang="en-IN" dirty="0">
            <a:solidFill>
              <a:schemeClr val="bg1"/>
            </a:solidFill>
          </a:endParaRPr>
        </a:p>
      </dgm:t>
    </dgm:pt>
    <dgm:pt modelId="{CA69FD25-B216-45BF-8137-53785F5B6AE9}" type="parTrans" cxnId="{AFC3975F-16BA-4894-A86B-138AEBFADEF2}">
      <dgm:prSet/>
      <dgm:spPr/>
      <dgm:t>
        <a:bodyPr/>
        <a:lstStyle/>
        <a:p>
          <a:endParaRPr lang="en-IN"/>
        </a:p>
      </dgm:t>
    </dgm:pt>
    <dgm:pt modelId="{2190A9D2-9BB7-4151-8274-2D952139E95A}" type="sibTrans" cxnId="{AFC3975F-16BA-4894-A86B-138AEBFADEF2}">
      <dgm:prSet/>
      <dgm:spPr/>
      <dgm:t>
        <a:bodyPr/>
        <a:lstStyle/>
        <a:p>
          <a:endParaRPr lang="en-IN"/>
        </a:p>
      </dgm:t>
    </dgm:pt>
    <dgm:pt modelId="{AD5505D0-6A70-47B7-8EE5-5B1346091ED6}">
      <dgm:prSet phldrT="[Text]"/>
      <dgm:spPr/>
    </dgm:pt>
    <dgm:pt modelId="{284F1623-E1AF-48AB-8558-181DAF305199}" type="parTrans" cxnId="{BF03092D-2F27-4794-A262-8FB989BFC451}">
      <dgm:prSet/>
      <dgm:spPr/>
      <dgm:t>
        <a:bodyPr/>
        <a:lstStyle/>
        <a:p>
          <a:endParaRPr lang="en-IN"/>
        </a:p>
      </dgm:t>
    </dgm:pt>
    <dgm:pt modelId="{7A937DA8-5F87-4ACE-8FEF-656F10E09999}" type="sibTrans" cxnId="{BF03092D-2F27-4794-A262-8FB989BFC451}">
      <dgm:prSet/>
      <dgm:spPr/>
      <dgm:t>
        <a:bodyPr/>
        <a:lstStyle/>
        <a:p>
          <a:endParaRPr lang="en-IN"/>
        </a:p>
      </dgm:t>
    </dgm:pt>
    <dgm:pt modelId="{3489928C-5504-4449-B958-EBBA07520F3F}" type="pres">
      <dgm:prSet presAssocID="{6F6C6124-894B-4320-A7DA-620D197BB25E}" presName="Name0" presStyleCnt="0">
        <dgm:presLayoutVars>
          <dgm:chMax val="1"/>
          <dgm:chPref val="1"/>
          <dgm:dir/>
          <dgm:animOne val="branch"/>
          <dgm:animLvl val="lvl"/>
        </dgm:presLayoutVars>
      </dgm:prSet>
      <dgm:spPr/>
    </dgm:pt>
    <dgm:pt modelId="{8176F346-368D-42DC-8A0B-52FA348ED152}" type="pres">
      <dgm:prSet presAssocID="{65FCEACC-BBAB-4F84-AE37-67F2609D5220}" presName="Parent" presStyleLbl="node0" presStyleIdx="0" presStyleCnt="1">
        <dgm:presLayoutVars>
          <dgm:chMax val="6"/>
          <dgm:chPref val="6"/>
        </dgm:presLayoutVars>
      </dgm:prSet>
      <dgm:spPr/>
    </dgm:pt>
    <dgm:pt modelId="{9B877DD3-33BA-4938-8A19-D495A87479F2}" type="pres">
      <dgm:prSet presAssocID="{8DE8AB38-57C7-4452-B083-077DC876C604}" presName="Accent1" presStyleCnt="0"/>
      <dgm:spPr/>
    </dgm:pt>
    <dgm:pt modelId="{A47D1426-BA28-4158-A56C-CC913FDF4C56}" type="pres">
      <dgm:prSet presAssocID="{8DE8AB38-57C7-4452-B083-077DC876C604}" presName="Accent" presStyleLbl="bgShp" presStyleIdx="0" presStyleCnt="6"/>
      <dgm:spPr/>
    </dgm:pt>
    <dgm:pt modelId="{AA62C0CD-2B4C-4808-98D1-5386FFCEEACB}" type="pres">
      <dgm:prSet presAssocID="{8DE8AB38-57C7-4452-B083-077DC876C604}" presName="Child1" presStyleLbl="node1" presStyleIdx="0" presStyleCnt="6">
        <dgm:presLayoutVars>
          <dgm:chMax val="0"/>
          <dgm:chPref val="0"/>
          <dgm:bulletEnabled val="1"/>
        </dgm:presLayoutVars>
      </dgm:prSet>
      <dgm:spPr/>
    </dgm:pt>
    <dgm:pt modelId="{50B65F1F-710C-49B5-ADAC-6750C6F520CF}" type="pres">
      <dgm:prSet presAssocID="{761BB932-10F5-4EE5-B89C-7427474D45B0}" presName="Accent2" presStyleCnt="0"/>
      <dgm:spPr/>
    </dgm:pt>
    <dgm:pt modelId="{D9C9C7B7-F6F7-4D49-9275-AC6ECF21B8EF}" type="pres">
      <dgm:prSet presAssocID="{761BB932-10F5-4EE5-B89C-7427474D45B0}" presName="Accent" presStyleLbl="bgShp" presStyleIdx="1" presStyleCnt="6"/>
      <dgm:spPr/>
    </dgm:pt>
    <dgm:pt modelId="{7B45BFCC-1FEB-40E4-B56A-A2ED6ECB6811}" type="pres">
      <dgm:prSet presAssocID="{761BB932-10F5-4EE5-B89C-7427474D45B0}" presName="Child2" presStyleLbl="node1" presStyleIdx="1" presStyleCnt="6">
        <dgm:presLayoutVars>
          <dgm:chMax val="0"/>
          <dgm:chPref val="0"/>
          <dgm:bulletEnabled val="1"/>
        </dgm:presLayoutVars>
      </dgm:prSet>
      <dgm:spPr/>
    </dgm:pt>
    <dgm:pt modelId="{9DFE02E2-E8AF-425E-8338-0CA60C5560E4}" type="pres">
      <dgm:prSet presAssocID="{135665C0-7F6A-49C8-A34D-40A47BCD87F1}" presName="Accent3" presStyleCnt="0"/>
      <dgm:spPr/>
    </dgm:pt>
    <dgm:pt modelId="{09172992-881A-4A27-9FAE-F8076C4458B2}" type="pres">
      <dgm:prSet presAssocID="{135665C0-7F6A-49C8-A34D-40A47BCD87F1}" presName="Accent" presStyleLbl="bgShp" presStyleIdx="2" presStyleCnt="6"/>
      <dgm:spPr/>
    </dgm:pt>
    <dgm:pt modelId="{E1F1DA46-7B97-4384-9401-C79CA1B28E23}" type="pres">
      <dgm:prSet presAssocID="{135665C0-7F6A-49C8-A34D-40A47BCD87F1}" presName="Child3" presStyleLbl="node1" presStyleIdx="2" presStyleCnt="6">
        <dgm:presLayoutVars>
          <dgm:chMax val="0"/>
          <dgm:chPref val="0"/>
          <dgm:bulletEnabled val="1"/>
        </dgm:presLayoutVars>
      </dgm:prSet>
      <dgm:spPr/>
    </dgm:pt>
    <dgm:pt modelId="{AC7BF669-8930-4860-B43F-0EDD80668997}" type="pres">
      <dgm:prSet presAssocID="{973357FC-971C-4121-83DD-E5D4F9539FF9}" presName="Accent4" presStyleCnt="0"/>
      <dgm:spPr/>
    </dgm:pt>
    <dgm:pt modelId="{6BDD549F-3DD2-4D66-A15A-6C01EBE92D85}" type="pres">
      <dgm:prSet presAssocID="{973357FC-971C-4121-83DD-E5D4F9539FF9}" presName="Accent" presStyleLbl="bgShp" presStyleIdx="3" presStyleCnt="6"/>
      <dgm:spPr/>
    </dgm:pt>
    <dgm:pt modelId="{C6CDD8BC-24C0-4D57-B14C-A9AABD1CBC69}" type="pres">
      <dgm:prSet presAssocID="{973357FC-971C-4121-83DD-E5D4F9539FF9}" presName="Child4" presStyleLbl="node1" presStyleIdx="3" presStyleCnt="6">
        <dgm:presLayoutVars>
          <dgm:chMax val="0"/>
          <dgm:chPref val="0"/>
          <dgm:bulletEnabled val="1"/>
        </dgm:presLayoutVars>
      </dgm:prSet>
      <dgm:spPr/>
    </dgm:pt>
    <dgm:pt modelId="{E9B40BB3-B6E4-4652-917B-1E514360D382}" type="pres">
      <dgm:prSet presAssocID="{1B0CF44A-8FC7-4C96-A7CD-10BEBCB63B64}" presName="Accent5" presStyleCnt="0"/>
      <dgm:spPr/>
    </dgm:pt>
    <dgm:pt modelId="{09B72AF4-2A75-4CD3-8FEE-6DD1C757D44F}" type="pres">
      <dgm:prSet presAssocID="{1B0CF44A-8FC7-4C96-A7CD-10BEBCB63B64}" presName="Accent" presStyleLbl="bgShp" presStyleIdx="4" presStyleCnt="6"/>
      <dgm:spPr/>
    </dgm:pt>
    <dgm:pt modelId="{7DF6500E-60D8-4604-A750-34E16C7D11C3}" type="pres">
      <dgm:prSet presAssocID="{1B0CF44A-8FC7-4C96-A7CD-10BEBCB63B64}" presName="Child5" presStyleLbl="node1" presStyleIdx="4" presStyleCnt="6">
        <dgm:presLayoutVars>
          <dgm:chMax val="0"/>
          <dgm:chPref val="0"/>
          <dgm:bulletEnabled val="1"/>
        </dgm:presLayoutVars>
      </dgm:prSet>
      <dgm:spPr/>
    </dgm:pt>
    <dgm:pt modelId="{D0383C68-153C-4CF8-B5B5-946C56EFF420}" type="pres">
      <dgm:prSet presAssocID="{EF527F4A-849E-42BC-B745-506E10A18549}" presName="Accent6" presStyleCnt="0"/>
      <dgm:spPr/>
    </dgm:pt>
    <dgm:pt modelId="{DA3619DF-1A0E-4095-A25E-A34E9A5E2518}" type="pres">
      <dgm:prSet presAssocID="{EF527F4A-849E-42BC-B745-506E10A18549}" presName="Accent" presStyleLbl="bgShp" presStyleIdx="5" presStyleCnt="6"/>
      <dgm:spPr/>
    </dgm:pt>
    <dgm:pt modelId="{466FDD8B-F76F-4C18-ABEE-98DE42FEADA8}" type="pres">
      <dgm:prSet presAssocID="{EF527F4A-849E-42BC-B745-506E10A18549}" presName="Child6" presStyleLbl="node1" presStyleIdx="5" presStyleCnt="6">
        <dgm:presLayoutVars>
          <dgm:chMax val="0"/>
          <dgm:chPref val="0"/>
          <dgm:bulletEnabled val="1"/>
        </dgm:presLayoutVars>
      </dgm:prSet>
      <dgm:spPr/>
    </dgm:pt>
  </dgm:ptLst>
  <dgm:cxnLst>
    <dgm:cxn modelId="{7C6BF801-47F8-4E5D-ABE8-E0C09A6EE894}" srcId="{65FCEACC-BBAB-4F84-AE37-67F2609D5220}" destId="{135665C0-7F6A-49C8-A34D-40A47BCD87F1}" srcOrd="2" destOrd="0" parTransId="{4DC73515-B2EC-43DC-A000-B6EDDD8CBE6B}" sibTransId="{D02030B6-43D6-464E-9DCB-18F65659E12A}"/>
    <dgm:cxn modelId="{00B46E22-9F19-463E-AA0C-8B7B2E1DDB89}" type="presOf" srcId="{8DE8AB38-57C7-4452-B083-077DC876C604}" destId="{AA62C0CD-2B4C-4808-98D1-5386FFCEEACB}" srcOrd="0" destOrd="0" presId="urn:microsoft.com/office/officeart/2011/layout/HexagonRadial"/>
    <dgm:cxn modelId="{BF03092D-2F27-4794-A262-8FB989BFC451}" srcId="{6F6C6124-894B-4320-A7DA-620D197BB25E}" destId="{AD5505D0-6A70-47B7-8EE5-5B1346091ED6}" srcOrd="1" destOrd="0" parTransId="{284F1623-E1AF-48AB-8558-181DAF305199}" sibTransId="{7A937DA8-5F87-4ACE-8FEF-656F10E09999}"/>
    <dgm:cxn modelId="{1592472E-5745-497E-AAD0-2840C3F10560}" srcId="{65FCEACC-BBAB-4F84-AE37-67F2609D5220}" destId="{1B0CF44A-8FC7-4C96-A7CD-10BEBCB63B64}" srcOrd="4" destOrd="0" parTransId="{12836995-583E-48E5-991F-23677E76F749}" sibTransId="{55690278-C7CE-41B5-970F-235A4FFC9410}"/>
    <dgm:cxn modelId="{D3DAC73A-88C8-4B6C-80FF-4F287D06CAA5}" type="presOf" srcId="{135665C0-7F6A-49C8-A34D-40A47BCD87F1}" destId="{E1F1DA46-7B97-4384-9401-C79CA1B28E23}" srcOrd="0" destOrd="0" presId="urn:microsoft.com/office/officeart/2011/layout/HexagonRadial"/>
    <dgm:cxn modelId="{AFC3975F-16BA-4894-A86B-138AEBFADEF2}" srcId="{65FCEACC-BBAB-4F84-AE37-67F2609D5220}" destId="{EF527F4A-849E-42BC-B745-506E10A18549}" srcOrd="5" destOrd="0" parTransId="{CA69FD25-B216-45BF-8137-53785F5B6AE9}" sibTransId="{2190A9D2-9BB7-4151-8274-2D952139E95A}"/>
    <dgm:cxn modelId="{E6385C43-B180-421E-8826-6E810009D178}" srcId="{65FCEACC-BBAB-4F84-AE37-67F2609D5220}" destId="{8DE8AB38-57C7-4452-B083-077DC876C604}" srcOrd="0" destOrd="0" parTransId="{47B42812-3548-48AD-BE83-7EF204AE369C}" sibTransId="{139E28C1-800B-45EA-BC31-9A53E144D6C0}"/>
    <dgm:cxn modelId="{52BFA948-B504-4874-B517-A51770B41AA4}" type="presOf" srcId="{6F6C6124-894B-4320-A7DA-620D197BB25E}" destId="{3489928C-5504-4449-B958-EBBA07520F3F}" srcOrd="0" destOrd="0" presId="urn:microsoft.com/office/officeart/2011/layout/HexagonRadial"/>
    <dgm:cxn modelId="{0589676B-7317-437E-B6CB-CE621C22FCDE}" type="presOf" srcId="{761BB932-10F5-4EE5-B89C-7427474D45B0}" destId="{7B45BFCC-1FEB-40E4-B56A-A2ED6ECB6811}" srcOrd="0" destOrd="0" presId="urn:microsoft.com/office/officeart/2011/layout/HexagonRadial"/>
    <dgm:cxn modelId="{93B6D288-2E77-4606-836E-3B1C1322D849}" type="presOf" srcId="{973357FC-971C-4121-83DD-E5D4F9539FF9}" destId="{C6CDD8BC-24C0-4D57-B14C-A9AABD1CBC69}" srcOrd="0" destOrd="0" presId="urn:microsoft.com/office/officeart/2011/layout/HexagonRadial"/>
    <dgm:cxn modelId="{422AA0C0-BE65-44F0-97B7-7AF5029AAEDF}" type="presOf" srcId="{1B0CF44A-8FC7-4C96-A7CD-10BEBCB63B64}" destId="{7DF6500E-60D8-4604-A750-34E16C7D11C3}" srcOrd="0" destOrd="0" presId="urn:microsoft.com/office/officeart/2011/layout/HexagonRadial"/>
    <dgm:cxn modelId="{CAD863C6-78B3-4791-9DAB-01A2B4338F38}" type="presOf" srcId="{EF527F4A-849E-42BC-B745-506E10A18549}" destId="{466FDD8B-F76F-4C18-ABEE-98DE42FEADA8}" srcOrd="0" destOrd="0" presId="urn:microsoft.com/office/officeart/2011/layout/HexagonRadial"/>
    <dgm:cxn modelId="{610675D8-F8A1-4131-A3FA-BCB212E4C0E9}" srcId="{65FCEACC-BBAB-4F84-AE37-67F2609D5220}" destId="{973357FC-971C-4121-83DD-E5D4F9539FF9}" srcOrd="3" destOrd="0" parTransId="{99FA7AC6-0B7B-49AC-8E83-2669A17D93F5}" sibTransId="{73555130-65E9-4DDB-94F7-C6F35CAC1EF2}"/>
    <dgm:cxn modelId="{A3EA6FE3-EFD7-4558-8D59-7E4C391E202C}" type="presOf" srcId="{65FCEACC-BBAB-4F84-AE37-67F2609D5220}" destId="{8176F346-368D-42DC-8A0B-52FA348ED152}" srcOrd="0" destOrd="0" presId="urn:microsoft.com/office/officeart/2011/layout/HexagonRadial"/>
    <dgm:cxn modelId="{9E7F48EA-1C20-4622-89A5-854D0DAE40C7}" srcId="{6F6C6124-894B-4320-A7DA-620D197BB25E}" destId="{65FCEACC-BBAB-4F84-AE37-67F2609D5220}" srcOrd="0" destOrd="0" parTransId="{09D1FC3D-BA7F-4E2A-9807-00C73EEB98A6}" sibTransId="{135416D1-C8F7-4B9C-BA99-BC4B5A04D851}"/>
    <dgm:cxn modelId="{895283F9-2F33-4E52-A371-92DDB815AC08}" srcId="{65FCEACC-BBAB-4F84-AE37-67F2609D5220}" destId="{761BB932-10F5-4EE5-B89C-7427474D45B0}" srcOrd="1" destOrd="0" parTransId="{C4C75DA8-C5B1-4735-A0D8-AA08CD6D8930}" sibTransId="{631616A1-1926-43CE-9FFC-09C0A5858EFA}"/>
    <dgm:cxn modelId="{299258E5-7FED-464A-9264-67D4BC34C85A}" type="presParOf" srcId="{3489928C-5504-4449-B958-EBBA07520F3F}" destId="{8176F346-368D-42DC-8A0B-52FA348ED152}" srcOrd="0" destOrd="0" presId="urn:microsoft.com/office/officeart/2011/layout/HexagonRadial"/>
    <dgm:cxn modelId="{16E424BF-EE61-4B89-8621-EBC5D8EBB61B}" type="presParOf" srcId="{3489928C-5504-4449-B958-EBBA07520F3F}" destId="{9B877DD3-33BA-4938-8A19-D495A87479F2}" srcOrd="1" destOrd="0" presId="urn:microsoft.com/office/officeart/2011/layout/HexagonRadial"/>
    <dgm:cxn modelId="{B1CC061A-26B3-4DC4-BFBA-295AB1CC02E1}" type="presParOf" srcId="{9B877DD3-33BA-4938-8A19-D495A87479F2}" destId="{A47D1426-BA28-4158-A56C-CC913FDF4C56}" srcOrd="0" destOrd="0" presId="urn:microsoft.com/office/officeart/2011/layout/HexagonRadial"/>
    <dgm:cxn modelId="{0869A748-0E46-4071-AE05-9A3CD20E861D}" type="presParOf" srcId="{3489928C-5504-4449-B958-EBBA07520F3F}" destId="{AA62C0CD-2B4C-4808-98D1-5386FFCEEACB}" srcOrd="2" destOrd="0" presId="urn:microsoft.com/office/officeart/2011/layout/HexagonRadial"/>
    <dgm:cxn modelId="{136B4388-A38D-4510-8B82-BE6607DBBBD1}" type="presParOf" srcId="{3489928C-5504-4449-B958-EBBA07520F3F}" destId="{50B65F1F-710C-49B5-ADAC-6750C6F520CF}" srcOrd="3" destOrd="0" presId="urn:microsoft.com/office/officeart/2011/layout/HexagonRadial"/>
    <dgm:cxn modelId="{5974F83D-3AA2-41D2-B007-57B9F51A6D72}" type="presParOf" srcId="{50B65F1F-710C-49B5-ADAC-6750C6F520CF}" destId="{D9C9C7B7-F6F7-4D49-9275-AC6ECF21B8EF}" srcOrd="0" destOrd="0" presId="urn:microsoft.com/office/officeart/2011/layout/HexagonRadial"/>
    <dgm:cxn modelId="{54423694-B76D-41C9-829C-A4C46D7FC1C2}" type="presParOf" srcId="{3489928C-5504-4449-B958-EBBA07520F3F}" destId="{7B45BFCC-1FEB-40E4-B56A-A2ED6ECB6811}" srcOrd="4" destOrd="0" presId="urn:microsoft.com/office/officeart/2011/layout/HexagonRadial"/>
    <dgm:cxn modelId="{57943327-62CB-4D7F-8400-8BBAF2B21F38}" type="presParOf" srcId="{3489928C-5504-4449-B958-EBBA07520F3F}" destId="{9DFE02E2-E8AF-425E-8338-0CA60C5560E4}" srcOrd="5" destOrd="0" presId="urn:microsoft.com/office/officeart/2011/layout/HexagonRadial"/>
    <dgm:cxn modelId="{299BA840-16B9-4FED-9B12-0B11B6A688A3}" type="presParOf" srcId="{9DFE02E2-E8AF-425E-8338-0CA60C5560E4}" destId="{09172992-881A-4A27-9FAE-F8076C4458B2}" srcOrd="0" destOrd="0" presId="urn:microsoft.com/office/officeart/2011/layout/HexagonRadial"/>
    <dgm:cxn modelId="{E52F4BBE-452D-4706-A0F5-1311D2CA15C5}" type="presParOf" srcId="{3489928C-5504-4449-B958-EBBA07520F3F}" destId="{E1F1DA46-7B97-4384-9401-C79CA1B28E23}" srcOrd="6" destOrd="0" presId="urn:microsoft.com/office/officeart/2011/layout/HexagonRadial"/>
    <dgm:cxn modelId="{0DA9DDD0-5A66-4F0C-AC9B-3F0FEF409B9F}" type="presParOf" srcId="{3489928C-5504-4449-B958-EBBA07520F3F}" destId="{AC7BF669-8930-4860-B43F-0EDD80668997}" srcOrd="7" destOrd="0" presId="urn:microsoft.com/office/officeart/2011/layout/HexagonRadial"/>
    <dgm:cxn modelId="{77E9FD58-E230-4B3F-9506-5655ED69C462}" type="presParOf" srcId="{AC7BF669-8930-4860-B43F-0EDD80668997}" destId="{6BDD549F-3DD2-4D66-A15A-6C01EBE92D85}" srcOrd="0" destOrd="0" presId="urn:microsoft.com/office/officeart/2011/layout/HexagonRadial"/>
    <dgm:cxn modelId="{A43F9701-435F-4BC5-A4A4-F1C9CF70265A}" type="presParOf" srcId="{3489928C-5504-4449-B958-EBBA07520F3F}" destId="{C6CDD8BC-24C0-4D57-B14C-A9AABD1CBC69}" srcOrd="8" destOrd="0" presId="urn:microsoft.com/office/officeart/2011/layout/HexagonRadial"/>
    <dgm:cxn modelId="{2D419834-BBA7-4832-87C5-58BC7DBCBA92}" type="presParOf" srcId="{3489928C-5504-4449-B958-EBBA07520F3F}" destId="{E9B40BB3-B6E4-4652-917B-1E514360D382}" srcOrd="9" destOrd="0" presId="urn:microsoft.com/office/officeart/2011/layout/HexagonRadial"/>
    <dgm:cxn modelId="{595E1A23-581E-4706-AEEE-42CBA106D6D7}" type="presParOf" srcId="{E9B40BB3-B6E4-4652-917B-1E514360D382}" destId="{09B72AF4-2A75-4CD3-8FEE-6DD1C757D44F}" srcOrd="0" destOrd="0" presId="urn:microsoft.com/office/officeart/2011/layout/HexagonRadial"/>
    <dgm:cxn modelId="{9337EE54-942F-4B21-98C2-8EB021412E9F}" type="presParOf" srcId="{3489928C-5504-4449-B958-EBBA07520F3F}" destId="{7DF6500E-60D8-4604-A750-34E16C7D11C3}" srcOrd="10" destOrd="0" presId="urn:microsoft.com/office/officeart/2011/layout/HexagonRadial"/>
    <dgm:cxn modelId="{86716455-C47A-418C-B5AF-DA57C3487766}" type="presParOf" srcId="{3489928C-5504-4449-B958-EBBA07520F3F}" destId="{D0383C68-153C-4CF8-B5B5-946C56EFF420}" srcOrd="11" destOrd="0" presId="urn:microsoft.com/office/officeart/2011/layout/HexagonRadial"/>
    <dgm:cxn modelId="{E3E5DE92-F81D-4101-9299-BB7522DBCF54}" type="presParOf" srcId="{D0383C68-153C-4CF8-B5B5-946C56EFF420}" destId="{DA3619DF-1A0E-4095-A25E-A34E9A5E2518}" srcOrd="0" destOrd="0" presId="urn:microsoft.com/office/officeart/2011/layout/HexagonRadial"/>
    <dgm:cxn modelId="{39C73B53-5FA9-4B68-AE63-DA92611B9DB1}" type="presParOf" srcId="{3489928C-5504-4449-B958-EBBA07520F3F}" destId="{466FDD8B-F76F-4C18-ABEE-98DE42FEADA8}" srcOrd="12" destOrd="0" presId="urn:microsoft.com/office/officeart/2011/layout/HexagonRadial"/>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6F346-368D-42DC-8A0B-52FA348ED152}">
      <dsp:nvSpPr>
        <dsp:cNvPr id="0" name=""/>
        <dsp:cNvSpPr/>
      </dsp:nvSpPr>
      <dsp:spPr>
        <a:xfrm>
          <a:off x="1396328" y="1504470"/>
          <a:ext cx="1912247" cy="1654171"/>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Tasks involved in Data Preparation</a:t>
          </a:r>
          <a:endParaRPr lang="en-IN" sz="1300" kern="1200" dirty="0">
            <a:solidFill>
              <a:schemeClr val="bg1"/>
            </a:solidFill>
          </a:endParaRPr>
        </a:p>
      </dsp:txBody>
      <dsp:txXfrm>
        <a:off x="1713214" y="1778589"/>
        <a:ext cx="1278475" cy="1105933"/>
      </dsp:txXfrm>
    </dsp:sp>
    <dsp:sp modelId="{D9C9C7B7-F6F7-4D49-9275-AC6ECF21B8EF}">
      <dsp:nvSpPr>
        <dsp:cNvPr id="0" name=""/>
        <dsp:cNvSpPr/>
      </dsp:nvSpPr>
      <dsp:spPr>
        <a:xfrm>
          <a:off x="2593762" y="713061"/>
          <a:ext cx="721485" cy="621654"/>
        </a:xfrm>
        <a:prstGeom prst="hexagon">
          <a:avLst>
            <a:gd name="adj" fmla="val 28900"/>
            <a:gd name="vf" fmla="val 115470"/>
          </a:avLst>
        </a:prstGeom>
        <a:gradFill rotWithShape="0">
          <a:gsLst>
            <a:gs pos="0">
              <a:schemeClr val="accent2">
                <a:tint val="40000"/>
                <a:hueOff val="0"/>
                <a:satOff val="0"/>
                <a:lumOff val="0"/>
                <a:alphaOff val="0"/>
                <a:tint val="94000"/>
                <a:satMod val="105000"/>
                <a:lumMod val="102000"/>
              </a:schemeClr>
            </a:gs>
            <a:gs pos="100000">
              <a:schemeClr val="accent2">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A62C0CD-2B4C-4808-98D1-5386FFCEEACB}">
      <dsp:nvSpPr>
        <dsp:cNvPr id="0" name=""/>
        <dsp:cNvSpPr/>
      </dsp:nvSpPr>
      <dsp:spPr>
        <a:xfrm>
          <a:off x="1572474" y="0"/>
          <a:ext cx="1567072" cy="1355702"/>
        </a:xfrm>
        <a:prstGeom prst="hexagon">
          <a:avLst>
            <a:gd name="adj" fmla="val 28570"/>
            <a:gd name="vf" fmla="val 11547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Aggregation</a:t>
          </a:r>
          <a:endParaRPr lang="en-IN" sz="1300" kern="1200" dirty="0">
            <a:solidFill>
              <a:schemeClr val="bg1"/>
            </a:solidFill>
          </a:endParaRPr>
        </a:p>
      </dsp:txBody>
      <dsp:txXfrm>
        <a:off x="1832171" y="224669"/>
        <a:ext cx="1047678" cy="906364"/>
      </dsp:txXfrm>
    </dsp:sp>
    <dsp:sp modelId="{09172992-881A-4A27-9FAE-F8076C4458B2}">
      <dsp:nvSpPr>
        <dsp:cNvPr id="0" name=""/>
        <dsp:cNvSpPr/>
      </dsp:nvSpPr>
      <dsp:spPr>
        <a:xfrm>
          <a:off x="3435791" y="1875224"/>
          <a:ext cx="721485" cy="621654"/>
        </a:xfrm>
        <a:prstGeom prst="hexagon">
          <a:avLst>
            <a:gd name="adj" fmla="val 28900"/>
            <a:gd name="vf" fmla="val 115470"/>
          </a:avLst>
        </a:prstGeom>
        <a:gradFill rotWithShape="0">
          <a:gsLst>
            <a:gs pos="0">
              <a:schemeClr val="accent2">
                <a:tint val="40000"/>
                <a:hueOff val="0"/>
                <a:satOff val="0"/>
                <a:lumOff val="0"/>
                <a:alphaOff val="0"/>
                <a:tint val="94000"/>
                <a:satMod val="105000"/>
                <a:lumMod val="102000"/>
              </a:schemeClr>
            </a:gs>
            <a:gs pos="100000">
              <a:schemeClr val="accent2">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B45BFCC-1FEB-40E4-B56A-A2ED6ECB6811}">
      <dsp:nvSpPr>
        <dsp:cNvPr id="0" name=""/>
        <dsp:cNvSpPr/>
      </dsp:nvSpPr>
      <dsp:spPr>
        <a:xfrm>
          <a:off x="3009661" y="833847"/>
          <a:ext cx="1567072" cy="1355702"/>
        </a:xfrm>
        <a:prstGeom prst="hexagon">
          <a:avLst>
            <a:gd name="adj" fmla="val 28570"/>
            <a:gd name="vf" fmla="val 11547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Augmentation</a:t>
          </a:r>
          <a:endParaRPr lang="en-IN" sz="1300" kern="1200" dirty="0">
            <a:solidFill>
              <a:schemeClr val="bg1"/>
            </a:solidFill>
          </a:endParaRPr>
        </a:p>
      </dsp:txBody>
      <dsp:txXfrm>
        <a:off x="3269358" y="1058516"/>
        <a:ext cx="1047678" cy="906364"/>
      </dsp:txXfrm>
    </dsp:sp>
    <dsp:sp modelId="{6BDD549F-3DD2-4D66-A15A-6C01EBE92D85}">
      <dsp:nvSpPr>
        <dsp:cNvPr id="0" name=""/>
        <dsp:cNvSpPr/>
      </dsp:nvSpPr>
      <dsp:spPr>
        <a:xfrm>
          <a:off x="2850864" y="3187089"/>
          <a:ext cx="721485" cy="621654"/>
        </a:xfrm>
        <a:prstGeom prst="hexagon">
          <a:avLst>
            <a:gd name="adj" fmla="val 28900"/>
            <a:gd name="vf" fmla="val 115470"/>
          </a:avLst>
        </a:prstGeom>
        <a:gradFill rotWithShape="0">
          <a:gsLst>
            <a:gs pos="0">
              <a:schemeClr val="accent2">
                <a:tint val="40000"/>
                <a:hueOff val="0"/>
                <a:satOff val="0"/>
                <a:lumOff val="0"/>
                <a:alphaOff val="0"/>
                <a:tint val="94000"/>
                <a:satMod val="105000"/>
                <a:lumMod val="102000"/>
              </a:schemeClr>
            </a:gs>
            <a:gs pos="100000">
              <a:schemeClr val="accent2">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1F1DA46-7B97-4384-9401-C79CA1B28E23}">
      <dsp:nvSpPr>
        <dsp:cNvPr id="0" name=""/>
        <dsp:cNvSpPr/>
      </dsp:nvSpPr>
      <dsp:spPr>
        <a:xfrm>
          <a:off x="3009661" y="2473095"/>
          <a:ext cx="1567072" cy="1355702"/>
        </a:xfrm>
        <a:prstGeom prst="hexagon">
          <a:avLst>
            <a:gd name="adj" fmla="val 28570"/>
            <a:gd name="vf" fmla="val 11547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Decomposing</a:t>
          </a:r>
          <a:endParaRPr lang="en-IN" sz="1300" kern="1200" dirty="0">
            <a:solidFill>
              <a:schemeClr val="bg1"/>
            </a:solidFill>
          </a:endParaRPr>
        </a:p>
      </dsp:txBody>
      <dsp:txXfrm>
        <a:off x="3269358" y="2697764"/>
        <a:ext cx="1047678" cy="906364"/>
      </dsp:txXfrm>
    </dsp:sp>
    <dsp:sp modelId="{09B72AF4-2A75-4CD3-8FEE-6DD1C757D44F}">
      <dsp:nvSpPr>
        <dsp:cNvPr id="0" name=""/>
        <dsp:cNvSpPr/>
      </dsp:nvSpPr>
      <dsp:spPr>
        <a:xfrm>
          <a:off x="1399887" y="3323265"/>
          <a:ext cx="721485" cy="621654"/>
        </a:xfrm>
        <a:prstGeom prst="hexagon">
          <a:avLst>
            <a:gd name="adj" fmla="val 28900"/>
            <a:gd name="vf" fmla="val 115470"/>
          </a:avLst>
        </a:prstGeom>
        <a:gradFill rotWithShape="0">
          <a:gsLst>
            <a:gs pos="0">
              <a:schemeClr val="accent2">
                <a:tint val="40000"/>
                <a:hueOff val="0"/>
                <a:satOff val="0"/>
                <a:lumOff val="0"/>
                <a:alphaOff val="0"/>
                <a:tint val="94000"/>
                <a:satMod val="105000"/>
                <a:lumMod val="102000"/>
              </a:schemeClr>
            </a:gs>
            <a:gs pos="100000">
              <a:schemeClr val="accent2">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6CDD8BC-24C0-4D57-B14C-A9AABD1CBC69}">
      <dsp:nvSpPr>
        <dsp:cNvPr id="0" name=""/>
        <dsp:cNvSpPr/>
      </dsp:nvSpPr>
      <dsp:spPr>
        <a:xfrm>
          <a:off x="1572474" y="3307875"/>
          <a:ext cx="1567072" cy="1355702"/>
        </a:xfrm>
        <a:prstGeom prst="hexagon">
          <a:avLst>
            <a:gd name="adj" fmla="val 28570"/>
            <a:gd name="vf" fmla="val 11547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Deletion</a:t>
          </a:r>
          <a:endParaRPr lang="en-IN" sz="1300" kern="1200" dirty="0">
            <a:solidFill>
              <a:schemeClr val="bg1"/>
            </a:solidFill>
          </a:endParaRPr>
        </a:p>
      </dsp:txBody>
      <dsp:txXfrm>
        <a:off x="1832171" y="3532544"/>
        <a:ext cx="1047678" cy="906364"/>
      </dsp:txXfrm>
    </dsp:sp>
    <dsp:sp modelId="{DA3619DF-1A0E-4095-A25E-A34E9A5E2518}">
      <dsp:nvSpPr>
        <dsp:cNvPr id="0" name=""/>
        <dsp:cNvSpPr/>
      </dsp:nvSpPr>
      <dsp:spPr>
        <a:xfrm>
          <a:off x="544068" y="2161568"/>
          <a:ext cx="721485" cy="621654"/>
        </a:xfrm>
        <a:prstGeom prst="hexagon">
          <a:avLst>
            <a:gd name="adj" fmla="val 28900"/>
            <a:gd name="vf" fmla="val 115470"/>
          </a:avLst>
        </a:prstGeom>
        <a:gradFill rotWithShape="0">
          <a:gsLst>
            <a:gs pos="0">
              <a:schemeClr val="accent2">
                <a:tint val="40000"/>
                <a:hueOff val="0"/>
                <a:satOff val="0"/>
                <a:lumOff val="0"/>
                <a:alphaOff val="0"/>
                <a:tint val="94000"/>
                <a:satMod val="105000"/>
                <a:lumMod val="102000"/>
              </a:schemeClr>
            </a:gs>
            <a:gs pos="100000">
              <a:schemeClr val="accent2">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DF6500E-60D8-4604-A750-34E16C7D11C3}">
      <dsp:nvSpPr>
        <dsp:cNvPr id="0" name=""/>
        <dsp:cNvSpPr/>
      </dsp:nvSpPr>
      <dsp:spPr>
        <a:xfrm>
          <a:off x="128614" y="2474028"/>
          <a:ext cx="1567072" cy="1355702"/>
        </a:xfrm>
        <a:prstGeom prst="hexagon">
          <a:avLst>
            <a:gd name="adj" fmla="val 28570"/>
            <a:gd name="vf" fmla="val 11547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Blending</a:t>
          </a:r>
          <a:endParaRPr lang="en-IN" sz="1300" kern="1200" dirty="0">
            <a:solidFill>
              <a:schemeClr val="bg1"/>
            </a:solidFill>
          </a:endParaRPr>
        </a:p>
      </dsp:txBody>
      <dsp:txXfrm>
        <a:off x="388311" y="2698697"/>
        <a:ext cx="1047678" cy="906364"/>
      </dsp:txXfrm>
    </dsp:sp>
    <dsp:sp modelId="{466FDD8B-F76F-4C18-ABEE-98DE42FEADA8}">
      <dsp:nvSpPr>
        <dsp:cNvPr id="0" name=""/>
        <dsp:cNvSpPr/>
      </dsp:nvSpPr>
      <dsp:spPr>
        <a:xfrm>
          <a:off x="128614" y="831982"/>
          <a:ext cx="1567072" cy="1355702"/>
        </a:xfrm>
        <a:prstGeom prst="hexagon">
          <a:avLst>
            <a:gd name="adj" fmla="val 28570"/>
            <a:gd name="vf" fmla="val 11547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Anonymization</a:t>
          </a:r>
          <a:endParaRPr lang="en-IN" sz="1300" kern="1200" dirty="0">
            <a:solidFill>
              <a:schemeClr val="bg1"/>
            </a:solidFill>
          </a:endParaRPr>
        </a:p>
      </dsp:txBody>
      <dsp:txXfrm>
        <a:off x="388311" y="1056651"/>
        <a:ext cx="1047678" cy="906364"/>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BD73BC-1B2E-4E24-9A00-2732407D502D}" type="datetimeFigureOut">
              <a:rPr lang="en-IN" smtClean="0"/>
              <a:t>08-04-2021</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344300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46095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1415363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5C6F43-BA93-4F96-A6D9-A1E7853997F1}"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8844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75693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152582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855918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376775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152564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9668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145350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267239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168241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168150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238741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355162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D73BC-1B2E-4E24-9A00-2732407D502D}"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5C6F43-BA93-4F96-A6D9-A1E7853997F1}" type="slidenum">
              <a:rPr lang="en-IN" smtClean="0"/>
              <a:t>‹#›</a:t>
            </a:fld>
            <a:endParaRPr lang="en-IN" dirty="0"/>
          </a:p>
        </p:txBody>
      </p:sp>
    </p:spTree>
    <p:extLst>
      <p:ext uri="{BB962C8B-B14F-4D97-AF65-F5344CB8AC3E}">
        <p14:creationId xmlns:p14="http://schemas.microsoft.com/office/powerpoint/2010/main" val="22886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BD73BC-1B2E-4E24-9A00-2732407D502D}" type="datetimeFigureOut">
              <a:rPr lang="en-IN" smtClean="0"/>
              <a:t>08-04-2021</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5C6F43-BA93-4F96-A6D9-A1E7853997F1}" type="slidenum">
              <a:rPr lang="en-IN" smtClean="0"/>
              <a:t>‹#›</a:t>
            </a:fld>
            <a:endParaRPr lang="en-IN" dirty="0"/>
          </a:p>
        </p:txBody>
      </p:sp>
    </p:spTree>
    <p:extLst>
      <p:ext uri="{BB962C8B-B14F-4D97-AF65-F5344CB8AC3E}">
        <p14:creationId xmlns:p14="http://schemas.microsoft.com/office/powerpoint/2010/main" val="383979392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fif"/><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ACCC-005C-48DF-AB50-F1BE04BFE043}"/>
              </a:ext>
            </a:extLst>
          </p:cNvPr>
          <p:cNvSpPr>
            <a:spLocks noGrp="1"/>
          </p:cNvSpPr>
          <p:nvPr>
            <p:ph type="ctrTitle"/>
          </p:nvPr>
        </p:nvSpPr>
        <p:spPr>
          <a:xfrm>
            <a:off x="1876425" y="1600200"/>
            <a:ext cx="4667250" cy="504826"/>
          </a:xfrm>
        </p:spPr>
        <p:txBody>
          <a:bodyPr>
            <a:normAutofit/>
          </a:bodyPr>
          <a:lstStyle/>
          <a:p>
            <a:pPr rtl="0">
              <a:spcBef>
                <a:spcPts val="0"/>
              </a:spcBef>
              <a:spcAft>
                <a:spcPts val="0"/>
              </a:spcAft>
            </a:pPr>
            <a:r>
              <a:rPr lang="en-IN" sz="800" b="0">
                <a:effectLst/>
              </a:rPr>
              <a:t> </a:t>
            </a:r>
            <a:endParaRPr lang="en-IN" dirty="0"/>
          </a:p>
        </p:txBody>
      </p:sp>
      <p:sp>
        <p:nvSpPr>
          <p:cNvPr id="4" name="Rectangle 3">
            <a:extLst>
              <a:ext uri="{FF2B5EF4-FFF2-40B4-BE49-F238E27FC236}">
                <a16:creationId xmlns:a16="http://schemas.microsoft.com/office/drawing/2014/main" id="{CDBBA6F0-8D7F-4342-A06F-E2210EDCBA11}"/>
              </a:ext>
            </a:extLst>
          </p:cNvPr>
          <p:cNvSpPr/>
          <p:nvPr/>
        </p:nvSpPr>
        <p:spPr>
          <a:xfrm>
            <a:off x="2771774" y="443240"/>
            <a:ext cx="7991475" cy="523220"/>
          </a:xfrm>
          <a:prstGeom prst="rect">
            <a:avLst/>
          </a:prstGeom>
          <a:noFill/>
        </p:spPr>
        <p:txBody>
          <a:bodyPr wrap="square" lIns="91440" tIns="45720" rIns="91440" bIns="45720">
            <a:spAutoFit/>
          </a:bodyPr>
          <a:lstStyle/>
          <a:p>
            <a:r>
              <a:rPr lang="en-US" sz="2800" b="1" i="0" u="none" strike="noStrike" cap="none" spc="0" dirty="0">
                <a:ln w="0"/>
                <a:solidFill>
                  <a:schemeClr val="bg1"/>
                </a:solidFill>
                <a:effectLst>
                  <a:glow rad="127000">
                    <a:schemeClr val="tx1"/>
                  </a:glow>
                </a:effectLst>
                <a:latin typeface="Montserrat"/>
              </a:rPr>
              <a:t>MODY UNIVERSITY OF SCIENCE AND TECHNOLOGY</a:t>
            </a:r>
            <a:endParaRPr lang="en-IN" sz="2800" b="1" cap="none" spc="0" dirty="0">
              <a:ln w="0"/>
              <a:solidFill>
                <a:schemeClr val="bg1"/>
              </a:solidFill>
              <a:effectLst>
                <a:glow rad="127000">
                  <a:schemeClr val="tx1"/>
                </a:glow>
              </a:effectLst>
            </a:endParaRPr>
          </a:p>
        </p:txBody>
      </p:sp>
      <p:pic>
        <p:nvPicPr>
          <p:cNvPr id="5124" name="Picture 4">
            <a:extLst>
              <a:ext uri="{FF2B5EF4-FFF2-40B4-BE49-F238E27FC236}">
                <a16:creationId xmlns:a16="http://schemas.microsoft.com/office/drawing/2014/main" id="{AB084DD6-5360-460B-BDD6-65C56EFF4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358" y="1341244"/>
            <a:ext cx="5114925" cy="19097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E904BB0-3536-4418-B7AB-80DA7AAB311E}"/>
              </a:ext>
            </a:extLst>
          </p:cNvPr>
          <p:cNvSpPr txBox="1"/>
          <p:nvPr/>
        </p:nvSpPr>
        <p:spPr>
          <a:xfrm>
            <a:off x="3904083" y="3743925"/>
            <a:ext cx="5029200" cy="1261795"/>
          </a:xfrm>
          <a:prstGeom prst="rect">
            <a:avLst/>
          </a:prstGeom>
          <a:noFill/>
        </p:spPr>
        <p:txBody>
          <a:bodyPr wrap="square">
            <a:spAutoFit/>
          </a:bodyPr>
          <a:lstStyle/>
          <a:p>
            <a:pPr algn="ctr" rtl="0">
              <a:spcBef>
                <a:spcPts val="0"/>
              </a:spcBef>
              <a:spcAft>
                <a:spcPts val="0"/>
              </a:spcAft>
            </a:pPr>
            <a:r>
              <a:rPr lang="en-IN" sz="2000" b="1" i="0" u="none" strike="noStrike" dirty="0">
                <a:solidFill>
                  <a:schemeClr val="bg1"/>
                </a:solidFill>
                <a:effectLst/>
                <a:latin typeface="Lato"/>
              </a:rPr>
              <a:t>Colloquium Presentation</a:t>
            </a:r>
            <a:endParaRPr lang="en-IN" sz="2000" b="0" dirty="0">
              <a:solidFill>
                <a:schemeClr val="bg1"/>
              </a:solidFill>
              <a:effectLst/>
            </a:endParaRPr>
          </a:p>
          <a:p>
            <a:pPr algn="ctr" rtl="0">
              <a:spcBef>
                <a:spcPts val="0"/>
              </a:spcBef>
              <a:spcAft>
                <a:spcPts val="0"/>
              </a:spcAft>
            </a:pPr>
            <a:r>
              <a:rPr lang="en-IN" sz="2000" b="1" i="0" u="none" strike="noStrike" dirty="0">
                <a:solidFill>
                  <a:schemeClr val="bg1"/>
                </a:solidFill>
                <a:effectLst/>
                <a:latin typeface="Lato"/>
              </a:rPr>
              <a:t>CS 14.371</a:t>
            </a:r>
            <a:endParaRPr lang="en-IN" sz="2000" b="0" dirty="0">
              <a:solidFill>
                <a:schemeClr val="bg1"/>
              </a:solidFill>
              <a:effectLst/>
            </a:endParaRPr>
          </a:p>
          <a:p>
            <a:br>
              <a:rPr lang="en-IN" dirty="0"/>
            </a:br>
            <a:endParaRPr lang="en-IN" dirty="0"/>
          </a:p>
        </p:txBody>
      </p:sp>
      <p:sp>
        <p:nvSpPr>
          <p:cNvPr id="13" name="TextBox 12">
            <a:extLst>
              <a:ext uri="{FF2B5EF4-FFF2-40B4-BE49-F238E27FC236}">
                <a16:creationId xmlns:a16="http://schemas.microsoft.com/office/drawing/2014/main" id="{03587834-2347-461A-A60D-A13FB7660F43}"/>
              </a:ext>
            </a:extLst>
          </p:cNvPr>
          <p:cNvSpPr txBox="1"/>
          <p:nvPr/>
        </p:nvSpPr>
        <p:spPr>
          <a:xfrm>
            <a:off x="2733675" y="5000624"/>
            <a:ext cx="3362325" cy="1569660"/>
          </a:xfrm>
          <a:prstGeom prst="rect">
            <a:avLst/>
          </a:prstGeom>
          <a:noFill/>
        </p:spPr>
        <p:txBody>
          <a:bodyPr wrap="square">
            <a:spAutoFit/>
          </a:bodyPr>
          <a:lstStyle/>
          <a:p>
            <a:pPr rtl="0">
              <a:spcBef>
                <a:spcPts val="0"/>
              </a:spcBef>
              <a:spcAft>
                <a:spcPts val="0"/>
              </a:spcAft>
            </a:pPr>
            <a:r>
              <a:rPr lang="en-US" sz="2000" b="1" i="0" u="none" strike="noStrike" dirty="0">
                <a:solidFill>
                  <a:schemeClr val="bg1"/>
                </a:solidFill>
                <a:effectLst/>
                <a:latin typeface="Lato"/>
              </a:rPr>
              <a:t>Submitted to-</a:t>
            </a:r>
            <a:endParaRPr lang="en-US" sz="2000" b="1" dirty="0">
              <a:solidFill>
                <a:schemeClr val="bg1"/>
              </a:solidFill>
              <a:effectLst/>
            </a:endParaRPr>
          </a:p>
          <a:p>
            <a:pPr rtl="0">
              <a:spcBef>
                <a:spcPts val="0"/>
              </a:spcBef>
              <a:spcAft>
                <a:spcPts val="0"/>
              </a:spcAft>
            </a:pPr>
            <a:r>
              <a:rPr lang="en-US" sz="2000" b="1" i="0" u="none" strike="noStrike" dirty="0">
                <a:solidFill>
                  <a:schemeClr val="bg1"/>
                </a:solidFill>
                <a:effectLst/>
                <a:latin typeface="Lato"/>
              </a:rPr>
              <a:t>Dr. </a:t>
            </a:r>
            <a:r>
              <a:rPr lang="en-US" sz="2000" b="1" i="0" u="none" strike="noStrike" dirty="0" err="1">
                <a:solidFill>
                  <a:schemeClr val="bg1"/>
                </a:solidFill>
                <a:effectLst/>
                <a:latin typeface="Lato"/>
              </a:rPr>
              <a:t>Pervesh</a:t>
            </a:r>
            <a:r>
              <a:rPr lang="en-US" sz="2000" b="1" i="0" u="none" strike="noStrike" dirty="0">
                <a:solidFill>
                  <a:schemeClr val="bg1"/>
                </a:solidFill>
                <a:effectLst/>
                <a:latin typeface="Lato"/>
              </a:rPr>
              <a:t> Kumar Bishnoi</a:t>
            </a:r>
            <a:endParaRPr lang="en-US" sz="2000" b="1" dirty="0">
              <a:solidFill>
                <a:schemeClr val="bg1"/>
              </a:solidFill>
              <a:effectLst/>
            </a:endParaRPr>
          </a:p>
          <a:p>
            <a:pPr rtl="0">
              <a:spcBef>
                <a:spcPts val="0"/>
              </a:spcBef>
              <a:spcAft>
                <a:spcPts val="0"/>
              </a:spcAft>
            </a:pPr>
            <a:r>
              <a:rPr lang="en-US" sz="2000" b="1" i="0" u="none" strike="noStrike" dirty="0">
                <a:solidFill>
                  <a:schemeClr val="bg1"/>
                </a:solidFill>
                <a:effectLst/>
                <a:latin typeface="Lato"/>
              </a:rPr>
              <a:t>Ms. </a:t>
            </a:r>
            <a:r>
              <a:rPr lang="en-US" sz="2000" b="1" i="0" u="none" strike="noStrike" dirty="0" err="1">
                <a:solidFill>
                  <a:schemeClr val="bg1"/>
                </a:solidFill>
                <a:effectLst/>
                <a:latin typeface="Lato"/>
              </a:rPr>
              <a:t>Sonal</a:t>
            </a:r>
            <a:r>
              <a:rPr lang="en-US" sz="2000" b="1" i="0" u="none" strike="noStrike" dirty="0">
                <a:solidFill>
                  <a:schemeClr val="bg1"/>
                </a:solidFill>
                <a:effectLst/>
                <a:latin typeface="Lato"/>
              </a:rPr>
              <a:t> Shukla</a:t>
            </a:r>
            <a:endParaRPr lang="en-US" sz="2000" b="1" dirty="0">
              <a:solidFill>
                <a:schemeClr val="bg1"/>
              </a:solidFill>
              <a:effectLst/>
            </a:endParaRPr>
          </a:p>
          <a:p>
            <a:br>
              <a:rPr lang="en-US" dirty="0"/>
            </a:br>
            <a:endParaRPr lang="en-IN" dirty="0"/>
          </a:p>
        </p:txBody>
      </p:sp>
      <p:sp>
        <p:nvSpPr>
          <p:cNvPr id="17" name="TextBox 16">
            <a:extLst>
              <a:ext uri="{FF2B5EF4-FFF2-40B4-BE49-F238E27FC236}">
                <a16:creationId xmlns:a16="http://schemas.microsoft.com/office/drawing/2014/main" id="{0AF9D467-3833-4230-8981-4285A46BB110}"/>
              </a:ext>
            </a:extLst>
          </p:cNvPr>
          <p:cNvSpPr txBox="1"/>
          <p:nvPr/>
        </p:nvSpPr>
        <p:spPr>
          <a:xfrm>
            <a:off x="9191624" y="4846736"/>
            <a:ext cx="2514599" cy="1877437"/>
          </a:xfrm>
          <a:prstGeom prst="rect">
            <a:avLst/>
          </a:prstGeom>
          <a:noFill/>
        </p:spPr>
        <p:txBody>
          <a:bodyPr wrap="square">
            <a:spAutoFit/>
          </a:bodyPr>
          <a:lstStyle/>
          <a:p>
            <a:pPr rtl="0">
              <a:spcBef>
                <a:spcPts val="0"/>
              </a:spcBef>
              <a:spcAft>
                <a:spcPts val="0"/>
              </a:spcAft>
            </a:pPr>
            <a:r>
              <a:rPr lang="en-US" sz="2000" b="1" i="0" u="none" strike="noStrike" dirty="0">
                <a:solidFill>
                  <a:schemeClr val="bg1"/>
                </a:solidFill>
                <a:effectLst/>
                <a:latin typeface="Lato"/>
              </a:rPr>
              <a:t>Submitted by-</a:t>
            </a:r>
            <a:endParaRPr lang="en-US" sz="2000" b="1" dirty="0">
              <a:solidFill>
                <a:schemeClr val="bg1"/>
              </a:solidFill>
              <a:effectLst/>
            </a:endParaRPr>
          </a:p>
          <a:p>
            <a:pPr rtl="0">
              <a:spcBef>
                <a:spcPts val="0"/>
              </a:spcBef>
              <a:spcAft>
                <a:spcPts val="0"/>
              </a:spcAft>
            </a:pPr>
            <a:r>
              <a:rPr lang="en-US" sz="2000" b="1" dirty="0">
                <a:solidFill>
                  <a:schemeClr val="bg1"/>
                </a:solidFill>
                <a:latin typeface="Lato"/>
              </a:rPr>
              <a:t>Akshita Kanther</a:t>
            </a:r>
            <a:endParaRPr lang="en-US" sz="2000" b="1" dirty="0">
              <a:solidFill>
                <a:schemeClr val="bg1"/>
              </a:solidFill>
              <a:effectLst/>
            </a:endParaRPr>
          </a:p>
          <a:p>
            <a:pPr rtl="0">
              <a:spcBef>
                <a:spcPts val="0"/>
              </a:spcBef>
              <a:spcAft>
                <a:spcPts val="0"/>
              </a:spcAft>
            </a:pPr>
            <a:r>
              <a:rPr lang="en-US" sz="2000" b="1" i="0" u="none" strike="noStrike" dirty="0">
                <a:solidFill>
                  <a:schemeClr val="bg1"/>
                </a:solidFill>
                <a:effectLst/>
                <a:latin typeface="Lato"/>
              </a:rPr>
              <a:t>B.Tech. </a:t>
            </a:r>
            <a:r>
              <a:rPr lang="en-US" sz="2000" b="1" i="0" u="none" strike="noStrike" dirty="0" err="1">
                <a:solidFill>
                  <a:schemeClr val="bg1"/>
                </a:solidFill>
                <a:effectLst/>
                <a:latin typeface="Lato"/>
              </a:rPr>
              <a:t>IIIrd</a:t>
            </a:r>
            <a:r>
              <a:rPr lang="en-US" sz="2000" b="1" i="0" u="none" strike="noStrike" dirty="0">
                <a:solidFill>
                  <a:schemeClr val="bg1"/>
                </a:solidFill>
                <a:effectLst/>
                <a:latin typeface="Lato"/>
              </a:rPr>
              <a:t> </a:t>
            </a:r>
            <a:r>
              <a:rPr lang="en-US" sz="2000" b="1" i="0" u="none" strike="noStrike" dirty="0" err="1">
                <a:solidFill>
                  <a:schemeClr val="bg1"/>
                </a:solidFill>
                <a:effectLst/>
                <a:latin typeface="Lato"/>
              </a:rPr>
              <a:t>yr</a:t>
            </a:r>
            <a:r>
              <a:rPr lang="en-US" sz="2000" b="1" i="0" u="none" strike="noStrike" dirty="0">
                <a:solidFill>
                  <a:schemeClr val="bg1"/>
                </a:solidFill>
                <a:effectLst/>
                <a:latin typeface="Lato"/>
              </a:rPr>
              <a:t> C2</a:t>
            </a:r>
            <a:endParaRPr lang="en-US" sz="2000" b="1" dirty="0">
              <a:solidFill>
                <a:schemeClr val="bg1"/>
              </a:solidFill>
              <a:effectLst/>
            </a:endParaRPr>
          </a:p>
          <a:p>
            <a:pPr rtl="0">
              <a:spcBef>
                <a:spcPts val="0"/>
              </a:spcBef>
              <a:spcAft>
                <a:spcPts val="0"/>
              </a:spcAft>
            </a:pPr>
            <a:r>
              <a:rPr lang="en-US" sz="2000" b="1" i="0" u="none" strike="noStrike" dirty="0">
                <a:solidFill>
                  <a:schemeClr val="bg1"/>
                </a:solidFill>
                <a:effectLst/>
                <a:latin typeface="Lato"/>
              </a:rPr>
              <a:t>Er.No.-180161</a:t>
            </a:r>
            <a:endParaRPr lang="en-US" sz="2000" b="1" dirty="0">
              <a:solidFill>
                <a:schemeClr val="bg1"/>
              </a:solidFill>
              <a:effectLst/>
            </a:endParaRPr>
          </a:p>
          <a:p>
            <a:br>
              <a:rPr lang="en-US" dirty="0"/>
            </a:br>
            <a:endParaRPr lang="en-IN" dirty="0"/>
          </a:p>
        </p:txBody>
      </p:sp>
    </p:spTree>
    <p:extLst>
      <p:ext uri="{BB962C8B-B14F-4D97-AF65-F5344CB8AC3E}">
        <p14:creationId xmlns:p14="http://schemas.microsoft.com/office/powerpoint/2010/main" val="258289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D150-C301-401B-92C7-E46A766985D7}"/>
              </a:ext>
            </a:extLst>
          </p:cNvPr>
          <p:cNvSpPr>
            <a:spLocks noGrp="1"/>
          </p:cNvSpPr>
          <p:nvPr>
            <p:ph type="title"/>
          </p:nvPr>
        </p:nvSpPr>
        <p:spPr>
          <a:xfrm>
            <a:off x="1331912" y="247650"/>
            <a:ext cx="7412037" cy="685801"/>
          </a:xfrm>
        </p:spPr>
        <p:txBody>
          <a:bodyPr>
            <a:noAutofit/>
          </a:bodyPr>
          <a:lstStyle/>
          <a:p>
            <a:r>
              <a:rPr lang="en-US" sz="4800" dirty="0">
                <a:solidFill>
                  <a:schemeClr val="bg1"/>
                </a:solidFill>
              </a:rPr>
              <a:t>pandas</a:t>
            </a:r>
            <a:endParaRPr lang="en-IN" sz="4800" dirty="0">
              <a:solidFill>
                <a:schemeClr val="bg1"/>
              </a:solidFill>
            </a:endParaRPr>
          </a:p>
        </p:txBody>
      </p:sp>
      <p:sp>
        <p:nvSpPr>
          <p:cNvPr id="4" name="Text Placeholder 3">
            <a:extLst>
              <a:ext uri="{FF2B5EF4-FFF2-40B4-BE49-F238E27FC236}">
                <a16:creationId xmlns:a16="http://schemas.microsoft.com/office/drawing/2014/main" id="{7E5275FA-A4AC-42E6-8B52-745B5325A920}"/>
              </a:ext>
            </a:extLst>
          </p:cNvPr>
          <p:cNvSpPr>
            <a:spLocks noGrp="1"/>
          </p:cNvSpPr>
          <p:nvPr>
            <p:ph type="body" sz="half" idx="2"/>
          </p:nvPr>
        </p:nvSpPr>
        <p:spPr>
          <a:xfrm>
            <a:off x="1485901" y="933451"/>
            <a:ext cx="7923646" cy="5514974"/>
          </a:xfrm>
        </p:spPr>
        <p:txBody>
          <a:bodyPr>
            <a:normAutofit fontScale="85000" lnSpcReduction="20000"/>
          </a:bodyPr>
          <a:lstStyle/>
          <a:p>
            <a:pPr marL="342900" indent="-342900" algn="l">
              <a:buFont typeface="Arial" panose="020B0604020202020204" pitchFamily="34" charset="0"/>
              <a:buChar char="•"/>
            </a:pPr>
            <a:r>
              <a:rPr lang="en-US" sz="2300" b="0" i="0" dirty="0">
                <a:solidFill>
                  <a:schemeClr val="bg1"/>
                </a:solidFill>
                <a:effectLst/>
                <a:latin typeface="Lora"/>
              </a:rPr>
              <a:t>Pandas is a software library written for Python</a:t>
            </a:r>
            <a:endParaRPr lang="en-US" sz="2300" b="0" i="0" dirty="0">
              <a:solidFill>
                <a:schemeClr val="bg1"/>
              </a:solidFill>
              <a:effectLst/>
              <a:latin typeface="+mj-lt"/>
            </a:endParaRPr>
          </a:p>
          <a:p>
            <a:pPr marL="342900" indent="-342900" algn="l">
              <a:buFont typeface="Arial" panose="020B0604020202020204" pitchFamily="34" charset="0"/>
              <a:buChar char="•"/>
            </a:pPr>
            <a:r>
              <a:rPr lang="en-US" sz="2300" b="0" i="0" dirty="0">
                <a:solidFill>
                  <a:schemeClr val="bg1"/>
                </a:solidFill>
                <a:effectLst/>
                <a:latin typeface="+mj-lt"/>
              </a:rPr>
              <a:t>Pandas has so many uses that it might make sense to list the things it can't do instead of what it can do</a:t>
            </a:r>
          </a:p>
          <a:p>
            <a:pPr marL="342900" indent="-342900" algn="l">
              <a:buFont typeface="Arial" panose="020B0604020202020204" pitchFamily="34" charset="0"/>
              <a:buChar char="•"/>
            </a:pPr>
            <a:r>
              <a:rPr lang="en-US" sz="2300" b="0" i="0" dirty="0">
                <a:solidFill>
                  <a:schemeClr val="bg1"/>
                </a:solidFill>
                <a:effectLst/>
                <a:latin typeface="+mj-lt"/>
              </a:rPr>
              <a:t>This tool is essentially your data’s home. Through pandas, you get acquainted with your data by cleaning, transforming, and analyzing it</a:t>
            </a:r>
          </a:p>
          <a:p>
            <a:pPr marL="342900" indent="-342900" algn="l">
              <a:buFont typeface="Arial" panose="020B0604020202020204" pitchFamily="34" charset="0"/>
              <a:buChar char="•"/>
            </a:pPr>
            <a:r>
              <a:rPr lang="en-US" sz="2300" dirty="0">
                <a:solidFill>
                  <a:schemeClr val="bg1"/>
                </a:solidFill>
                <a:latin typeface="charter"/>
              </a:rPr>
              <a:t>P</a:t>
            </a:r>
            <a:r>
              <a:rPr lang="en-US" sz="2300" b="0" i="0" dirty="0">
                <a:solidFill>
                  <a:schemeClr val="bg1"/>
                </a:solidFill>
                <a:effectLst/>
                <a:latin typeface="charter"/>
              </a:rPr>
              <a:t>andas is well suited for different kinds of data, such as:</a:t>
            </a:r>
          </a:p>
          <a:p>
            <a:pPr marL="457200" indent="-457200">
              <a:buFont typeface="Wingdings" panose="05000000000000000000" pitchFamily="2" charset="2"/>
              <a:buChar char="ü"/>
            </a:pPr>
            <a:r>
              <a:rPr lang="en-US" sz="2300" b="0" i="0" dirty="0">
                <a:solidFill>
                  <a:schemeClr val="bg1"/>
                </a:solidFill>
                <a:effectLst/>
                <a:latin typeface="charter"/>
              </a:rPr>
              <a:t>Tabular data with heterogeneously-typed columns</a:t>
            </a:r>
          </a:p>
          <a:p>
            <a:pPr marL="457200" indent="-457200">
              <a:buFont typeface="Wingdings" panose="05000000000000000000" pitchFamily="2" charset="2"/>
              <a:buChar char="ü"/>
            </a:pPr>
            <a:r>
              <a:rPr lang="en-US" sz="2300" b="0" i="0" dirty="0">
                <a:solidFill>
                  <a:schemeClr val="bg1"/>
                </a:solidFill>
                <a:effectLst/>
                <a:latin typeface="charter"/>
              </a:rPr>
              <a:t>Ordered and unordered time series data</a:t>
            </a:r>
          </a:p>
          <a:p>
            <a:pPr marL="457200" indent="-457200">
              <a:buFont typeface="Wingdings" panose="05000000000000000000" pitchFamily="2" charset="2"/>
              <a:buChar char="ü"/>
            </a:pPr>
            <a:r>
              <a:rPr lang="en-US" sz="2300" b="0" i="0" dirty="0">
                <a:solidFill>
                  <a:schemeClr val="bg1"/>
                </a:solidFill>
                <a:effectLst/>
                <a:latin typeface="charter"/>
              </a:rPr>
              <a:t>Arbitrary matrix data with row &amp; column labels</a:t>
            </a:r>
          </a:p>
          <a:p>
            <a:pPr marL="457200" indent="-457200">
              <a:buFont typeface="Wingdings" panose="05000000000000000000" pitchFamily="2" charset="2"/>
              <a:buChar char="ü"/>
            </a:pPr>
            <a:r>
              <a:rPr lang="en-US" sz="2300" b="0" i="0" dirty="0" err="1">
                <a:solidFill>
                  <a:schemeClr val="bg1"/>
                </a:solidFill>
                <a:effectLst/>
                <a:latin typeface="charter"/>
              </a:rPr>
              <a:t>Unlabelled</a:t>
            </a:r>
            <a:r>
              <a:rPr lang="en-US" sz="2300" b="0" i="0" dirty="0">
                <a:solidFill>
                  <a:schemeClr val="bg1"/>
                </a:solidFill>
                <a:effectLst/>
                <a:latin typeface="charter"/>
              </a:rPr>
              <a:t> data</a:t>
            </a:r>
          </a:p>
          <a:p>
            <a:pPr marL="457200" indent="-457200">
              <a:buFont typeface="Wingdings" panose="05000000000000000000" pitchFamily="2" charset="2"/>
              <a:buChar char="ü"/>
            </a:pPr>
            <a:r>
              <a:rPr lang="en-US" sz="2300" b="0" i="0" dirty="0">
                <a:solidFill>
                  <a:schemeClr val="bg1"/>
                </a:solidFill>
                <a:effectLst/>
                <a:latin typeface="charter"/>
              </a:rPr>
              <a:t>Any other form of observational or statistical data sets</a:t>
            </a:r>
            <a:endParaRPr lang="en-US" sz="2300" b="0" i="0" dirty="0">
              <a:solidFill>
                <a:schemeClr val="bg1"/>
              </a:solidFill>
              <a:effectLst/>
              <a:latin typeface="+mj-lt"/>
            </a:endParaRPr>
          </a:p>
          <a:p>
            <a:r>
              <a:rPr lang="en-US" sz="2300" b="1" i="0" dirty="0">
                <a:solidFill>
                  <a:schemeClr val="bg1"/>
                </a:solidFill>
                <a:effectLst/>
                <a:latin typeface="Lora"/>
              </a:rPr>
              <a:t>To use the pandas library, you need to first import it. Just type this in your python console:</a:t>
            </a:r>
          </a:p>
          <a:p>
            <a:endParaRPr lang="en-IN" sz="2000" b="1" dirty="0">
              <a:solidFill>
                <a:schemeClr val="bg1"/>
              </a:solidFill>
            </a:endParaRPr>
          </a:p>
        </p:txBody>
      </p:sp>
      <p:pic>
        <p:nvPicPr>
          <p:cNvPr id="13" name="Picture 12">
            <a:extLst>
              <a:ext uri="{FF2B5EF4-FFF2-40B4-BE49-F238E27FC236}">
                <a16:creationId xmlns:a16="http://schemas.microsoft.com/office/drawing/2014/main" id="{AFAFF3CD-6C1B-4C40-B910-4424131155E2}"/>
              </a:ext>
            </a:extLst>
          </p:cNvPr>
          <p:cNvPicPr>
            <a:picLocks noChangeAspect="1"/>
          </p:cNvPicPr>
          <p:nvPr/>
        </p:nvPicPr>
        <p:blipFill rotWithShape="1">
          <a:blip r:embed="rId2"/>
          <a:srcRect l="3868" t="26414" r="56077" b="38680"/>
          <a:stretch/>
        </p:blipFill>
        <p:spPr>
          <a:xfrm>
            <a:off x="4200526" y="5838825"/>
            <a:ext cx="3064157" cy="466725"/>
          </a:xfrm>
          <a:prstGeom prst="rect">
            <a:avLst/>
          </a:prstGeom>
        </p:spPr>
      </p:pic>
      <p:pic>
        <p:nvPicPr>
          <p:cNvPr id="15" name="Picture 14">
            <a:extLst>
              <a:ext uri="{FF2B5EF4-FFF2-40B4-BE49-F238E27FC236}">
                <a16:creationId xmlns:a16="http://schemas.microsoft.com/office/drawing/2014/main" id="{1F2E8E5D-4362-4E2C-B6AF-AF74A3A4E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8275" y="2428875"/>
            <a:ext cx="2957270" cy="1843087"/>
          </a:xfrm>
          <a:prstGeom prst="rect">
            <a:avLst/>
          </a:prstGeom>
        </p:spPr>
      </p:pic>
    </p:spTree>
    <p:extLst>
      <p:ext uri="{BB962C8B-B14F-4D97-AF65-F5344CB8AC3E}">
        <p14:creationId xmlns:p14="http://schemas.microsoft.com/office/powerpoint/2010/main" val="337440697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D42F9A-215A-4E35-BB9B-74594244A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754" y="774440"/>
            <a:ext cx="10469402" cy="5478987"/>
          </a:xfrm>
          <a:prstGeom prst="rect">
            <a:avLst/>
          </a:prstGeom>
        </p:spPr>
      </p:pic>
      <p:sp>
        <p:nvSpPr>
          <p:cNvPr id="9" name="Rectangle 8">
            <a:extLst>
              <a:ext uri="{FF2B5EF4-FFF2-40B4-BE49-F238E27FC236}">
                <a16:creationId xmlns:a16="http://schemas.microsoft.com/office/drawing/2014/main" id="{E0EF3D8D-486E-4F99-98F2-EC4E76FC14FB}"/>
              </a:ext>
            </a:extLst>
          </p:cNvPr>
          <p:cNvSpPr/>
          <p:nvPr/>
        </p:nvSpPr>
        <p:spPr>
          <a:xfrm>
            <a:off x="935754" y="774440"/>
            <a:ext cx="1191626" cy="6531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009694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E406-04F1-43F7-910A-88C0127CFCC7}"/>
              </a:ext>
            </a:extLst>
          </p:cNvPr>
          <p:cNvSpPr>
            <a:spLocks noGrp="1"/>
          </p:cNvSpPr>
          <p:nvPr>
            <p:ph type="title"/>
          </p:nvPr>
        </p:nvSpPr>
        <p:spPr>
          <a:xfrm>
            <a:off x="1141412" y="170843"/>
            <a:ext cx="9905998" cy="895956"/>
          </a:xfrm>
        </p:spPr>
        <p:txBody>
          <a:bodyPr>
            <a:normAutofit/>
          </a:bodyPr>
          <a:lstStyle/>
          <a:p>
            <a:r>
              <a:rPr lang="en-US" sz="4000" dirty="0">
                <a:solidFill>
                  <a:schemeClr val="bg1"/>
                </a:solidFill>
              </a:rPr>
              <a:t>CORE components of pandas</a:t>
            </a:r>
            <a:endParaRPr lang="en-IN" sz="4000" dirty="0">
              <a:solidFill>
                <a:schemeClr val="bg1"/>
              </a:solidFill>
            </a:endParaRPr>
          </a:p>
        </p:txBody>
      </p:sp>
      <p:sp>
        <p:nvSpPr>
          <p:cNvPr id="3" name="Content Placeholder 2">
            <a:extLst>
              <a:ext uri="{FF2B5EF4-FFF2-40B4-BE49-F238E27FC236}">
                <a16:creationId xmlns:a16="http://schemas.microsoft.com/office/drawing/2014/main" id="{538AA19D-04F3-44F2-A0D8-B5F4F89058F9}"/>
              </a:ext>
            </a:extLst>
          </p:cNvPr>
          <p:cNvSpPr>
            <a:spLocks noGrp="1"/>
          </p:cNvSpPr>
          <p:nvPr>
            <p:ph idx="1"/>
          </p:nvPr>
        </p:nvSpPr>
        <p:spPr>
          <a:xfrm>
            <a:off x="1141411" y="1066799"/>
            <a:ext cx="9905999" cy="3914776"/>
          </a:xfrm>
        </p:spPr>
        <p:txBody>
          <a:bodyPr/>
          <a:lstStyle/>
          <a:p>
            <a:pPr marL="0" indent="0">
              <a:buNone/>
            </a:pPr>
            <a:r>
              <a:rPr lang="en-US" dirty="0">
                <a:solidFill>
                  <a:schemeClr val="bg1"/>
                </a:solidFill>
              </a:rPr>
              <a:t>The primary two components of Pandas are:-</a:t>
            </a:r>
          </a:p>
          <a:p>
            <a:pPr>
              <a:buFont typeface="Wingdings" panose="05000000000000000000" pitchFamily="2" charset="2"/>
              <a:buChar char="Ø"/>
            </a:pPr>
            <a:r>
              <a:rPr lang="en-US" dirty="0" err="1">
                <a:solidFill>
                  <a:schemeClr val="bg1"/>
                </a:solidFill>
              </a:rPr>
              <a:t>Dataframe</a:t>
            </a:r>
            <a:r>
              <a:rPr lang="en-US" dirty="0">
                <a:solidFill>
                  <a:schemeClr val="bg1"/>
                </a:solidFill>
              </a:rPr>
              <a:t> </a:t>
            </a:r>
          </a:p>
          <a:p>
            <a:pPr>
              <a:buFont typeface="Wingdings" panose="05000000000000000000" pitchFamily="2" charset="2"/>
              <a:buChar char="Ø"/>
            </a:pPr>
            <a:r>
              <a:rPr lang="en-US" dirty="0">
                <a:solidFill>
                  <a:schemeClr val="bg1"/>
                </a:solidFill>
              </a:rPr>
              <a:t> Series</a:t>
            </a:r>
          </a:p>
          <a:p>
            <a:pPr marL="0" indent="0">
              <a:buNone/>
            </a:pPr>
            <a:r>
              <a:rPr lang="en-US" dirty="0">
                <a:solidFill>
                  <a:schemeClr val="bg1"/>
                </a:solidFill>
              </a:rPr>
              <a:t>A Series is essentially column and a </a:t>
            </a:r>
            <a:r>
              <a:rPr lang="en-US" dirty="0" err="1">
                <a:solidFill>
                  <a:schemeClr val="bg1"/>
                </a:solidFill>
              </a:rPr>
              <a:t>Dataframe</a:t>
            </a:r>
            <a:r>
              <a:rPr lang="en-US" dirty="0">
                <a:solidFill>
                  <a:schemeClr val="bg1"/>
                </a:solidFill>
              </a:rPr>
              <a:t> is a multidimensional Table made up of a collection of Series.</a:t>
            </a:r>
          </a:p>
          <a:p>
            <a:pPr marL="0" indent="0">
              <a:buNone/>
            </a:pPr>
            <a:endParaRPr lang="en-IN" dirty="0">
              <a:solidFill>
                <a:schemeClr val="bg1"/>
              </a:solidFill>
            </a:endParaRPr>
          </a:p>
        </p:txBody>
      </p:sp>
      <p:pic>
        <p:nvPicPr>
          <p:cNvPr id="6" name="Picture 5">
            <a:extLst>
              <a:ext uri="{FF2B5EF4-FFF2-40B4-BE49-F238E27FC236}">
                <a16:creationId xmlns:a16="http://schemas.microsoft.com/office/drawing/2014/main" id="{EE05618E-8E2E-42F8-A6F5-D54946B4CEEC}"/>
              </a:ext>
            </a:extLst>
          </p:cNvPr>
          <p:cNvPicPr>
            <a:picLocks noChangeAspect="1"/>
          </p:cNvPicPr>
          <p:nvPr/>
        </p:nvPicPr>
        <p:blipFill>
          <a:blip r:embed="rId2"/>
          <a:stretch>
            <a:fillRect/>
          </a:stretch>
        </p:blipFill>
        <p:spPr>
          <a:xfrm>
            <a:off x="2481263" y="3862773"/>
            <a:ext cx="6548438" cy="2691034"/>
          </a:xfrm>
          <a:prstGeom prst="rect">
            <a:avLst/>
          </a:prstGeom>
        </p:spPr>
      </p:pic>
    </p:spTree>
    <p:extLst>
      <p:ext uri="{BB962C8B-B14F-4D97-AF65-F5344CB8AC3E}">
        <p14:creationId xmlns:p14="http://schemas.microsoft.com/office/powerpoint/2010/main" val="355355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687F-FACB-4DEC-92E8-ACABBA9B9E8A}"/>
              </a:ext>
            </a:extLst>
          </p:cNvPr>
          <p:cNvSpPr>
            <a:spLocks noGrp="1"/>
          </p:cNvSpPr>
          <p:nvPr>
            <p:ph type="title"/>
          </p:nvPr>
        </p:nvSpPr>
        <p:spPr>
          <a:xfrm>
            <a:off x="1143001" y="417886"/>
            <a:ext cx="9905998" cy="1019782"/>
          </a:xfrm>
        </p:spPr>
        <p:txBody>
          <a:bodyPr>
            <a:normAutofit/>
          </a:bodyPr>
          <a:lstStyle/>
          <a:p>
            <a:r>
              <a:rPr lang="en-US" sz="4000" dirty="0">
                <a:solidFill>
                  <a:schemeClr val="bg1"/>
                </a:solidFill>
              </a:rPr>
              <a:t>Pandas operations</a:t>
            </a:r>
            <a:endParaRPr lang="en-IN" sz="4000" dirty="0">
              <a:solidFill>
                <a:schemeClr val="bg1"/>
              </a:solidFill>
            </a:endParaRPr>
          </a:p>
        </p:txBody>
      </p:sp>
      <p:pic>
        <p:nvPicPr>
          <p:cNvPr id="5" name="Content Placeholder 4">
            <a:extLst>
              <a:ext uri="{FF2B5EF4-FFF2-40B4-BE49-F238E27FC236}">
                <a16:creationId xmlns:a16="http://schemas.microsoft.com/office/drawing/2014/main" id="{E8938903-5311-430E-86ED-153A5E73F4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21" r="369"/>
          <a:stretch/>
        </p:blipFill>
        <p:spPr>
          <a:xfrm>
            <a:off x="2846052" y="2677737"/>
            <a:ext cx="5935997" cy="2466975"/>
          </a:xfrm>
        </p:spPr>
      </p:pic>
      <p:sp>
        <p:nvSpPr>
          <p:cNvPr id="7" name="TextBox 6">
            <a:extLst>
              <a:ext uri="{FF2B5EF4-FFF2-40B4-BE49-F238E27FC236}">
                <a16:creationId xmlns:a16="http://schemas.microsoft.com/office/drawing/2014/main" id="{A8675553-C4AF-49BB-8A53-7238E5313482}"/>
              </a:ext>
            </a:extLst>
          </p:cNvPr>
          <p:cNvSpPr txBox="1"/>
          <p:nvPr/>
        </p:nvSpPr>
        <p:spPr>
          <a:xfrm>
            <a:off x="1247775" y="1632631"/>
            <a:ext cx="10125075" cy="646331"/>
          </a:xfrm>
          <a:prstGeom prst="rect">
            <a:avLst/>
          </a:prstGeom>
          <a:noFill/>
        </p:spPr>
        <p:txBody>
          <a:bodyPr wrap="square">
            <a:spAutoFit/>
          </a:bodyPr>
          <a:lstStyle/>
          <a:p>
            <a:r>
              <a:rPr lang="en-US" b="0" i="0" dirty="0">
                <a:solidFill>
                  <a:srgbClr val="292929"/>
                </a:solidFill>
                <a:effectLst/>
                <a:latin typeface="charter"/>
              </a:rPr>
              <a:t>Using Python pandas, you can perform a lot of operations with series, data frames, missing data, group by etc. Some of the common operations for data manipulation are listed below:</a:t>
            </a:r>
            <a:endParaRPr lang="en-IN" dirty="0"/>
          </a:p>
        </p:txBody>
      </p:sp>
    </p:spTree>
    <p:extLst>
      <p:ext uri="{BB962C8B-B14F-4D97-AF65-F5344CB8AC3E}">
        <p14:creationId xmlns:p14="http://schemas.microsoft.com/office/powerpoint/2010/main" val="420686559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75FB-3308-450D-A478-8051359B2F85}"/>
              </a:ext>
            </a:extLst>
          </p:cNvPr>
          <p:cNvSpPr>
            <a:spLocks noGrp="1"/>
          </p:cNvSpPr>
          <p:nvPr>
            <p:ph type="title"/>
          </p:nvPr>
        </p:nvSpPr>
        <p:spPr>
          <a:xfrm>
            <a:off x="1143001" y="161925"/>
            <a:ext cx="9905998" cy="1239838"/>
          </a:xfrm>
        </p:spPr>
        <p:txBody>
          <a:bodyPr>
            <a:normAutofit/>
          </a:bodyPr>
          <a:lstStyle/>
          <a:p>
            <a:r>
              <a:rPr lang="en-US" sz="4400" dirty="0">
                <a:solidFill>
                  <a:schemeClr val="bg1"/>
                </a:solidFill>
              </a:rPr>
              <a:t>Typical pipeline for data preparation</a:t>
            </a:r>
            <a:endParaRPr lang="en-IN" sz="4400" dirty="0">
              <a:solidFill>
                <a:schemeClr val="bg1"/>
              </a:solidFill>
            </a:endParaRPr>
          </a:p>
        </p:txBody>
      </p:sp>
      <p:pic>
        <p:nvPicPr>
          <p:cNvPr id="5" name="Content Placeholder 4">
            <a:extLst>
              <a:ext uri="{FF2B5EF4-FFF2-40B4-BE49-F238E27FC236}">
                <a16:creationId xmlns:a16="http://schemas.microsoft.com/office/drawing/2014/main" id="{6A7905D3-EA91-4264-867E-C7B5CD89F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141" y="1401763"/>
            <a:ext cx="8860917" cy="4665662"/>
          </a:xfrm>
          <a:solidFill>
            <a:schemeClr val="bg1"/>
          </a:solidFill>
        </p:spPr>
      </p:pic>
    </p:spTree>
    <p:extLst>
      <p:ext uri="{BB962C8B-B14F-4D97-AF65-F5344CB8AC3E}">
        <p14:creationId xmlns:p14="http://schemas.microsoft.com/office/powerpoint/2010/main" val="3243854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59EBF-A961-4BCE-9C36-9DE52DF7E3BA}"/>
              </a:ext>
            </a:extLst>
          </p:cNvPr>
          <p:cNvSpPr>
            <a:spLocks noGrp="1"/>
          </p:cNvSpPr>
          <p:nvPr>
            <p:ph idx="1"/>
          </p:nvPr>
        </p:nvSpPr>
        <p:spPr>
          <a:xfrm>
            <a:off x="1141412" y="733425"/>
            <a:ext cx="9905999" cy="5057776"/>
          </a:xfrm>
        </p:spPr>
        <p:txBody>
          <a:bodyPr>
            <a:normAutofit fontScale="92500"/>
          </a:bodyPr>
          <a:lstStyle/>
          <a:p>
            <a:r>
              <a:rPr lang="en-US" sz="2400" b="0" i="0" dirty="0">
                <a:solidFill>
                  <a:schemeClr val="bg1"/>
                </a:solidFill>
                <a:effectLst/>
                <a:latin typeface="Open Sans"/>
              </a:rPr>
              <a:t>The first step of a data preparation pipeline is to </a:t>
            </a:r>
            <a:r>
              <a:rPr lang="en-US" sz="2400" b="1" i="0" dirty="0">
                <a:solidFill>
                  <a:schemeClr val="bg1"/>
                </a:solidFill>
                <a:effectLst/>
                <a:latin typeface="Open Sans"/>
              </a:rPr>
              <a:t>gather</a:t>
            </a:r>
            <a:r>
              <a:rPr lang="en-US" sz="2400" b="0" i="0" dirty="0">
                <a:solidFill>
                  <a:schemeClr val="bg1"/>
                </a:solidFill>
                <a:effectLst/>
                <a:latin typeface="Open Sans"/>
              </a:rPr>
              <a:t> data from various sources and locations</a:t>
            </a:r>
          </a:p>
          <a:p>
            <a:r>
              <a:rPr lang="en-US" sz="2400" b="0" i="0" dirty="0">
                <a:solidFill>
                  <a:schemeClr val="bg1"/>
                </a:solidFill>
                <a:effectLst/>
                <a:latin typeface="Open Sans"/>
              </a:rPr>
              <a:t>Before any processing is done, we wish to </a:t>
            </a:r>
            <a:r>
              <a:rPr lang="en-US" sz="2400" b="1" i="0" dirty="0">
                <a:solidFill>
                  <a:schemeClr val="bg1"/>
                </a:solidFill>
                <a:effectLst/>
                <a:latin typeface="Open Sans"/>
              </a:rPr>
              <a:t>discover</a:t>
            </a:r>
            <a:r>
              <a:rPr lang="en-US" sz="2400" b="0" i="0" dirty="0">
                <a:solidFill>
                  <a:schemeClr val="bg1"/>
                </a:solidFill>
                <a:effectLst/>
                <a:latin typeface="Open Sans"/>
              </a:rPr>
              <a:t> what the data is about. At this stage, we understand the data within the context of business goals and Visualization of the data is also helpful here</a:t>
            </a:r>
          </a:p>
          <a:p>
            <a:r>
              <a:rPr lang="en-US" sz="2400" b="0" i="0" dirty="0">
                <a:solidFill>
                  <a:schemeClr val="bg1"/>
                </a:solidFill>
                <a:effectLst/>
                <a:latin typeface="Open Sans"/>
              </a:rPr>
              <a:t>The next stage is to </a:t>
            </a:r>
            <a:r>
              <a:rPr lang="en-US" sz="2400" b="1" i="0" dirty="0">
                <a:solidFill>
                  <a:schemeClr val="bg1"/>
                </a:solidFill>
                <a:effectLst/>
                <a:latin typeface="Open Sans"/>
              </a:rPr>
              <a:t>cleanse</a:t>
            </a:r>
            <a:r>
              <a:rPr lang="en-US" sz="2400" b="0" i="0" dirty="0">
                <a:solidFill>
                  <a:schemeClr val="bg1"/>
                </a:solidFill>
                <a:effectLst/>
                <a:latin typeface="Open Sans"/>
              </a:rPr>
              <a:t> the data of missing values and invalid values. We also reformat data to standard forms</a:t>
            </a:r>
          </a:p>
          <a:p>
            <a:r>
              <a:rPr lang="en-US" sz="2400" b="0" i="0" dirty="0">
                <a:solidFill>
                  <a:schemeClr val="bg1"/>
                </a:solidFill>
                <a:effectLst/>
                <a:latin typeface="Open Sans"/>
              </a:rPr>
              <a:t> Next we </a:t>
            </a:r>
            <a:r>
              <a:rPr lang="en-US" sz="2400" b="1" i="0" dirty="0">
                <a:solidFill>
                  <a:schemeClr val="bg1"/>
                </a:solidFill>
                <a:effectLst/>
                <a:latin typeface="Open Sans"/>
              </a:rPr>
              <a:t>transform</a:t>
            </a:r>
            <a:r>
              <a:rPr lang="en-US" sz="2400" b="0" i="0" dirty="0">
                <a:solidFill>
                  <a:schemeClr val="bg1"/>
                </a:solidFill>
                <a:effectLst/>
                <a:latin typeface="Open Sans"/>
              </a:rPr>
              <a:t> the data for a specific outcome or audience</a:t>
            </a:r>
          </a:p>
          <a:p>
            <a:r>
              <a:rPr lang="en-US" sz="2400" b="0" i="0" dirty="0">
                <a:solidFill>
                  <a:schemeClr val="bg1"/>
                </a:solidFill>
                <a:effectLst/>
                <a:latin typeface="Open Sans"/>
              </a:rPr>
              <a:t>We can </a:t>
            </a:r>
            <a:r>
              <a:rPr lang="en-US" sz="2400" b="1" i="0" dirty="0">
                <a:solidFill>
                  <a:schemeClr val="bg1"/>
                </a:solidFill>
                <a:effectLst/>
                <a:latin typeface="Open Sans"/>
              </a:rPr>
              <a:t>enrich</a:t>
            </a:r>
            <a:r>
              <a:rPr lang="en-US" sz="2400" b="0" i="0" dirty="0">
                <a:solidFill>
                  <a:schemeClr val="bg1"/>
                </a:solidFill>
                <a:effectLst/>
                <a:latin typeface="Open Sans"/>
              </a:rPr>
              <a:t> data by merging different datasets to enable richer insights</a:t>
            </a:r>
          </a:p>
          <a:p>
            <a:r>
              <a:rPr lang="en-US" sz="2400" b="0" i="0" dirty="0">
                <a:solidFill>
                  <a:schemeClr val="bg1"/>
                </a:solidFill>
                <a:effectLst/>
                <a:latin typeface="Open Sans"/>
              </a:rPr>
              <a:t> Finally, we </a:t>
            </a:r>
            <a:r>
              <a:rPr lang="en-US" sz="2400" b="1" i="0" dirty="0">
                <a:solidFill>
                  <a:schemeClr val="bg1"/>
                </a:solidFill>
                <a:effectLst/>
                <a:latin typeface="Open Sans"/>
              </a:rPr>
              <a:t>store</a:t>
            </a:r>
            <a:r>
              <a:rPr lang="en-US" sz="2400" b="0" i="0" dirty="0">
                <a:solidFill>
                  <a:schemeClr val="bg1"/>
                </a:solidFill>
                <a:effectLst/>
                <a:latin typeface="Open Sans"/>
              </a:rPr>
              <a:t> the data or directly send it out for analytics</a:t>
            </a:r>
            <a:endParaRPr lang="en-IN" sz="2400" dirty="0">
              <a:solidFill>
                <a:schemeClr val="bg1"/>
              </a:solidFill>
            </a:endParaRPr>
          </a:p>
          <a:p>
            <a:endParaRPr lang="en-IN" dirty="0"/>
          </a:p>
        </p:txBody>
      </p:sp>
    </p:spTree>
    <p:extLst>
      <p:ext uri="{BB962C8B-B14F-4D97-AF65-F5344CB8AC3E}">
        <p14:creationId xmlns:p14="http://schemas.microsoft.com/office/powerpoint/2010/main" val="51304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EF05-BC7E-4AFA-BF3A-A80966E599E4}"/>
              </a:ext>
            </a:extLst>
          </p:cNvPr>
          <p:cNvSpPr>
            <a:spLocks noGrp="1"/>
          </p:cNvSpPr>
          <p:nvPr>
            <p:ph type="title"/>
          </p:nvPr>
        </p:nvSpPr>
        <p:spPr>
          <a:xfrm>
            <a:off x="1285875" y="219075"/>
            <a:ext cx="9905998" cy="1030288"/>
          </a:xfrm>
        </p:spPr>
        <p:txBody>
          <a:bodyPr/>
          <a:lstStyle/>
          <a:p>
            <a:r>
              <a:rPr lang="en-US" dirty="0">
                <a:solidFill>
                  <a:schemeClr val="bg1"/>
                </a:solidFill>
              </a:rPr>
              <a:t>Common Tasks involved in Data preparation</a:t>
            </a:r>
            <a:endParaRPr lang="en-IN" dirty="0">
              <a:solidFill>
                <a:schemeClr val="bg1"/>
              </a:solidFill>
            </a:endParaRPr>
          </a:p>
        </p:txBody>
      </p:sp>
      <p:graphicFrame>
        <p:nvGraphicFramePr>
          <p:cNvPr id="8" name="Content Placeholder 7">
            <a:extLst>
              <a:ext uri="{FF2B5EF4-FFF2-40B4-BE49-F238E27FC236}">
                <a16:creationId xmlns:a16="http://schemas.microsoft.com/office/drawing/2014/main" id="{F5EA046D-92CF-458C-8B0D-20A96C41615C}"/>
              </a:ext>
            </a:extLst>
          </p:cNvPr>
          <p:cNvGraphicFramePr>
            <a:graphicFrameLocks noGrp="1"/>
          </p:cNvGraphicFramePr>
          <p:nvPr>
            <p:ph idx="1"/>
            <p:extLst>
              <p:ext uri="{D42A27DB-BD31-4B8C-83A1-F6EECF244321}">
                <p14:modId xmlns:p14="http://schemas.microsoft.com/office/powerpoint/2010/main" val="2453585376"/>
              </p:ext>
            </p:extLst>
          </p:nvPr>
        </p:nvGraphicFramePr>
        <p:xfrm>
          <a:off x="535224" y="1249363"/>
          <a:ext cx="4705349" cy="4663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1">
            <a:extLst>
              <a:ext uri="{FF2B5EF4-FFF2-40B4-BE49-F238E27FC236}">
                <a16:creationId xmlns:a16="http://schemas.microsoft.com/office/drawing/2014/main" id="{6D5FDD96-32F1-424F-AF8A-32CF8F7035BC}"/>
              </a:ext>
            </a:extLst>
          </p:cNvPr>
          <p:cNvSpPr>
            <a:spLocks noChangeArrowheads="1"/>
          </p:cNvSpPr>
          <p:nvPr/>
        </p:nvSpPr>
        <p:spPr bwMode="auto">
          <a:xfrm>
            <a:off x="5240573" y="945059"/>
            <a:ext cx="6149502" cy="5693866"/>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Open Sans"/>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Open Sans"/>
              </a:rPr>
              <a:t>Data preparation involves one or more of the following tasks:</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Open Sans"/>
              </a:rPr>
              <a:t>Aggregation</a:t>
            </a:r>
            <a:r>
              <a:rPr kumimoji="0" lang="en-US" altLang="en-US" sz="1600" b="0" i="0" u="none" strike="noStrike" cap="none" normalizeH="0" baseline="0" dirty="0">
                <a:ln>
                  <a:noFill/>
                </a:ln>
                <a:solidFill>
                  <a:schemeClr val="bg1"/>
                </a:solidFill>
                <a:effectLst/>
                <a:latin typeface="Open Sans"/>
              </a:rPr>
              <a:t>: Multiple columns are reduced to fewer columns.     Records are summarized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Open Sans"/>
              </a:rPr>
              <a:t>Anonymization</a:t>
            </a:r>
            <a:r>
              <a:rPr kumimoji="0" lang="en-US" altLang="en-US" sz="1600" b="0" i="0" u="none" strike="noStrike" cap="none" normalizeH="0" baseline="0" dirty="0">
                <a:ln>
                  <a:noFill/>
                </a:ln>
                <a:solidFill>
                  <a:schemeClr val="bg1"/>
                </a:solidFill>
                <a:effectLst/>
                <a:latin typeface="Open Sans"/>
              </a:rPr>
              <a:t>: Sensitive values are removed for the sake of privacy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Open Sans"/>
              </a:rPr>
              <a:t>Augmentation</a:t>
            </a:r>
            <a:r>
              <a:rPr kumimoji="0" lang="en-US" altLang="en-US" sz="1600" b="0" i="0" u="none" strike="noStrike" cap="none" normalizeH="0" baseline="0" dirty="0">
                <a:ln>
                  <a:noFill/>
                </a:ln>
                <a:solidFill>
                  <a:schemeClr val="bg1"/>
                </a:solidFill>
                <a:effectLst/>
                <a:latin typeface="Open Sans"/>
              </a:rPr>
              <a:t>: Expand the dataset size without collecting more data. For example, image data is augmented via cropping or rotating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Open Sans"/>
              </a:rPr>
              <a:t>Blending</a:t>
            </a:r>
            <a:r>
              <a:rPr kumimoji="0" lang="en-US" altLang="en-US" sz="1600" b="0" i="0" u="none" strike="noStrike" cap="none" normalizeH="0" baseline="0" dirty="0">
                <a:ln>
                  <a:noFill/>
                </a:ln>
                <a:solidFill>
                  <a:schemeClr val="bg1"/>
                </a:solidFill>
                <a:effectLst/>
                <a:latin typeface="Open Sans"/>
              </a:rPr>
              <a:t>: Combine and link related data from various sources. For example, combine an employee's HR data with payroll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Open Sans"/>
              </a:rPr>
              <a:t>Decomposing</a:t>
            </a:r>
            <a:r>
              <a:rPr kumimoji="0" lang="en-US" altLang="en-US" sz="1600" b="0" i="0" u="none" strike="noStrike" cap="none" normalizeH="0" baseline="0" dirty="0">
                <a:ln>
                  <a:noFill/>
                </a:ln>
                <a:solidFill>
                  <a:schemeClr val="bg1"/>
                </a:solidFill>
                <a:effectLst/>
                <a:latin typeface="Open Sans"/>
              </a:rPr>
              <a:t>: Decompose a data column that has sub-fields. For example, "6 ounces butter" is decomposed into three columns representing value, unit and ingredient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Open Sans"/>
              </a:rPr>
              <a:t>Deletion</a:t>
            </a:r>
            <a:r>
              <a:rPr kumimoji="0" lang="en-US" altLang="en-US" sz="1600" b="0" i="0" u="none" strike="noStrike" cap="none" normalizeH="0" baseline="0" dirty="0">
                <a:ln>
                  <a:noFill/>
                </a:ln>
                <a:solidFill>
                  <a:schemeClr val="bg1"/>
                </a:solidFill>
                <a:effectLst/>
                <a:latin typeface="Open Sans"/>
              </a:rPr>
              <a:t>: Duplicates and outliers are removed. Exploratory Data Analysis (EDA) may be used to identify outliers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611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13CC-2629-4D35-8FEE-D4C6E36F0D31}"/>
              </a:ext>
            </a:extLst>
          </p:cNvPr>
          <p:cNvSpPr>
            <a:spLocks noGrp="1"/>
          </p:cNvSpPr>
          <p:nvPr>
            <p:ph type="title"/>
          </p:nvPr>
        </p:nvSpPr>
        <p:spPr>
          <a:xfrm>
            <a:off x="2409825" y="96133"/>
            <a:ext cx="6992937" cy="1109779"/>
          </a:xfrm>
        </p:spPr>
        <p:txBody>
          <a:bodyPr>
            <a:normAutofit fontScale="90000"/>
          </a:bodyPr>
          <a:lstStyle/>
          <a:p>
            <a:r>
              <a:rPr lang="en-US" sz="4800" dirty="0">
                <a:solidFill>
                  <a:schemeClr val="bg1"/>
                </a:solidFill>
              </a:rPr>
              <a:t>   Applications of pandas</a:t>
            </a:r>
            <a:endParaRPr lang="en-IN" sz="4800" dirty="0">
              <a:solidFill>
                <a:schemeClr val="bg1"/>
              </a:solidFill>
            </a:endParaRPr>
          </a:p>
        </p:txBody>
      </p:sp>
      <p:pic>
        <p:nvPicPr>
          <p:cNvPr id="5" name="Content Placeholder 4">
            <a:extLst>
              <a:ext uri="{FF2B5EF4-FFF2-40B4-BE49-F238E27FC236}">
                <a16:creationId xmlns:a16="http://schemas.microsoft.com/office/drawing/2014/main" id="{DF994AAC-3950-4995-BE71-A7FE47EEC1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485" y="1247774"/>
            <a:ext cx="10338089" cy="5413963"/>
          </a:xfrm>
          <a:solidFill>
            <a:schemeClr val="accent1"/>
          </a:solidFill>
        </p:spPr>
      </p:pic>
      <p:sp>
        <p:nvSpPr>
          <p:cNvPr id="7" name="Rectangle 6">
            <a:extLst>
              <a:ext uri="{FF2B5EF4-FFF2-40B4-BE49-F238E27FC236}">
                <a16:creationId xmlns:a16="http://schemas.microsoft.com/office/drawing/2014/main" id="{7D4FAA07-178F-407F-B075-30DB15429FB5}"/>
              </a:ext>
            </a:extLst>
          </p:cNvPr>
          <p:cNvSpPr/>
          <p:nvPr/>
        </p:nvSpPr>
        <p:spPr>
          <a:xfrm>
            <a:off x="1143000" y="5981700"/>
            <a:ext cx="1162050" cy="5619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795164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B8A5-FBB6-4D2C-9EBC-0F3B1078F5DF}"/>
              </a:ext>
            </a:extLst>
          </p:cNvPr>
          <p:cNvSpPr>
            <a:spLocks noGrp="1"/>
          </p:cNvSpPr>
          <p:nvPr>
            <p:ph type="title"/>
          </p:nvPr>
        </p:nvSpPr>
        <p:spPr>
          <a:xfrm>
            <a:off x="1290703" y="327514"/>
            <a:ext cx="9905998" cy="1478570"/>
          </a:xfrm>
        </p:spPr>
        <p:txBody>
          <a:bodyPr>
            <a:normAutofit/>
          </a:bodyPr>
          <a:lstStyle/>
          <a:p>
            <a:r>
              <a:rPr lang="en-US" sz="4800" dirty="0">
                <a:solidFill>
                  <a:schemeClr val="bg1"/>
                </a:solidFill>
              </a:rPr>
              <a:t>Companies using pandas</a:t>
            </a:r>
            <a:endParaRPr lang="en-IN" sz="4800" dirty="0">
              <a:solidFill>
                <a:schemeClr val="bg1"/>
              </a:solidFill>
            </a:endParaRPr>
          </a:p>
        </p:txBody>
      </p:sp>
      <p:pic>
        <p:nvPicPr>
          <p:cNvPr id="1026" name="Picture 2" descr="AppNexus Marketplace Reviews 2020: Details, Pricing, &amp; Features | G2">
            <a:extLst>
              <a:ext uri="{FF2B5EF4-FFF2-40B4-BE49-F238E27FC236}">
                <a16:creationId xmlns:a16="http://schemas.microsoft.com/office/drawing/2014/main" id="{1989D409-7459-4F2A-B8D5-CE44B56E12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0703" y="2015413"/>
            <a:ext cx="2692547" cy="14135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D943D8A-2DE7-4699-9198-B9A4CB0D1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0" y="2015413"/>
            <a:ext cx="2857500" cy="1413587"/>
          </a:xfrm>
          <a:prstGeom prst="rect">
            <a:avLst/>
          </a:prstGeom>
        </p:spPr>
      </p:pic>
      <p:pic>
        <p:nvPicPr>
          <p:cNvPr id="1028" name="Picture 4" descr="JPMorgan Chase Develops 'Early Warning System'">
            <a:extLst>
              <a:ext uri="{FF2B5EF4-FFF2-40B4-BE49-F238E27FC236}">
                <a16:creationId xmlns:a16="http://schemas.microsoft.com/office/drawing/2014/main" id="{0593423C-333D-4EAA-BA0A-C963CD531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264" y="2015413"/>
            <a:ext cx="2576899" cy="14135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epsiCo Appoints Three Top Leaders | Consumer Goods Technology">
            <a:extLst>
              <a:ext uri="{FF2B5EF4-FFF2-40B4-BE49-F238E27FC236}">
                <a16:creationId xmlns:a16="http://schemas.microsoft.com/office/drawing/2014/main" id="{471007FD-884F-4BE3-AD4E-9FA6A7BFE8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0703" y="4261494"/>
            <a:ext cx="2692547" cy="151321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ital Labs - Home | Facebook">
            <a:extLst>
              <a:ext uri="{FF2B5EF4-FFF2-40B4-BE49-F238E27FC236}">
                <a16:creationId xmlns:a16="http://schemas.microsoft.com/office/drawing/2014/main" id="{725832BD-B525-463D-8ACC-300AD1C62A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0" y="4261494"/>
            <a:ext cx="2857500" cy="15132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potify launches self-serve platform for audio ad campaigns">
            <a:extLst>
              <a:ext uri="{FF2B5EF4-FFF2-40B4-BE49-F238E27FC236}">
                <a16:creationId xmlns:a16="http://schemas.microsoft.com/office/drawing/2014/main" id="{9F677EBC-21D1-42F8-965F-38EF7AD5E6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3263" y="4261494"/>
            <a:ext cx="2576899" cy="1478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4018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5DA7B7D-3202-4E0E-82DF-25F5EACB178B}"/>
              </a:ext>
            </a:extLst>
          </p:cNvPr>
          <p:cNvSpPr/>
          <p:nvPr/>
        </p:nvSpPr>
        <p:spPr>
          <a:xfrm>
            <a:off x="517846" y="1866900"/>
            <a:ext cx="5085510" cy="29900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5A78C03-6306-4353-9B8E-1C273F3142AE}"/>
              </a:ext>
            </a:extLst>
          </p:cNvPr>
          <p:cNvSpPr>
            <a:spLocks noGrp="1"/>
          </p:cNvSpPr>
          <p:nvPr>
            <p:ph type="title"/>
          </p:nvPr>
        </p:nvSpPr>
        <p:spPr>
          <a:xfrm>
            <a:off x="3212580" y="552510"/>
            <a:ext cx="4781550" cy="894556"/>
          </a:xfrm>
        </p:spPr>
        <p:txBody>
          <a:bodyPr>
            <a:noAutofit/>
          </a:bodyPr>
          <a:lstStyle/>
          <a:p>
            <a:pPr algn="ctr"/>
            <a:r>
              <a:rPr lang="en-US" sz="4800" dirty="0">
                <a:solidFill>
                  <a:schemeClr val="bg1"/>
                </a:solidFill>
              </a:rPr>
              <a:t>Summary</a:t>
            </a:r>
            <a:endParaRPr lang="en-IN" sz="4800" dirty="0">
              <a:solidFill>
                <a:schemeClr val="bg1"/>
              </a:solidFill>
            </a:endParaRPr>
          </a:p>
        </p:txBody>
      </p:sp>
      <p:pic>
        <p:nvPicPr>
          <p:cNvPr id="5" name="Content Placeholder 4">
            <a:extLst>
              <a:ext uri="{FF2B5EF4-FFF2-40B4-BE49-F238E27FC236}">
                <a16:creationId xmlns:a16="http://schemas.microsoft.com/office/drawing/2014/main" id="{54D964BB-3089-4C82-964A-A42B7829A30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46" y="2000250"/>
            <a:ext cx="5085509" cy="2187576"/>
          </a:xfrm>
        </p:spPr>
      </p:pic>
      <p:sp>
        <p:nvSpPr>
          <p:cNvPr id="8" name="TextBox 7">
            <a:extLst>
              <a:ext uri="{FF2B5EF4-FFF2-40B4-BE49-F238E27FC236}">
                <a16:creationId xmlns:a16="http://schemas.microsoft.com/office/drawing/2014/main" id="{947E4882-2B38-412A-AA74-DDF6F71DF5BC}"/>
              </a:ext>
            </a:extLst>
          </p:cNvPr>
          <p:cNvSpPr txBox="1"/>
          <p:nvPr/>
        </p:nvSpPr>
        <p:spPr>
          <a:xfrm>
            <a:off x="5919468" y="1781175"/>
            <a:ext cx="5310507" cy="4524315"/>
          </a:xfrm>
          <a:prstGeom prst="rect">
            <a:avLst/>
          </a:prstGeom>
          <a:noFill/>
        </p:spPr>
        <p:txBody>
          <a:bodyPr wrap="square">
            <a:spAutoFit/>
          </a:bodyPr>
          <a:lstStyle/>
          <a:p>
            <a:pPr algn="l"/>
            <a:r>
              <a:rPr lang="en-US" b="0" i="0" dirty="0">
                <a:solidFill>
                  <a:schemeClr val="bg1"/>
                </a:solidFill>
                <a:effectLst/>
                <a:latin typeface="Open Sans"/>
              </a:rPr>
              <a:t>Raw data is usually not suitable for direct analysis. This is because the data might come from different sources in different formats. Moreover, real-world data is not clean. Some data points might be missing. Some others might be out of range. There could be duplicates. Data preparation is therefore an essential task that transforms or prepares data into a form that's suitable for analysis.</a:t>
            </a:r>
          </a:p>
          <a:p>
            <a:pPr algn="l"/>
            <a:endParaRPr lang="en-US" b="0" i="0" dirty="0">
              <a:solidFill>
                <a:schemeClr val="bg1"/>
              </a:solidFill>
              <a:effectLst/>
              <a:latin typeface="Open Sans"/>
            </a:endParaRPr>
          </a:p>
          <a:p>
            <a:pPr algn="l"/>
            <a:r>
              <a:rPr lang="en-US" b="0" i="0" dirty="0">
                <a:solidFill>
                  <a:schemeClr val="bg1"/>
                </a:solidFill>
                <a:effectLst/>
                <a:latin typeface="Open Sans"/>
              </a:rPr>
              <a:t>Data preparation assumes that data has already been collected. However, others may consider data collection and data ingestion as part of data preparation. Within data preparation, it's common to identify sub-stages that might include data pre-processing, data wrangling, and data transformation. </a:t>
            </a:r>
          </a:p>
        </p:txBody>
      </p:sp>
    </p:spTree>
    <p:extLst>
      <p:ext uri="{BB962C8B-B14F-4D97-AF65-F5344CB8AC3E}">
        <p14:creationId xmlns:p14="http://schemas.microsoft.com/office/powerpoint/2010/main" val="29466458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9F93BE-6FCD-4698-8FB7-C98C0F72EF34}"/>
              </a:ext>
            </a:extLst>
          </p:cNvPr>
          <p:cNvSpPr/>
          <p:nvPr/>
        </p:nvSpPr>
        <p:spPr>
          <a:xfrm>
            <a:off x="902931" y="874455"/>
            <a:ext cx="10620375"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bg1">
                    <a:lumMod val="50000"/>
                    <a:lumOff val="50000"/>
                  </a:schemeClr>
                </a:solidFill>
                <a:effectLst>
                  <a:outerShdw blurRad="12700" dist="38100" dir="2700000" algn="tl" rotWithShape="0">
                    <a:schemeClr val="bg1">
                      <a:lumMod val="50000"/>
                    </a:schemeClr>
                  </a:outerShdw>
                </a:effectLst>
              </a:rPr>
              <a:t> DATA PREPARATION     WITH PANDAS</a:t>
            </a:r>
          </a:p>
        </p:txBody>
      </p:sp>
      <p:pic>
        <p:nvPicPr>
          <p:cNvPr id="4" name="Picture 3">
            <a:extLst>
              <a:ext uri="{FF2B5EF4-FFF2-40B4-BE49-F238E27FC236}">
                <a16:creationId xmlns:a16="http://schemas.microsoft.com/office/drawing/2014/main" id="{02BC2DA0-446D-4F14-8D7B-3D5130BE0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601" y="3429001"/>
            <a:ext cx="6801863" cy="3307702"/>
          </a:xfrm>
          <a:prstGeom prst="rect">
            <a:avLst/>
          </a:prstGeom>
        </p:spPr>
      </p:pic>
    </p:spTree>
    <p:extLst>
      <p:ext uri="{BB962C8B-B14F-4D97-AF65-F5344CB8AC3E}">
        <p14:creationId xmlns:p14="http://schemas.microsoft.com/office/powerpoint/2010/main" val="2456060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2C05A5-80E0-4113-8A4D-2CFEC306B75C}"/>
              </a:ext>
            </a:extLst>
          </p:cNvPr>
          <p:cNvSpPr/>
          <p:nvPr/>
        </p:nvSpPr>
        <p:spPr>
          <a:xfrm>
            <a:off x="0" y="2286000"/>
            <a:ext cx="12192000" cy="1446550"/>
          </a:xfrm>
          <a:prstGeom prst="rect">
            <a:avLst/>
          </a:prstGeom>
          <a:solidFill>
            <a:srgbClr val="FF0000"/>
          </a:solidFill>
        </p:spPr>
        <p:txBody>
          <a:bodyPr wrap="square" lIns="91440" tIns="45720" rIns="91440" bIns="45720">
            <a:spAutoFit/>
          </a:bodyPr>
          <a:lstStyle/>
          <a:p>
            <a:pPr algn="ct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252244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5B70E0-56AF-4CC0-8580-91D8436F8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763" y="55984"/>
            <a:ext cx="5784979" cy="6746032"/>
          </a:xfrm>
          <a:prstGeom prst="rect">
            <a:avLst/>
          </a:prstGeom>
        </p:spPr>
      </p:pic>
    </p:spTree>
    <p:extLst>
      <p:ext uri="{BB962C8B-B14F-4D97-AF65-F5344CB8AC3E}">
        <p14:creationId xmlns:p14="http://schemas.microsoft.com/office/powerpoint/2010/main" val="99074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5009-7704-4B6F-BC45-DB07C5034E33}"/>
              </a:ext>
            </a:extLst>
          </p:cNvPr>
          <p:cNvSpPr>
            <a:spLocks noGrp="1"/>
          </p:cNvSpPr>
          <p:nvPr>
            <p:ph type="title"/>
          </p:nvPr>
        </p:nvSpPr>
        <p:spPr>
          <a:xfrm>
            <a:off x="1141410" y="143069"/>
            <a:ext cx="5934508" cy="659363"/>
          </a:xfrm>
        </p:spPr>
        <p:txBody>
          <a:bodyPr>
            <a:normAutofit/>
          </a:bodyPr>
          <a:lstStyle/>
          <a:p>
            <a:r>
              <a:rPr lang="en-US" sz="4000" dirty="0">
                <a:solidFill>
                  <a:schemeClr val="bg1"/>
                </a:solidFill>
                <a:latin typeface="Arial" panose="020B0604020202020204" pitchFamily="34" charset="0"/>
                <a:cs typeface="Arial" panose="020B0604020202020204" pitchFamily="34" charset="0"/>
              </a:rPr>
              <a:t>Contents  </a:t>
            </a:r>
            <a:endParaRPr lang="en-IN" sz="40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A6EA420-2393-48B8-97B1-E5C1575D5DFF}"/>
              </a:ext>
            </a:extLst>
          </p:cNvPr>
          <p:cNvSpPr>
            <a:spLocks noGrp="1"/>
          </p:cNvSpPr>
          <p:nvPr>
            <p:ph type="body" sz="half" idx="2"/>
          </p:nvPr>
        </p:nvSpPr>
        <p:spPr>
          <a:xfrm>
            <a:off x="992120" y="952530"/>
            <a:ext cx="5934511" cy="5541575"/>
          </a:xfrm>
        </p:spPr>
        <p:txBody>
          <a:bodyPr>
            <a:normAutofit fontScale="25000" lnSpcReduction="20000"/>
          </a:bodyPr>
          <a:lstStyle/>
          <a:p>
            <a:pPr>
              <a:buFont typeface="Wingdings" panose="05000000000000000000" pitchFamily="2" charset="2"/>
              <a:buChar char="Ø"/>
            </a:pPr>
            <a:r>
              <a:rPr lang="en-US" sz="8000" dirty="0">
                <a:solidFill>
                  <a:schemeClr val="bg1"/>
                </a:solidFill>
              </a:rPr>
              <a:t>Introduction</a:t>
            </a:r>
          </a:p>
          <a:p>
            <a:pPr>
              <a:buFont typeface="Wingdings" panose="05000000000000000000" pitchFamily="2" charset="2"/>
              <a:buChar char="Ø"/>
            </a:pPr>
            <a:r>
              <a:rPr lang="en-IN" sz="8000" dirty="0">
                <a:solidFill>
                  <a:schemeClr val="bg1"/>
                </a:solidFill>
              </a:rPr>
              <a:t>Why Should We Prepare Our Data</a:t>
            </a:r>
            <a:r>
              <a:rPr lang="en-US" sz="8000" dirty="0">
                <a:solidFill>
                  <a:schemeClr val="bg1"/>
                </a:solidFill>
              </a:rPr>
              <a:t> </a:t>
            </a:r>
          </a:p>
          <a:p>
            <a:pPr>
              <a:buFont typeface="Wingdings" panose="05000000000000000000" pitchFamily="2" charset="2"/>
              <a:buChar char="Ø"/>
            </a:pPr>
            <a:r>
              <a:rPr lang="en-US" sz="8000" dirty="0">
                <a:solidFill>
                  <a:schemeClr val="bg1"/>
                </a:solidFill>
              </a:rPr>
              <a:t>Python</a:t>
            </a:r>
          </a:p>
          <a:p>
            <a:pPr>
              <a:buFont typeface="Wingdings" panose="05000000000000000000" pitchFamily="2" charset="2"/>
              <a:buChar char="Ø"/>
            </a:pPr>
            <a:r>
              <a:rPr lang="en-IN" sz="8000" dirty="0">
                <a:solidFill>
                  <a:schemeClr val="bg1"/>
                </a:solidFill>
              </a:rPr>
              <a:t>Python Libraries</a:t>
            </a:r>
          </a:p>
          <a:p>
            <a:pPr>
              <a:buFont typeface="Wingdings" panose="05000000000000000000" pitchFamily="2" charset="2"/>
              <a:buChar char="Ø"/>
            </a:pPr>
            <a:r>
              <a:rPr lang="en-IN" sz="8000" dirty="0">
                <a:solidFill>
                  <a:schemeClr val="bg1"/>
                </a:solidFill>
              </a:rPr>
              <a:t>Pandas</a:t>
            </a:r>
          </a:p>
          <a:p>
            <a:pPr>
              <a:buFont typeface="Wingdings" panose="05000000000000000000" pitchFamily="2" charset="2"/>
              <a:buChar char="Ø"/>
            </a:pPr>
            <a:r>
              <a:rPr lang="en-IN" sz="8000" dirty="0">
                <a:solidFill>
                  <a:schemeClr val="bg1"/>
                </a:solidFill>
              </a:rPr>
              <a:t>Features of Pandas</a:t>
            </a:r>
          </a:p>
          <a:p>
            <a:pPr>
              <a:buFont typeface="Wingdings" panose="05000000000000000000" pitchFamily="2" charset="2"/>
              <a:buChar char="Ø"/>
            </a:pPr>
            <a:r>
              <a:rPr lang="en-IN" sz="8000" dirty="0">
                <a:solidFill>
                  <a:schemeClr val="bg1"/>
                </a:solidFill>
              </a:rPr>
              <a:t>Core Components Of Pandas</a:t>
            </a:r>
          </a:p>
          <a:p>
            <a:pPr>
              <a:buFont typeface="Wingdings" panose="05000000000000000000" pitchFamily="2" charset="2"/>
              <a:buChar char="Ø"/>
            </a:pPr>
            <a:r>
              <a:rPr lang="en-IN" sz="8000" dirty="0">
                <a:solidFill>
                  <a:schemeClr val="bg1"/>
                </a:solidFill>
              </a:rPr>
              <a:t>Pandas Operations</a:t>
            </a:r>
          </a:p>
          <a:p>
            <a:pPr>
              <a:buFont typeface="Wingdings" panose="05000000000000000000" pitchFamily="2" charset="2"/>
              <a:buChar char="Ø"/>
            </a:pPr>
            <a:r>
              <a:rPr lang="en-IN" sz="8000" dirty="0">
                <a:solidFill>
                  <a:schemeClr val="bg1"/>
                </a:solidFill>
              </a:rPr>
              <a:t>Typical Pipeline For Data Preparation</a:t>
            </a:r>
          </a:p>
          <a:p>
            <a:pPr>
              <a:buFont typeface="Wingdings" panose="05000000000000000000" pitchFamily="2" charset="2"/>
              <a:buChar char="Ø"/>
            </a:pPr>
            <a:r>
              <a:rPr lang="en-IN" sz="8000" dirty="0">
                <a:solidFill>
                  <a:schemeClr val="bg1"/>
                </a:solidFill>
              </a:rPr>
              <a:t>Common Tasks Involved In Data Preparation</a:t>
            </a:r>
          </a:p>
          <a:p>
            <a:pPr>
              <a:buFont typeface="Wingdings" panose="05000000000000000000" pitchFamily="2" charset="2"/>
              <a:buChar char="Ø"/>
            </a:pPr>
            <a:r>
              <a:rPr lang="en-IN" sz="8000" dirty="0">
                <a:solidFill>
                  <a:schemeClr val="bg1"/>
                </a:solidFill>
              </a:rPr>
              <a:t>Applications Of Pandas</a:t>
            </a:r>
          </a:p>
          <a:p>
            <a:pPr>
              <a:buFont typeface="Wingdings" panose="05000000000000000000" pitchFamily="2" charset="2"/>
              <a:buChar char="Ø"/>
            </a:pPr>
            <a:r>
              <a:rPr lang="en-IN" sz="8000" dirty="0">
                <a:solidFill>
                  <a:schemeClr val="bg1"/>
                </a:solidFill>
              </a:rPr>
              <a:t>Companies using Pandas</a:t>
            </a:r>
          </a:p>
          <a:p>
            <a:pPr>
              <a:buFont typeface="Wingdings" panose="05000000000000000000" pitchFamily="2" charset="2"/>
              <a:buChar char="Ø"/>
            </a:pPr>
            <a:r>
              <a:rPr lang="en-IN" sz="8000" dirty="0">
                <a:solidFill>
                  <a:schemeClr val="bg1"/>
                </a:solidFill>
              </a:rPr>
              <a:t>Summary</a:t>
            </a:r>
          </a:p>
          <a:p>
            <a:pPr>
              <a:buFont typeface="Wingdings" panose="05000000000000000000" pitchFamily="2" charset="2"/>
              <a:buChar char="Ø"/>
            </a:pPr>
            <a:endParaRPr lang="en-IN" dirty="0">
              <a:solidFill>
                <a:schemeClr val="bg1"/>
              </a:solidFill>
            </a:endParaRPr>
          </a:p>
          <a:p>
            <a:pPr>
              <a:buFont typeface="Wingdings" panose="05000000000000000000" pitchFamily="2" charset="2"/>
              <a:buChar char="Ø"/>
            </a:pPr>
            <a:endParaRPr lang="en-IN" dirty="0">
              <a:solidFill>
                <a:schemeClr val="bg1"/>
              </a:solidFill>
            </a:endParaRPr>
          </a:p>
          <a:p>
            <a:pPr>
              <a:buFont typeface="Wingdings" panose="05000000000000000000" pitchFamily="2" charset="2"/>
              <a:buChar char="Ø"/>
            </a:pPr>
            <a:endParaRPr lang="en-IN" dirty="0">
              <a:solidFill>
                <a:schemeClr val="bg1"/>
              </a:solidFill>
            </a:endParaRPr>
          </a:p>
          <a:p>
            <a:pPr>
              <a:buFont typeface="Wingdings" panose="05000000000000000000" pitchFamily="2" charset="2"/>
              <a:buChar char="Ø"/>
            </a:pPr>
            <a:endParaRPr lang="en-IN" dirty="0">
              <a:solidFill>
                <a:schemeClr val="bg1"/>
              </a:solidFill>
            </a:endParaRPr>
          </a:p>
          <a:p>
            <a:pPr>
              <a:buFont typeface="Wingdings" panose="05000000000000000000" pitchFamily="2" charset="2"/>
              <a:buChar char="Ø"/>
            </a:pPr>
            <a:endParaRPr lang="en-IN" dirty="0">
              <a:solidFill>
                <a:schemeClr val="bg1"/>
              </a:solidFill>
            </a:endParaRPr>
          </a:p>
        </p:txBody>
      </p:sp>
      <p:pic>
        <p:nvPicPr>
          <p:cNvPr id="5" name="Picture 4">
            <a:extLst>
              <a:ext uri="{FF2B5EF4-FFF2-40B4-BE49-F238E27FC236}">
                <a16:creationId xmlns:a16="http://schemas.microsoft.com/office/drawing/2014/main" id="{6ECA32FE-FE3D-43D7-ACF3-C053BF491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075" y="952531"/>
            <a:ext cx="6096000" cy="3429000"/>
          </a:xfrm>
          <a:prstGeom prst="rect">
            <a:avLst/>
          </a:prstGeom>
        </p:spPr>
      </p:pic>
    </p:spTree>
    <p:extLst>
      <p:ext uri="{BB962C8B-B14F-4D97-AF65-F5344CB8AC3E}">
        <p14:creationId xmlns:p14="http://schemas.microsoft.com/office/powerpoint/2010/main" val="218579084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0925-84D9-4E99-89F0-FDA487ED2725}"/>
              </a:ext>
            </a:extLst>
          </p:cNvPr>
          <p:cNvSpPr>
            <a:spLocks noGrp="1"/>
          </p:cNvSpPr>
          <p:nvPr>
            <p:ph type="title"/>
          </p:nvPr>
        </p:nvSpPr>
        <p:spPr/>
        <p:txBody>
          <a:bodyPr>
            <a:normAutofit/>
          </a:bodyPr>
          <a:lstStyle/>
          <a:p>
            <a:r>
              <a:rPr lang="en-US" sz="5400" dirty="0">
                <a:solidFill>
                  <a:schemeClr val="bg1"/>
                </a:solidFill>
              </a:rPr>
              <a:t>Introduction </a:t>
            </a:r>
            <a:endParaRPr lang="en-IN" sz="5400" dirty="0">
              <a:solidFill>
                <a:schemeClr val="bg1"/>
              </a:solidFill>
            </a:endParaRPr>
          </a:p>
        </p:txBody>
      </p:sp>
      <p:sp>
        <p:nvSpPr>
          <p:cNvPr id="3" name="Content Placeholder 2">
            <a:extLst>
              <a:ext uri="{FF2B5EF4-FFF2-40B4-BE49-F238E27FC236}">
                <a16:creationId xmlns:a16="http://schemas.microsoft.com/office/drawing/2014/main" id="{278DB530-BB9F-4926-9B5D-1B0083891A3D}"/>
              </a:ext>
            </a:extLst>
          </p:cNvPr>
          <p:cNvSpPr>
            <a:spLocks noGrp="1"/>
          </p:cNvSpPr>
          <p:nvPr>
            <p:ph idx="1"/>
          </p:nvPr>
        </p:nvSpPr>
        <p:spPr>
          <a:xfrm>
            <a:off x="1343609" y="1943100"/>
            <a:ext cx="10170333" cy="4184003"/>
          </a:xfrm>
        </p:spPr>
        <p:txBody>
          <a:bodyPr>
            <a:noAutofit/>
          </a:bodyPr>
          <a:lstStyle/>
          <a:p>
            <a:pPr marL="0" indent="0">
              <a:buNone/>
            </a:pPr>
            <a:r>
              <a:rPr lang="en-US" sz="2800" b="0" i="0" dirty="0">
                <a:solidFill>
                  <a:schemeClr val="bg1"/>
                </a:solidFill>
                <a:effectLst/>
              </a:rPr>
              <a:t>Data preparation is the first step after you get your hands on any kind of dataset. This is the step when you pre-process raw data into a form that can be easily and accurately analyzed. Proper data preparation allows for efficient analysis - it can eliminate errors and inaccuracies that could have occurred during the data gathering process and can thus help in removing some bias resulting from poor data quality. Therefore a lot of an analyst's time is spent on this vital step.</a:t>
            </a:r>
            <a:endParaRPr lang="en-IN" sz="2800" dirty="0">
              <a:solidFill>
                <a:schemeClr val="bg1"/>
              </a:solidFill>
            </a:endParaRPr>
          </a:p>
        </p:txBody>
      </p:sp>
    </p:spTree>
    <p:extLst>
      <p:ext uri="{BB962C8B-B14F-4D97-AF65-F5344CB8AC3E}">
        <p14:creationId xmlns:p14="http://schemas.microsoft.com/office/powerpoint/2010/main" val="4671042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D45082-A9F2-4843-8B23-36FE395E6D5E}"/>
              </a:ext>
            </a:extLst>
          </p:cNvPr>
          <p:cNvSpPr>
            <a:spLocks noGrp="1"/>
          </p:cNvSpPr>
          <p:nvPr>
            <p:ph type="title"/>
          </p:nvPr>
        </p:nvSpPr>
        <p:spPr>
          <a:xfrm>
            <a:off x="690465" y="1903445"/>
            <a:ext cx="6226836" cy="2753339"/>
          </a:xfrm>
        </p:spPr>
        <p:txBody>
          <a:bodyPr>
            <a:noAutofit/>
          </a:bodyPr>
          <a:lstStyle/>
          <a:p>
            <a:pPr algn="ctr"/>
            <a:r>
              <a:rPr lang="en-US" sz="6600" dirty="0">
                <a:solidFill>
                  <a:schemeClr val="bg1"/>
                </a:solidFill>
              </a:rPr>
              <a:t>Why should WE prepare OUR data</a:t>
            </a:r>
            <a:endParaRPr lang="en-IN" sz="6600" dirty="0">
              <a:solidFill>
                <a:schemeClr val="bg1"/>
              </a:solidFill>
            </a:endParaRPr>
          </a:p>
        </p:txBody>
      </p:sp>
      <p:pic>
        <p:nvPicPr>
          <p:cNvPr id="10" name="Picture Placeholder 9">
            <a:extLst>
              <a:ext uri="{FF2B5EF4-FFF2-40B4-BE49-F238E27FC236}">
                <a16:creationId xmlns:a16="http://schemas.microsoft.com/office/drawing/2014/main" id="{3D52C2E1-1D8C-4A92-9199-9753F54000F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614" r="14614"/>
          <a:stretch>
            <a:fillRect/>
          </a:stretch>
        </p:blipFill>
        <p:spPr/>
      </p:pic>
    </p:spTree>
    <p:extLst>
      <p:ext uri="{BB962C8B-B14F-4D97-AF65-F5344CB8AC3E}">
        <p14:creationId xmlns:p14="http://schemas.microsoft.com/office/powerpoint/2010/main" val="10044104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A6689-8435-40FC-80B1-E8699FA2382A}"/>
              </a:ext>
            </a:extLst>
          </p:cNvPr>
          <p:cNvSpPr>
            <a:spLocks noGrp="1"/>
          </p:cNvSpPr>
          <p:nvPr>
            <p:ph idx="1"/>
          </p:nvPr>
        </p:nvSpPr>
        <p:spPr>
          <a:xfrm>
            <a:off x="933061" y="746448"/>
            <a:ext cx="11159411" cy="5561045"/>
          </a:xfrm>
        </p:spPr>
        <p:txBody>
          <a:bodyPr>
            <a:normAutofit/>
          </a:bodyPr>
          <a:lstStyle/>
          <a:p>
            <a:pPr>
              <a:lnSpc>
                <a:spcPct val="150000"/>
              </a:lnSpc>
              <a:buFont typeface="Wingdings" panose="05000000000000000000" pitchFamily="2" charset="2"/>
              <a:buChar char="ü"/>
            </a:pPr>
            <a:r>
              <a:rPr lang="en-US" altLang="en-US" sz="3200" dirty="0">
                <a:solidFill>
                  <a:schemeClr val="bg1"/>
                </a:solidFill>
                <a:latin typeface="Calibri" panose="020F0502020204030204" pitchFamily="34" charset="0"/>
                <a:cs typeface="Calibri" panose="020F0502020204030204" pitchFamily="34" charset="0"/>
              </a:rPr>
              <a:t>Garbage in, garbage out</a:t>
            </a:r>
          </a:p>
          <a:p>
            <a:pPr>
              <a:lnSpc>
                <a:spcPct val="150000"/>
              </a:lnSpc>
              <a:buFont typeface="Wingdings" panose="05000000000000000000" pitchFamily="2" charset="2"/>
              <a:buChar char="ü"/>
            </a:pPr>
            <a:r>
              <a:rPr lang="en-US" altLang="en-US" sz="3200" dirty="0">
                <a:solidFill>
                  <a:schemeClr val="bg1"/>
                </a:solidFill>
                <a:latin typeface="Calibri" panose="020F0502020204030204" pitchFamily="34" charset="0"/>
                <a:cs typeface="Calibri" panose="020F0502020204030204" pitchFamily="34" charset="0"/>
              </a:rPr>
              <a:t>Reduce errors</a:t>
            </a:r>
          </a:p>
          <a:p>
            <a:pPr>
              <a:lnSpc>
                <a:spcPct val="150000"/>
              </a:lnSpc>
              <a:buFont typeface="Wingdings" panose="05000000000000000000" pitchFamily="2" charset="2"/>
              <a:buChar char="ü"/>
            </a:pPr>
            <a:r>
              <a:rPr lang="en-US" altLang="en-US" sz="3200" dirty="0">
                <a:solidFill>
                  <a:schemeClr val="bg1"/>
                </a:solidFill>
                <a:latin typeface="Calibri" panose="020F0502020204030204" pitchFamily="34" charset="0"/>
                <a:cs typeface="Calibri" panose="020F0502020204030204" pitchFamily="34" charset="0"/>
              </a:rPr>
              <a:t>Remove duplicate records</a:t>
            </a:r>
          </a:p>
          <a:p>
            <a:pPr>
              <a:lnSpc>
                <a:spcPct val="150000"/>
              </a:lnSpc>
              <a:buFont typeface="Wingdings" panose="05000000000000000000" pitchFamily="2" charset="2"/>
              <a:buChar char="ü"/>
            </a:pPr>
            <a:r>
              <a:rPr lang="en-US" altLang="en-US" sz="3200" dirty="0">
                <a:solidFill>
                  <a:schemeClr val="bg1"/>
                </a:solidFill>
                <a:latin typeface="Calibri" panose="020F0502020204030204" pitchFamily="34" charset="0"/>
                <a:cs typeface="Calibri" panose="020F0502020204030204" pitchFamily="34" charset="0"/>
              </a:rPr>
              <a:t>Fix missing values</a:t>
            </a:r>
          </a:p>
          <a:p>
            <a:pPr>
              <a:lnSpc>
                <a:spcPct val="150000"/>
              </a:lnSpc>
              <a:buFont typeface="Wingdings" panose="05000000000000000000" pitchFamily="2" charset="2"/>
              <a:buChar char="ü"/>
            </a:pPr>
            <a:r>
              <a:rPr lang="en-US" altLang="en-US" sz="3200" dirty="0">
                <a:solidFill>
                  <a:schemeClr val="bg1"/>
                </a:solidFill>
                <a:latin typeface="Calibri" panose="020F0502020204030204" pitchFamily="34" charset="0"/>
                <a:cs typeface="Calibri" panose="020F0502020204030204" pitchFamily="34" charset="0"/>
              </a:rPr>
              <a:t>Correct range values</a:t>
            </a:r>
          </a:p>
          <a:p>
            <a:pPr>
              <a:lnSpc>
                <a:spcPct val="150000"/>
              </a:lnSpc>
              <a:buFont typeface="Wingdings" panose="05000000000000000000" pitchFamily="2" charset="2"/>
              <a:buChar char="ü"/>
            </a:pPr>
            <a:r>
              <a:rPr lang="en-US" altLang="en-US" sz="3200" dirty="0">
                <a:solidFill>
                  <a:schemeClr val="bg1"/>
                </a:solidFill>
                <a:latin typeface="Calibri" panose="020F0502020204030204" pitchFamily="34" charset="0"/>
                <a:cs typeface="Calibri" panose="020F0502020204030204" pitchFamily="34" charset="0"/>
              </a:rPr>
              <a:t>Fix formatting (i.e. date, text, number)</a:t>
            </a:r>
          </a:p>
          <a:p>
            <a:endParaRPr lang="en-IN" dirty="0"/>
          </a:p>
        </p:txBody>
      </p:sp>
      <p:pic>
        <p:nvPicPr>
          <p:cNvPr id="8" name="Picture 7">
            <a:extLst>
              <a:ext uri="{FF2B5EF4-FFF2-40B4-BE49-F238E27FC236}">
                <a16:creationId xmlns:a16="http://schemas.microsoft.com/office/drawing/2014/main" id="{210C703F-422F-4CE7-883B-FE96100877EE}"/>
              </a:ext>
            </a:extLst>
          </p:cNvPr>
          <p:cNvPicPr>
            <a:picLocks noChangeAspect="1"/>
          </p:cNvPicPr>
          <p:nvPr/>
        </p:nvPicPr>
        <p:blipFill rotWithShape="1">
          <a:blip r:embed="rId2">
            <a:extLst>
              <a:ext uri="{28A0092B-C50C-407E-A947-70E740481C1C}">
                <a14:useLocalDpi xmlns:a14="http://schemas.microsoft.com/office/drawing/2010/main" val="0"/>
              </a:ext>
            </a:extLst>
          </a:blip>
          <a:srcRect l="13476" t="22420" r="10733" b="8612"/>
          <a:stretch/>
        </p:blipFill>
        <p:spPr>
          <a:xfrm>
            <a:off x="7877175" y="1228726"/>
            <a:ext cx="3558918" cy="3238500"/>
          </a:xfrm>
          <a:prstGeom prst="rect">
            <a:avLst/>
          </a:prstGeom>
        </p:spPr>
      </p:pic>
    </p:spTree>
    <p:extLst>
      <p:ext uri="{BB962C8B-B14F-4D97-AF65-F5344CB8AC3E}">
        <p14:creationId xmlns:p14="http://schemas.microsoft.com/office/powerpoint/2010/main" val="9876380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2AA1-7BBD-402E-A1B1-88FA952F2C51}"/>
              </a:ext>
            </a:extLst>
          </p:cNvPr>
          <p:cNvSpPr>
            <a:spLocks noGrp="1"/>
          </p:cNvSpPr>
          <p:nvPr>
            <p:ph type="title"/>
          </p:nvPr>
        </p:nvSpPr>
        <p:spPr>
          <a:xfrm>
            <a:off x="961053" y="438537"/>
            <a:ext cx="10226351" cy="783773"/>
          </a:xfrm>
        </p:spPr>
        <p:txBody>
          <a:bodyPr>
            <a:noAutofit/>
          </a:bodyPr>
          <a:lstStyle/>
          <a:p>
            <a:r>
              <a:rPr lang="en-US" sz="4800" dirty="0">
                <a:solidFill>
                  <a:schemeClr val="bg1"/>
                </a:solidFill>
              </a:rPr>
              <a:t>python</a:t>
            </a:r>
            <a:endParaRPr lang="en-IN" sz="4800" dirty="0">
              <a:solidFill>
                <a:schemeClr val="bg1"/>
              </a:solidFill>
            </a:endParaRPr>
          </a:p>
        </p:txBody>
      </p:sp>
      <p:pic>
        <p:nvPicPr>
          <p:cNvPr id="6" name="Content Placeholder 5">
            <a:extLst>
              <a:ext uri="{FF2B5EF4-FFF2-40B4-BE49-F238E27FC236}">
                <a16:creationId xmlns:a16="http://schemas.microsoft.com/office/drawing/2014/main" id="{6F4484D8-1468-459A-A7AD-948101A248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4625" y="1650415"/>
            <a:ext cx="6806400" cy="3255933"/>
          </a:xfrm>
        </p:spPr>
      </p:pic>
      <p:sp>
        <p:nvSpPr>
          <p:cNvPr id="4" name="Text Placeholder 3">
            <a:extLst>
              <a:ext uri="{FF2B5EF4-FFF2-40B4-BE49-F238E27FC236}">
                <a16:creationId xmlns:a16="http://schemas.microsoft.com/office/drawing/2014/main" id="{E5CB94D6-CDEB-4054-8A5E-79CE5987A756}"/>
              </a:ext>
            </a:extLst>
          </p:cNvPr>
          <p:cNvSpPr>
            <a:spLocks noGrp="1"/>
          </p:cNvSpPr>
          <p:nvPr>
            <p:ph type="body" sz="half" idx="2"/>
          </p:nvPr>
        </p:nvSpPr>
        <p:spPr>
          <a:xfrm>
            <a:off x="867746" y="1726615"/>
            <a:ext cx="4517853" cy="4039704"/>
          </a:xfrm>
        </p:spPr>
        <p:txBody>
          <a:bodyPr/>
          <a:lstStyle/>
          <a:p>
            <a:pPr marL="342900" indent="-342900">
              <a:lnSpc>
                <a:spcPct val="150000"/>
              </a:lnSpc>
              <a:buFont typeface="Wingdings" panose="05000000000000000000" pitchFamily="2" charset="2"/>
              <a:buChar char="v"/>
              <a:defRPr/>
            </a:pPr>
            <a:r>
              <a:rPr lang="en-US" altLang="en-US" sz="2000" cap="none" dirty="0">
                <a:solidFill>
                  <a:schemeClr val="bg1"/>
                </a:solidFill>
                <a:latin typeface="+mj-lt"/>
                <a:cs typeface="Calibri" panose="020F0502020204030204" pitchFamily="34" charset="0"/>
              </a:rPr>
              <a:t>Object-oriented, high-level programming language</a:t>
            </a:r>
          </a:p>
          <a:p>
            <a:pPr marL="342900" indent="-342900">
              <a:lnSpc>
                <a:spcPct val="150000"/>
              </a:lnSpc>
              <a:buFont typeface="Wingdings" panose="05000000000000000000" pitchFamily="2" charset="2"/>
              <a:buChar char="v"/>
              <a:defRPr/>
            </a:pPr>
            <a:r>
              <a:rPr lang="en-US" altLang="en-US" sz="2000" cap="none" dirty="0">
                <a:solidFill>
                  <a:schemeClr val="bg1"/>
                </a:solidFill>
                <a:latin typeface="+mj-lt"/>
                <a:cs typeface="Calibri" panose="020F0502020204030204" pitchFamily="34" charset="0"/>
              </a:rPr>
              <a:t>Used as a scripting language to connect existing components together </a:t>
            </a:r>
          </a:p>
          <a:p>
            <a:pPr marL="342900" indent="-342900">
              <a:lnSpc>
                <a:spcPct val="150000"/>
              </a:lnSpc>
              <a:buFont typeface="Wingdings" panose="05000000000000000000" pitchFamily="2" charset="2"/>
              <a:buChar char="v"/>
              <a:defRPr/>
            </a:pPr>
            <a:r>
              <a:rPr lang="en-US" altLang="en-US" sz="2000" cap="none" dirty="0">
                <a:solidFill>
                  <a:schemeClr val="bg1"/>
                </a:solidFill>
                <a:latin typeface="+mj-lt"/>
                <a:cs typeface="Calibri" panose="020F0502020204030204" pitchFamily="34" charset="0"/>
              </a:rPr>
              <a:t>Simple, easy to learn syntax emphasizes readability</a:t>
            </a:r>
          </a:p>
          <a:p>
            <a:pPr marL="342900" indent="-342900">
              <a:lnSpc>
                <a:spcPct val="150000"/>
              </a:lnSpc>
              <a:buFont typeface="Wingdings" panose="05000000000000000000" pitchFamily="2" charset="2"/>
              <a:buChar char="v"/>
              <a:defRPr/>
            </a:pPr>
            <a:r>
              <a:rPr lang="en-US" altLang="en-US" sz="2000" cap="none" dirty="0">
                <a:solidFill>
                  <a:schemeClr val="bg1"/>
                </a:solidFill>
                <a:latin typeface="+mj-lt"/>
                <a:cs typeface="Calibri" panose="020F0502020204030204" pitchFamily="34" charset="0"/>
              </a:rPr>
              <a:t>Supports modules and packages</a:t>
            </a:r>
          </a:p>
          <a:p>
            <a:endParaRPr lang="en-IN" dirty="0"/>
          </a:p>
        </p:txBody>
      </p:sp>
    </p:spTree>
    <p:extLst>
      <p:ext uri="{BB962C8B-B14F-4D97-AF65-F5344CB8AC3E}">
        <p14:creationId xmlns:p14="http://schemas.microsoft.com/office/powerpoint/2010/main" val="7801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6341-841B-4AB0-BF42-6BA12D864FE1}"/>
              </a:ext>
            </a:extLst>
          </p:cNvPr>
          <p:cNvSpPr>
            <a:spLocks noGrp="1"/>
          </p:cNvSpPr>
          <p:nvPr>
            <p:ph type="title"/>
          </p:nvPr>
        </p:nvSpPr>
        <p:spPr>
          <a:xfrm>
            <a:off x="1094761" y="390526"/>
            <a:ext cx="10316579" cy="885824"/>
          </a:xfrm>
        </p:spPr>
        <p:txBody>
          <a:bodyPr>
            <a:noAutofit/>
          </a:bodyPr>
          <a:lstStyle/>
          <a:p>
            <a:r>
              <a:rPr lang="en-US" sz="4800" dirty="0">
                <a:solidFill>
                  <a:schemeClr val="bg1"/>
                </a:solidFill>
              </a:rPr>
              <a:t>python Libraries</a:t>
            </a:r>
            <a:endParaRPr lang="en-IN" sz="4800" dirty="0"/>
          </a:p>
        </p:txBody>
      </p:sp>
      <p:pic>
        <p:nvPicPr>
          <p:cNvPr id="6" name="Picture Placeholder 5">
            <a:extLst>
              <a:ext uri="{FF2B5EF4-FFF2-40B4-BE49-F238E27FC236}">
                <a16:creationId xmlns:a16="http://schemas.microsoft.com/office/drawing/2014/main" id="{8D22C003-7C05-4725-8747-EEF071263C9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526" r="6780"/>
          <a:stretch/>
        </p:blipFill>
        <p:spPr>
          <a:xfrm>
            <a:off x="6253050" y="1698171"/>
            <a:ext cx="5501729" cy="3914938"/>
          </a:xfrm>
          <a:prstGeom prst="round2DiagRect">
            <a:avLst>
              <a:gd name="adj1" fmla="val 0"/>
              <a:gd name="adj2" fmla="val 0"/>
            </a:avLst>
          </a:prstGeom>
        </p:spPr>
      </p:pic>
      <p:sp>
        <p:nvSpPr>
          <p:cNvPr id="4" name="Text Placeholder 3">
            <a:extLst>
              <a:ext uri="{FF2B5EF4-FFF2-40B4-BE49-F238E27FC236}">
                <a16:creationId xmlns:a16="http://schemas.microsoft.com/office/drawing/2014/main" id="{A8D24068-3A91-409E-B86F-1ED2C46B3480}"/>
              </a:ext>
            </a:extLst>
          </p:cNvPr>
          <p:cNvSpPr>
            <a:spLocks noGrp="1"/>
          </p:cNvSpPr>
          <p:nvPr>
            <p:ph type="body" sz="half" idx="2"/>
          </p:nvPr>
        </p:nvSpPr>
        <p:spPr>
          <a:xfrm>
            <a:off x="1094761" y="1698171"/>
            <a:ext cx="5265575" cy="4167674"/>
          </a:xfrm>
        </p:spPr>
        <p:txBody>
          <a:bodyPr>
            <a:normAutofit fontScale="92500"/>
          </a:bodyPr>
          <a:lstStyle/>
          <a:p>
            <a:r>
              <a:rPr lang="en-US" sz="2400" dirty="0">
                <a:solidFill>
                  <a:schemeClr val="bg1"/>
                </a:solidFill>
              </a:rPr>
              <a:t>Many popular Python toolboxes/libraries:-</a:t>
            </a:r>
          </a:p>
          <a:p>
            <a:pPr marL="800100" lvl="1" indent="-342900">
              <a:buFont typeface="Arial" panose="020B0604020202020204" pitchFamily="34" charset="0"/>
              <a:buChar char="•"/>
            </a:pPr>
            <a:r>
              <a:rPr lang="en-US" sz="2400" dirty="0">
                <a:solidFill>
                  <a:schemeClr val="bg1"/>
                </a:solidFill>
              </a:rPr>
              <a:t>NumPy</a:t>
            </a:r>
          </a:p>
          <a:p>
            <a:pPr marL="800100" lvl="1" indent="-342900">
              <a:buFont typeface="Arial" panose="020B0604020202020204" pitchFamily="34" charset="0"/>
              <a:buChar char="•"/>
            </a:pPr>
            <a:r>
              <a:rPr lang="en-US" sz="2400" dirty="0">
                <a:solidFill>
                  <a:schemeClr val="bg1"/>
                </a:solidFill>
              </a:rPr>
              <a:t>SciPy</a:t>
            </a:r>
          </a:p>
          <a:p>
            <a:pPr marL="800100" lvl="1" indent="-342900">
              <a:buFont typeface="Arial" panose="020B0604020202020204" pitchFamily="34" charset="0"/>
              <a:buChar char="•"/>
            </a:pPr>
            <a:r>
              <a:rPr lang="en-US" sz="2400" dirty="0">
                <a:solidFill>
                  <a:schemeClr val="bg1"/>
                </a:solidFill>
              </a:rPr>
              <a:t>Pandas</a:t>
            </a:r>
          </a:p>
          <a:p>
            <a:pPr marL="800100" lvl="1" indent="-342900">
              <a:buFont typeface="Arial" panose="020B0604020202020204" pitchFamily="34" charset="0"/>
              <a:buChar char="•"/>
            </a:pPr>
            <a:r>
              <a:rPr lang="en-US" sz="2400" dirty="0" err="1">
                <a:solidFill>
                  <a:schemeClr val="bg1"/>
                </a:solidFill>
              </a:rPr>
              <a:t>SciKit</a:t>
            </a:r>
            <a:r>
              <a:rPr lang="en-US" sz="2400" dirty="0">
                <a:solidFill>
                  <a:schemeClr val="bg1"/>
                </a:solidFill>
              </a:rPr>
              <a:t>-Learn</a:t>
            </a:r>
          </a:p>
          <a:p>
            <a:r>
              <a:rPr lang="en-US" sz="2400" dirty="0">
                <a:solidFill>
                  <a:schemeClr val="bg1"/>
                </a:solidFill>
              </a:rPr>
              <a:t>Visualization libraries:-</a:t>
            </a:r>
          </a:p>
          <a:p>
            <a:pPr marL="800100" lvl="1" indent="-342900">
              <a:buFont typeface="Arial" panose="020B0604020202020204" pitchFamily="34" charset="0"/>
              <a:buChar char="•"/>
            </a:pPr>
            <a:r>
              <a:rPr lang="en-US" sz="2400" dirty="0">
                <a:solidFill>
                  <a:schemeClr val="bg1"/>
                </a:solidFill>
              </a:rPr>
              <a:t>matplotlib</a:t>
            </a:r>
          </a:p>
          <a:p>
            <a:pPr marL="800100" lvl="1" indent="-342900">
              <a:buFont typeface="Arial" panose="020B0604020202020204" pitchFamily="34" charset="0"/>
              <a:buChar char="•"/>
            </a:pPr>
            <a:r>
              <a:rPr lang="en-US" sz="2400" dirty="0">
                <a:solidFill>
                  <a:schemeClr val="bg1"/>
                </a:solidFill>
              </a:rPr>
              <a:t>Seaborn</a:t>
            </a:r>
          </a:p>
          <a:p>
            <a:endParaRPr lang="en-IN" dirty="0"/>
          </a:p>
        </p:txBody>
      </p:sp>
    </p:spTree>
    <p:extLst>
      <p:ext uri="{BB962C8B-B14F-4D97-AF65-F5344CB8AC3E}">
        <p14:creationId xmlns:p14="http://schemas.microsoft.com/office/powerpoint/2010/main" val="279823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05AF9493-B271-4D35-AEBB-B201DC4F503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801" b="1801"/>
          <a:stretch>
            <a:fillRect/>
          </a:stretch>
        </p:blipFill>
        <p:spPr>
          <a:xfrm>
            <a:off x="1183653" y="1019175"/>
            <a:ext cx="9863760" cy="4772025"/>
          </a:xfrm>
          <a:prstGeom prst="round2DiagRect">
            <a:avLst>
              <a:gd name="adj1" fmla="val 418"/>
              <a:gd name="adj2" fmla="val 0"/>
            </a:avLst>
          </a:prstGeom>
        </p:spPr>
      </p:pic>
    </p:spTree>
    <p:extLst>
      <p:ext uri="{BB962C8B-B14F-4D97-AF65-F5344CB8AC3E}">
        <p14:creationId xmlns:p14="http://schemas.microsoft.com/office/powerpoint/2010/main" val="3335589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484</TotalTime>
  <Words>845</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charter</vt:lpstr>
      <vt:lpstr>Lato</vt:lpstr>
      <vt:lpstr>Lora</vt:lpstr>
      <vt:lpstr>Montserrat</vt:lpstr>
      <vt:lpstr>Open Sans</vt:lpstr>
      <vt:lpstr>Tw Cen MT</vt:lpstr>
      <vt:lpstr>Wingdings</vt:lpstr>
      <vt:lpstr>Circuit</vt:lpstr>
      <vt:lpstr> </vt:lpstr>
      <vt:lpstr>PowerPoint Presentation</vt:lpstr>
      <vt:lpstr>Contents  </vt:lpstr>
      <vt:lpstr>Introduction </vt:lpstr>
      <vt:lpstr>Why should WE prepare OUR data</vt:lpstr>
      <vt:lpstr>PowerPoint Presentation</vt:lpstr>
      <vt:lpstr>python</vt:lpstr>
      <vt:lpstr>python Libraries</vt:lpstr>
      <vt:lpstr>PowerPoint Presentation</vt:lpstr>
      <vt:lpstr>pandas</vt:lpstr>
      <vt:lpstr>PowerPoint Presentation</vt:lpstr>
      <vt:lpstr>CORE components of pandas</vt:lpstr>
      <vt:lpstr>Pandas operations</vt:lpstr>
      <vt:lpstr>Typical pipeline for data preparation</vt:lpstr>
      <vt:lpstr>PowerPoint Presentation</vt:lpstr>
      <vt:lpstr>Common Tasks involved in Data preparation</vt:lpstr>
      <vt:lpstr>   Applications of pandas</vt:lpstr>
      <vt:lpstr>Companies using pandas</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Python</dc:title>
  <dc:creator>Akshita Kanther</dc:creator>
  <cp:lastModifiedBy>Akshita Kanther</cp:lastModifiedBy>
  <cp:revision>83</cp:revision>
  <dcterms:created xsi:type="dcterms:W3CDTF">2020-10-21T12:27:07Z</dcterms:created>
  <dcterms:modified xsi:type="dcterms:W3CDTF">2021-04-08T02:38:47Z</dcterms:modified>
</cp:coreProperties>
</file>