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8"/>
  </p:notesMasterIdLst>
  <p:sldIdLst>
    <p:sldId id="263" r:id="rId2"/>
    <p:sldId id="256" r:id="rId3"/>
    <p:sldId id="264" r:id="rId4"/>
    <p:sldId id="258" r:id="rId5"/>
    <p:sldId id="257" r:id="rId6"/>
    <p:sldId id="267" r:id="rId7"/>
    <p:sldId id="288" r:id="rId8"/>
    <p:sldId id="259" r:id="rId9"/>
    <p:sldId id="292" r:id="rId10"/>
    <p:sldId id="289" r:id="rId11"/>
    <p:sldId id="290" r:id="rId12"/>
    <p:sldId id="291" r:id="rId13"/>
    <p:sldId id="268" r:id="rId14"/>
    <p:sldId id="287" r:id="rId15"/>
    <p:sldId id="265"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Choudhary" initials="SC" lastIdx="1" clrIdx="0">
    <p:extLst>
      <p:ext uri="{19B8F6BF-5375-455C-9EA6-DF929625EA0E}">
        <p15:presenceInfo xmlns:p15="http://schemas.microsoft.com/office/powerpoint/2012/main" userId="d93977945ba88d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snapToGrid="0">
      <p:cViewPr varScale="1">
        <p:scale>
          <a:sx n="62" d="100"/>
          <a:sy n="62" d="100"/>
        </p:scale>
        <p:origin x="8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3T22:14:20.33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6BBFC-6062-431D-961E-2556AE2702AD}" type="datetimeFigureOut">
              <a:rPr lang="en-IN" smtClean="0"/>
              <a:t>14-10-2019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54FB3-DB1F-4387-A379-18BEDC4ED168}" type="slidenum">
              <a:rPr lang="en-IN" smtClean="0"/>
              <a:t>‹#›</a:t>
            </a:fld>
            <a:endParaRPr lang="en-IN"/>
          </a:p>
        </p:txBody>
      </p:sp>
    </p:spTree>
    <p:extLst>
      <p:ext uri="{BB962C8B-B14F-4D97-AF65-F5344CB8AC3E}">
        <p14:creationId xmlns:p14="http://schemas.microsoft.com/office/powerpoint/2010/main" val="1826548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88CF53-5DBD-44A2-A19C-9352A90353C5}" type="slidenum">
              <a:rPr lang="en-IN" smtClean="0"/>
              <a:t>1</a:t>
            </a:fld>
            <a:endParaRPr lang="en-IN"/>
          </a:p>
        </p:txBody>
      </p:sp>
    </p:spTree>
    <p:extLst>
      <p:ext uri="{BB962C8B-B14F-4D97-AF65-F5344CB8AC3E}">
        <p14:creationId xmlns:p14="http://schemas.microsoft.com/office/powerpoint/2010/main" val="1788457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C30E31-45F9-4E16-86E1-5E31E5CDD332}" type="datetime1">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349483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AD103B-B247-4911-93E3-2B87E41D32FA}" type="datetime1">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63096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F54DD0-20BD-45CD-A64C-21E15C4D61EE}" type="datetime1">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1064009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2C23C6-7F09-4A09-9985-D4DB955C8353}" type="datetime1">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596DF-830C-4FD9-9930-0DEFA694D55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4107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EDA55-763C-4AF6-A1D0-7840135321DB}" type="datetime1">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202992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B1B37F-B884-4985-89FB-09DB84C807BD}" type="datetime1">
              <a:rPr lang="en-IN" smtClean="0"/>
              <a:t>14-10-2019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1662583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82D999-3EA6-4226-A412-B84357B42E3E}" type="datetime1">
              <a:rPr lang="en-IN" smtClean="0"/>
              <a:t>14-10-2019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3780494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A1CD9-6832-4FF0-822A-80DB68FB40D8}" type="datetime1">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4085280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564D7-909F-488F-88A5-D5CF0949FB47}" type="datetime1">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3393393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E024-CAFD-4F13-BCE4-9992EA92A3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70AE3C-5A2B-475C-A08A-530F922845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F7EDE-5B16-4F46-B244-6D8550D2BF26}"/>
              </a:ext>
            </a:extLst>
          </p:cNvPr>
          <p:cNvSpPr>
            <a:spLocks noGrp="1"/>
          </p:cNvSpPr>
          <p:nvPr>
            <p:ph type="dt" sz="half" idx="10"/>
          </p:nvPr>
        </p:nvSpPr>
        <p:spPr/>
        <p:txBody>
          <a:bodyPr/>
          <a:lstStyle/>
          <a:p>
            <a:fld id="{92188C2D-D644-4BF2-80A5-7F203650687B}" type="datetime1">
              <a:rPr lang="en-IN" smtClean="0"/>
              <a:t>14-10-2019</a:t>
            </a:fld>
            <a:endParaRPr lang="en-IN"/>
          </a:p>
        </p:txBody>
      </p:sp>
      <p:sp>
        <p:nvSpPr>
          <p:cNvPr id="5" name="Footer Placeholder 4">
            <a:extLst>
              <a:ext uri="{FF2B5EF4-FFF2-40B4-BE49-F238E27FC236}">
                <a16:creationId xmlns:a16="http://schemas.microsoft.com/office/drawing/2014/main" id="{91E79D82-2B45-4385-82A1-4152C50D2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628AD-CFE5-4DC3-AA4F-436B4C603C81}"/>
              </a:ext>
            </a:extLst>
          </p:cNvPr>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253498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D1052-5505-47A0-88EF-86D37F1F3995}" type="datetime1">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374780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0D762-418D-40E6-91DD-ABADC21B53F2}" type="datetime1">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142085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259713-9CFB-4C75-BCF5-2254E9AE15F3}" type="datetime1">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284957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780B46-EE48-4E43-A202-D1EF1C764446}" type="datetime1">
              <a:rPr lang="en-IN" smtClean="0"/>
              <a:t>14-10-2019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337856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22A816-40C5-40AD-AA51-BD1B278DDB6A}" type="datetime1">
              <a:rPr lang="en-IN" smtClean="0"/>
              <a:t>14-10-2019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118393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6D66E29-3BA6-4699-9480-733C321C0C9C}" type="datetime1">
              <a:rPr lang="en-IN" smtClean="0"/>
              <a:t>14-10-2019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91914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9B044D-CB7E-4615-AFD7-CC6BE11C7828}" type="datetime1">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269781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78F32B-1456-456F-A7FE-F3E6850B67C5}" type="datetime1">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596DF-830C-4FD9-9930-0DEFA694D555}" type="slidenum">
              <a:rPr lang="en-IN" smtClean="0"/>
              <a:t>‹#›</a:t>
            </a:fld>
            <a:endParaRPr lang="en-IN"/>
          </a:p>
        </p:txBody>
      </p:sp>
    </p:spTree>
    <p:extLst>
      <p:ext uri="{BB962C8B-B14F-4D97-AF65-F5344CB8AC3E}">
        <p14:creationId xmlns:p14="http://schemas.microsoft.com/office/powerpoint/2010/main" val="285388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65C5048-CF6B-46C4-8960-6833A6F072F0}" type="datetime1">
              <a:rPr lang="en-IN" smtClean="0"/>
              <a:t>14-10-2019</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E9596DF-830C-4FD9-9930-0DEFA694D555}" type="slidenum">
              <a:rPr lang="en-IN" smtClean="0"/>
              <a:t>‹#›</a:t>
            </a:fld>
            <a:endParaRPr lang="en-IN"/>
          </a:p>
        </p:txBody>
      </p:sp>
    </p:spTree>
    <p:extLst>
      <p:ext uri="{BB962C8B-B14F-4D97-AF65-F5344CB8AC3E}">
        <p14:creationId xmlns:p14="http://schemas.microsoft.com/office/powerpoint/2010/main" val="324305293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Control_key" TargetMode="External"/><Relationship Id="rId3" Type="http://schemas.openxmlformats.org/officeDocument/2006/relationships/hyperlink" Target="https://en.wikipedia.org/wiki/Control-Z" TargetMode="External"/><Relationship Id="rId7" Type="http://schemas.openxmlformats.org/officeDocument/2006/relationships/hyperlink" Target="https://en.wikipedia.org/wiki/Control-Y" TargetMode="External"/><Relationship Id="rId2" Type="http://schemas.openxmlformats.org/officeDocument/2006/relationships/hyperlink" Target="https://en.wikipedia.org/wiki/Microsoft_Windows" TargetMode="External"/><Relationship Id="rId1" Type="http://schemas.openxmlformats.org/officeDocument/2006/relationships/slideLayout" Target="../slideLayouts/slideLayout2.xml"/><Relationship Id="rId6" Type="http://schemas.openxmlformats.org/officeDocument/2006/relationships/hyperlink" Target="https://en.wikipedia.org/wiki/Command_key" TargetMode="External"/><Relationship Id="rId5" Type="http://schemas.openxmlformats.org/officeDocument/2006/relationships/hyperlink" Target="https://en.wikipedia.org/wiki/Macintosh" TargetMode="External"/><Relationship Id="rId4" Type="http://schemas.openxmlformats.org/officeDocument/2006/relationships/hyperlink" Target="https://en.wikipedia.org/wiki/Keybindings" TargetMode="External"/><Relationship Id="rId9" Type="http://schemas.openxmlformats.org/officeDocument/2006/relationships/hyperlink" Target="https://en.wikipedia.org/wiki/Shift_key"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quora.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77AC6C-C476-42BE-A81A-9D87209FC552}"/>
              </a:ext>
            </a:extLst>
          </p:cNvPr>
          <p:cNvSpPr/>
          <p:nvPr/>
        </p:nvSpPr>
        <p:spPr>
          <a:xfrm>
            <a:off x="2599730" y="234729"/>
            <a:ext cx="7754540" cy="1268296"/>
          </a:xfrm>
          <a:prstGeom prst="rect">
            <a:avLst/>
          </a:prstGeom>
        </p:spPr>
        <p:txBody>
          <a:bodyPr wrap="square">
            <a:spAutoFit/>
          </a:bodyPr>
          <a:lstStyle/>
          <a:p>
            <a:pPr algn="ctr">
              <a:lnSpc>
                <a:spcPct val="107000"/>
              </a:lnSpc>
              <a:spcAft>
                <a:spcPts val="600"/>
              </a:spcAft>
            </a:pPr>
            <a:r>
              <a:rPr lang="en-IN" sz="1500" b="1" dirty="0">
                <a:latin typeface="Calibri" panose="020F0502020204030204" pitchFamily="34" charset="0"/>
                <a:ea typeface="Calibri" panose="020F0502020204030204" pitchFamily="34" charset="0"/>
                <a:cs typeface="Calibri" panose="020F0502020204030204" pitchFamily="34" charset="0"/>
              </a:rPr>
              <a:t> </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600"/>
              </a:spcAft>
            </a:pPr>
            <a:r>
              <a:rPr lang="en-IN" sz="2700" b="1" dirty="0">
                <a:ea typeface="Calibri" panose="020F0502020204030204" pitchFamily="34" charset="0"/>
                <a:cs typeface="Calibri" panose="020F0502020204030204" pitchFamily="34" charset="0"/>
              </a:rPr>
              <a:t>MODY UNIVERSITY OF SCIENCE AND TECHNOLOGY</a:t>
            </a:r>
            <a:endParaRPr lang="en-IN" sz="2700" dirty="0">
              <a:ea typeface="Calibri" panose="020F0502020204030204" pitchFamily="34" charset="0"/>
              <a:cs typeface="Times New Roman" panose="02020603050405020304" pitchFamily="18" charset="0"/>
            </a:endParaRPr>
          </a:p>
          <a:p>
            <a:pPr algn="ctr">
              <a:lnSpc>
                <a:spcPct val="107000"/>
              </a:lnSpc>
              <a:spcAft>
                <a:spcPts val="600"/>
              </a:spcAft>
            </a:pPr>
            <a:r>
              <a:rPr lang="en-IN" sz="2100" dirty="0">
                <a:latin typeface="Calibri" panose="020F0502020204030204" pitchFamily="34" charset="0"/>
                <a:ea typeface="Calibri" panose="020F0502020204030204" pitchFamily="34" charset="0"/>
                <a:cs typeface="Calibri" panose="020F0502020204030204" pitchFamily="34" charset="0"/>
              </a:rPr>
              <a:t>SCHOOL OF ENGINEERING AND TECHNOLOGY</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6D7C24C-CAA2-400F-A09A-2EE5BFC6E26E}"/>
              </a:ext>
            </a:extLst>
          </p:cNvPr>
          <p:cNvPicPr/>
          <p:nvPr/>
        </p:nvPicPr>
        <p:blipFill rotWithShape="1">
          <a:blip r:embed="rId3" cstate="print">
            <a:extLst>
              <a:ext uri="{28A0092B-C50C-407E-A947-70E740481C1C}">
                <a14:useLocalDpi xmlns:a14="http://schemas.microsoft.com/office/drawing/2010/main" val="0"/>
              </a:ext>
            </a:extLst>
          </a:blip>
          <a:srcRect t="3497" r="3389"/>
          <a:stretch/>
        </p:blipFill>
        <p:spPr bwMode="auto">
          <a:xfrm>
            <a:off x="4493418" y="1751132"/>
            <a:ext cx="3205163" cy="1314450"/>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B35CB4F4-4848-4B74-9D81-59DF5692B086}"/>
              </a:ext>
            </a:extLst>
          </p:cNvPr>
          <p:cNvSpPr txBox="1"/>
          <p:nvPr/>
        </p:nvSpPr>
        <p:spPr>
          <a:xfrm>
            <a:off x="3230920" y="3221251"/>
            <a:ext cx="6102434" cy="415498"/>
          </a:xfrm>
          <a:prstGeom prst="rect">
            <a:avLst/>
          </a:prstGeom>
          <a:noFill/>
        </p:spPr>
        <p:txBody>
          <a:bodyPr wrap="square" rtlCol="0">
            <a:spAutoFit/>
          </a:bodyPr>
          <a:lstStyle/>
          <a:p>
            <a:pPr algn="ctr"/>
            <a:r>
              <a:rPr lang="en-IN" sz="2100" u="sng" dirty="0"/>
              <a:t>DATA STRUCTURES LAB (CS-14.223)</a:t>
            </a:r>
          </a:p>
        </p:txBody>
      </p:sp>
      <p:sp>
        <p:nvSpPr>
          <p:cNvPr id="8" name="TextBox 7">
            <a:extLst>
              <a:ext uri="{FF2B5EF4-FFF2-40B4-BE49-F238E27FC236}">
                <a16:creationId xmlns:a16="http://schemas.microsoft.com/office/drawing/2014/main" id="{4396BE44-B558-46A9-8700-4840A320CB79}"/>
              </a:ext>
            </a:extLst>
          </p:cNvPr>
          <p:cNvSpPr txBox="1"/>
          <p:nvPr/>
        </p:nvSpPr>
        <p:spPr>
          <a:xfrm>
            <a:off x="843279" y="4536971"/>
            <a:ext cx="5711649" cy="1015663"/>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SUBMITTED TO </a:t>
            </a:r>
            <a:r>
              <a:rPr lang="en-IN" b="1" dirty="0">
                <a:latin typeface="Times New Roman" panose="02020603050405020304" pitchFamily="18" charset="0"/>
                <a:cs typeface="Times New Roman" panose="02020603050405020304" pitchFamily="18" charset="0"/>
              </a:rPr>
              <a:t>- </a:t>
            </a:r>
            <a:r>
              <a:rPr lang="en-IN" b="1" dirty="0">
                <a:latin typeface="Algerian" panose="04020705040A02060702" pitchFamily="82" charset="0"/>
              </a:rPr>
              <a:t> </a:t>
            </a:r>
          </a:p>
          <a:p>
            <a:pPr marL="342900" indent="-342900">
              <a:buFont typeface="Arial" panose="020B0604020202020204" pitchFamily="34" charset="0"/>
              <a:buChar char="•"/>
            </a:pPr>
            <a:r>
              <a:rPr lang="en-IN" sz="2100" dirty="0" err="1"/>
              <a:t>Dr.</a:t>
            </a:r>
            <a:r>
              <a:rPr lang="en-IN" sz="2100" dirty="0"/>
              <a:t> Puneet Kumar Gupta</a:t>
            </a:r>
          </a:p>
          <a:p>
            <a:pPr marL="342900" indent="-342900">
              <a:buFont typeface="Arial" panose="020B0604020202020204" pitchFamily="34" charset="0"/>
              <a:buChar char="•"/>
            </a:pPr>
            <a:r>
              <a:rPr lang="en-IN" sz="2100" dirty="0"/>
              <a:t>Mr. Hitesh Jangir</a:t>
            </a:r>
          </a:p>
        </p:txBody>
      </p:sp>
      <p:sp>
        <p:nvSpPr>
          <p:cNvPr id="11" name="TextBox 10">
            <a:extLst>
              <a:ext uri="{FF2B5EF4-FFF2-40B4-BE49-F238E27FC236}">
                <a16:creationId xmlns:a16="http://schemas.microsoft.com/office/drawing/2014/main" id="{300A7A56-546D-4703-8069-B65517D04984}"/>
              </a:ext>
            </a:extLst>
          </p:cNvPr>
          <p:cNvSpPr txBox="1"/>
          <p:nvPr/>
        </p:nvSpPr>
        <p:spPr>
          <a:xfrm rot="10800000" flipV="1">
            <a:off x="4367807" y="3717528"/>
            <a:ext cx="3828660" cy="369332"/>
          </a:xfrm>
          <a:prstGeom prst="rect">
            <a:avLst/>
          </a:prstGeom>
          <a:noFill/>
        </p:spPr>
        <p:txBody>
          <a:bodyPr wrap="square" rtlCol="0">
            <a:spAutoFit/>
          </a:bodyPr>
          <a:lstStyle/>
          <a:p>
            <a:pPr algn="ctr"/>
            <a:r>
              <a:rPr lang="en-IN" dirty="0"/>
              <a:t>PROJECT BASED LEARNING-PHASE II</a:t>
            </a:r>
          </a:p>
        </p:txBody>
      </p:sp>
      <p:sp>
        <p:nvSpPr>
          <p:cNvPr id="5" name="TextBox 4">
            <a:extLst>
              <a:ext uri="{FF2B5EF4-FFF2-40B4-BE49-F238E27FC236}">
                <a16:creationId xmlns:a16="http://schemas.microsoft.com/office/drawing/2014/main" id="{BBC3EF6A-CA29-4368-9CCE-88A35EE4D9D4}"/>
              </a:ext>
            </a:extLst>
          </p:cNvPr>
          <p:cNvSpPr txBox="1"/>
          <p:nvPr/>
        </p:nvSpPr>
        <p:spPr>
          <a:xfrm>
            <a:off x="7885262" y="4536971"/>
            <a:ext cx="4042577" cy="1477328"/>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SUBMITTED BY-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NIDHI CHOUDHARY(180074)</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HIRAL JAIN(180167)</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AKSHITA KANTHER(180161)</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SIMRAN JAIN(180181)</a:t>
            </a:r>
          </a:p>
        </p:txBody>
      </p:sp>
    </p:spTree>
    <p:extLst>
      <p:ext uri="{BB962C8B-B14F-4D97-AF65-F5344CB8AC3E}">
        <p14:creationId xmlns:p14="http://schemas.microsoft.com/office/powerpoint/2010/main" val="310820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E5C1-AD75-4829-B8E9-9F7E5319E1E6}"/>
              </a:ext>
            </a:extLst>
          </p:cNvPr>
          <p:cNvSpPr>
            <a:spLocks noGrp="1"/>
          </p:cNvSpPr>
          <p:nvPr>
            <p:ph type="title"/>
          </p:nvPr>
        </p:nvSpPr>
        <p:spPr>
          <a:xfrm>
            <a:off x="149560" y="10255"/>
            <a:ext cx="10364451" cy="1596177"/>
          </a:xfrm>
        </p:spPr>
        <p:txBody>
          <a:bodyPr/>
          <a:lstStyle/>
          <a:p>
            <a:r>
              <a:rPr lang="en-IN" dirty="0">
                <a:latin typeface="Times New Roman" panose="02020603050405020304" pitchFamily="18" charset="0"/>
                <a:cs typeface="Times New Roman" panose="02020603050405020304" pitchFamily="18" charset="0"/>
              </a:rPr>
              <a:t>Undo </a:t>
            </a:r>
          </a:p>
        </p:txBody>
      </p:sp>
      <p:sp>
        <p:nvSpPr>
          <p:cNvPr id="3" name="Content Placeholder 2">
            <a:extLst>
              <a:ext uri="{FF2B5EF4-FFF2-40B4-BE49-F238E27FC236}">
                <a16:creationId xmlns:a16="http://schemas.microsoft.com/office/drawing/2014/main" id="{CCD79587-507E-4B9F-8C46-52AC90F04F48}"/>
              </a:ext>
            </a:extLst>
          </p:cNvPr>
          <p:cNvSpPr>
            <a:spLocks noGrp="1"/>
          </p:cNvSpPr>
          <p:nvPr>
            <p:ph sz="quarter" idx="13"/>
          </p:nvPr>
        </p:nvSpPr>
        <p:spPr>
          <a:xfrm>
            <a:off x="914087" y="993827"/>
            <a:ext cx="10363826" cy="3424107"/>
          </a:xfrm>
        </p:spPr>
        <p:txBody>
          <a:bodyPr/>
          <a:lstStyle/>
          <a:p>
            <a:pPr marL="0" indent="0" algn="just">
              <a:buNone/>
            </a:pPr>
            <a:r>
              <a:rPr lang="en-IN" sz="2400" cap="none" dirty="0">
                <a:latin typeface="Times New Roman" panose="02020603050405020304" pitchFamily="18" charset="0"/>
                <a:cs typeface="Times New Roman" panose="02020603050405020304" pitchFamily="18" charset="0"/>
              </a:rPr>
              <a:t>Last in first out that is what undo is doing which means that last action we have performed is the first action we are going to reverse. If we do undo again ,the second last action will be reversed again and so on until the entire stack exhausts.</a:t>
            </a:r>
          </a:p>
          <a:p>
            <a:pPr marL="0" indent="0">
              <a:buNone/>
            </a:pPr>
            <a:endParaRPr lang="en-IN" dirty="0"/>
          </a:p>
        </p:txBody>
      </p:sp>
      <p:sp>
        <p:nvSpPr>
          <p:cNvPr id="4" name="Slide Number Placeholder 3">
            <a:extLst>
              <a:ext uri="{FF2B5EF4-FFF2-40B4-BE49-F238E27FC236}">
                <a16:creationId xmlns:a16="http://schemas.microsoft.com/office/drawing/2014/main" id="{B1A7DD70-3A82-4B27-B987-4C5003E60F6C}"/>
              </a:ext>
            </a:extLst>
          </p:cNvPr>
          <p:cNvSpPr>
            <a:spLocks noGrp="1"/>
          </p:cNvSpPr>
          <p:nvPr>
            <p:ph type="sldNum" sz="quarter" idx="12"/>
          </p:nvPr>
        </p:nvSpPr>
        <p:spPr/>
        <p:txBody>
          <a:bodyPr/>
          <a:lstStyle/>
          <a:p>
            <a:fld id="{1E9596DF-830C-4FD9-9930-0DEFA694D555}" type="slidenum">
              <a:rPr lang="en-IN" smtClean="0"/>
              <a:t>10</a:t>
            </a:fld>
            <a:endParaRPr lang="en-IN"/>
          </a:p>
        </p:txBody>
      </p:sp>
      <p:pic>
        <p:nvPicPr>
          <p:cNvPr id="5" name="Picture 4">
            <a:extLst>
              <a:ext uri="{FF2B5EF4-FFF2-40B4-BE49-F238E27FC236}">
                <a16:creationId xmlns:a16="http://schemas.microsoft.com/office/drawing/2014/main" id="{6F00EE5D-8E26-4ABE-9F7F-C03C45C0F2F9}"/>
              </a:ext>
            </a:extLst>
          </p:cNvPr>
          <p:cNvPicPr/>
          <p:nvPr/>
        </p:nvPicPr>
        <p:blipFill>
          <a:blip r:embed="rId2"/>
          <a:srcRect t="7962" r="6795" b="17516"/>
          <a:stretch>
            <a:fillRect/>
          </a:stretch>
        </p:blipFill>
        <p:spPr bwMode="auto">
          <a:xfrm>
            <a:off x="2957190" y="2579575"/>
            <a:ext cx="2773680" cy="1712053"/>
          </a:xfrm>
          <a:prstGeom prst="rect">
            <a:avLst/>
          </a:prstGeom>
          <a:noFill/>
          <a:ln w="9525">
            <a:noFill/>
            <a:miter lim="800000"/>
            <a:headEnd/>
            <a:tailEnd/>
          </a:ln>
        </p:spPr>
      </p:pic>
      <p:pic>
        <p:nvPicPr>
          <p:cNvPr id="9" name="Picture 8">
            <a:extLst>
              <a:ext uri="{FF2B5EF4-FFF2-40B4-BE49-F238E27FC236}">
                <a16:creationId xmlns:a16="http://schemas.microsoft.com/office/drawing/2014/main" id="{0DA078D8-B0BA-47F6-AE81-D9FB04E8E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062" y="2621356"/>
            <a:ext cx="3018971" cy="1712052"/>
          </a:xfrm>
          <a:prstGeom prst="rect">
            <a:avLst/>
          </a:prstGeom>
        </p:spPr>
      </p:pic>
      <p:sp>
        <p:nvSpPr>
          <p:cNvPr id="10" name="Arrow: Right 9">
            <a:extLst>
              <a:ext uri="{FF2B5EF4-FFF2-40B4-BE49-F238E27FC236}">
                <a16:creationId xmlns:a16="http://schemas.microsoft.com/office/drawing/2014/main" id="{9C31A8F8-BA4F-4DB8-A802-D3710B4A2AB2}"/>
              </a:ext>
            </a:extLst>
          </p:cNvPr>
          <p:cNvSpPr/>
          <p:nvPr/>
        </p:nvSpPr>
        <p:spPr>
          <a:xfrm>
            <a:off x="6023363" y="3337682"/>
            <a:ext cx="58928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B4909EB-674D-4A17-9251-5B9B0ABB8231}"/>
              </a:ext>
            </a:extLst>
          </p:cNvPr>
          <p:cNvSpPr txBox="1"/>
          <p:nvPr/>
        </p:nvSpPr>
        <p:spPr>
          <a:xfrm>
            <a:off x="1113247" y="4417934"/>
            <a:ext cx="8900786" cy="923330"/>
          </a:xfrm>
          <a:prstGeom prst="rect">
            <a:avLst/>
          </a:prstGeom>
          <a:noFill/>
        </p:spPr>
        <p:txBody>
          <a:bodyPr wrap="square" rtlCol="0">
            <a:spAutoFit/>
          </a:bodyPr>
          <a:lstStyle/>
          <a:p>
            <a:r>
              <a:rPr lang="en-IN" dirty="0"/>
              <a:t>After performing the undo the user has two option either to perform the action or to undo again.</a:t>
            </a:r>
          </a:p>
          <a:p>
            <a:endParaRPr lang="en-IN" dirty="0"/>
          </a:p>
        </p:txBody>
      </p:sp>
      <p:pic>
        <p:nvPicPr>
          <p:cNvPr id="13" name="Picture 12">
            <a:extLst>
              <a:ext uri="{FF2B5EF4-FFF2-40B4-BE49-F238E27FC236}">
                <a16:creationId xmlns:a16="http://schemas.microsoft.com/office/drawing/2014/main" id="{AB7AC205-941C-4357-BB3E-90EBCECC3913}"/>
              </a:ext>
            </a:extLst>
          </p:cNvPr>
          <p:cNvPicPr/>
          <p:nvPr/>
        </p:nvPicPr>
        <p:blipFill>
          <a:blip r:embed="rId4"/>
          <a:srcRect t="8280" b="9554"/>
          <a:stretch>
            <a:fillRect/>
          </a:stretch>
        </p:blipFill>
        <p:spPr bwMode="auto">
          <a:xfrm>
            <a:off x="4518256" y="5042315"/>
            <a:ext cx="3599494" cy="1645735"/>
          </a:xfrm>
          <a:prstGeom prst="rect">
            <a:avLst/>
          </a:prstGeom>
          <a:noFill/>
          <a:ln w="9525">
            <a:noFill/>
            <a:miter lim="800000"/>
            <a:headEnd/>
            <a:tailEnd/>
          </a:ln>
        </p:spPr>
      </p:pic>
    </p:spTree>
    <p:extLst>
      <p:ext uri="{BB962C8B-B14F-4D97-AF65-F5344CB8AC3E}">
        <p14:creationId xmlns:p14="http://schemas.microsoft.com/office/powerpoint/2010/main" val="269286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F7DC-066C-48F2-AA6A-835C04FC7285}"/>
              </a:ext>
            </a:extLst>
          </p:cNvPr>
          <p:cNvSpPr>
            <a:spLocks noGrp="1"/>
          </p:cNvSpPr>
          <p:nvPr>
            <p:ph type="title"/>
          </p:nvPr>
        </p:nvSpPr>
        <p:spPr>
          <a:xfrm>
            <a:off x="531667" y="-32571"/>
            <a:ext cx="10364451" cy="1596177"/>
          </a:xfrm>
        </p:spPr>
        <p:txBody>
          <a:bodyPr/>
          <a:lstStyle/>
          <a:p>
            <a:r>
              <a:rPr lang="en-IN" dirty="0"/>
              <a:t>REDO</a:t>
            </a:r>
          </a:p>
        </p:txBody>
      </p:sp>
      <p:sp>
        <p:nvSpPr>
          <p:cNvPr id="3" name="Content Placeholder 2">
            <a:extLst>
              <a:ext uri="{FF2B5EF4-FFF2-40B4-BE49-F238E27FC236}">
                <a16:creationId xmlns:a16="http://schemas.microsoft.com/office/drawing/2014/main" id="{EA8ECBE9-387E-43D9-810E-5E8E11DA93BC}"/>
              </a:ext>
            </a:extLst>
          </p:cNvPr>
          <p:cNvSpPr>
            <a:spLocks noGrp="1"/>
          </p:cNvSpPr>
          <p:nvPr>
            <p:ph sz="quarter" idx="13"/>
          </p:nvPr>
        </p:nvSpPr>
        <p:spPr>
          <a:xfrm>
            <a:off x="914087" y="1021033"/>
            <a:ext cx="10363826" cy="4815934"/>
          </a:xfrm>
        </p:spPr>
        <p:txBody>
          <a:bodyPr/>
          <a:lstStyle/>
          <a:p>
            <a:pPr algn="just"/>
            <a:r>
              <a:rPr lang="en-IN" sz="1800" cap="none" dirty="0">
                <a:latin typeface="Times New Roman" panose="02020603050405020304" pitchFamily="18" charset="0"/>
                <a:cs typeface="Times New Roman" panose="02020603050405020304" pitchFamily="18" charset="0"/>
              </a:rPr>
              <a:t>Redo is basically reverse of undo operation.</a:t>
            </a:r>
          </a:p>
          <a:p>
            <a:pPr algn="just"/>
            <a:r>
              <a:rPr lang="en-IN" sz="1800" cap="none" dirty="0">
                <a:latin typeface="Times New Roman" panose="02020603050405020304" pitchFamily="18" charset="0"/>
                <a:cs typeface="Times New Roman" panose="02020603050405020304" pitchFamily="18" charset="0"/>
              </a:rPr>
              <a:t>For redo , we require one more stack.</a:t>
            </a:r>
          </a:p>
          <a:p>
            <a:pPr algn="just"/>
            <a:r>
              <a:rPr lang="en-IN" sz="1800" cap="none" dirty="0">
                <a:latin typeface="Times New Roman" panose="02020603050405020304" pitchFamily="18" charset="0"/>
                <a:cs typeface="Times New Roman" panose="02020603050405020304" pitchFamily="18" charset="0"/>
              </a:rPr>
              <a:t>Each time we perform the operation we remove the item from undo stack and add it to the redo stack.</a:t>
            </a:r>
          </a:p>
          <a:p>
            <a:pPr algn="just"/>
            <a:r>
              <a:rPr lang="en-IN" sz="1800" cap="none" dirty="0">
                <a:latin typeface="Times New Roman" panose="02020603050405020304" pitchFamily="18" charset="0"/>
                <a:cs typeface="Times New Roman" panose="02020603050405020304" pitchFamily="18" charset="0"/>
              </a:rPr>
              <a:t>When the user say redo , we move the item from the redo stack to the undo stack that is we do all the actions in the opposite direction.</a:t>
            </a:r>
          </a:p>
          <a:p>
            <a:endParaRPr lang="en-IN" dirty="0"/>
          </a:p>
          <a:p>
            <a:endParaRPr lang="en-IN" dirty="0"/>
          </a:p>
        </p:txBody>
      </p:sp>
      <p:sp>
        <p:nvSpPr>
          <p:cNvPr id="4" name="Slide Number Placeholder 3">
            <a:extLst>
              <a:ext uri="{FF2B5EF4-FFF2-40B4-BE49-F238E27FC236}">
                <a16:creationId xmlns:a16="http://schemas.microsoft.com/office/drawing/2014/main" id="{B7D240B5-0990-4A55-900F-199C33B698D1}"/>
              </a:ext>
            </a:extLst>
          </p:cNvPr>
          <p:cNvSpPr>
            <a:spLocks noGrp="1"/>
          </p:cNvSpPr>
          <p:nvPr>
            <p:ph type="sldNum" sz="quarter" idx="12"/>
          </p:nvPr>
        </p:nvSpPr>
        <p:spPr/>
        <p:txBody>
          <a:bodyPr/>
          <a:lstStyle/>
          <a:p>
            <a:fld id="{1E9596DF-830C-4FD9-9930-0DEFA694D555}" type="slidenum">
              <a:rPr lang="en-IN" smtClean="0"/>
              <a:t>11</a:t>
            </a:fld>
            <a:endParaRPr lang="en-IN"/>
          </a:p>
        </p:txBody>
      </p:sp>
      <p:pic>
        <p:nvPicPr>
          <p:cNvPr id="5" name="Picture 4">
            <a:extLst>
              <a:ext uri="{FF2B5EF4-FFF2-40B4-BE49-F238E27FC236}">
                <a16:creationId xmlns:a16="http://schemas.microsoft.com/office/drawing/2014/main" id="{7F4950B3-2AA6-407C-9662-DACD74618A71}"/>
              </a:ext>
            </a:extLst>
          </p:cNvPr>
          <p:cNvPicPr>
            <a:picLocks noChangeAspect="1" noChangeArrowheads="1"/>
          </p:cNvPicPr>
          <p:nvPr/>
        </p:nvPicPr>
        <p:blipFill>
          <a:blip r:embed="rId2"/>
          <a:srcRect/>
          <a:stretch>
            <a:fillRect/>
          </a:stretch>
        </p:blipFill>
        <p:spPr bwMode="auto">
          <a:xfrm>
            <a:off x="705165" y="3792936"/>
            <a:ext cx="3535680" cy="1909220"/>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904747C7-F71E-4BD6-9257-CE25BB5EA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891" y="3792936"/>
            <a:ext cx="3389011" cy="1832713"/>
          </a:xfrm>
          <a:prstGeom prst="rect">
            <a:avLst/>
          </a:prstGeom>
        </p:spPr>
      </p:pic>
    </p:spTree>
    <p:extLst>
      <p:ext uri="{BB962C8B-B14F-4D97-AF65-F5344CB8AC3E}">
        <p14:creationId xmlns:p14="http://schemas.microsoft.com/office/powerpoint/2010/main" val="273407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7C39-05A2-4828-A92D-BAE0627B42D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75D80261-476C-470F-ADA2-796E0BDDFEB3}"/>
              </a:ext>
            </a:extLst>
          </p:cNvPr>
          <p:cNvSpPr>
            <a:spLocks noGrp="1"/>
          </p:cNvSpPr>
          <p:nvPr>
            <p:ph sz="quarter" idx="13"/>
          </p:nvPr>
        </p:nvSpPr>
        <p:spPr>
          <a:xfrm>
            <a:off x="914399" y="903550"/>
            <a:ext cx="10363826" cy="3424107"/>
          </a:xfrm>
        </p:spPr>
        <p:txBody>
          <a:bodyPr/>
          <a:lstStyle/>
          <a:p>
            <a:pPr algn="just"/>
            <a:r>
              <a:rPr lang="en-IN" cap="none" dirty="0">
                <a:latin typeface="Times New Roman" panose="02020603050405020304" pitchFamily="18" charset="0"/>
                <a:cs typeface="Times New Roman" panose="02020603050405020304" pitchFamily="18" charset="0"/>
              </a:rPr>
              <a:t>There is one limitation that if we have undone several steps and we perform a brand new action we lose the ability to redo because if we try to redo it may lead to inconsistency in the final results .</a:t>
            </a:r>
          </a:p>
          <a:p>
            <a:pPr algn="just"/>
            <a:r>
              <a:rPr lang="en-IN" cap="none" dirty="0">
                <a:latin typeface="Times New Roman" panose="02020603050405020304" pitchFamily="18" charset="0"/>
                <a:cs typeface="Times New Roman" panose="02020603050405020304" pitchFamily="18" charset="0"/>
              </a:rPr>
              <a:t>If we have done the steps several times and then perform new actions the redo stack becomes clear .We can no longer recover those items </a:t>
            </a:r>
            <a:r>
              <a:rPr lang="en-IN" dirty="0">
                <a:latin typeface="Times New Roman" panose="02020603050405020304" pitchFamily="18" charset="0"/>
                <a:cs typeface="Times New Roman" panose="02020603050405020304" pitchFamily="18" charset="0"/>
              </a:rPr>
              <a:t>.</a:t>
            </a:r>
          </a:p>
          <a:p>
            <a:endParaRPr lang="en-IN" dirty="0"/>
          </a:p>
        </p:txBody>
      </p:sp>
      <p:sp>
        <p:nvSpPr>
          <p:cNvPr id="4" name="Slide Number Placeholder 3">
            <a:extLst>
              <a:ext uri="{FF2B5EF4-FFF2-40B4-BE49-F238E27FC236}">
                <a16:creationId xmlns:a16="http://schemas.microsoft.com/office/drawing/2014/main" id="{83C39F1F-7C76-45F7-A7F2-B69116338B20}"/>
              </a:ext>
            </a:extLst>
          </p:cNvPr>
          <p:cNvSpPr>
            <a:spLocks noGrp="1"/>
          </p:cNvSpPr>
          <p:nvPr>
            <p:ph type="sldNum" sz="quarter" idx="12"/>
          </p:nvPr>
        </p:nvSpPr>
        <p:spPr/>
        <p:txBody>
          <a:bodyPr/>
          <a:lstStyle/>
          <a:p>
            <a:fld id="{1E9596DF-830C-4FD9-9930-0DEFA694D555}" type="slidenum">
              <a:rPr lang="en-IN" smtClean="0"/>
              <a:t>12</a:t>
            </a:fld>
            <a:endParaRPr lang="en-IN"/>
          </a:p>
        </p:txBody>
      </p:sp>
      <p:pic>
        <p:nvPicPr>
          <p:cNvPr id="6" name="Picture 5">
            <a:extLst>
              <a:ext uri="{FF2B5EF4-FFF2-40B4-BE49-F238E27FC236}">
                <a16:creationId xmlns:a16="http://schemas.microsoft.com/office/drawing/2014/main" id="{91473AE5-D821-41A6-BCD9-A4F8A556A8B4}"/>
              </a:ext>
            </a:extLst>
          </p:cNvPr>
          <p:cNvPicPr>
            <a:picLocks noChangeAspect="1"/>
          </p:cNvPicPr>
          <p:nvPr/>
        </p:nvPicPr>
        <p:blipFill rotWithShape="1">
          <a:blip r:embed="rId2">
            <a:extLst>
              <a:ext uri="{28A0092B-C50C-407E-A947-70E740481C1C}">
                <a14:useLocalDpi xmlns:a14="http://schemas.microsoft.com/office/drawing/2010/main" val="0"/>
              </a:ext>
            </a:extLst>
          </a:blip>
          <a:srcRect t="3855" b="7470"/>
          <a:stretch/>
        </p:blipFill>
        <p:spPr>
          <a:xfrm>
            <a:off x="4688698" y="3291783"/>
            <a:ext cx="3648558" cy="1816452"/>
          </a:xfrm>
          <a:prstGeom prst="rect">
            <a:avLst/>
          </a:prstGeom>
        </p:spPr>
      </p:pic>
      <p:pic>
        <p:nvPicPr>
          <p:cNvPr id="7" name="Picture 6">
            <a:extLst>
              <a:ext uri="{FF2B5EF4-FFF2-40B4-BE49-F238E27FC236}">
                <a16:creationId xmlns:a16="http://schemas.microsoft.com/office/drawing/2014/main" id="{D2BB8114-40F8-4D9D-A95B-2C36FA6705C8}"/>
              </a:ext>
            </a:extLst>
          </p:cNvPr>
          <p:cNvPicPr/>
          <p:nvPr/>
        </p:nvPicPr>
        <p:blipFill>
          <a:blip r:embed="rId3"/>
          <a:srcRect l="2541" t="7325" r="4471" b="8280"/>
          <a:stretch>
            <a:fillRect/>
          </a:stretch>
        </p:blipFill>
        <p:spPr bwMode="auto">
          <a:xfrm>
            <a:off x="8591308" y="3261573"/>
            <a:ext cx="3398520" cy="1819884"/>
          </a:xfrm>
          <a:prstGeom prst="rect">
            <a:avLst/>
          </a:prstGeom>
          <a:noFill/>
          <a:ln w="9525">
            <a:noFill/>
            <a:miter lim="800000"/>
            <a:headEnd/>
            <a:tailEnd/>
          </a:ln>
        </p:spPr>
      </p:pic>
      <p:pic>
        <p:nvPicPr>
          <p:cNvPr id="8" name="Picture 7">
            <a:extLst>
              <a:ext uri="{FF2B5EF4-FFF2-40B4-BE49-F238E27FC236}">
                <a16:creationId xmlns:a16="http://schemas.microsoft.com/office/drawing/2014/main" id="{A7AAB313-9E35-407A-AA86-42410066D564}"/>
              </a:ext>
            </a:extLst>
          </p:cNvPr>
          <p:cNvPicPr/>
          <p:nvPr/>
        </p:nvPicPr>
        <p:blipFill>
          <a:blip r:embed="rId4"/>
          <a:srcRect l="4499" t="4459" r="4292" b="9236"/>
          <a:stretch>
            <a:fillRect/>
          </a:stretch>
        </p:blipFill>
        <p:spPr bwMode="auto">
          <a:xfrm>
            <a:off x="403877" y="3295215"/>
            <a:ext cx="3878494" cy="1816452"/>
          </a:xfrm>
          <a:prstGeom prst="rect">
            <a:avLst/>
          </a:prstGeom>
          <a:noFill/>
          <a:ln w="9525">
            <a:noFill/>
            <a:miter lim="800000"/>
            <a:headEnd/>
            <a:tailEnd/>
          </a:ln>
        </p:spPr>
      </p:pic>
    </p:spTree>
    <p:extLst>
      <p:ext uri="{BB962C8B-B14F-4D97-AF65-F5344CB8AC3E}">
        <p14:creationId xmlns:p14="http://schemas.microsoft.com/office/powerpoint/2010/main" val="52151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89A8-2394-4BA2-9892-4406339AB20C}"/>
              </a:ext>
            </a:extLst>
          </p:cNvPr>
          <p:cNvSpPr>
            <a:spLocks noGrp="1"/>
          </p:cNvSpPr>
          <p:nvPr>
            <p:ph type="title"/>
          </p:nvPr>
        </p:nvSpPr>
        <p:spPr>
          <a:xfrm>
            <a:off x="466735" y="293395"/>
            <a:ext cx="10364451" cy="1596177"/>
          </a:xfrm>
        </p:spPr>
        <p:txBody>
          <a:bodyPr/>
          <a:lstStyle/>
          <a:p>
            <a:r>
              <a:rPr lang="en-IN" b="1" dirty="0"/>
              <a:t>SUMMARY</a:t>
            </a:r>
          </a:p>
        </p:txBody>
      </p:sp>
      <p:sp>
        <p:nvSpPr>
          <p:cNvPr id="3" name="Content Placeholder 2">
            <a:extLst>
              <a:ext uri="{FF2B5EF4-FFF2-40B4-BE49-F238E27FC236}">
                <a16:creationId xmlns:a16="http://schemas.microsoft.com/office/drawing/2014/main" id="{8087CF9B-D67A-4848-9EB9-AFEE108ADA5F}"/>
              </a:ext>
            </a:extLst>
          </p:cNvPr>
          <p:cNvSpPr>
            <a:spLocks noGrp="1"/>
          </p:cNvSpPr>
          <p:nvPr>
            <p:ph sz="quarter" idx="13"/>
          </p:nvPr>
        </p:nvSpPr>
        <p:spPr>
          <a:xfrm>
            <a:off x="914400" y="1432372"/>
            <a:ext cx="10363826" cy="3424107"/>
          </a:xfrm>
        </p:spPr>
        <p:txBody>
          <a:bodyPr>
            <a:noAutofit/>
          </a:bodyPr>
          <a:lstStyle/>
          <a:p>
            <a:pPr marL="0" indent="0" algn="just">
              <a:buNone/>
            </a:pPr>
            <a:r>
              <a:rPr lang="en-IN" sz="1800" cap="none" dirty="0">
                <a:latin typeface="Times New Roman" panose="02020603050405020304" pitchFamily="18" charset="0"/>
                <a:cs typeface="Times New Roman" panose="02020603050405020304" pitchFamily="18" charset="0"/>
              </a:rPr>
              <a:t>The best way to look at undo/redo is two stacks of operations the user has performed:</a:t>
            </a:r>
          </a:p>
          <a:p>
            <a:pPr algn="just"/>
            <a:r>
              <a:rPr lang="en-IN" sz="1800" cap="none" dirty="0">
                <a:latin typeface="Times New Roman" panose="02020603050405020304" pitchFamily="18" charset="0"/>
                <a:cs typeface="Times New Roman" panose="02020603050405020304" pitchFamily="18" charset="0"/>
              </a:rPr>
              <a:t>The </a:t>
            </a:r>
            <a:r>
              <a:rPr lang="en-IN" sz="1800" u="sng" cap="none" dirty="0">
                <a:latin typeface="Times New Roman" panose="02020603050405020304" pitchFamily="18" charset="0"/>
                <a:cs typeface="Times New Roman" panose="02020603050405020304" pitchFamily="18" charset="0"/>
              </a:rPr>
              <a:t>undo stack </a:t>
            </a:r>
            <a:r>
              <a:rPr lang="en-IN" sz="1800" cap="none" dirty="0">
                <a:latin typeface="Times New Roman" panose="02020603050405020304" pitchFamily="18" charset="0"/>
                <a:cs typeface="Times New Roman" panose="02020603050405020304" pitchFamily="18" charset="0"/>
              </a:rPr>
              <a:t>is the history of what they have done </a:t>
            </a:r>
          </a:p>
          <a:p>
            <a:pPr algn="just"/>
            <a:r>
              <a:rPr lang="en-IN" sz="1800" cap="none" dirty="0">
                <a:latin typeface="Times New Roman" panose="02020603050405020304" pitchFamily="18" charset="0"/>
                <a:cs typeface="Times New Roman" panose="02020603050405020304" pitchFamily="18" charset="0"/>
              </a:rPr>
              <a:t>The </a:t>
            </a:r>
            <a:r>
              <a:rPr lang="en-IN" sz="1800" u="sng" cap="none" dirty="0">
                <a:latin typeface="Times New Roman" panose="02020603050405020304" pitchFamily="18" charset="0"/>
                <a:cs typeface="Times New Roman" panose="02020603050405020304" pitchFamily="18" charset="0"/>
              </a:rPr>
              <a:t>redo stack </a:t>
            </a:r>
            <a:r>
              <a:rPr lang="en-IN" sz="1800" cap="none" dirty="0">
                <a:latin typeface="Times New Roman" panose="02020603050405020304" pitchFamily="18" charset="0"/>
                <a:cs typeface="Times New Roman" panose="02020603050405020304" pitchFamily="18" charset="0"/>
              </a:rPr>
              <a:t>is basically back to the initial state before they started undoing</a:t>
            </a:r>
          </a:p>
          <a:p>
            <a:pPr marL="0" indent="0" algn="just">
              <a:buNone/>
            </a:pPr>
            <a:r>
              <a:rPr lang="en-IN" sz="1800" cap="none" dirty="0">
                <a:latin typeface="Times New Roman" panose="02020603050405020304" pitchFamily="18" charset="0"/>
                <a:cs typeface="Times New Roman" panose="02020603050405020304" pitchFamily="18" charset="0"/>
              </a:rPr>
              <a:t>So, as the user does something in the </a:t>
            </a:r>
            <a:r>
              <a:rPr lang="en-IN" sz="1800" cap="none" dirty="0" err="1">
                <a:latin typeface="Times New Roman" panose="02020603050405020304" pitchFamily="18" charset="0"/>
                <a:cs typeface="Times New Roman" panose="02020603050405020304" pitchFamily="18" charset="0"/>
              </a:rPr>
              <a:t>application,we</a:t>
            </a:r>
            <a:r>
              <a:rPr lang="en-IN" sz="1800" cap="none" dirty="0">
                <a:latin typeface="Times New Roman" panose="02020603050405020304" pitchFamily="18" charset="0"/>
                <a:cs typeface="Times New Roman" panose="02020603050405020304" pitchFamily="18" charset="0"/>
              </a:rPr>
              <a:t> push an action onto the undo stack.</a:t>
            </a:r>
          </a:p>
          <a:p>
            <a:pPr marL="0" indent="0" algn="just">
              <a:buNone/>
            </a:pPr>
            <a:r>
              <a:rPr lang="en-IN" sz="1800" cap="none" dirty="0">
                <a:latin typeface="Times New Roman" panose="02020603050405020304" pitchFamily="18" charset="0"/>
                <a:cs typeface="Times New Roman" panose="02020603050405020304" pitchFamily="18" charset="0"/>
              </a:rPr>
              <a:t>If the user ‘</a:t>
            </a:r>
            <a:r>
              <a:rPr lang="en-IN" sz="1800" cap="none" dirty="0" err="1">
                <a:latin typeface="Times New Roman" panose="02020603050405020304" pitchFamily="18" charset="0"/>
                <a:cs typeface="Times New Roman" panose="02020603050405020304" pitchFamily="18" charset="0"/>
              </a:rPr>
              <a:t>undos</a:t>
            </a:r>
            <a:r>
              <a:rPr lang="en-IN" sz="1800" cap="none" dirty="0">
                <a:latin typeface="Times New Roman" panose="02020603050405020304" pitchFamily="18" charset="0"/>
                <a:cs typeface="Times New Roman" panose="02020603050405020304" pitchFamily="18" charset="0"/>
              </a:rPr>
              <a:t>’ an </a:t>
            </a:r>
            <a:r>
              <a:rPr lang="en-IN" sz="1800" cap="none" dirty="0" err="1">
                <a:latin typeface="Times New Roman" panose="02020603050405020304" pitchFamily="18" charset="0"/>
                <a:cs typeface="Times New Roman" panose="02020603050405020304" pitchFamily="18" charset="0"/>
              </a:rPr>
              <a:t>action,we</a:t>
            </a:r>
            <a:r>
              <a:rPr lang="en-IN" sz="1800" cap="none" dirty="0">
                <a:latin typeface="Times New Roman" panose="02020603050405020304" pitchFamily="18" charset="0"/>
                <a:cs typeface="Times New Roman" panose="02020603050405020304" pitchFamily="18" charset="0"/>
              </a:rPr>
              <a:t> pop off the undo </a:t>
            </a:r>
            <a:r>
              <a:rPr lang="en-IN" sz="1800" cap="none" dirty="0" err="1">
                <a:latin typeface="Times New Roman" panose="02020603050405020304" pitchFamily="18" charset="0"/>
                <a:cs typeface="Times New Roman" panose="02020603050405020304" pitchFamily="18" charset="0"/>
              </a:rPr>
              <a:t>stack,do</a:t>
            </a:r>
            <a:r>
              <a:rPr lang="en-IN" sz="1800" cap="none" dirty="0">
                <a:latin typeface="Times New Roman" panose="02020603050405020304" pitchFamily="18" charset="0"/>
                <a:cs typeface="Times New Roman" panose="02020603050405020304" pitchFamily="18" charset="0"/>
              </a:rPr>
              <a:t> the </a:t>
            </a:r>
            <a:r>
              <a:rPr lang="en-IN" sz="1800" cap="none" dirty="0" err="1">
                <a:latin typeface="Times New Roman" panose="02020603050405020304" pitchFamily="18" charset="0"/>
                <a:cs typeface="Times New Roman" panose="02020603050405020304" pitchFamily="18" charset="0"/>
              </a:rPr>
              <a:t>operation,then</a:t>
            </a:r>
            <a:r>
              <a:rPr lang="en-IN" sz="1800" cap="none" dirty="0">
                <a:latin typeface="Times New Roman" panose="02020603050405020304" pitchFamily="18" charset="0"/>
                <a:cs typeface="Times New Roman" panose="02020603050405020304" pitchFamily="18" charset="0"/>
              </a:rPr>
              <a:t> we push an action onto the redo stack.</a:t>
            </a:r>
          </a:p>
        </p:txBody>
      </p:sp>
      <p:sp>
        <p:nvSpPr>
          <p:cNvPr id="4" name="Slide Number Placeholder 3">
            <a:extLst>
              <a:ext uri="{FF2B5EF4-FFF2-40B4-BE49-F238E27FC236}">
                <a16:creationId xmlns:a16="http://schemas.microsoft.com/office/drawing/2014/main" id="{7414D643-123F-4E01-9A41-B263DB3F74C8}"/>
              </a:ext>
            </a:extLst>
          </p:cNvPr>
          <p:cNvSpPr>
            <a:spLocks noGrp="1"/>
          </p:cNvSpPr>
          <p:nvPr>
            <p:ph type="sldNum" sz="quarter" idx="12"/>
          </p:nvPr>
        </p:nvSpPr>
        <p:spPr/>
        <p:txBody>
          <a:bodyPr/>
          <a:lstStyle/>
          <a:p>
            <a:fld id="{1E9596DF-830C-4FD9-9930-0DEFA694D555}" type="slidenum">
              <a:rPr lang="en-IN" smtClean="0"/>
              <a:t>13</a:t>
            </a:fld>
            <a:endParaRPr lang="en-IN"/>
          </a:p>
        </p:txBody>
      </p:sp>
    </p:spTree>
    <p:extLst>
      <p:ext uri="{BB962C8B-B14F-4D97-AF65-F5344CB8AC3E}">
        <p14:creationId xmlns:p14="http://schemas.microsoft.com/office/powerpoint/2010/main" val="308605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4CBA-F9DA-4A83-A60D-E2EEC0F1934A}"/>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8D0E8E5E-9B3D-4643-963A-CCC7657B6A6E}"/>
              </a:ext>
            </a:extLst>
          </p:cNvPr>
          <p:cNvSpPr>
            <a:spLocks noGrp="1"/>
          </p:cNvSpPr>
          <p:nvPr>
            <p:ph sz="quarter" idx="13"/>
          </p:nvPr>
        </p:nvSpPr>
        <p:spPr/>
        <p:txBody>
          <a:bodyPr/>
          <a:lstStyle/>
          <a:p>
            <a:r>
              <a:rPr lang="en-IN" cap="none" dirty="0"/>
              <a:t>MICROSOFT OFFICE –POWER POINT, EXCEL, WORD</a:t>
            </a:r>
          </a:p>
          <a:p>
            <a:r>
              <a:rPr lang="en-US" cap="none" dirty="0"/>
              <a:t>IN MOST </a:t>
            </a:r>
            <a:r>
              <a:rPr lang="en-US" cap="none" dirty="0">
                <a:hlinkClick r:id="rId2" tooltip="Microsoft Windows"/>
              </a:rPr>
              <a:t>WINDOWS</a:t>
            </a:r>
            <a:r>
              <a:rPr lang="en-US" cap="none" dirty="0"/>
              <a:t> APPLICATIONS, THE UNDO COMMAND IS ACTIVATED BY PRESSING THE </a:t>
            </a:r>
            <a:r>
              <a:rPr lang="en-US" cap="none" dirty="0">
                <a:hlinkClick r:id="rId3" tooltip="Control-Z"/>
              </a:rPr>
              <a:t>CTRL+Z</a:t>
            </a:r>
            <a:r>
              <a:rPr lang="en-US" cap="none" dirty="0"/>
              <a:t> OR ALT+BACKSPACE </a:t>
            </a:r>
            <a:r>
              <a:rPr lang="en-US" cap="none" dirty="0">
                <a:hlinkClick r:id="rId4" tooltip="Keybindings"/>
              </a:rPr>
              <a:t>KEYBINDINGS</a:t>
            </a:r>
            <a:r>
              <a:rPr lang="en-US" cap="none" dirty="0"/>
              <a:t>. IN ALL </a:t>
            </a:r>
            <a:r>
              <a:rPr lang="en-US" cap="none" dirty="0">
                <a:hlinkClick r:id="rId5" tooltip="Macintosh"/>
              </a:rPr>
              <a:t>MACINTOSH</a:t>
            </a:r>
            <a:r>
              <a:rPr lang="en-US" cap="none" dirty="0"/>
              <a:t> APPLICATIONS, THE UNDO COMMAND IS ACTIVATED BY PRESSING </a:t>
            </a:r>
            <a:r>
              <a:rPr lang="en-US" cap="none" dirty="0">
                <a:hlinkClick r:id="rId6" tooltip="Command key"/>
              </a:rPr>
              <a:t>COMMAND</a:t>
            </a:r>
            <a:r>
              <a:rPr lang="en-US" cap="none" dirty="0"/>
              <a:t>-Z. THE COMMON COMMAND FOR REDO ON MICROSOFT WINDOWS SYSTEMS IS </a:t>
            </a:r>
            <a:r>
              <a:rPr lang="en-US" cap="none" dirty="0">
                <a:hlinkClick r:id="rId7" tooltip="Control-Y"/>
              </a:rPr>
              <a:t>CTRL+Y</a:t>
            </a:r>
            <a:r>
              <a:rPr lang="en-US" cap="none" dirty="0"/>
              <a:t> OR </a:t>
            </a:r>
            <a:r>
              <a:rPr lang="en-US" cap="none" dirty="0">
                <a:hlinkClick r:id="rId8" tooltip="Control key"/>
              </a:rPr>
              <a:t>CTRL</a:t>
            </a:r>
            <a:r>
              <a:rPr lang="en-US" cap="none" dirty="0"/>
              <a:t>+</a:t>
            </a:r>
            <a:r>
              <a:rPr lang="en-US" cap="none" dirty="0">
                <a:hlinkClick r:id="rId9" tooltip="Shift key"/>
              </a:rPr>
              <a:t>SHIFT</a:t>
            </a:r>
            <a:r>
              <a:rPr lang="en-US" cap="none" dirty="0"/>
              <a:t>+Z. THE COMMON COMMAND FOR REDO ON APPLE MACINTOSH SYSTEMS IS </a:t>
            </a:r>
            <a:r>
              <a:rPr lang="en-US" cap="none" dirty="0">
                <a:hlinkClick r:id="rId6" tooltip="Command key"/>
              </a:rPr>
              <a:t>COMMAND</a:t>
            </a:r>
            <a:r>
              <a:rPr lang="en-US" cap="none" dirty="0"/>
              <a:t>-</a:t>
            </a:r>
            <a:r>
              <a:rPr lang="en-US" cap="none" dirty="0">
                <a:hlinkClick r:id="rId9" tooltip="Shift key"/>
              </a:rPr>
              <a:t>SHIFT</a:t>
            </a:r>
            <a:r>
              <a:rPr lang="en-US" cap="none" dirty="0"/>
              <a:t>-Z.</a:t>
            </a:r>
            <a:endParaRPr lang="en-IN" cap="none" dirty="0"/>
          </a:p>
        </p:txBody>
      </p:sp>
      <p:sp>
        <p:nvSpPr>
          <p:cNvPr id="4" name="Slide Number Placeholder 3">
            <a:extLst>
              <a:ext uri="{FF2B5EF4-FFF2-40B4-BE49-F238E27FC236}">
                <a16:creationId xmlns:a16="http://schemas.microsoft.com/office/drawing/2014/main" id="{280FE0C4-905F-4AE4-B22F-20CEF674E018}"/>
              </a:ext>
            </a:extLst>
          </p:cNvPr>
          <p:cNvSpPr>
            <a:spLocks noGrp="1"/>
          </p:cNvSpPr>
          <p:nvPr>
            <p:ph type="sldNum" sz="quarter" idx="12"/>
          </p:nvPr>
        </p:nvSpPr>
        <p:spPr/>
        <p:txBody>
          <a:bodyPr/>
          <a:lstStyle/>
          <a:p>
            <a:fld id="{1E9596DF-830C-4FD9-9930-0DEFA694D555}" type="slidenum">
              <a:rPr lang="en-IN" smtClean="0"/>
              <a:t>14</a:t>
            </a:fld>
            <a:endParaRPr lang="en-IN"/>
          </a:p>
        </p:txBody>
      </p:sp>
    </p:spTree>
    <p:extLst>
      <p:ext uri="{BB962C8B-B14F-4D97-AF65-F5344CB8AC3E}">
        <p14:creationId xmlns:p14="http://schemas.microsoft.com/office/powerpoint/2010/main" val="259923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5CE0-98D5-43B0-810D-799A6D187AFF}"/>
              </a:ext>
            </a:extLst>
          </p:cNvPr>
          <p:cNvSpPr>
            <a:spLocks noGrp="1"/>
          </p:cNvSpPr>
          <p:nvPr>
            <p:ph type="title"/>
          </p:nvPr>
        </p:nvSpPr>
        <p:spPr/>
        <p:txBody>
          <a:bodyPr/>
          <a:lstStyle/>
          <a:p>
            <a:r>
              <a:rPr lang="en-IN" b="1" dirty="0"/>
              <a:t>BIBLIOGRAPHY</a:t>
            </a:r>
          </a:p>
        </p:txBody>
      </p:sp>
      <p:sp>
        <p:nvSpPr>
          <p:cNvPr id="4" name="Content Placeholder 3">
            <a:extLst>
              <a:ext uri="{FF2B5EF4-FFF2-40B4-BE49-F238E27FC236}">
                <a16:creationId xmlns:a16="http://schemas.microsoft.com/office/drawing/2014/main" id="{34006F9B-65ED-4EF6-99C2-5A69080B637C}"/>
              </a:ext>
            </a:extLst>
          </p:cNvPr>
          <p:cNvSpPr>
            <a:spLocks noGrp="1"/>
          </p:cNvSpPr>
          <p:nvPr>
            <p:ph sz="quarter" idx="13"/>
          </p:nvPr>
        </p:nvSpPr>
        <p:spPr/>
        <p:txBody>
          <a:bodyPr/>
          <a:lstStyle/>
          <a:p>
            <a:r>
              <a:rPr lang="en-IN" cap="none" dirty="0"/>
              <a:t>Data Structures and Algorithms by Alfred </a:t>
            </a:r>
            <a:r>
              <a:rPr lang="en-IN" cap="none" dirty="0" err="1"/>
              <a:t>V.Aho</a:t>
            </a:r>
            <a:endParaRPr lang="en-IN" cap="none" dirty="0"/>
          </a:p>
          <a:p>
            <a:r>
              <a:rPr lang="en-IN" cap="none" dirty="0"/>
              <a:t>Wikipedia</a:t>
            </a:r>
          </a:p>
          <a:p>
            <a:r>
              <a:rPr lang="en-IN" cap="none" dirty="0">
                <a:hlinkClick r:id="rId2"/>
              </a:rPr>
              <a:t>https://www.quora.com/</a:t>
            </a:r>
            <a:endParaRPr lang="en-IN" cap="none" dirty="0"/>
          </a:p>
          <a:p>
            <a:r>
              <a:rPr lang="en-IN" cap="none" dirty="0"/>
              <a:t>www.youtube.com</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3A610A2-F434-41C1-B6EE-E70D6DC48140}"/>
              </a:ext>
            </a:extLst>
          </p:cNvPr>
          <p:cNvSpPr>
            <a:spLocks noGrp="1"/>
          </p:cNvSpPr>
          <p:nvPr>
            <p:ph type="sldNum" sz="quarter" idx="12"/>
          </p:nvPr>
        </p:nvSpPr>
        <p:spPr/>
        <p:txBody>
          <a:bodyPr/>
          <a:lstStyle/>
          <a:p>
            <a:fld id="{1E9596DF-830C-4FD9-9930-0DEFA694D555}" type="slidenum">
              <a:rPr lang="en-IN" smtClean="0"/>
              <a:t>15</a:t>
            </a:fld>
            <a:endParaRPr lang="en-IN"/>
          </a:p>
        </p:txBody>
      </p:sp>
    </p:spTree>
    <p:extLst>
      <p:ext uri="{BB962C8B-B14F-4D97-AF65-F5344CB8AC3E}">
        <p14:creationId xmlns:p14="http://schemas.microsoft.com/office/powerpoint/2010/main" val="1836416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93C55FCC-750F-4654-8A2D-FAD85F18318C}" type="slidenum">
              <a:rPr lang="en-US" smtClean="0">
                <a:solidFill>
                  <a:srgbClr val="000000"/>
                </a:solidFill>
              </a:rPr>
              <a:pPr/>
              <a:t>16</a:t>
            </a:fld>
            <a:endParaRPr lang="en-US">
              <a:solidFill>
                <a:srgbClr val="000000"/>
              </a:solidFill>
            </a:endParaRPr>
          </a:p>
        </p:txBody>
      </p:sp>
      <p:pic>
        <p:nvPicPr>
          <p:cNvPr id="28678" name="Picture 6" descr="See the source image"/>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98BC9F-8B25-4CF3-98BB-5D0E57594BF8}"/>
              </a:ext>
            </a:extLst>
          </p:cNvPr>
          <p:cNvSpPr>
            <a:spLocks noGrp="1"/>
          </p:cNvSpPr>
          <p:nvPr>
            <p:ph type="title"/>
          </p:nvPr>
        </p:nvSpPr>
        <p:spPr>
          <a:xfrm>
            <a:off x="969966" y="1182065"/>
            <a:ext cx="10592113" cy="2719043"/>
          </a:xfrm>
        </p:spPr>
        <p:txBody>
          <a:bodyPr>
            <a:normAutofit fontScale="90000"/>
          </a:bodyPr>
          <a:lstStyle/>
          <a:p>
            <a:pPr>
              <a:lnSpc>
                <a:spcPct val="150000"/>
              </a:lnSpc>
            </a:pPr>
            <a:r>
              <a:rPr lang="en-IN" sz="4400" b="1" dirty="0">
                <a:latin typeface="Times New Roman" panose="02020603050405020304" pitchFamily="18" charset="0"/>
                <a:cs typeface="Times New Roman" panose="02020603050405020304" pitchFamily="18" charset="0"/>
              </a:rPr>
              <a:t>Implementation of undo &amp; redo operation on string using stack</a:t>
            </a:r>
            <a:br>
              <a:rPr lang="en-IN" sz="4400" b="1" dirty="0">
                <a:latin typeface="Times New Roman" panose="02020603050405020304" pitchFamily="18" charset="0"/>
                <a:cs typeface="Times New Roman" panose="02020603050405020304" pitchFamily="18" charset="0"/>
              </a:rPr>
            </a:br>
            <a:br>
              <a:rPr lang="en-IN" sz="4400" b="1" dirty="0">
                <a:latin typeface="Times New Roman" panose="02020603050405020304" pitchFamily="18" charset="0"/>
                <a:cs typeface="Times New Roman" panose="02020603050405020304" pitchFamily="18" charset="0"/>
              </a:rPr>
            </a:br>
            <a:endParaRPr lang="en-IN" sz="4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E0D9365-C605-45C2-A44E-C491C36D24C7}"/>
              </a:ext>
            </a:extLst>
          </p:cNvPr>
          <p:cNvSpPr>
            <a:spLocks noGrp="1"/>
          </p:cNvSpPr>
          <p:nvPr>
            <p:ph type="sldNum" sz="quarter" idx="12"/>
          </p:nvPr>
        </p:nvSpPr>
        <p:spPr>
          <a:xfrm>
            <a:off x="10514011" y="5883275"/>
            <a:ext cx="804229" cy="385445"/>
          </a:xfrm>
        </p:spPr>
        <p:txBody>
          <a:bodyPr/>
          <a:lstStyle/>
          <a:p>
            <a:fld id="{1E9596DF-830C-4FD9-9930-0DEFA694D555}" type="slidenum">
              <a:rPr lang="en-IN" smtClean="0"/>
              <a:t>2</a:t>
            </a:fld>
            <a:endParaRPr lang="en-IN" dirty="0"/>
          </a:p>
        </p:txBody>
      </p:sp>
      <p:pic>
        <p:nvPicPr>
          <p:cNvPr id="5" name="Picture 4">
            <a:extLst>
              <a:ext uri="{FF2B5EF4-FFF2-40B4-BE49-F238E27FC236}">
                <a16:creationId xmlns:a16="http://schemas.microsoft.com/office/drawing/2014/main" id="{E1CA4656-DA1B-4C12-ACA9-ADB1BB72D06F}"/>
              </a:ext>
            </a:extLst>
          </p:cNvPr>
          <p:cNvPicPr>
            <a:picLocks noChangeAspect="1"/>
          </p:cNvPicPr>
          <p:nvPr/>
        </p:nvPicPr>
        <p:blipFill rotWithShape="1">
          <a:blip r:embed="rId2">
            <a:extLst>
              <a:ext uri="{28A0092B-C50C-407E-A947-70E740481C1C}">
                <a14:useLocalDpi xmlns:a14="http://schemas.microsoft.com/office/drawing/2010/main" val="0"/>
              </a:ext>
            </a:extLst>
          </a:blip>
          <a:srcRect l="15612" r="14060" b="16926"/>
          <a:stretch/>
        </p:blipFill>
        <p:spPr>
          <a:xfrm>
            <a:off x="3273902" y="2734310"/>
            <a:ext cx="4980574" cy="2941625"/>
          </a:xfrm>
          <a:prstGeom prst="rect">
            <a:avLst/>
          </a:prstGeom>
        </p:spPr>
      </p:pic>
    </p:spTree>
    <p:extLst>
      <p:ext uri="{BB962C8B-B14F-4D97-AF65-F5344CB8AC3E}">
        <p14:creationId xmlns:p14="http://schemas.microsoft.com/office/powerpoint/2010/main" val="206547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8EA8-EB52-4035-B09D-4022499D4256}"/>
              </a:ext>
            </a:extLst>
          </p:cNvPr>
          <p:cNvSpPr>
            <a:spLocks noGrp="1"/>
          </p:cNvSpPr>
          <p:nvPr>
            <p:ph type="title"/>
          </p:nvPr>
        </p:nvSpPr>
        <p:spPr/>
        <p:txBody>
          <a:bodyPr>
            <a:normAutofit/>
          </a:bodyPr>
          <a:lstStyle/>
          <a:p>
            <a:pPr algn="l"/>
            <a:r>
              <a:rPr lang="en-IN" sz="4400" b="1" dirty="0">
                <a:latin typeface="Times New Roman" panose="02020603050405020304" pitchFamily="18" charset="0"/>
                <a:cs typeface="Times New Roman" panose="02020603050405020304" pitchFamily="18" charset="0"/>
              </a:rPr>
              <a:t>CONTENTS</a:t>
            </a:r>
            <a:endParaRPr lang="en-IN" sz="4400" dirty="0"/>
          </a:p>
        </p:txBody>
      </p:sp>
      <p:sp>
        <p:nvSpPr>
          <p:cNvPr id="3" name="Content Placeholder 2">
            <a:extLst>
              <a:ext uri="{FF2B5EF4-FFF2-40B4-BE49-F238E27FC236}">
                <a16:creationId xmlns:a16="http://schemas.microsoft.com/office/drawing/2014/main" id="{19EE1B1E-F855-4231-9704-E9F2297107CF}"/>
              </a:ext>
            </a:extLst>
          </p:cNvPr>
          <p:cNvSpPr>
            <a:spLocks noGrp="1"/>
          </p:cNvSpPr>
          <p:nvPr>
            <p:ph sz="quarter" idx="13"/>
          </p:nvPr>
        </p:nvSpPr>
        <p:spPr>
          <a:xfrm>
            <a:off x="914399" y="1920052"/>
            <a:ext cx="10363826" cy="3424107"/>
          </a:xfrm>
        </p:spPr>
        <p:txBody>
          <a:bodyPr>
            <a:normAutofit fontScale="77500" lnSpcReduction="20000"/>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Language used &amp; data structure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Stack</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Push &amp; pop operation in stack</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undo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redo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Summary</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bibliography</a:t>
            </a:r>
          </a:p>
          <a:p>
            <a:pPr marL="0" indent="0">
              <a:buNone/>
            </a:pPr>
            <a:endParaRPr lang="en-IN" dirty="0"/>
          </a:p>
        </p:txBody>
      </p:sp>
      <p:sp>
        <p:nvSpPr>
          <p:cNvPr id="4" name="Slide Number Placeholder 3">
            <a:extLst>
              <a:ext uri="{FF2B5EF4-FFF2-40B4-BE49-F238E27FC236}">
                <a16:creationId xmlns:a16="http://schemas.microsoft.com/office/drawing/2014/main" id="{91C2FF15-1D64-40A0-A5EC-F35F638838A6}"/>
              </a:ext>
            </a:extLst>
          </p:cNvPr>
          <p:cNvSpPr>
            <a:spLocks noGrp="1"/>
          </p:cNvSpPr>
          <p:nvPr>
            <p:ph type="sldNum" sz="quarter" idx="12"/>
          </p:nvPr>
        </p:nvSpPr>
        <p:spPr/>
        <p:txBody>
          <a:bodyPr/>
          <a:lstStyle/>
          <a:p>
            <a:fld id="{1E9596DF-830C-4FD9-9930-0DEFA694D555}" type="slidenum">
              <a:rPr lang="en-IN" smtClean="0"/>
              <a:t>3</a:t>
            </a:fld>
            <a:endParaRPr lang="en-IN"/>
          </a:p>
        </p:txBody>
      </p:sp>
      <p:pic>
        <p:nvPicPr>
          <p:cNvPr id="5" name="Picture 4">
            <a:extLst>
              <a:ext uri="{FF2B5EF4-FFF2-40B4-BE49-F238E27FC236}">
                <a16:creationId xmlns:a16="http://schemas.microsoft.com/office/drawing/2014/main" id="{4E3B0A0C-7890-422E-B7EC-C9E1F19D2294}"/>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7572576" y="2189294"/>
            <a:ext cx="2791613" cy="23749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2279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667" y="182208"/>
            <a:ext cx="10364451" cy="1596177"/>
          </a:xfrm>
        </p:spPr>
        <p:txBody>
          <a:bodyPr>
            <a:normAutofit/>
          </a:bodyPr>
          <a:lstStyle/>
          <a:p>
            <a:r>
              <a:rPr lang="en-US" sz="4400" b="1" dirty="0">
                <a:latin typeface="Times New Roman" panose="02020603050405020304" pitchFamily="18" charset="0"/>
                <a:cs typeface="Times New Roman" panose="02020603050405020304" pitchFamily="18" charset="0"/>
              </a:rPr>
              <a:t>INTRODUCTION</a:t>
            </a:r>
          </a:p>
        </p:txBody>
      </p:sp>
      <p:sp>
        <p:nvSpPr>
          <p:cNvPr id="5" name="Content Placeholder 4"/>
          <p:cNvSpPr>
            <a:spLocks noGrp="1"/>
          </p:cNvSpPr>
          <p:nvPr>
            <p:ph idx="1"/>
          </p:nvPr>
        </p:nvSpPr>
        <p:spPr>
          <a:xfrm>
            <a:off x="253374" y="1371413"/>
            <a:ext cx="11268066" cy="4348667"/>
          </a:xfrm>
        </p:spPr>
        <p:txBody>
          <a:bodyPr>
            <a:noAutofit/>
          </a:bodyPr>
          <a:lstStyle/>
          <a:p>
            <a:pPr algn="just">
              <a:lnSpc>
                <a:spcPct val="200000"/>
              </a:lnSpc>
              <a:buNone/>
            </a:pPr>
            <a:r>
              <a:rPr lang="en-US" sz="1600" dirty="0">
                <a:latin typeface="Times New Roman" panose="02020603050405020304" pitchFamily="18" charset="0"/>
                <a:cs typeface="Times New Roman" panose="02020603050405020304" pitchFamily="18" charset="0"/>
              </a:rPr>
              <a:t>     </a:t>
            </a:r>
            <a:r>
              <a:rPr lang="en-US" sz="1600" cap="none" dirty="0">
                <a:latin typeface="Times New Roman" panose="02020603050405020304" pitchFamily="18" charset="0"/>
                <a:cs typeface="Times New Roman" panose="02020603050405020304" pitchFamily="18" charset="0"/>
              </a:rPr>
              <a:t>Undo and redo are an interactive technique which is implemented in many computer programs. It erases the last change done to the document or string reverting it to an older state. with the possibility of undo, users can explore and work with the programs without fear of making mistakes because it can easily be undone. the opposite of undo is redo. the redo command reverses the undo. in most windows applications, the undo command is activated by pressing the </a:t>
            </a:r>
            <a:r>
              <a:rPr lang="en-US" sz="1600" cap="none" dirty="0" err="1">
                <a:latin typeface="Times New Roman" panose="02020603050405020304" pitchFamily="18" charset="0"/>
                <a:cs typeface="Times New Roman" panose="02020603050405020304" pitchFamily="18" charset="0"/>
              </a:rPr>
              <a:t>ctrl+z</a:t>
            </a:r>
            <a:r>
              <a:rPr lang="en-US" sz="1600" cap="none" dirty="0">
                <a:latin typeface="Times New Roman" panose="02020603050405020304" pitchFamily="18" charset="0"/>
                <a:cs typeface="Times New Roman" panose="02020603050405020304" pitchFamily="18" charset="0"/>
              </a:rPr>
              <a:t> or </a:t>
            </a:r>
            <a:r>
              <a:rPr lang="en-US" sz="1600" cap="none" dirty="0" err="1">
                <a:latin typeface="Times New Roman" panose="02020603050405020304" pitchFamily="18" charset="0"/>
                <a:cs typeface="Times New Roman" panose="02020603050405020304" pitchFamily="18" charset="0"/>
              </a:rPr>
              <a:t>alt+backspace</a:t>
            </a:r>
            <a:r>
              <a:rPr lang="en-US" sz="1600" cap="none" dirty="0">
                <a:latin typeface="Times New Roman" panose="02020603050405020304" pitchFamily="18" charset="0"/>
                <a:cs typeface="Times New Roman" panose="02020603050405020304" pitchFamily="18" charset="0"/>
              </a:rPr>
              <a:t> </a:t>
            </a:r>
            <a:r>
              <a:rPr lang="en-US" sz="1600" cap="none" dirty="0" err="1">
                <a:latin typeface="Times New Roman" panose="02020603050405020304" pitchFamily="18" charset="0"/>
                <a:cs typeface="Times New Roman" panose="02020603050405020304" pitchFamily="18" charset="0"/>
              </a:rPr>
              <a:t>keybindings</a:t>
            </a:r>
            <a:r>
              <a:rPr lang="en-US" sz="1600" cap="none" dirty="0">
                <a:latin typeface="Times New Roman" panose="02020603050405020304" pitchFamily="18" charset="0"/>
                <a:cs typeface="Times New Roman" panose="02020603050405020304" pitchFamily="18" charset="0"/>
              </a:rPr>
              <a:t>. the common command for redo on </a:t>
            </a:r>
            <a:r>
              <a:rPr lang="en-US" sz="1600" cap="none" dirty="0" err="1">
                <a:latin typeface="Times New Roman" panose="02020603050405020304" pitchFamily="18" charset="0"/>
                <a:cs typeface="Times New Roman" panose="02020603050405020304" pitchFamily="18" charset="0"/>
              </a:rPr>
              <a:t>microsoft</a:t>
            </a:r>
            <a:r>
              <a:rPr lang="en-US" sz="1600" cap="none" dirty="0">
                <a:latin typeface="Times New Roman" panose="02020603050405020304" pitchFamily="18" charset="0"/>
                <a:cs typeface="Times New Roman" panose="02020603050405020304" pitchFamily="18" charset="0"/>
              </a:rPr>
              <a:t> windows systems is </a:t>
            </a:r>
            <a:r>
              <a:rPr lang="en-US" sz="1600" cap="none" dirty="0" err="1">
                <a:latin typeface="Times New Roman" panose="02020603050405020304" pitchFamily="18" charset="0"/>
                <a:cs typeface="Times New Roman" panose="02020603050405020304" pitchFamily="18" charset="0"/>
              </a:rPr>
              <a:t>ctrl+y</a:t>
            </a:r>
            <a:r>
              <a:rPr lang="en-US" sz="1600" cap="none" dirty="0">
                <a:latin typeface="Times New Roman" panose="02020603050405020304" pitchFamily="18" charset="0"/>
                <a:cs typeface="Times New Roman" panose="02020603050405020304" pitchFamily="18" charset="0"/>
              </a:rPr>
              <a:t> or </a:t>
            </a:r>
            <a:r>
              <a:rPr lang="en-US" sz="1600" cap="none" dirty="0" err="1">
                <a:latin typeface="Times New Roman" panose="02020603050405020304" pitchFamily="18" charset="0"/>
                <a:cs typeface="Times New Roman" panose="02020603050405020304" pitchFamily="18" charset="0"/>
              </a:rPr>
              <a:t>ctrl+shift+z</a:t>
            </a:r>
            <a:r>
              <a:rPr lang="en-US" sz="1600" cap="none"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3C9B368-30BB-4AA4-B3E7-963E1E70A0AC}"/>
              </a:ext>
            </a:extLst>
          </p:cNvPr>
          <p:cNvSpPr>
            <a:spLocks noGrp="1"/>
          </p:cNvSpPr>
          <p:nvPr>
            <p:ph type="sldNum" sz="quarter" idx="12"/>
          </p:nvPr>
        </p:nvSpPr>
        <p:spPr/>
        <p:txBody>
          <a:bodyPr/>
          <a:lstStyle/>
          <a:p>
            <a:fld id="{1E9596DF-830C-4FD9-9930-0DEFA694D555}"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091" y="482880"/>
            <a:ext cx="10364451" cy="1596177"/>
          </a:xfrm>
        </p:spPr>
        <p:txBody>
          <a:bodyPr>
            <a:normAutofit/>
          </a:bodyPr>
          <a:lstStyle/>
          <a:p>
            <a:r>
              <a:rPr lang="en-US" sz="2400" b="1" dirty="0">
                <a:latin typeface="Times New Roman" panose="02020603050405020304" pitchFamily="18" charset="0"/>
                <a:cs typeface="Times New Roman" panose="02020603050405020304" pitchFamily="18" charset="0"/>
              </a:rPr>
              <a:t>C programing language</a:t>
            </a:r>
            <a:r>
              <a:rPr lang="en-US" sz="2400"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010920" y="1192612"/>
            <a:ext cx="9503091" cy="337169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C is a procedural programming language. It was initially developed by Dennis Ritchie as a system programming language to write operating system. C programming is considered as the base for other programming languages, that is why it is known as mother language. </a:t>
            </a:r>
          </a:p>
          <a:p>
            <a:r>
              <a:rPr lang="en-US" dirty="0"/>
              <a:t>   </a:t>
            </a:r>
            <a:endParaRPr lang="en-US" sz="2400" b="1" u="sng" dirty="0"/>
          </a:p>
          <a:p>
            <a:endParaRPr lang="en-US" dirty="0"/>
          </a:p>
          <a:p>
            <a:endParaRPr lang="en-US" dirty="0"/>
          </a:p>
          <a:p>
            <a:pPr>
              <a:lnSpc>
                <a:spcPct val="150000"/>
              </a:lnSpc>
            </a:pPr>
            <a:endParaRPr lang="en-US" dirty="0"/>
          </a:p>
          <a:p>
            <a:pPr>
              <a:lnSpc>
                <a:spcPct val="150000"/>
              </a:lnSpc>
              <a:buFont typeface="Arial" pitchFamily="34" charset="0"/>
              <a:buChar char="•"/>
            </a:pPr>
            <a:endParaRPr lang="en-US" dirty="0"/>
          </a:p>
          <a:p>
            <a:pPr>
              <a:lnSpc>
                <a:spcPct val="150000"/>
              </a:lnSpc>
            </a:pPr>
            <a:br>
              <a:rPr lang="en-US" dirty="0"/>
            </a:br>
            <a:endParaRPr lang="en-US" dirty="0"/>
          </a:p>
        </p:txBody>
      </p:sp>
      <p:pic>
        <p:nvPicPr>
          <p:cNvPr id="5" name="Picture 2" descr="Image result for FEATURES OF C">
            <a:extLst>
              <a:ext uri="{FF2B5EF4-FFF2-40B4-BE49-F238E27FC236}">
                <a16:creationId xmlns:a16="http://schemas.microsoft.com/office/drawing/2014/main" id="{0DADBE24-6D82-4FEA-B826-CC1B57FA2B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26" r="15478" b="11042"/>
          <a:stretch/>
        </p:blipFill>
        <p:spPr bwMode="auto">
          <a:xfrm>
            <a:off x="1082039" y="4282312"/>
            <a:ext cx="3850363" cy="210188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1CCC2B1-3643-45C4-BC1C-A8419E3FAC43}"/>
              </a:ext>
            </a:extLst>
          </p:cNvPr>
          <p:cNvSpPr>
            <a:spLocks noGrp="1"/>
          </p:cNvSpPr>
          <p:nvPr>
            <p:ph type="sldNum" sz="quarter" idx="12"/>
          </p:nvPr>
        </p:nvSpPr>
        <p:spPr/>
        <p:txBody>
          <a:bodyPr/>
          <a:lstStyle/>
          <a:p>
            <a:fld id="{1E9596DF-830C-4FD9-9930-0DEFA694D555}" type="slidenum">
              <a:rPr lang="en-IN" smtClean="0"/>
              <a:t>5</a:t>
            </a:fld>
            <a:endParaRPr lang="en-IN"/>
          </a:p>
        </p:txBody>
      </p:sp>
      <p:sp>
        <p:nvSpPr>
          <p:cNvPr id="6" name="Rectangle 5">
            <a:extLst>
              <a:ext uri="{FF2B5EF4-FFF2-40B4-BE49-F238E27FC236}">
                <a16:creationId xmlns:a16="http://schemas.microsoft.com/office/drawing/2014/main" id="{DD9036BE-2A0C-4E28-B601-C41A5CE518F4}"/>
              </a:ext>
            </a:extLst>
          </p:cNvPr>
          <p:cNvSpPr/>
          <p:nvPr/>
        </p:nvSpPr>
        <p:spPr>
          <a:xfrm>
            <a:off x="1082040" y="2189718"/>
            <a:ext cx="419100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DATA STRUCTURE IN C</a:t>
            </a:r>
            <a:endParaRPr lang="en-IN"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FA2E6F5-7771-4419-ACC7-93562B3FE602}"/>
              </a:ext>
            </a:extLst>
          </p:cNvPr>
          <p:cNvSpPr/>
          <p:nvPr/>
        </p:nvSpPr>
        <p:spPr>
          <a:xfrm>
            <a:off x="1010920" y="2712938"/>
            <a:ext cx="6096000" cy="1200329"/>
          </a:xfrm>
          <a:prstGeom prst="rect">
            <a:avLst/>
          </a:prstGeom>
        </p:spPr>
        <p:txBody>
          <a:bodyPr>
            <a:spAutoFit/>
          </a:bodyPr>
          <a:lstStyle/>
          <a:p>
            <a:pPr algn="just"/>
            <a:r>
              <a:rPr lang="en-IN" dirty="0">
                <a:latin typeface="Times New Roman" panose="02020603050405020304" pitchFamily="18" charset="0"/>
                <a:cs typeface="Times New Roman" panose="02020603050405020304" pitchFamily="18" charset="0"/>
              </a:rPr>
              <a:t>Data Structure is a particular way of organisation, management, and storage format that enables efficient access and modification. More precisely, a data structure is a collection of data values , the relationships among them.</a:t>
            </a:r>
          </a:p>
        </p:txBody>
      </p:sp>
      <p:pic>
        <p:nvPicPr>
          <p:cNvPr id="8" name="Picture 2">
            <a:extLst>
              <a:ext uri="{FF2B5EF4-FFF2-40B4-BE49-F238E27FC236}">
                <a16:creationId xmlns:a16="http://schemas.microsoft.com/office/drawing/2014/main" id="{000CF976-5280-48C0-AB14-2C2AF32F951D}"/>
              </a:ext>
            </a:extLst>
          </p:cNvPr>
          <p:cNvPicPr>
            <a:picLocks noChangeAspect="1" noChangeArrowheads="1"/>
          </p:cNvPicPr>
          <p:nvPr/>
        </p:nvPicPr>
        <p:blipFill rotWithShape="1">
          <a:blip r:embed="rId3"/>
          <a:srcRect l="2629" t="-2275" r="-2629" b="2275"/>
          <a:stretch/>
        </p:blipFill>
        <p:spPr bwMode="auto">
          <a:xfrm>
            <a:off x="6265883" y="4183226"/>
            <a:ext cx="3741717" cy="2159524"/>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61524CDA-36BA-428C-9F80-01F00D4F93BD}"/>
              </a:ext>
            </a:extLst>
          </p:cNvPr>
          <p:cNvSpPr txBox="1"/>
          <p:nvPr/>
        </p:nvSpPr>
        <p:spPr>
          <a:xfrm>
            <a:off x="1747520" y="6384194"/>
            <a:ext cx="3525520" cy="369332"/>
          </a:xfrm>
          <a:prstGeom prst="rect">
            <a:avLst/>
          </a:prstGeom>
          <a:noFill/>
        </p:spPr>
        <p:txBody>
          <a:bodyPr wrap="square" rtlCol="0">
            <a:spAutoFit/>
          </a:bodyPr>
          <a:lstStyle/>
          <a:p>
            <a:r>
              <a:rPr lang="en-IN" dirty="0"/>
              <a:t>Fig:  Features of C</a:t>
            </a:r>
          </a:p>
        </p:txBody>
      </p:sp>
      <p:sp>
        <p:nvSpPr>
          <p:cNvPr id="10" name="TextBox 9">
            <a:extLst>
              <a:ext uri="{FF2B5EF4-FFF2-40B4-BE49-F238E27FC236}">
                <a16:creationId xmlns:a16="http://schemas.microsoft.com/office/drawing/2014/main" id="{2DA3DE02-FC89-47C7-A958-0E442C3ACE70}"/>
              </a:ext>
            </a:extLst>
          </p:cNvPr>
          <p:cNvSpPr txBox="1"/>
          <p:nvPr/>
        </p:nvSpPr>
        <p:spPr>
          <a:xfrm>
            <a:off x="7345680" y="6367588"/>
            <a:ext cx="2255520" cy="369332"/>
          </a:xfrm>
          <a:prstGeom prst="rect">
            <a:avLst/>
          </a:prstGeom>
          <a:noFill/>
        </p:spPr>
        <p:txBody>
          <a:bodyPr wrap="square" rtlCol="0">
            <a:spAutoFit/>
          </a:bodyPr>
          <a:lstStyle/>
          <a:p>
            <a:r>
              <a:rPr lang="en-IN" dirty="0"/>
              <a:t>Fig: Data 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79925"/>
            <a:ext cx="10364451" cy="1596177"/>
          </a:xfrm>
        </p:spPr>
        <p:txBody>
          <a:bodyPr>
            <a:normAutofit/>
          </a:bodyPr>
          <a:lstStyle/>
          <a:p>
            <a:r>
              <a:rPr lang="en-US" sz="4800" b="1" dirty="0">
                <a:latin typeface="Times New Roman" panose="02020603050405020304" pitchFamily="18" charset="0"/>
                <a:cs typeface="Times New Roman" panose="02020603050405020304" pitchFamily="18" charset="0"/>
              </a:rPr>
              <a:t>STACK</a:t>
            </a:r>
          </a:p>
        </p:txBody>
      </p:sp>
      <p:sp>
        <p:nvSpPr>
          <p:cNvPr id="3" name="Content Placeholder 2"/>
          <p:cNvSpPr>
            <a:spLocks noGrp="1"/>
          </p:cNvSpPr>
          <p:nvPr>
            <p:ph idx="1"/>
          </p:nvPr>
        </p:nvSpPr>
        <p:spPr>
          <a:xfrm>
            <a:off x="752827" y="1412053"/>
            <a:ext cx="10364452" cy="3424107"/>
          </a:xfrm>
        </p:spPr>
        <p:txBody>
          <a:bodyPr>
            <a:normAutofit/>
          </a:bodyPr>
          <a:lstStyle/>
          <a:p>
            <a:pPr algn="just" fontAlgn="base"/>
            <a:r>
              <a:rPr lang="en-US" sz="1800" cap="none" dirty="0">
                <a:latin typeface="Times New Roman" panose="02020603050405020304" pitchFamily="18" charset="0"/>
                <a:cs typeface="Times New Roman" panose="02020603050405020304" pitchFamily="18" charset="0"/>
              </a:rPr>
              <a:t>Stack is a linear data structure which follows a particular order in which the operations are performed. The order may be </a:t>
            </a:r>
            <a:r>
              <a:rPr lang="en-US" sz="1800" cap="none" dirty="0" err="1">
                <a:latin typeface="Times New Roman" panose="02020603050405020304" pitchFamily="18" charset="0"/>
                <a:cs typeface="Times New Roman" panose="02020603050405020304" pitchFamily="18" charset="0"/>
              </a:rPr>
              <a:t>lifo</a:t>
            </a:r>
            <a:r>
              <a:rPr lang="en-US" sz="1800" cap="none" dirty="0">
                <a:latin typeface="Times New Roman" panose="02020603050405020304" pitchFamily="18" charset="0"/>
                <a:cs typeface="Times New Roman" panose="02020603050405020304" pitchFamily="18" charset="0"/>
              </a:rPr>
              <a:t>(last in first out) or filo(first in last out).</a:t>
            </a:r>
          </a:p>
          <a:p>
            <a:pPr algn="just" fontAlgn="base"/>
            <a:r>
              <a:rPr lang="en-US" sz="1800" cap="none" dirty="0">
                <a:latin typeface="Times New Roman" panose="02020603050405020304" pitchFamily="18" charset="0"/>
                <a:cs typeface="Times New Roman" panose="02020603050405020304" pitchFamily="18" charset="0"/>
              </a:rPr>
              <a:t>There are many real-life examples of a stack. Consider an example of plates stacked over one another in the canteen. the plate which is at the top is the first one to be removed, i.e. the plate which has been placed at the bottommost position remains in the stack for the longest period of time. So, it can be simply seen to follow </a:t>
            </a:r>
            <a:r>
              <a:rPr lang="en-US" sz="1800" cap="none" dirty="0" err="1">
                <a:latin typeface="Times New Roman" panose="02020603050405020304" pitchFamily="18" charset="0"/>
                <a:cs typeface="Times New Roman" panose="02020603050405020304" pitchFamily="18" charset="0"/>
              </a:rPr>
              <a:t>lifo</a:t>
            </a:r>
            <a:r>
              <a:rPr lang="en-US" sz="1800" cap="none" dirty="0">
                <a:latin typeface="Times New Roman" panose="02020603050405020304" pitchFamily="18" charset="0"/>
                <a:cs typeface="Times New Roman" panose="02020603050405020304" pitchFamily="18" charset="0"/>
              </a:rPr>
              <a:t>(last in first out)/filo(first in last out) order.</a:t>
            </a:r>
          </a:p>
          <a:p>
            <a:pPr marL="0" indent="0" algn="just" fontAlgn="base">
              <a:buNone/>
            </a:pPr>
            <a:endParaRPr lang="en-US" sz="1600" dirty="0">
              <a:latin typeface="Times New Roman" panose="02020603050405020304" pitchFamily="18" charset="0"/>
              <a:cs typeface="Times New Roman" panose="02020603050405020304" pitchFamily="18" charset="0"/>
            </a:endParaRPr>
          </a:p>
          <a:p>
            <a:pPr fontAlgn="base"/>
            <a:endParaRPr lang="en-US" sz="1600" dirty="0"/>
          </a:p>
        </p:txBody>
      </p:sp>
      <p:pic>
        <p:nvPicPr>
          <p:cNvPr id="6" name="Picture 2" descr="C:\Users\admin\Desktop\stack.png"/>
          <p:cNvPicPr>
            <a:picLocks noChangeAspect="1" noChangeArrowheads="1"/>
          </p:cNvPicPr>
          <p:nvPr/>
        </p:nvPicPr>
        <p:blipFill>
          <a:blip r:embed="rId2"/>
          <a:srcRect/>
          <a:stretch>
            <a:fillRect/>
          </a:stretch>
        </p:blipFill>
        <p:spPr bwMode="auto">
          <a:xfrm>
            <a:off x="3731346" y="4115965"/>
            <a:ext cx="4210179" cy="1767310"/>
          </a:xfrm>
          <a:prstGeom prst="rect">
            <a:avLst/>
          </a:prstGeom>
          <a:noFill/>
        </p:spPr>
      </p:pic>
      <p:sp>
        <p:nvSpPr>
          <p:cNvPr id="4" name="Slide Number Placeholder 3">
            <a:extLst>
              <a:ext uri="{FF2B5EF4-FFF2-40B4-BE49-F238E27FC236}">
                <a16:creationId xmlns:a16="http://schemas.microsoft.com/office/drawing/2014/main" id="{9AB00FC3-105B-4338-A8C2-1730CEABC671}"/>
              </a:ext>
            </a:extLst>
          </p:cNvPr>
          <p:cNvSpPr>
            <a:spLocks noGrp="1"/>
          </p:cNvSpPr>
          <p:nvPr>
            <p:ph type="sldNum" sz="quarter" idx="12"/>
          </p:nvPr>
        </p:nvSpPr>
        <p:spPr/>
        <p:txBody>
          <a:bodyPr/>
          <a:lstStyle/>
          <a:p>
            <a:fld id="{1E9596DF-830C-4FD9-9930-0DEFA694D555}"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3E1C-1E5B-4B19-AF80-1618DE20C261}"/>
              </a:ext>
            </a:extLst>
          </p:cNvPr>
          <p:cNvSpPr>
            <a:spLocks noGrp="1"/>
          </p:cNvSpPr>
          <p:nvPr>
            <p:ph type="title"/>
          </p:nvPr>
        </p:nvSpPr>
        <p:spPr>
          <a:xfrm>
            <a:off x="-2787889" y="590496"/>
            <a:ext cx="10364451" cy="1596177"/>
          </a:xfrm>
        </p:spPr>
        <p:txBody>
          <a:bodyPr/>
          <a:lstStyle/>
          <a:p>
            <a:r>
              <a:rPr lang="en-IN" dirty="0">
                <a:latin typeface="Times New Roman" panose="02020603050405020304" pitchFamily="18" charset="0"/>
                <a:cs typeface="Times New Roman" panose="02020603050405020304" pitchFamily="18" charset="0"/>
              </a:rPr>
              <a:t>Why stack ?</a:t>
            </a:r>
          </a:p>
        </p:txBody>
      </p:sp>
      <p:sp>
        <p:nvSpPr>
          <p:cNvPr id="3" name="Content Placeholder 2">
            <a:extLst>
              <a:ext uri="{FF2B5EF4-FFF2-40B4-BE49-F238E27FC236}">
                <a16:creationId xmlns:a16="http://schemas.microsoft.com/office/drawing/2014/main" id="{4CD292C7-E808-4D23-89EA-73F88E9A4BEF}"/>
              </a:ext>
            </a:extLst>
          </p:cNvPr>
          <p:cNvSpPr>
            <a:spLocks noGrp="1"/>
          </p:cNvSpPr>
          <p:nvPr>
            <p:ph sz="quarter" idx="13"/>
          </p:nvPr>
        </p:nvSpPr>
        <p:spPr>
          <a:xfrm>
            <a:off x="842653" y="1670908"/>
            <a:ext cx="10364451" cy="3516183"/>
          </a:xfrm>
        </p:spPr>
        <p:txBody>
          <a:bodyPr/>
          <a:lstStyle/>
          <a:p>
            <a:pPr algn="just"/>
            <a:r>
              <a:rPr lang="en-US" cap="none" dirty="0">
                <a:latin typeface="Times New Roman" panose="02020603050405020304" pitchFamily="18" charset="0"/>
                <a:cs typeface="Times New Roman" panose="02020603050405020304" pitchFamily="18" charset="0"/>
              </a:rPr>
              <a:t>Stack data structure is most suitable to implement redo-undo feature. This is because the stack is implemented with </a:t>
            </a:r>
            <a:r>
              <a:rPr lang="en-US" cap="none" dirty="0" err="1">
                <a:latin typeface="Times New Roman" panose="02020603050405020304" pitchFamily="18" charset="0"/>
                <a:cs typeface="Times New Roman" panose="02020603050405020304" pitchFamily="18" charset="0"/>
              </a:rPr>
              <a:t>lifo</a:t>
            </a:r>
            <a:r>
              <a:rPr lang="en-US" cap="none" dirty="0">
                <a:latin typeface="Times New Roman" panose="02020603050405020304" pitchFamily="18" charset="0"/>
                <a:cs typeface="Times New Roman" panose="02020603050405020304" pitchFamily="18" charset="0"/>
              </a:rPr>
              <a:t> order which is equivalent to redo-undo feature.</a:t>
            </a:r>
          </a:p>
          <a:p>
            <a:endParaRPr lang="en-US" dirty="0">
              <a:latin typeface="Times New Roman" panose="02020603050405020304" pitchFamily="18" charset="0"/>
              <a:cs typeface="Times New Roman" panose="02020603050405020304" pitchFamily="18" charset="0"/>
            </a:endParaRPr>
          </a:p>
          <a:p>
            <a:pPr marL="0" indent="0">
              <a:buNone/>
            </a:pPr>
            <a:r>
              <a:rPr lang="en-IN" dirty="0"/>
              <a:t> </a:t>
            </a:r>
          </a:p>
        </p:txBody>
      </p:sp>
      <p:sp>
        <p:nvSpPr>
          <p:cNvPr id="4" name="Slide Number Placeholder 3">
            <a:extLst>
              <a:ext uri="{FF2B5EF4-FFF2-40B4-BE49-F238E27FC236}">
                <a16:creationId xmlns:a16="http://schemas.microsoft.com/office/drawing/2014/main" id="{AB3EB147-28E0-422A-A3D1-6B5C3B059596}"/>
              </a:ext>
            </a:extLst>
          </p:cNvPr>
          <p:cNvSpPr>
            <a:spLocks noGrp="1"/>
          </p:cNvSpPr>
          <p:nvPr>
            <p:ph type="sldNum" sz="quarter" idx="12"/>
          </p:nvPr>
        </p:nvSpPr>
        <p:spPr/>
        <p:txBody>
          <a:bodyPr/>
          <a:lstStyle/>
          <a:p>
            <a:fld id="{1E9596DF-830C-4FD9-9930-0DEFA694D555}" type="slidenum">
              <a:rPr lang="en-IN" smtClean="0"/>
              <a:t>7</a:t>
            </a:fld>
            <a:endParaRPr lang="en-IN"/>
          </a:p>
        </p:txBody>
      </p:sp>
      <p:pic>
        <p:nvPicPr>
          <p:cNvPr id="5" name="Picture 4">
            <a:extLst>
              <a:ext uri="{FF2B5EF4-FFF2-40B4-BE49-F238E27FC236}">
                <a16:creationId xmlns:a16="http://schemas.microsoft.com/office/drawing/2014/main" id="{93DE9E4F-43B1-4B9C-95E0-D57EDEC6B747}"/>
              </a:ext>
            </a:extLst>
          </p:cNvPr>
          <p:cNvPicPr/>
          <p:nvPr/>
        </p:nvPicPr>
        <p:blipFill>
          <a:blip r:embed="rId2"/>
          <a:srcRect t="16879" r="6080" b="11783"/>
          <a:stretch>
            <a:fillRect/>
          </a:stretch>
        </p:blipFill>
        <p:spPr bwMode="auto">
          <a:xfrm>
            <a:off x="383176" y="3326619"/>
            <a:ext cx="2818712" cy="1573126"/>
          </a:xfrm>
          <a:prstGeom prst="rect">
            <a:avLst/>
          </a:prstGeom>
          <a:noFill/>
          <a:ln w="9525">
            <a:noFill/>
            <a:miter lim="800000"/>
            <a:headEnd/>
            <a:tailEnd/>
          </a:ln>
        </p:spPr>
      </p:pic>
      <p:pic>
        <p:nvPicPr>
          <p:cNvPr id="6" name="Picture 5">
            <a:extLst>
              <a:ext uri="{FF2B5EF4-FFF2-40B4-BE49-F238E27FC236}">
                <a16:creationId xmlns:a16="http://schemas.microsoft.com/office/drawing/2014/main" id="{21F6FC22-1216-4501-BADF-CD50B84CBBC0}"/>
              </a:ext>
            </a:extLst>
          </p:cNvPr>
          <p:cNvPicPr/>
          <p:nvPr/>
        </p:nvPicPr>
        <p:blipFill>
          <a:blip r:embed="rId3"/>
          <a:srcRect t="7962" r="9835" b="12420"/>
          <a:stretch>
            <a:fillRect/>
          </a:stretch>
        </p:blipFill>
        <p:spPr bwMode="auto">
          <a:xfrm>
            <a:off x="3548434" y="3315094"/>
            <a:ext cx="3246549" cy="1596178"/>
          </a:xfrm>
          <a:prstGeom prst="rect">
            <a:avLst/>
          </a:prstGeom>
          <a:noFill/>
          <a:ln w="9525">
            <a:noFill/>
            <a:miter lim="800000"/>
            <a:headEnd/>
            <a:tailEnd/>
          </a:ln>
        </p:spPr>
      </p:pic>
      <p:pic>
        <p:nvPicPr>
          <p:cNvPr id="7" name="Picture 6">
            <a:extLst>
              <a:ext uri="{FF2B5EF4-FFF2-40B4-BE49-F238E27FC236}">
                <a16:creationId xmlns:a16="http://schemas.microsoft.com/office/drawing/2014/main" id="{22F56F45-57D1-4A5F-BEFE-7C868D385909}"/>
              </a:ext>
            </a:extLst>
          </p:cNvPr>
          <p:cNvPicPr/>
          <p:nvPr/>
        </p:nvPicPr>
        <p:blipFill>
          <a:blip r:embed="rId4"/>
          <a:srcRect t="15605" r="3755" b="12739"/>
          <a:stretch>
            <a:fillRect/>
          </a:stretch>
        </p:blipFill>
        <p:spPr bwMode="auto">
          <a:xfrm>
            <a:off x="7488076" y="3326619"/>
            <a:ext cx="3025935" cy="1573127"/>
          </a:xfrm>
          <a:prstGeom prst="rect">
            <a:avLst/>
          </a:prstGeom>
          <a:noFill/>
          <a:ln w="9525">
            <a:noFill/>
            <a:miter lim="800000"/>
            <a:headEnd/>
            <a:tailEnd/>
          </a:ln>
        </p:spPr>
      </p:pic>
    </p:spTree>
    <p:extLst>
      <p:ext uri="{BB962C8B-B14F-4D97-AF65-F5344CB8AC3E}">
        <p14:creationId xmlns:p14="http://schemas.microsoft.com/office/powerpoint/2010/main" val="327902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655" y="266034"/>
            <a:ext cx="10364451" cy="1596177"/>
          </a:xfrm>
        </p:spPr>
        <p:txBody>
          <a:bodyPr>
            <a:normAutofit/>
          </a:bodyPr>
          <a:lstStyle/>
          <a:p>
            <a:r>
              <a:rPr lang="en-US" b="1" dirty="0">
                <a:latin typeface="Times New Roman" panose="02020603050405020304" pitchFamily="18" charset="0"/>
                <a:cs typeface="Times New Roman" panose="02020603050405020304" pitchFamily="18" charset="0"/>
              </a:rPr>
              <a:t>Push and pop </a:t>
            </a:r>
            <a:r>
              <a:rPr lang="en-US" b="1" dirty="0" err="1">
                <a:latin typeface="Times New Roman" panose="02020603050405020304" pitchFamily="18" charset="0"/>
                <a:cs typeface="Times New Roman" panose="02020603050405020304" pitchFamily="18" charset="0"/>
              </a:rPr>
              <a:t>opErations</a:t>
            </a:r>
            <a:r>
              <a:rPr lang="en-US" b="1" dirty="0">
                <a:latin typeface="Times New Roman" panose="02020603050405020304" pitchFamily="18" charset="0"/>
                <a:cs typeface="Times New Roman" panose="02020603050405020304" pitchFamily="18" charset="0"/>
              </a:rPr>
              <a:t> in stack</a:t>
            </a:r>
            <a:br>
              <a:rPr lang="en-US" dirty="0"/>
            </a:br>
            <a:endParaRPr lang="en-US" dirty="0"/>
          </a:p>
        </p:txBody>
      </p:sp>
      <p:sp>
        <p:nvSpPr>
          <p:cNvPr id="3" name="Rectangle 2"/>
          <p:cNvSpPr/>
          <p:nvPr/>
        </p:nvSpPr>
        <p:spPr>
          <a:xfrm>
            <a:off x="1145540" y="1166842"/>
            <a:ext cx="7848600" cy="3752566"/>
          </a:xfrm>
          <a:prstGeom prst="rect">
            <a:avLst/>
          </a:prstGeom>
        </p:spPr>
        <p:txBody>
          <a:bodyPr wrap="square">
            <a:spAutoFit/>
          </a:bodyPr>
          <a:lstStyle/>
          <a:p>
            <a:pPr algn="just" fontAlgn="base">
              <a:lnSpc>
                <a:spcPct val="150000"/>
              </a:lnSpc>
              <a:buFont typeface="Arial" pitchFamily="34" charset="0"/>
              <a:buChar char="•"/>
            </a:pPr>
            <a:r>
              <a:rPr lang="en-US" b="1" dirty="0">
                <a:latin typeface="Times New Roman" panose="02020603050405020304" pitchFamily="18" charset="0"/>
                <a:cs typeface="Times New Roman" panose="02020603050405020304" pitchFamily="18" charset="0"/>
              </a:rPr>
              <a:t>Push: </a:t>
            </a:r>
            <a:r>
              <a:rPr lang="en-US" dirty="0">
                <a:latin typeface="Times New Roman" panose="02020603050405020304" pitchFamily="18" charset="0"/>
                <a:cs typeface="Times New Roman" panose="02020603050405020304" pitchFamily="18" charset="0"/>
              </a:rPr>
              <a:t>Adds an item in the stack. If the stack is full, then it is said to be an Overflow condition.</a:t>
            </a:r>
          </a:p>
          <a:p>
            <a:pPr algn="just" fontAlgn="base">
              <a:lnSpc>
                <a:spcPct val="150000"/>
              </a:lnSpc>
              <a:buFont typeface="Arial" pitchFamily="34" charset="0"/>
              <a:buChar char="•"/>
            </a:pPr>
            <a:r>
              <a:rPr lang="en-US" b="1" dirty="0">
                <a:latin typeface="Times New Roman" panose="02020603050405020304" pitchFamily="18" charset="0"/>
                <a:cs typeface="Times New Roman" panose="02020603050405020304" pitchFamily="18" charset="0"/>
              </a:rPr>
              <a:t>Pop:</a:t>
            </a:r>
            <a:r>
              <a:rPr lang="en-US" dirty="0">
                <a:latin typeface="Times New Roman" panose="02020603050405020304" pitchFamily="18" charset="0"/>
                <a:cs typeface="Times New Roman" panose="02020603050405020304" pitchFamily="18" charset="0"/>
              </a:rPr>
              <a:t> Removes an item from the stack. The items are popped in the reversed order in which they are pushed. If the stack is empty, then it is said to be an Underflow condition.</a:t>
            </a:r>
          </a:p>
          <a:p>
            <a:pPr fontAlgn="base">
              <a:lnSpc>
                <a:spcPct val="200000"/>
              </a:lnSpc>
              <a:buFont typeface="Arial" pitchFamily="34" charset="0"/>
              <a:buChar char="•"/>
            </a:pPr>
            <a:endParaRPr lang="en-US" dirty="0"/>
          </a:p>
          <a:p>
            <a:pPr fontAlgn="base">
              <a:lnSpc>
                <a:spcPct val="200000"/>
              </a:lnSpc>
              <a:buFont typeface="Arial" pitchFamily="34" charset="0"/>
              <a:buChar char="•"/>
            </a:pPr>
            <a:endParaRPr lang="en-US" dirty="0"/>
          </a:p>
          <a:p>
            <a:pPr fontAlgn="base">
              <a:lnSpc>
                <a:spcPct val="200000"/>
              </a:lnSpc>
            </a:pPr>
            <a:endParaRPr lang="en-US" dirty="0"/>
          </a:p>
        </p:txBody>
      </p:sp>
      <p:pic>
        <p:nvPicPr>
          <p:cNvPr id="5" name="Picture 4">
            <a:extLst>
              <a:ext uri="{FF2B5EF4-FFF2-40B4-BE49-F238E27FC236}">
                <a16:creationId xmlns:a16="http://schemas.microsoft.com/office/drawing/2014/main" id="{4DB0186C-408D-4E49-9D63-B1113F627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9638" y="3499107"/>
            <a:ext cx="3409433" cy="1909282"/>
          </a:xfrm>
          <a:prstGeom prst="rect">
            <a:avLst/>
          </a:prstGeom>
        </p:spPr>
      </p:pic>
      <p:pic>
        <p:nvPicPr>
          <p:cNvPr id="7" name="Picture 6">
            <a:extLst>
              <a:ext uri="{FF2B5EF4-FFF2-40B4-BE49-F238E27FC236}">
                <a16:creationId xmlns:a16="http://schemas.microsoft.com/office/drawing/2014/main" id="{E992BD2F-865A-49E8-A5C7-F5A1BC41B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320" y="3499106"/>
            <a:ext cx="3104524" cy="1909283"/>
          </a:xfrm>
          <a:prstGeom prst="rect">
            <a:avLst/>
          </a:prstGeom>
        </p:spPr>
      </p:pic>
      <p:sp>
        <p:nvSpPr>
          <p:cNvPr id="4" name="Slide Number Placeholder 3">
            <a:extLst>
              <a:ext uri="{FF2B5EF4-FFF2-40B4-BE49-F238E27FC236}">
                <a16:creationId xmlns:a16="http://schemas.microsoft.com/office/drawing/2014/main" id="{8D08DBC6-D3EF-4698-948E-A02CAB14DD52}"/>
              </a:ext>
            </a:extLst>
          </p:cNvPr>
          <p:cNvSpPr>
            <a:spLocks noGrp="1"/>
          </p:cNvSpPr>
          <p:nvPr>
            <p:ph type="sldNum" sz="quarter" idx="12"/>
          </p:nvPr>
        </p:nvSpPr>
        <p:spPr/>
        <p:txBody>
          <a:bodyPr/>
          <a:lstStyle/>
          <a:p>
            <a:fld id="{1E9596DF-830C-4FD9-9930-0DEFA694D555}"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24D4-119E-4983-BAEE-E96E52102131}"/>
              </a:ext>
            </a:extLst>
          </p:cNvPr>
          <p:cNvSpPr>
            <a:spLocks noGrp="1"/>
          </p:cNvSpPr>
          <p:nvPr>
            <p:ph type="title"/>
          </p:nvPr>
        </p:nvSpPr>
        <p:spPr>
          <a:xfrm>
            <a:off x="1452256" y="392086"/>
            <a:ext cx="7746804" cy="1308154"/>
          </a:xfrm>
        </p:spPr>
        <p:txBody>
          <a:bodyPr/>
          <a:lstStyle/>
          <a:p>
            <a:r>
              <a:rPr lang="en-IN" dirty="0">
                <a:latin typeface="Times New Roman" panose="02020603050405020304" pitchFamily="18" charset="0"/>
                <a:cs typeface="Times New Roman" panose="02020603050405020304" pitchFamily="18" charset="0"/>
              </a:rPr>
              <a:t>ALGORITHM</a:t>
            </a:r>
          </a:p>
        </p:txBody>
      </p:sp>
      <p:sp>
        <p:nvSpPr>
          <p:cNvPr id="3" name="Slide Number Placeholder 2">
            <a:extLst>
              <a:ext uri="{FF2B5EF4-FFF2-40B4-BE49-F238E27FC236}">
                <a16:creationId xmlns:a16="http://schemas.microsoft.com/office/drawing/2014/main" id="{A3C2608F-466F-44B0-B4BE-8996B4E5F874}"/>
              </a:ext>
            </a:extLst>
          </p:cNvPr>
          <p:cNvSpPr>
            <a:spLocks noGrp="1"/>
          </p:cNvSpPr>
          <p:nvPr>
            <p:ph type="sldNum" sz="quarter" idx="12"/>
          </p:nvPr>
        </p:nvSpPr>
        <p:spPr/>
        <p:txBody>
          <a:bodyPr/>
          <a:lstStyle/>
          <a:p>
            <a:fld id="{1E9596DF-830C-4FD9-9930-0DEFA694D555}" type="slidenum">
              <a:rPr lang="en-IN" smtClean="0"/>
              <a:t>9</a:t>
            </a:fld>
            <a:endParaRPr lang="en-IN"/>
          </a:p>
        </p:txBody>
      </p:sp>
      <p:pic>
        <p:nvPicPr>
          <p:cNvPr id="1026" name="Picture 2" descr="Image result for algo of push and pop in stack">
            <a:extLst>
              <a:ext uri="{FF2B5EF4-FFF2-40B4-BE49-F238E27FC236}">
                <a16:creationId xmlns:a16="http://schemas.microsoft.com/office/drawing/2014/main" id="{387A669E-2C83-4430-89DD-A33EE1FC8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45" y="1930083"/>
            <a:ext cx="4980392" cy="37391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lgo of push and pop in stack">
            <a:extLst>
              <a:ext uri="{FF2B5EF4-FFF2-40B4-BE49-F238E27FC236}">
                <a16:creationId xmlns:a16="http://schemas.microsoft.com/office/drawing/2014/main" id="{14F2EAF9-B52C-4132-8234-3E487D0B5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885" y="1904683"/>
            <a:ext cx="5088652" cy="382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75771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321</TotalTime>
  <Words>728</Words>
  <Application>Microsoft Office PowerPoint</Application>
  <PresentationFormat>Widescreen</PresentationFormat>
  <Paragraphs>91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Times New Roman</vt:lpstr>
      <vt:lpstr>Tw Cen MT</vt:lpstr>
      <vt:lpstr>Wingdings</vt:lpstr>
      <vt:lpstr>Droplet</vt:lpstr>
      <vt:lpstr>PowerPoint Presentation</vt:lpstr>
      <vt:lpstr>Implementation of undo &amp; redo operation on string using stack  </vt:lpstr>
      <vt:lpstr>CONTENTS</vt:lpstr>
      <vt:lpstr>INTRODUCTION</vt:lpstr>
      <vt:lpstr>C programing language:- </vt:lpstr>
      <vt:lpstr>STACK</vt:lpstr>
      <vt:lpstr>Why stack ?</vt:lpstr>
      <vt:lpstr>Push and pop opErations in stack </vt:lpstr>
      <vt:lpstr>ALGORITHM</vt:lpstr>
      <vt:lpstr>Undo </vt:lpstr>
      <vt:lpstr>REDO</vt:lpstr>
      <vt:lpstr> </vt:lpstr>
      <vt:lpstr>SUMMARY</vt:lpstr>
      <vt:lpstr>APPLICATIONS</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 choudhary</dc:creator>
  <cp:lastModifiedBy>Sanjay Choudhary</cp:lastModifiedBy>
  <cp:revision>42</cp:revision>
  <dcterms:created xsi:type="dcterms:W3CDTF">2019-08-27T18:02:23Z</dcterms:created>
  <dcterms:modified xsi:type="dcterms:W3CDTF">2019-10-14T09:23:33Z</dcterms:modified>
</cp:coreProperties>
</file>