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Business Overview…"/>
          <p:cNvSpPr txBox="1"/>
          <p:nvPr>
            <p:ph type="ctrTitle"/>
          </p:nvPr>
        </p:nvSpPr>
        <p:spPr>
          <a:xfrm>
            <a:off x="1270000" y="1638300"/>
            <a:ext cx="10464800" cy="1403350"/>
          </a:xfrm>
          <a:prstGeom prst="rect">
            <a:avLst/>
          </a:prstGeom>
        </p:spPr>
        <p:txBody>
          <a:bodyPr/>
          <a:lstStyle/>
          <a:p>
            <a:pPr defTabSz="350520">
              <a:defRPr sz="4200"/>
            </a:pPr>
            <a:r>
              <a:rPr b="1">
                <a:latin typeface="Helvetica Neue"/>
                <a:ea typeface="Helvetica Neue"/>
                <a:cs typeface="Helvetica Neue"/>
                <a:sym typeface="Helvetica Neue"/>
              </a:rPr>
              <a:t>Business Overview </a:t>
            </a:r>
            <a:endParaRPr b="1">
              <a:latin typeface="Helvetica Neue"/>
              <a:ea typeface="Helvetica Neue"/>
              <a:cs typeface="Helvetica Neue"/>
              <a:sym typeface="Helvetica Neue"/>
            </a:endParaRPr>
          </a:p>
          <a:p>
            <a:pPr defTabSz="350520">
              <a:defRPr sz="4200"/>
            </a:pPr>
            <a:r>
              <a:rPr b="1">
                <a:latin typeface="Helvetica Neue"/>
                <a:ea typeface="Helvetica Neue"/>
                <a:cs typeface="Helvetica Neue"/>
                <a:sym typeface="Helvetica Neue"/>
              </a:rPr>
              <a:t>&amp; Challenges</a:t>
            </a:r>
          </a:p>
        </p:txBody>
      </p:sp>
      <p:sp>
        <p:nvSpPr>
          <p:cNvPr id="120" name="PCB designers send their design output package (in a zip file, sometime individual files) to fabricators to create a functional piece of hardware.…"/>
          <p:cNvSpPr txBox="1"/>
          <p:nvPr>
            <p:ph type="subTitle" idx="1"/>
          </p:nvPr>
        </p:nvSpPr>
        <p:spPr>
          <a:xfrm>
            <a:off x="1270000" y="3308002"/>
            <a:ext cx="10464800" cy="5995245"/>
          </a:xfrm>
          <a:prstGeom prst="rect">
            <a:avLst/>
          </a:prstGeom>
        </p:spPr>
        <p:txBody>
          <a:bodyPr/>
          <a:lstStyle/>
          <a:p>
            <a:pPr marL="185203" indent="-185203" algn="l" defTabSz="457200">
              <a:lnSpc>
                <a:spcPts val="4500"/>
              </a:lnSpc>
              <a:spcBef>
                <a:spcPts val="1200"/>
              </a:spcBef>
              <a:buSzPct val="145000"/>
              <a:buChar char="•"/>
              <a:defRPr sz="2500"/>
            </a:pPr>
            <a:r>
              <a:t>PCB designers send their design output package (in a zip file, sometime individual files) to fabricators to create a functional piece of hardware.</a:t>
            </a:r>
          </a:p>
          <a:p>
            <a:pPr marL="185203" indent="-185203" algn="l" defTabSz="457200">
              <a:lnSpc>
                <a:spcPts val="4500"/>
              </a:lnSpc>
              <a:spcBef>
                <a:spcPts val="1200"/>
              </a:spcBef>
              <a:buSzPct val="145000"/>
              <a:buChar char="•"/>
              <a:defRPr sz="2500"/>
            </a:pPr>
            <a:r>
              <a:t>One of the biggest complaints from designers relates to quote response time from fabricators. </a:t>
            </a:r>
          </a:p>
          <a:p>
            <a:pPr marL="185203" indent="-185203" algn="l" defTabSz="457200">
              <a:lnSpc>
                <a:spcPts val="4500"/>
              </a:lnSpc>
              <a:spcBef>
                <a:spcPts val="1200"/>
              </a:spcBef>
              <a:buSzPct val="145000"/>
              <a:buChar char="•"/>
              <a:defRPr sz="2500"/>
            </a:pPr>
            <a:r>
              <a:t>Many of the fabrication packages sent for quote are incomplete and require additional clarifications, technical discussions, and data files. </a:t>
            </a:r>
          </a:p>
          <a:p>
            <a:pPr marL="185203" indent="-185203" algn="l" defTabSz="457200">
              <a:lnSpc>
                <a:spcPts val="4500"/>
              </a:lnSpc>
              <a:spcBef>
                <a:spcPts val="1200"/>
              </a:spcBef>
              <a:buSzPct val="145000"/>
              <a:buChar char="•"/>
              <a:defRPr sz="2500"/>
            </a:pPr>
            <a:r>
              <a:t>Back-and-forth interactions take time and become the largest contributing factor in delayed quotes.</a:t>
            </a:r>
          </a:p>
          <a:p>
            <a:pPr marL="185203" indent="-185203" algn="l" defTabSz="457200">
              <a:lnSpc>
                <a:spcPts val="4500"/>
              </a:lnSpc>
              <a:spcBef>
                <a:spcPts val="1200"/>
              </a:spcBef>
              <a:buSzPct val="145000"/>
              <a:buChar char="•"/>
              <a:defRPr sz="2500"/>
            </a:pPr>
            <a:r>
              <a:t>The worst-case scenario is that a customer receives product that does not meet the design intent.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Current State…"/>
          <p:cNvSpPr txBox="1"/>
          <p:nvPr>
            <p:ph type="title"/>
          </p:nvPr>
        </p:nvSpPr>
        <p:spPr>
          <a:prstGeom prst="rect">
            <a:avLst/>
          </a:prstGeom>
        </p:spPr>
        <p:txBody>
          <a:bodyPr/>
          <a:lstStyle/>
          <a:p>
            <a:pPr defTabSz="484886">
              <a:defRPr sz="6640"/>
            </a:pPr>
            <a:r>
              <a:t>Current State </a:t>
            </a:r>
          </a:p>
          <a:p>
            <a:pPr defTabSz="484886">
              <a:defRPr sz="6640"/>
            </a:pPr>
            <a:r>
              <a:t>&amp; Motivation</a:t>
            </a:r>
          </a:p>
        </p:txBody>
      </p:sp>
      <p:sp>
        <p:nvSpPr>
          <p:cNvPr id="123" name="Sales person receives email from PCB designer for quote.…"/>
          <p:cNvSpPr txBox="1"/>
          <p:nvPr>
            <p:ph type="body" idx="1"/>
          </p:nvPr>
        </p:nvSpPr>
        <p:spPr>
          <a:prstGeom prst="rect">
            <a:avLst/>
          </a:prstGeom>
        </p:spPr>
        <p:txBody>
          <a:bodyPr anchor="t"/>
          <a:lstStyle/>
          <a:p>
            <a:pPr marL="400050" indent="-400050" defTabSz="525779">
              <a:spcBef>
                <a:spcPts val="3700"/>
              </a:spcBef>
              <a:defRPr sz="2880"/>
            </a:pPr>
            <a:r>
              <a:t>Sales person receives email from PCB designer for quote.</a:t>
            </a:r>
          </a:p>
          <a:p>
            <a:pPr marL="400050" indent="-400050" defTabSz="525779">
              <a:spcBef>
                <a:spcPts val="3700"/>
              </a:spcBef>
              <a:defRPr sz="2880"/>
            </a:pPr>
            <a:r>
              <a:t>Sales person take a quick glance at the files, read any instructions from email and send the package to quote department.</a:t>
            </a:r>
          </a:p>
          <a:p>
            <a:pPr marL="400050" indent="-400050" defTabSz="525779">
              <a:spcBef>
                <a:spcPts val="3700"/>
              </a:spcBef>
              <a:defRPr sz="2880"/>
            </a:pPr>
            <a:r>
              <a:t>Quote department then check each file in the package, do some sanity checks and repackage that into specific structure with some additional data and upload to CRM system and assign for engineers to further review the design files for manufacturability. </a:t>
            </a:r>
          </a:p>
          <a:p>
            <a:pPr marL="400050" indent="-400050" defTabSz="525779">
              <a:spcBef>
                <a:spcPts val="3700"/>
              </a:spcBef>
              <a:defRPr sz="2880"/>
            </a:pPr>
            <a:r>
              <a:t>How can we automate the process so we can quickly validate the designer’s package and provide accurate quote within minimum time and minimal involvement of engineering staff.</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Pre-Quote Analysis Software"/>
          <p:cNvSpPr txBox="1"/>
          <p:nvPr>
            <p:ph type="title"/>
          </p:nvPr>
        </p:nvSpPr>
        <p:spPr>
          <a:prstGeom prst="rect">
            <a:avLst/>
          </a:prstGeom>
        </p:spPr>
        <p:txBody>
          <a:bodyPr/>
          <a:lstStyle>
            <a:lvl1pPr defTabSz="484886">
              <a:defRPr sz="6640"/>
            </a:lvl1pPr>
          </a:lstStyle>
          <a:p>
            <a:pPr/>
            <a:r>
              <a:t>Pre-Quote Analysis Software</a:t>
            </a:r>
          </a:p>
        </p:txBody>
      </p:sp>
      <p:sp>
        <p:nvSpPr>
          <p:cNvPr id="126" name="Pre-quote software is typically a quoting tool for managing and assessing the customer’s incoming PCB data files.…"/>
          <p:cNvSpPr txBox="1"/>
          <p:nvPr>
            <p:ph type="body" idx="1"/>
          </p:nvPr>
        </p:nvSpPr>
        <p:spPr>
          <a:prstGeom prst="rect">
            <a:avLst/>
          </a:prstGeom>
        </p:spPr>
        <p:txBody>
          <a:bodyPr anchor="t"/>
          <a:lstStyle/>
          <a:p>
            <a:pPr marL="377825" indent="-377825" defTabSz="496570">
              <a:spcBef>
                <a:spcPts val="3500"/>
              </a:spcBef>
              <a:defRPr sz="2720"/>
            </a:pPr>
            <a:r>
              <a:t>Pre-quote software is typically a quoting tool for managing and assessing the customer’s incoming PCB data files.</a:t>
            </a:r>
          </a:p>
          <a:p>
            <a:pPr marL="377825" indent="-377825" defTabSz="496570">
              <a:spcBef>
                <a:spcPts val="3500"/>
              </a:spcBef>
              <a:defRPr sz="2720"/>
            </a:pPr>
            <a:r>
              <a:t>Can quickly tell if the PCB meets certain design rules.</a:t>
            </a:r>
          </a:p>
          <a:p>
            <a:pPr marL="377825" indent="-377825" defTabSz="496570">
              <a:spcBef>
                <a:spcPts val="3500"/>
              </a:spcBef>
              <a:defRPr sz="2720"/>
            </a:pPr>
            <a:r>
              <a:t>This can include automatically checking required files and generating precise summary reports that identify potential risks. </a:t>
            </a:r>
          </a:p>
          <a:p>
            <a:pPr marL="377825" indent="-377825" defTabSz="496570">
              <a:spcBef>
                <a:spcPts val="3500"/>
              </a:spcBef>
              <a:defRPr sz="2720"/>
            </a:pPr>
            <a:r>
              <a:t>These tools allow sales and quoting personnel, who typically do not have a technical engineering background, to work more independently from engineering and provide a highly accurate quote.</a:t>
            </a:r>
          </a:p>
          <a:p>
            <a:pPr marL="377825" indent="-377825" defTabSz="496570">
              <a:spcBef>
                <a:spcPts val="3500"/>
              </a:spcBef>
              <a:defRPr sz="2720"/>
            </a:pPr>
            <a:r>
              <a:t>They are not intended to take the place of a full-blown computer-aided manufacturing (CAM) design rule check (DRC) tool.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PCB Standards &amp; Data Files"/>
          <p:cNvSpPr txBox="1"/>
          <p:nvPr>
            <p:ph type="title"/>
          </p:nvPr>
        </p:nvSpPr>
        <p:spPr>
          <a:prstGeom prst="rect">
            <a:avLst/>
          </a:prstGeom>
        </p:spPr>
        <p:txBody>
          <a:bodyPr/>
          <a:lstStyle>
            <a:lvl1pPr defTabSz="484886">
              <a:defRPr sz="6640"/>
            </a:lvl1pPr>
          </a:lstStyle>
          <a:p>
            <a:pPr/>
            <a:r>
              <a:t>PCB Standards &amp; Data Files</a:t>
            </a:r>
          </a:p>
        </p:txBody>
      </p:sp>
      <p:sp>
        <p:nvSpPr>
          <p:cNvPr id="129" name="The industry standards for PCB types are:…"/>
          <p:cNvSpPr txBox="1"/>
          <p:nvPr>
            <p:ph type="body" idx="1"/>
          </p:nvPr>
        </p:nvSpPr>
        <p:spPr>
          <a:prstGeom prst="rect">
            <a:avLst/>
          </a:prstGeom>
        </p:spPr>
        <p:txBody>
          <a:bodyPr anchor="t"/>
          <a:lstStyle/>
          <a:p>
            <a:pPr marL="266700" indent="-266700" defTabSz="350520">
              <a:spcBef>
                <a:spcPts val="2500"/>
              </a:spcBef>
              <a:defRPr sz="1920"/>
            </a:pPr>
            <a:r>
              <a:t>The industry standards for PCB types are:</a:t>
            </a:r>
          </a:p>
          <a:p>
            <a:pPr lvl="1" marL="533400" indent="-266700" defTabSz="350520">
              <a:spcBef>
                <a:spcPts val="2500"/>
              </a:spcBef>
              <a:defRPr sz="1500"/>
            </a:pPr>
            <a:r>
              <a:t>IPC-6012: Rigid Printed Boards</a:t>
            </a:r>
          </a:p>
          <a:p>
            <a:pPr lvl="1" marL="533400" indent="-266700" defTabSz="350520">
              <a:spcBef>
                <a:spcPts val="2500"/>
              </a:spcBef>
              <a:defRPr sz="1500"/>
            </a:pPr>
            <a:r>
              <a:t>IPC-6013: Flexible Printed Boards</a:t>
            </a:r>
          </a:p>
          <a:p>
            <a:pPr lvl="1" marL="533400" indent="-266700" defTabSz="350520">
              <a:spcBef>
                <a:spcPts val="2500"/>
              </a:spcBef>
              <a:defRPr sz="1500"/>
            </a:pPr>
            <a:r>
              <a:t>IPC-6018: High Frequency (Microwave) Printed Boards</a:t>
            </a:r>
          </a:p>
          <a:p>
            <a:pPr lvl="1" marL="533400" indent="-266700" defTabSz="350520">
              <a:spcBef>
                <a:spcPts val="2500"/>
              </a:spcBef>
              <a:defRPr sz="1500"/>
            </a:pPr>
            <a:r>
              <a:t>IPC-6012DS: Space and Military Avionics Applications</a:t>
            </a:r>
          </a:p>
          <a:p>
            <a:pPr marL="266700" indent="-266700" defTabSz="350520">
              <a:spcBef>
                <a:spcPts val="2500"/>
              </a:spcBef>
              <a:defRPr sz="1920"/>
            </a:pPr>
            <a:r>
              <a:t>There are three different board classes as defined by IPC-6012 and IPC-6013.</a:t>
            </a:r>
          </a:p>
          <a:p>
            <a:pPr lvl="1" marL="533400" indent="-266700" defTabSz="350520">
              <a:spcBef>
                <a:spcPts val="2500"/>
              </a:spcBef>
              <a:defRPr sz="1500"/>
            </a:pPr>
            <a:r>
              <a:t>Class 1 is for “general electronic products” and is the lowest reliability class.</a:t>
            </a:r>
          </a:p>
          <a:p>
            <a:pPr lvl="1" marL="533400" indent="-266700" defTabSz="350520">
              <a:spcBef>
                <a:spcPts val="2500"/>
              </a:spcBef>
              <a:defRPr sz="1500"/>
            </a:pPr>
            <a:r>
              <a:t>Class 2 is for “dedicated service products” and requires a little more information to be provided.</a:t>
            </a:r>
          </a:p>
          <a:p>
            <a:pPr lvl="1" marL="533400" indent="-266700" defTabSz="350520">
              <a:spcBef>
                <a:spcPts val="2500"/>
              </a:spcBef>
              <a:defRPr sz="1500"/>
            </a:pPr>
            <a:r>
              <a:t>Class 3 is specified for the highest reliability and continued high performance in segments where equipment failure simply cannot be tolerated.</a:t>
            </a:r>
          </a:p>
          <a:p>
            <a:pPr marL="266700" indent="-266700" defTabSz="350520">
              <a:spcBef>
                <a:spcPts val="2500"/>
              </a:spcBef>
              <a:defRPr sz="1920"/>
            </a:pPr>
            <a:r>
              <a:t>Netlists typically follow IPC-D-356, IPC-D-356A, or a mentor neutral file.</a:t>
            </a:r>
          </a:p>
          <a:p>
            <a:pPr marL="266700" indent="-266700" defTabSz="350520">
              <a:spcBef>
                <a:spcPts val="2500"/>
              </a:spcBef>
              <a:defRPr sz="1920"/>
            </a:pPr>
            <a:r>
              <a:t>Common file formats are Gerber Files and ODB++ Files.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PCB Design File Extensions…"/>
          <p:cNvSpPr txBox="1"/>
          <p:nvPr>
            <p:ph type="body" idx="1"/>
          </p:nvPr>
        </p:nvSpPr>
        <p:spPr>
          <a:xfrm>
            <a:off x="952500" y="1270000"/>
            <a:ext cx="11099800" cy="8120261"/>
          </a:xfrm>
          <a:prstGeom prst="rect">
            <a:avLst/>
          </a:prstGeom>
        </p:spPr>
        <p:txBody>
          <a:bodyPr anchor="t"/>
          <a:lstStyle/>
          <a:p>
            <a:pPr/>
            <a:r>
              <a:t>PCB Design File Extensions</a:t>
            </a:r>
          </a:p>
          <a:p>
            <a:pPr marL="0" indent="0">
              <a:buSzTx/>
              <a:buNone/>
            </a:pPr>
          </a:p>
          <a:p>
            <a:pPr marL="0" indent="0">
              <a:buSzTx/>
              <a:buNone/>
            </a:pPr>
          </a:p>
          <a:p>
            <a:pPr marL="0" indent="0">
              <a:buSzTx/>
              <a:buNone/>
            </a:pPr>
          </a:p>
          <a:p>
            <a:pPr marL="0" indent="0">
              <a:buSzTx/>
              <a:buNone/>
            </a:pPr>
          </a:p>
          <a:p>
            <a:pPr marL="0" indent="0">
              <a:buSzTx/>
              <a:buNone/>
            </a:pPr>
          </a:p>
          <a:p>
            <a:pPr marL="0" indent="0">
              <a:buSzTx/>
              <a:buNone/>
            </a:pPr>
          </a:p>
          <a:p>
            <a:pPr/>
            <a:r>
              <a:t>We need to add all supported file extensions.</a:t>
            </a:r>
          </a:p>
        </p:txBody>
      </p:sp>
      <p:graphicFrame>
        <p:nvGraphicFramePr>
          <p:cNvPr id="132" name="Table"/>
          <p:cNvGraphicFramePr/>
          <p:nvPr/>
        </p:nvGraphicFramePr>
        <p:xfrm>
          <a:off x="1575916" y="2324100"/>
          <a:ext cx="9865668" cy="6024761"/>
        </p:xfrm>
        <a:graphic xmlns:a="http://schemas.openxmlformats.org/drawingml/2006/main">
          <a:graphicData uri="http://schemas.openxmlformats.org/drawingml/2006/table">
            <a:tbl>
              <a:tblPr firstCol="1" firstRow="1" lastCol="0" lastRow="0" bandCol="0" bandRow="1" rtl="0">
                <a:tableStyleId>{C7B018BB-80A7-4F77-B60F-C8B233D01FF8}</a:tableStyleId>
              </a:tblPr>
              <a:tblGrid>
                <a:gridCol w="3018470"/>
                <a:gridCol w="2219015"/>
                <a:gridCol w="2319771"/>
                <a:gridCol w="2295711"/>
              </a:tblGrid>
              <a:tr h="501005">
                <a:tc>
                  <a:txBody>
                    <a:bodyPr/>
                    <a:lstStyle/>
                    <a:p>
                      <a:pPr defTabSz="914400">
                        <a:tabLst>
                          <a:tab pos="1181100" algn="l"/>
                        </a:tabLst>
                        <a:defRPr sz="2200">
                          <a:sym typeface="Helvetica Neue Medium"/>
                        </a:defRPr>
                      </a:pPr>
                    </a:p>
                  </a:txBody>
                  <a:tcPr marL="50800" marR="50800" marT="50800" marB="50800" anchor="ctr" anchorCtr="0" horzOverflow="overflow">
                    <a:lnL w="12700">
                      <a:solidFill>
                        <a:srgbClr val="606060"/>
                      </a:solidFill>
                      <a:miter lim="400000"/>
                    </a:lnL>
                  </a:tcPr>
                </a:tc>
                <a:tc>
                  <a:txBody>
                    <a:bodyPr/>
                    <a:lstStyle/>
                    <a:p>
                      <a:pPr defTabSz="914400">
                        <a:tabLst>
                          <a:tab pos="1181100" algn="l"/>
                        </a:tabLst>
                        <a:defRPr sz="1800">
                          <a:solidFill>
                            <a:srgbClr val="000000"/>
                          </a:solidFill>
                        </a:defRPr>
                      </a:pPr>
                      <a:r>
                        <a:rPr sz="2200">
                          <a:solidFill>
                            <a:srgbClr val="FFFFFF"/>
                          </a:solidFill>
                          <a:sym typeface="Helvetica Neue Medium"/>
                        </a:rPr>
                        <a:t>ProtelAltium®</a:t>
                      </a:r>
                    </a:p>
                  </a:txBody>
                  <a:tcPr marL="50800" marR="50800" marT="50800" marB="50800" anchor="ctr" anchorCtr="0" horzOverflow="overflow"/>
                </a:tc>
                <a:tc>
                  <a:txBody>
                    <a:bodyPr/>
                    <a:lstStyle/>
                    <a:p>
                      <a:pPr defTabSz="914400">
                        <a:tabLst>
                          <a:tab pos="1181100" algn="l"/>
                        </a:tabLst>
                        <a:defRPr sz="1800">
                          <a:solidFill>
                            <a:srgbClr val="000000"/>
                          </a:solidFill>
                        </a:defRPr>
                      </a:pPr>
                      <a:r>
                        <a:rPr sz="2200">
                          <a:solidFill>
                            <a:srgbClr val="FFFFFF"/>
                          </a:solidFill>
                          <a:sym typeface="Helvetica Neue Medium"/>
                        </a:rPr>
                        <a:t>EAGLE</a:t>
                      </a:r>
                    </a:p>
                  </a:txBody>
                  <a:tcPr marL="50800" marR="50800" marT="50800" marB="50800" anchor="ctr" anchorCtr="0" horzOverflow="overflow"/>
                </a:tc>
                <a:tc>
                  <a:txBody>
                    <a:bodyPr/>
                    <a:lstStyle/>
                    <a:p>
                      <a:pPr defTabSz="914400">
                        <a:tabLst>
                          <a:tab pos="1181100" algn="l"/>
                        </a:tabLst>
                        <a:defRPr sz="1800">
                          <a:solidFill>
                            <a:srgbClr val="000000"/>
                          </a:solidFill>
                        </a:defRPr>
                      </a:pPr>
                      <a:r>
                        <a:rPr sz="2200">
                          <a:solidFill>
                            <a:srgbClr val="FFFFFF"/>
                          </a:solidFill>
                          <a:sym typeface="Helvetica Neue Medium"/>
                        </a:rPr>
                        <a:t>OrCAD™</a:t>
                      </a:r>
                    </a:p>
                  </a:txBody>
                  <a:tcPr marL="50800" marR="50800" marT="50800" marB="50800" anchor="ctr" anchorCtr="0" horzOverflow="overflow">
                    <a:lnR w="12700">
                      <a:solidFill>
                        <a:srgbClr val="606060"/>
                      </a:solidFill>
                      <a:miter lim="400000"/>
                    </a:lnR>
                  </a:tcPr>
                </a:tc>
              </a:tr>
              <a:tr h="501005">
                <a:tc>
                  <a:txBody>
                    <a:bodyPr/>
                    <a:lstStyle/>
                    <a:p>
                      <a:pPr defTabSz="914400">
                        <a:tabLst>
                          <a:tab pos="1181100" algn="l"/>
                        </a:tabLst>
                        <a:defRPr sz="1800">
                          <a:solidFill>
                            <a:srgbClr val="000000"/>
                          </a:solidFill>
                        </a:defRPr>
                      </a:pPr>
                      <a:r>
                        <a:rPr sz="2200">
                          <a:solidFill>
                            <a:srgbClr val="FFFFFF"/>
                          </a:solidFill>
                          <a:sym typeface="Helvetica Neue Medium"/>
                        </a:rPr>
                        <a:t>Top Silkscreen		</a:t>
                      </a:r>
                    </a:p>
                  </a:txBody>
                  <a:tcPr marL="50800" marR="50800" marT="50800" marB="50800" anchor="ctr" anchorCtr="0" horzOverflow="overflow"/>
                </a:tc>
                <a:tc>
                  <a:txBody>
                    <a:bodyPr/>
                    <a:lstStyle/>
                    <a:p>
                      <a:pPr defTabSz="914400">
                        <a:tabLst>
                          <a:tab pos="1181100" algn="l"/>
                        </a:tabLst>
                        <a:defRPr sz="1800"/>
                      </a:pPr>
                      <a:r>
                        <a:rPr sz="2200">
                          <a:latin typeface="+mn-lt"/>
                          <a:ea typeface="+mn-ea"/>
                          <a:cs typeface="+mn-cs"/>
                          <a:sym typeface="Helvetica Neue Medium"/>
                        </a:rPr>
                        <a:t>.gto</a:t>
                      </a:r>
                    </a:p>
                  </a:txBody>
                  <a:tcPr marL="50800" marR="50800" marT="50800" marB="50800" anchor="ctr" anchorCtr="0" horzOverflow="overflow"/>
                </a:tc>
                <a:tc>
                  <a:txBody>
                    <a:bodyPr/>
                    <a:lstStyle/>
                    <a:p>
                      <a:pPr defTabSz="914400">
                        <a:tabLst>
                          <a:tab pos="1181100" algn="l"/>
                        </a:tabLst>
                        <a:defRPr sz="1800"/>
                      </a:pPr>
                      <a:r>
                        <a:rPr sz="2200">
                          <a:latin typeface="+mn-lt"/>
                          <a:ea typeface="+mn-ea"/>
                          <a:cs typeface="+mn-cs"/>
                          <a:sym typeface="Helvetica Neue Medium"/>
                        </a:rPr>
                        <a:t>.plc</a:t>
                      </a:r>
                    </a:p>
                  </a:txBody>
                  <a:tcPr marL="50800" marR="50800" marT="50800" marB="50800" anchor="ctr" anchorCtr="0" horzOverflow="overflow"/>
                </a:tc>
                <a:tc>
                  <a:txBody>
                    <a:bodyPr/>
                    <a:lstStyle/>
                    <a:p>
                      <a:pPr defTabSz="914400">
                        <a:tabLst>
                          <a:tab pos="1181100" algn="l"/>
                        </a:tabLst>
                        <a:defRPr sz="1800"/>
                      </a:pPr>
                      <a:r>
                        <a:rPr sz="2200">
                          <a:latin typeface="+mn-lt"/>
                          <a:ea typeface="+mn-ea"/>
                          <a:cs typeface="+mn-cs"/>
                          <a:sym typeface="Helvetica Neue Medium"/>
                        </a:rPr>
                        <a:t>.sst</a:t>
                      </a:r>
                    </a:p>
                  </a:txBody>
                  <a:tcPr marL="50800" marR="50800" marT="50800" marB="50800" anchor="ctr" anchorCtr="0" horzOverflow="overflow">
                    <a:lnR w="12700">
                      <a:solidFill>
                        <a:srgbClr val="606060"/>
                      </a:solidFill>
                      <a:miter lim="400000"/>
                    </a:lnR>
                  </a:tcPr>
                </a:tc>
              </a:tr>
              <a:tr h="501005">
                <a:tc>
                  <a:txBody>
                    <a:bodyPr/>
                    <a:lstStyle/>
                    <a:p>
                      <a:pPr defTabSz="914400">
                        <a:tabLst>
                          <a:tab pos="1181100" algn="l"/>
                        </a:tabLst>
                        <a:defRPr sz="1800">
                          <a:solidFill>
                            <a:srgbClr val="000000"/>
                          </a:solidFill>
                        </a:defRPr>
                      </a:pPr>
                      <a:r>
                        <a:rPr sz="2200">
                          <a:solidFill>
                            <a:srgbClr val="FFFFFF"/>
                          </a:solidFill>
                          <a:sym typeface="Helvetica Neue Medium"/>
                        </a:rPr>
                        <a:t>Top Soldermask</a:t>
                      </a:r>
                    </a:p>
                  </a:txBody>
                  <a:tcPr marL="50800" marR="50800" marT="50800" marB="50800" anchor="ctr" anchorCtr="0" horzOverflow="overflow"/>
                </a:tc>
                <a:tc>
                  <a:txBody>
                    <a:bodyPr/>
                    <a:lstStyle/>
                    <a:p>
                      <a:pPr defTabSz="914400">
                        <a:defRPr sz="1800"/>
                      </a:pPr>
                      <a:r>
                        <a:rPr sz="2200">
                          <a:sym typeface="Helvetica Neue"/>
                        </a:rPr>
                        <a:t>.gts</a:t>
                      </a:r>
                    </a:p>
                  </a:txBody>
                  <a:tcPr marL="50800" marR="50800" marT="50800" marB="50800" anchor="ctr" anchorCtr="0" horzOverflow="overflow"/>
                </a:tc>
                <a:tc>
                  <a:txBody>
                    <a:bodyPr/>
                    <a:lstStyle/>
                    <a:p>
                      <a:pPr defTabSz="914400">
                        <a:defRPr sz="1800"/>
                      </a:pPr>
                      <a:r>
                        <a:rPr sz="2200">
                          <a:sym typeface="Helvetica Neue"/>
                        </a:rPr>
                        <a:t>.stc</a:t>
                      </a:r>
                    </a:p>
                  </a:txBody>
                  <a:tcPr marL="50800" marR="50800" marT="50800" marB="50800" anchor="ctr" anchorCtr="0" horzOverflow="overflow"/>
                </a:tc>
                <a:tc>
                  <a:txBody>
                    <a:bodyPr/>
                    <a:lstStyle/>
                    <a:p>
                      <a:pPr defTabSz="914400">
                        <a:defRPr sz="1800"/>
                      </a:pPr>
                      <a:r>
                        <a:rPr sz="2200">
                          <a:sym typeface="Helvetica Neue"/>
                        </a:rPr>
                        <a:t>.smt</a:t>
                      </a:r>
                    </a:p>
                  </a:txBody>
                  <a:tcPr marL="50800" marR="50800" marT="50800" marB="50800" anchor="ctr" anchorCtr="0" horzOverflow="overflow">
                    <a:lnR w="12700">
                      <a:solidFill>
                        <a:srgbClr val="606060"/>
                      </a:solidFill>
                      <a:miter lim="400000"/>
                    </a:lnR>
                  </a:tcPr>
                </a:tc>
              </a:tr>
              <a:tr h="501005">
                <a:tc>
                  <a:txBody>
                    <a:bodyPr/>
                    <a:lstStyle/>
                    <a:p>
                      <a:pPr defTabSz="914400">
                        <a:tabLst>
                          <a:tab pos="1181100" algn="l"/>
                        </a:tabLst>
                        <a:defRPr sz="1800">
                          <a:solidFill>
                            <a:srgbClr val="000000"/>
                          </a:solidFill>
                        </a:defRPr>
                      </a:pPr>
                      <a:r>
                        <a:rPr sz="2200">
                          <a:solidFill>
                            <a:srgbClr val="FFFFFF"/>
                          </a:solidFill>
                          <a:sym typeface="Helvetica Neue Medium"/>
                        </a:rPr>
                        <a:t>Top Copper</a:t>
                      </a:r>
                    </a:p>
                  </a:txBody>
                  <a:tcPr marL="50800" marR="50800" marT="50800" marB="50800" anchor="ctr" anchorCtr="0" horzOverflow="overflow"/>
                </a:tc>
                <a:tc>
                  <a:txBody>
                    <a:bodyPr/>
                    <a:lstStyle/>
                    <a:p>
                      <a:pPr defTabSz="914400">
                        <a:defRPr sz="1800"/>
                      </a:pPr>
                      <a:r>
                        <a:rPr sz="2200">
                          <a:sym typeface="Helvetica Neue"/>
                        </a:rPr>
                        <a:t>.gtl</a:t>
                      </a:r>
                    </a:p>
                  </a:txBody>
                  <a:tcPr marL="50800" marR="50800" marT="50800" marB="50800" anchor="ctr" anchorCtr="0" horzOverflow="overflow"/>
                </a:tc>
                <a:tc>
                  <a:txBody>
                    <a:bodyPr/>
                    <a:lstStyle/>
                    <a:p>
                      <a:pPr defTabSz="914400">
                        <a:defRPr sz="1800"/>
                      </a:pPr>
                      <a:r>
                        <a:rPr sz="2200">
                          <a:sym typeface="Helvetica Neue"/>
                        </a:rPr>
                        <a:t>.cmp</a:t>
                      </a:r>
                    </a:p>
                  </a:txBody>
                  <a:tcPr marL="50800" marR="50800" marT="50800" marB="50800" anchor="ctr" anchorCtr="0" horzOverflow="overflow"/>
                </a:tc>
                <a:tc>
                  <a:txBody>
                    <a:bodyPr/>
                    <a:lstStyle/>
                    <a:p>
                      <a:pPr defTabSz="914400">
                        <a:defRPr sz="1800"/>
                      </a:pPr>
                      <a:r>
                        <a:rPr sz="2200">
                          <a:sym typeface="Helvetica Neue"/>
                        </a:rPr>
                        <a:t>.top</a:t>
                      </a:r>
                    </a:p>
                  </a:txBody>
                  <a:tcPr marL="50800" marR="50800" marT="50800" marB="50800" anchor="ctr" anchorCtr="0" horzOverflow="overflow">
                    <a:lnR w="12700">
                      <a:solidFill>
                        <a:srgbClr val="606060"/>
                      </a:solidFill>
                      <a:miter lim="400000"/>
                    </a:lnR>
                  </a:tcPr>
                </a:tc>
              </a:tr>
              <a:tr h="501005">
                <a:tc>
                  <a:txBody>
                    <a:bodyPr/>
                    <a:lstStyle/>
                    <a:p>
                      <a:pPr defTabSz="914400">
                        <a:tabLst>
                          <a:tab pos="1181100" algn="l"/>
                        </a:tabLst>
                        <a:defRPr sz="1800">
                          <a:solidFill>
                            <a:srgbClr val="000000"/>
                          </a:solidFill>
                        </a:defRPr>
                      </a:pPr>
                      <a:r>
                        <a:rPr sz="2200">
                          <a:solidFill>
                            <a:srgbClr val="FFFFFF"/>
                          </a:solidFill>
                          <a:sym typeface="Helvetica Neue Medium"/>
                        </a:rPr>
                        <a:t>Bottom Copper</a:t>
                      </a:r>
                    </a:p>
                  </a:txBody>
                  <a:tcPr marL="50800" marR="50800" marT="50800" marB="50800" anchor="ctr" anchorCtr="0" horzOverflow="overflow"/>
                </a:tc>
                <a:tc>
                  <a:txBody>
                    <a:bodyPr/>
                    <a:lstStyle/>
                    <a:p>
                      <a:pPr defTabSz="914400">
                        <a:defRPr sz="1800"/>
                      </a:pPr>
                      <a:r>
                        <a:rPr sz="2200">
                          <a:sym typeface="Helvetica Neue"/>
                        </a:rPr>
                        <a:t>.gbl</a:t>
                      </a:r>
                    </a:p>
                  </a:txBody>
                  <a:tcPr marL="50800" marR="50800" marT="50800" marB="50800" anchor="ctr" anchorCtr="0" horzOverflow="overflow"/>
                </a:tc>
                <a:tc>
                  <a:txBody>
                    <a:bodyPr/>
                    <a:lstStyle/>
                    <a:p>
                      <a:pPr defTabSz="914400">
                        <a:defRPr sz="1800"/>
                      </a:pPr>
                      <a:r>
                        <a:rPr sz="2200">
                          <a:sym typeface="Helvetica Neue"/>
                        </a:rPr>
                        <a:t>.sol</a:t>
                      </a:r>
                    </a:p>
                  </a:txBody>
                  <a:tcPr marL="50800" marR="50800" marT="50800" marB="50800" anchor="ctr" anchorCtr="0" horzOverflow="overflow"/>
                </a:tc>
                <a:tc>
                  <a:txBody>
                    <a:bodyPr/>
                    <a:lstStyle/>
                    <a:p>
                      <a:pPr defTabSz="914400">
                        <a:defRPr sz="1800"/>
                      </a:pPr>
                      <a:r>
                        <a:rPr sz="2200">
                          <a:sym typeface="Helvetica Neue"/>
                        </a:rPr>
                        <a:t>.bot</a:t>
                      </a:r>
                    </a:p>
                  </a:txBody>
                  <a:tcPr marL="50800" marR="50800" marT="50800" marB="50800" anchor="ctr" anchorCtr="0" horzOverflow="overflow">
                    <a:lnR w="12700">
                      <a:solidFill>
                        <a:srgbClr val="606060"/>
                      </a:solidFill>
                      <a:miter lim="400000"/>
                    </a:lnR>
                  </a:tcPr>
                </a:tc>
              </a:tr>
              <a:tr h="501005">
                <a:tc>
                  <a:txBody>
                    <a:bodyPr/>
                    <a:lstStyle/>
                    <a:p>
                      <a:pPr defTabSz="914400">
                        <a:tabLst>
                          <a:tab pos="1181100" algn="l"/>
                        </a:tabLst>
                        <a:defRPr sz="1800">
                          <a:solidFill>
                            <a:srgbClr val="000000"/>
                          </a:solidFill>
                        </a:defRPr>
                      </a:pPr>
                      <a:r>
                        <a:rPr sz="2200">
                          <a:solidFill>
                            <a:srgbClr val="FFFFFF"/>
                          </a:solidFill>
                          <a:sym typeface="Helvetica Neue Medium"/>
                        </a:rPr>
                        <a:t>Bottom Soldermask</a:t>
                      </a:r>
                    </a:p>
                  </a:txBody>
                  <a:tcPr marL="50800" marR="50800" marT="50800" marB="50800" anchor="ctr" anchorCtr="0" horzOverflow="overflow"/>
                </a:tc>
                <a:tc>
                  <a:txBody>
                    <a:bodyPr/>
                    <a:lstStyle/>
                    <a:p>
                      <a:pPr defTabSz="914400">
                        <a:defRPr sz="1800"/>
                      </a:pPr>
                      <a:r>
                        <a:rPr sz="2200">
                          <a:sym typeface="Helvetica Neue"/>
                        </a:rPr>
                        <a:t>.gbs</a:t>
                      </a:r>
                    </a:p>
                  </a:txBody>
                  <a:tcPr marL="50800" marR="50800" marT="50800" marB="50800" anchor="ctr" anchorCtr="0" horzOverflow="overflow"/>
                </a:tc>
                <a:tc>
                  <a:txBody>
                    <a:bodyPr/>
                    <a:lstStyle/>
                    <a:p>
                      <a:pPr defTabSz="914400">
                        <a:defRPr sz="1800"/>
                      </a:pPr>
                      <a:r>
                        <a:rPr sz="2200">
                          <a:sym typeface="Helvetica Neue"/>
                        </a:rPr>
                        <a:t>.sts</a:t>
                      </a:r>
                    </a:p>
                  </a:txBody>
                  <a:tcPr marL="50800" marR="50800" marT="50800" marB="50800" anchor="ctr" anchorCtr="0" horzOverflow="overflow"/>
                </a:tc>
                <a:tc>
                  <a:txBody>
                    <a:bodyPr/>
                    <a:lstStyle/>
                    <a:p>
                      <a:pPr defTabSz="914400">
                        <a:defRPr sz="1800"/>
                      </a:pPr>
                      <a:r>
                        <a:rPr sz="2200">
                          <a:sym typeface="Helvetica Neue"/>
                        </a:rPr>
                        <a:t>.smb</a:t>
                      </a:r>
                    </a:p>
                  </a:txBody>
                  <a:tcPr marL="50800" marR="50800" marT="50800" marB="50800" anchor="ctr" anchorCtr="0" horzOverflow="overflow">
                    <a:lnR w="12700">
                      <a:solidFill>
                        <a:srgbClr val="606060"/>
                      </a:solidFill>
                      <a:miter lim="400000"/>
                    </a:lnR>
                  </a:tcPr>
                </a:tc>
              </a:tr>
              <a:tr h="501005">
                <a:tc>
                  <a:txBody>
                    <a:bodyPr/>
                    <a:lstStyle/>
                    <a:p>
                      <a:pPr defTabSz="914400">
                        <a:tabLst>
                          <a:tab pos="1181100" algn="l"/>
                        </a:tabLst>
                        <a:defRPr sz="1800">
                          <a:solidFill>
                            <a:srgbClr val="000000"/>
                          </a:solidFill>
                        </a:defRPr>
                      </a:pPr>
                      <a:r>
                        <a:rPr sz="2200">
                          <a:solidFill>
                            <a:srgbClr val="FFFFFF"/>
                          </a:solidFill>
                          <a:sym typeface="Helvetica Neue Medium"/>
                        </a:rPr>
                        <a:t>Bottom Silkscreen</a:t>
                      </a:r>
                    </a:p>
                  </a:txBody>
                  <a:tcPr marL="50800" marR="50800" marT="50800" marB="50800" anchor="ctr" anchorCtr="0" horzOverflow="overflow"/>
                </a:tc>
                <a:tc>
                  <a:txBody>
                    <a:bodyPr/>
                    <a:lstStyle/>
                    <a:p>
                      <a:pPr defTabSz="914400">
                        <a:defRPr sz="1800"/>
                      </a:pPr>
                      <a:r>
                        <a:rPr sz="2200">
                          <a:sym typeface="Helvetica Neue"/>
                        </a:rPr>
                        <a:t>.gbo</a:t>
                      </a:r>
                    </a:p>
                  </a:txBody>
                  <a:tcPr marL="50800" marR="50800" marT="50800" marB="50800" anchor="ctr" anchorCtr="0" horzOverflow="overflow"/>
                </a:tc>
                <a:tc>
                  <a:txBody>
                    <a:bodyPr/>
                    <a:lstStyle/>
                    <a:p>
                      <a:pPr defTabSz="914400">
                        <a:defRPr sz="1800"/>
                      </a:pPr>
                      <a:r>
                        <a:rPr sz="2200">
                          <a:sym typeface="Helvetica Neue"/>
                        </a:rPr>
                        <a:t>.pls</a:t>
                      </a:r>
                    </a:p>
                  </a:txBody>
                  <a:tcPr marL="50800" marR="50800" marT="50800" marB="50800" anchor="ctr" anchorCtr="0" horzOverflow="overflow"/>
                </a:tc>
                <a:tc>
                  <a:txBody>
                    <a:bodyPr/>
                    <a:lstStyle/>
                    <a:p>
                      <a:pPr defTabSz="914400">
                        <a:defRPr sz="1800"/>
                      </a:pPr>
                      <a:r>
                        <a:rPr sz="2200">
                          <a:sym typeface="Helvetica Neue"/>
                        </a:rPr>
                        <a:t>.ssb</a:t>
                      </a:r>
                    </a:p>
                  </a:txBody>
                  <a:tcPr marL="50800" marR="50800" marT="50800" marB="50800" anchor="ctr" anchorCtr="0" horzOverflow="overflow">
                    <a:lnR w="12700">
                      <a:solidFill>
                        <a:srgbClr val="606060"/>
                      </a:solidFill>
                      <a:miter lim="400000"/>
                    </a:lnR>
                  </a:tcPr>
                </a:tc>
              </a:tr>
              <a:tr h="501005">
                <a:tc>
                  <a:txBody>
                    <a:bodyPr/>
                    <a:lstStyle/>
                    <a:p>
                      <a:pPr defTabSz="914400">
                        <a:tabLst>
                          <a:tab pos="1181100" algn="l"/>
                        </a:tabLst>
                        <a:defRPr sz="1800">
                          <a:solidFill>
                            <a:srgbClr val="000000"/>
                          </a:solidFill>
                        </a:defRPr>
                      </a:pPr>
                      <a:r>
                        <a:rPr sz="2200">
                          <a:solidFill>
                            <a:srgbClr val="FFFFFF"/>
                          </a:solidFill>
                          <a:sym typeface="Helvetica Neue Medium"/>
                        </a:rPr>
                        <a:t>NC Drill File</a:t>
                      </a:r>
                    </a:p>
                  </a:txBody>
                  <a:tcPr marL="50800" marR="50800" marT="50800" marB="50800" anchor="ctr" anchorCtr="0" horzOverflow="overflow"/>
                </a:tc>
                <a:tc>
                  <a:txBody>
                    <a:bodyPr/>
                    <a:lstStyle/>
                    <a:p>
                      <a:pPr defTabSz="914400">
                        <a:defRPr sz="1800"/>
                      </a:pPr>
                      <a:r>
                        <a:rPr sz="2200">
                          <a:sym typeface="Helvetica Neue"/>
                        </a:rPr>
                        <a:t>.txt</a:t>
                      </a:r>
                    </a:p>
                  </a:txBody>
                  <a:tcPr marL="50800" marR="50800" marT="50800" marB="50800" anchor="ctr" anchorCtr="0" horzOverflow="overflow"/>
                </a:tc>
                <a:tc>
                  <a:txBody>
                    <a:bodyPr/>
                    <a:lstStyle/>
                    <a:p>
                      <a:pPr defTabSz="914400">
                        <a:defRPr sz="1800"/>
                      </a:pPr>
                      <a:r>
                        <a:rPr sz="2200">
                          <a:sym typeface="Helvetica Neue"/>
                        </a:rPr>
                        <a:t>.drd</a:t>
                      </a:r>
                    </a:p>
                  </a:txBody>
                  <a:tcPr marL="50800" marR="50800" marT="50800" marB="50800" anchor="ctr" anchorCtr="0" horzOverflow="overflow"/>
                </a:tc>
                <a:tc>
                  <a:txBody>
                    <a:bodyPr/>
                    <a:lstStyle/>
                    <a:p>
                      <a:pPr defTabSz="914400">
                        <a:defRPr sz="1800"/>
                      </a:pPr>
                      <a:r>
                        <a:rPr sz="2200">
                          <a:sym typeface="Helvetica Neue"/>
                        </a:rPr>
                        <a:t>thruhole.tap</a:t>
                      </a:r>
                    </a:p>
                  </a:txBody>
                  <a:tcPr marL="50800" marR="50800" marT="50800" marB="50800" anchor="ctr" anchorCtr="0" horzOverflow="overflow">
                    <a:lnR w="12700">
                      <a:solidFill>
                        <a:srgbClr val="606060"/>
                      </a:solidFill>
                      <a:miter lim="400000"/>
                    </a:lnR>
                  </a:tcPr>
                </a:tc>
              </a:tr>
              <a:tr h="501005">
                <a:tc>
                  <a:txBody>
                    <a:bodyPr/>
                    <a:lstStyle/>
                    <a:p>
                      <a:pPr defTabSz="914400">
                        <a:tabLst>
                          <a:tab pos="1181100" algn="l"/>
                        </a:tabLst>
                        <a:defRPr sz="1800">
                          <a:solidFill>
                            <a:srgbClr val="000000"/>
                          </a:solidFill>
                        </a:defRPr>
                      </a:pPr>
                      <a:r>
                        <a:rPr sz="2200">
                          <a:solidFill>
                            <a:srgbClr val="FFFFFF"/>
                          </a:solidFill>
                          <a:sym typeface="Helvetica Neue Medium"/>
                        </a:rPr>
                        <a:t>Board Outline</a:t>
                      </a:r>
                    </a:p>
                  </a:txBody>
                  <a:tcPr marL="50800" marR="50800" marT="50800" marB="50800" anchor="ctr" anchorCtr="0" horzOverflow="overflow"/>
                </a:tc>
                <a:tc>
                  <a:txBody>
                    <a:bodyPr/>
                    <a:lstStyle/>
                    <a:p>
                      <a:pPr defTabSz="914400">
                        <a:defRPr sz="1800"/>
                      </a:pPr>
                      <a:r>
                        <a:rPr sz="2200">
                          <a:sym typeface="Helvetica Neue"/>
                        </a:rPr>
                        <a:t>.gm1</a:t>
                      </a:r>
                    </a:p>
                  </a:txBody>
                  <a:tcPr marL="50800" marR="50800" marT="50800" marB="50800" anchor="ctr" anchorCtr="0" horzOverflow="overflow"/>
                </a:tc>
                <a:tc>
                  <a:txBody>
                    <a:bodyPr/>
                    <a:lstStyle/>
                    <a:p>
                      <a:pPr defTabSz="914400">
                        <a:defRPr sz="1800"/>
                      </a:pPr>
                      <a:r>
                        <a:rPr sz="2200">
                          <a:sym typeface="Helvetica Neue"/>
                        </a:rPr>
                        <a:t>.gko</a:t>
                      </a:r>
                    </a:p>
                  </a:txBody>
                  <a:tcPr marL="50800" marR="50800" marT="50800" marB="50800" anchor="ctr" anchorCtr="0" horzOverflow="overflow"/>
                </a:tc>
                <a:tc>
                  <a:txBody>
                    <a:bodyPr/>
                    <a:lstStyle/>
                    <a:p>
                      <a:pPr defTabSz="914400">
                        <a:defRPr sz="2200">
                          <a:sym typeface="Helvetica Neue"/>
                        </a:defRPr>
                      </a:pPr>
                    </a:p>
                  </a:txBody>
                  <a:tcPr marL="50800" marR="50800" marT="50800" marB="50800" anchor="ctr" anchorCtr="0" horzOverflow="overflow">
                    <a:lnR w="12700">
                      <a:solidFill>
                        <a:srgbClr val="606060"/>
                      </a:solidFill>
                      <a:miter lim="400000"/>
                    </a:lnR>
                  </a:tcPr>
                </a:tc>
              </a:tr>
              <a:tr h="501005">
                <a:tc>
                  <a:txBody>
                    <a:bodyPr/>
                    <a:lstStyle/>
                    <a:p>
                      <a:pPr defTabSz="914400">
                        <a:tabLst>
                          <a:tab pos="1181100" algn="l"/>
                        </a:tabLst>
                        <a:defRPr sz="1800">
                          <a:solidFill>
                            <a:srgbClr val="000000"/>
                          </a:solidFill>
                        </a:defRPr>
                      </a:pPr>
                      <a:r>
                        <a:rPr sz="2200">
                          <a:solidFill>
                            <a:srgbClr val="FFFFFF"/>
                          </a:solidFill>
                          <a:sym typeface="Helvetica Neue Medium"/>
                        </a:rPr>
                        <a:t>Internal Layers</a:t>
                      </a:r>
                    </a:p>
                  </a:txBody>
                  <a:tcPr marL="50800" marR="50800" marT="50800" marB="50800" anchor="ctr" anchorCtr="0" horzOverflow="overflow"/>
                </a:tc>
                <a:tc>
                  <a:txBody>
                    <a:bodyPr/>
                    <a:lstStyle/>
                    <a:p>
                      <a:pPr defTabSz="914400">
                        <a:defRPr sz="1800"/>
                      </a:pPr>
                      <a:r>
                        <a:rPr sz="2200">
                          <a:sym typeface="Helvetica Neue"/>
                        </a:rPr>
                        <a:t>.gp1</a:t>
                      </a:r>
                    </a:p>
                  </a:txBody>
                  <a:tcPr marL="50800" marR="50800" marT="50800" marB="50800" anchor="ctr" anchorCtr="0" horzOverflow="overflow"/>
                </a:tc>
                <a:tc>
                  <a:txBody>
                    <a:bodyPr/>
                    <a:lstStyle/>
                    <a:p>
                      <a:pPr defTabSz="914400">
                        <a:defRPr sz="1800"/>
                      </a:pPr>
                      <a:r>
                        <a:rPr sz="2200">
                          <a:sym typeface="Helvetica Neue"/>
                        </a:rPr>
                        <a:t>.g1</a:t>
                      </a:r>
                    </a:p>
                  </a:txBody>
                  <a:tcPr marL="50800" marR="50800" marT="50800" marB="50800" anchor="ctr" anchorCtr="0" horzOverflow="overflow"/>
                </a:tc>
                <a:tc>
                  <a:txBody>
                    <a:bodyPr/>
                    <a:lstStyle/>
                    <a:p>
                      <a:pPr defTabSz="914400">
                        <a:defRPr sz="2200">
                          <a:sym typeface="Helvetica Neue"/>
                        </a:defRPr>
                      </a:pPr>
                    </a:p>
                  </a:txBody>
                  <a:tcPr marL="50800" marR="50800" marT="50800" marB="50800" anchor="ctr" anchorCtr="0" horzOverflow="overflow">
                    <a:lnR w="12700">
                      <a:solidFill>
                        <a:srgbClr val="606060"/>
                      </a:solidFill>
                      <a:miter lim="400000"/>
                    </a:lnR>
                  </a:tcPr>
                </a:tc>
              </a:tr>
              <a:tr h="501005">
                <a:tc>
                  <a:txBody>
                    <a:bodyPr/>
                    <a:lstStyle/>
                    <a:p>
                      <a:pPr defTabSz="914400">
                        <a:tabLst>
                          <a:tab pos="1181100" algn="l"/>
                        </a:tabLst>
                        <a:defRPr sz="1800">
                          <a:solidFill>
                            <a:srgbClr val="000000"/>
                          </a:solidFill>
                        </a:defRPr>
                      </a:pPr>
                      <a:r>
                        <a:rPr sz="2200">
                          <a:solidFill>
                            <a:srgbClr val="FFFFFF"/>
                          </a:solidFill>
                          <a:sym typeface="Helvetica Neue Medium"/>
                        </a:rPr>
                        <a:t>Fab Drawing</a:t>
                      </a:r>
                    </a:p>
                  </a:txBody>
                  <a:tcPr marL="50800" marR="50800" marT="50800" marB="50800" anchor="ctr" anchorCtr="0" horzOverflow="overflow"/>
                </a:tc>
                <a:tc>
                  <a:txBody>
                    <a:bodyPr/>
                    <a:lstStyle/>
                    <a:p>
                      <a:pPr defTabSz="914400">
                        <a:defRPr sz="1800"/>
                      </a:pPr>
                      <a:r>
                        <a:rPr sz="2200">
                          <a:sym typeface="Helvetica Neue"/>
                        </a:rPr>
                        <a:t>.pdf</a:t>
                      </a:r>
                    </a:p>
                  </a:txBody>
                  <a:tcPr marL="50800" marR="50800" marT="50800" marB="50800" anchor="ctr" anchorCtr="0" horzOverflow="overflow"/>
                </a:tc>
                <a:tc>
                  <a:txBody>
                    <a:bodyPr/>
                    <a:lstStyle/>
                    <a:p>
                      <a:pPr defTabSz="914400">
                        <a:defRPr sz="1800"/>
                      </a:pPr>
                      <a:r>
                        <a:rPr sz="2200">
                          <a:sym typeface="Helvetica Neue"/>
                        </a:rPr>
                        <a:t>.pdf</a:t>
                      </a:r>
                    </a:p>
                  </a:txBody>
                  <a:tcPr marL="50800" marR="50800" marT="50800" marB="50800" anchor="ctr" anchorCtr="0" horzOverflow="overflow"/>
                </a:tc>
                <a:tc>
                  <a:txBody>
                    <a:bodyPr/>
                    <a:lstStyle/>
                    <a:p>
                      <a:pPr defTabSz="914400">
                        <a:defRPr sz="1800"/>
                      </a:pPr>
                      <a:r>
                        <a:rPr sz="2200">
                          <a:sym typeface="Helvetica Neue"/>
                        </a:rPr>
                        <a:t>.pdf</a:t>
                      </a:r>
                    </a:p>
                  </a:txBody>
                  <a:tcPr marL="50800" marR="50800" marT="50800" marB="50800" anchor="ctr" anchorCtr="0" horzOverflow="overflow">
                    <a:lnR w="12700">
                      <a:solidFill>
                        <a:srgbClr val="606060"/>
                      </a:solidFill>
                      <a:miter lim="400000"/>
                    </a:lnR>
                  </a:tcPr>
                </a:tc>
              </a:tr>
              <a:tr h="501005">
                <a:tc>
                  <a:txBody>
                    <a:bodyPr/>
                    <a:lstStyle/>
                    <a:p>
                      <a:pPr defTabSz="914400">
                        <a:tabLst>
                          <a:tab pos="1181100" algn="l"/>
                        </a:tabLst>
                        <a:defRPr sz="1800">
                          <a:solidFill>
                            <a:srgbClr val="000000"/>
                          </a:solidFill>
                        </a:defRPr>
                      </a:pPr>
                      <a:r>
                        <a:rPr sz="2200">
                          <a:solidFill>
                            <a:srgbClr val="FFFFFF"/>
                          </a:solidFill>
                          <a:sym typeface="Helvetica Neue Medium"/>
                        </a:rPr>
                        <a:t>Readme</a:t>
                      </a:r>
                    </a:p>
                  </a:txBody>
                  <a:tcPr marL="50800" marR="50800" marT="50800" marB="50800" anchor="ctr" anchorCtr="0" horzOverflow="overflow"/>
                </a:tc>
                <a:tc>
                  <a:txBody>
                    <a:bodyPr/>
                    <a:lstStyle/>
                    <a:p>
                      <a:pPr defTabSz="914400">
                        <a:defRPr sz="1800"/>
                      </a:pPr>
                      <a:r>
                        <a:rPr sz="2200">
                          <a:sym typeface="Helvetica Neue"/>
                        </a:rPr>
                        <a:t>.txt</a:t>
                      </a:r>
                    </a:p>
                  </a:txBody>
                  <a:tcPr marL="50800" marR="50800" marT="50800" marB="50800" anchor="ctr" anchorCtr="0" horzOverflow="overflow">
                    <a:lnB w="12700">
                      <a:solidFill>
                        <a:srgbClr val="606060"/>
                      </a:solidFill>
                      <a:miter lim="400000"/>
                    </a:lnB>
                  </a:tcPr>
                </a:tc>
                <a:tc>
                  <a:txBody>
                    <a:bodyPr/>
                    <a:lstStyle/>
                    <a:p>
                      <a:pPr defTabSz="914400">
                        <a:defRPr sz="1800"/>
                      </a:pPr>
                      <a:r>
                        <a:rPr sz="2200">
                          <a:sym typeface="Helvetica Neue"/>
                        </a:rPr>
                        <a:t>.txt</a:t>
                      </a:r>
                    </a:p>
                  </a:txBody>
                  <a:tcPr marL="50800" marR="50800" marT="50800" marB="50800" anchor="ctr" anchorCtr="0" horzOverflow="overflow">
                    <a:lnB w="12700">
                      <a:solidFill>
                        <a:srgbClr val="606060"/>
                      </a:solidFill>
                      <a:miter lim="400000"/>
                    </a:lnB>
                  </a:tcPr>
                </a:tc>
                <a:tc>
                  <a:txBody>
                    <a:bodyPr/>
                    <a:lstStyle/>
                    <a:p>
                      <a:pPr defTabSz="914400">
                        <a:defRPr sz="1800"/>
                      </a:pPr>
                      <a:r>
                        <a:rPr sz="2200">
                          <a:sym typeface="Helvetica Neue"/>
                        </a:rPr>
                        <a:t>.txt</a:t>
                      </a:r>
                    </a:p>
                  </a:txBody>
                  <a:tcPr marL="50800" marR="50800" marT="50800" marB="50800" anchor="ctr" anchorCtr="0" horzOverflow="overflow">
                    <a:lnR w="12700">
                      <a:solidFill>
                        <a:srgbClr val="606060"/>
                      </a:solidFill>
                      <a:miter lim="400000"/>
                    </a:lnR>
                    <a:lnB w="12700">
                      <a:solidFill>
                        <a:srgbClr val="606060"/>
                      </a:solidFill>
                      <a:miter lim="400000"/>
                    </a:lnB>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File Requirements &amp; Common Discrepancies"/>
          <p:cNvSpPr txBox="1"/>
          <p:nvPr>
            <p:ph type="title"/>
          </p:nvPr>
        </p:nvSpPr>
        <p:spPr>
          <a:prstGeom prst="rect">
            <a:avLst/>
          </a:prstGeom>
        </p:spPr>
        <p:txBody>
          <a:bodyPr/>
          <a:lstStyle>
            <a:lvl1pPr defTabSz="484886">
              <a:defRPr sz="6640"/>
            </a:lvl1pPr>
          </a:lstStyle>
          <a:p>
            <a:pPr/>
            <a:r>
              <a:t>File Requirements &amp; Common Discrepancies</a:t>
            </a:r>
          </a:p>
        </p:txBody>
      </p:sp>
      <p:sp>
        <p:nvSpPr>
          <p:cNvPr id="135" name="The file requirements will vary depending on the design.…"/>
          <p:cNvSpPr txBox="1"/>
          <p:nvPr>
            <p:ph type="body" idx="1"/>
          </p:nvPr>
        </p:nvSpPr>
        <p:spPr>
          <a:prstGeom prst="rect">
            <a:avLst/>
          </a:prstGeom>
        </p:spPr>
        <p:txBody>
          <a:bodyPr anchor="t"/>
          <a:lstStyle/>
          <a:p>
            <a:pPr marL="0" indent="0" defTabSz="327152">
              <a:spcBef>
                <a:spcPts val="2300"/>
              </a:spcBef>
              <a:buSzTx/>
              <a:buNone/>
              <a:defRPr sz="1792"/>
            </a:pPr>
            <a:r>
              <a:t>The file requirements will vary depending on the design.</a:t>
            </a:r>
          </a:p>
          <a:p>
            <a:pPr marL="248920" indent="-248920" defTabSz="327152">
              <a:spcBef>
                <a:spcPts val="2300"/>
              </a:spcBef>
              <a:defRPr sz="1792"/>
            </a:pPr>
            <a:r>
              <a:t>What are different type of designs? -Single sided, with or without solder-masks, multi layered ?</a:t>
            </a:r>
          </a:p>
          <a:p>
            <a:pPr marL="248920" indent="-248920" defTabSz="327152">
              <a:spcBef>
                <a:spcPts val="2300"/>
              </a:spcBef>
              <a:defRPr sz="1792"/>
            </a:pPr>
            <a:r>
              <a:t>PCB design software applications require the Drill file to be exported as a separate process from the rest of the design files, this is the most commonly forgotten file. </a:t>
            </a:r>
          </a:p>
          <a:p>
            <a:pPr marL="248920" indent="-248920" defTabSz="327152">
              <a:spcBef>
                <a:spcPts val="2300"/>
              </a:spcBef>
              <a:defRPr sz="1792"/>
            </a:pPr>
            <a:r>
              <a:t>The Board Outline is another file that is often overlooked.This file can either be a stand-alone file, or be included within other layer files. </a:t>
            </a:r>
          </a:p>
          <a:p>
            <a:pPr marL="248920" indent="-248920" defTabSz="327152">
              <a:spcBef>
                <a:spcPts val="2300"/>
              </a:spcBef>
              <a:defRPr sz="1792"/>
            </a:pPr>
            <a:r>
              <a:t>What are the common missing files you have experienced in past experiences?</a:t>
            </a:r>
          </a:p>
          <a:p>
            <a:pPr marL="248920" indent="-248920" defTabSz="327152">
              <a:spcBef>
                <a:spcPts val="2300"/>
              </a:spcBef>
              <a:defRPr sz="1792"/>
            </a:pPr>
            <a:r>
              <a:t>Basic settings in PCB design - Units = Inches, Format = 2.3, Embedded Apertures = RS274X</a:t>
            </a:r>
          </a:p>
          <a:p>
            <a:pPr marL="248920" indent="-248920" defTabSz="327152">
              <a:spcBef>
                <a:spcPts val="2300"/>
              </a:spcBef>
              <a:defRPr sz="1792"/>
            </a:pPr>
            <a:r>
              <a:t>Example. PCB noted as Class 3 but missing design requirements, such as minimum annular ring or clearance.</a:t>
            </a:r>
          </a:p>
          <a:p>
            <a:pPr marL="248920" indent="-248920" defTabSz="327152">
              <a:spcBef>
                <a:spcPts val="2300"/>
              </a:spcBef>
              <a:defRPr sz="1792"/>
            </a:pPr>
            <a:r>
              <a:t>Example. Specified copper weights does not define whether they are prior to (base) or after (final) plating.</a:t>
            </a:r>
          </a:p>
          <a:p>
            <a:pPr marL="248920" indent="-248920" defTabSz="327152">
              <a:spcBef>
                <a:spcPts val="2300"/>
              </a:spcBef>
              <a:defRPr sz="1792"/>
            </a:pPr>
            <a:r>
              <a:t>Example. Changing the design by increasing/reducing layers may change impedance requirement but not updated in the new drawings.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Questions &amp; Info needed"/>
          <p:cNvSpPr txBox="1"/>
          <p:nvPr>
            <p:ph type="title"/>
          </p:nvPr>
        </p:nvSpPr>
        <p:spPr>
          <a:prstGeom prst="rect">
            <a:avLst/>
          </a:prstGeom>
        </p:spPr>
        <p:txBody>
          <a:bodyPr/>
          <a:lstStyle>
            <a:lvl1pPr defTabSz="554990">
              <a:defRPr sz="7600"/>
            </a:lvl1pPr>
          </a:lstStyle>
          <a:p>
            <a:pPr/>
            <a:r>
              <a:t>Questions &amp; Info needed </a:t>
            </a:r>
          </a:p>
        </p:txBody>
      </p:sp>
      <p:sp>
        <p:nvSpPr>
          <p:cNvPr id="138" name="What other information you will gather from PCB designer other than zip file?…"/>
          <p:cNvSpPr txBox="1"/>
          <p:nvPr>
            <p:ph type="body" idx="1"/>
          </p:nvPr>
        </p:nvSpPr>
        <p:spPr>
          <a:prstGeom prst="rect">
            <a:avLst/>
          </a:prstGeom>
        </p:spPr>
        <p:txBody>
          <a:bodyPr anchor="t"/>
          <a:lstStyle/>
          <a:p>
            <a:pPr marL="208915" indent="-208915" defTabSz="274574">
              <a:spcBef>
                <a:spcPts val="1900"/>
              </a:spcBef>
              <a:defRPr b="1" sz="1504"/>
            </a:pPr>
            <a:r>
              <a:t>What other information you will gather from PCB designer other than zip file?</a:t>
            </a:r>
          </a:p>
          <a:p>
            <a:pPr marL="208915" indent="-208915" defTabSz="274574">
              <a:spcBef>
                <a:spcPts val="1900"/>
              </a:spcBef>
              <a:defRPr b="1" sz="1504"/>
            </a:pPr>
            <a:r>
              <a:t>Can sales person input extra details about PCB designer’g needs along with sending zip file to quote?</a:t>
            </a:r>
          </a:p>
          <a:p>
            <a:pPr marL="208915" indent="-208915" defTabSz="274574">
              <a:spcBef>
                <a:spcPts val="1900"/>
              </a:spcBef>
              <a:defRPr b="1" sz="1504"/>
            </a:pPr>
            <a:r>
              <a:t>What is the naming standard of files and how we can map extension of file to a particular type?</a:t>
            </a:r>
          </a:p>
          <a:p>
            <a:pPr marL="208915" indent="-208915" defTabSz="274574">
              <a:spcBef>
                <a:spcPts val="1900"/>
              </a:spcBef>
              <a:defRPr b="1" sz="1504"/>
            </a:pPr>
            <a:r>
              <a:t>Can we get one sample zip containing all the files? We can explore if each file can be checked for certain properties?</a:t>
            </a:r>
          </a:p>
          <a:p>
            <a:pPr marL="208915" indent="-208915" defTabSz="274574">
              <a:spcBef>
                <a:spcPts val="1900"/>
              </a:spcBef>
              <a:defRPr b="1" sz="1504"/>
            </a:pPr>
            <a:r>
              <a:t>Can we get the rules to relate file extension to a specific layer/design file?</a:t>
            </a:r>
          </a:p>
          <a:p>
            <a:pPr marL="208915" indent="-208915" defTabSz="274574">
              <a:spcBef>
                <a:spcPts val="1900"/>
              </a:spcBef>
              <a:defRPr b="1" sz="1504"/>
            </a:pPr>
            <a:r>
              <a:t>Can we get the checklist that you follow for package validation?</a:t>
            </a:r>
          </a:p>
          <a:p>
            <a:pPr marL="208915" indent="-208915" defTabSz="274574">
              <a:spcBef>
                <a:spcPts val="1900"/>
              </a:spcBef>
              <a:defRPr b="1" sz="1504"/>
            </a:pPr>
            <a:r>
              <a:t>What are the common issues your staff ( quote/engineering ) finds in the zip file from PCB designers?</a:t>
            </a:r>
          </a:p>
          <a:p>
            <a:pPr marL="208915" indent="-208915" defTabSz="274574">
              <a:spcBef>
                <a:spcPts val="1900"/>
              </a:spcBef>
              <a:defRPr b="1" sz="1504"/>
            </a:pPr>
            <a:r>
              <a:t>Is there some information we can extract from readme file? Is it always provided?</a:t>
            </a:r>
          </a:p>
          <a:p>
            <a:pPr marL="208915" indent="-208915" defTabSz="274574">
              <a:spcBef>
                <a:spcPts val="1900"/>
              </a:spcBef>
              <a:defRPr b="1" sz="1504"/>
            </a:pPr>
            <a:r>
              <a:t>One quote staff copied part number from one of the PDF file. Is that always the process? We have to check how we can read that in our software.</a:t>
            </a:r>
          </a:p>
          <a:p>
            <a:pPr marL="208915" indent="-208915" defTabSz="274574">
              <a:spcBef>
                <a:spcPts val="1900"/>
              </a:spcBef>
              <a:defRPr b="1" sz="1504"/>
            </a:pPr>
            <a:r>
              <a:t>First level of validation - validate files by extension and check if all required files are provided according to the type of PCB design. Also need to check if the file actually is of the correct format based on the extension used in file name.</a:t>
            </a:r>
          </a:p>
          <a:p>
            <a:pPr marL="208915" indent="-208915" defTabSz="274574">
              <a:spcBef>
                <a:spcPts val="1900"/>
              </a:spcBef>
              <a:defRPr b="1" sz="1504"/>
            </a:pPr>
            <a:r>
              <a:t>Next level of validation - Dig deep into each file to extract additional attributes that can give some useful information about design.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