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BC39-3F31-4F5E-A5A8-210536906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E679C8-14DD-4D8A-BBEA-5DBA369C3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4875D6-53DB-4B19-8EC3-2C3998BF7AD5}"/>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5" name="Footer Placeholder 4">
            <a:extLst>
              <a:ext uri="{FF2B5EF4-FFF2-40B4-BE49-F238E27FC236}">
                <a16:creationId xmlns:a16="http://schemas.microsoft.com/office/drawing/2014/main" id="{987DF636-F407-49FE-88C6-B0B1CCC985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5CB7A5-85D3-4105-B76C-CF0F6A8FF832}"/>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306939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BD1C-C284-434E-90CF-CB53EE6098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48C6F8-C158-4454-A5F7-4A9704FEC0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236563-8395-42C6-88C0-182A96978269}"/>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5" name="Footer Placeholder 4">
            <a:extLst>
              <a:ext uri="{FF2B5EF4-FFF2-40B4-BE49-F238E27FC236}">
                <a16:creationId xmlns:a16="http://schemas.microsoft.com/office/drawing/2014/main" id="{104AC2F0-CDE3-4098-AC6E-B33CA7A4E4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90C340-222D-45CC-8B7E-1DC9FE726067}"/>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224903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E6285-87D5-4DC7-9132-832A18A85B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2B17D2-0C17-4598-A7EE-719B2B94FC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73A1D4-8E5E-4B44-8A4A-555616170E80}"/>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5" name="Footer Placeholder 4">
            <a:extLst>
              <a:ext uri="{FF2B5EF4-FFF2-40B4-BE49-F238E27FC236}">
                <a16:creationId xmlns:a16="http://schemas.microsoft.com/office/drawing/2014/main" id="{9214F0D7-5B0D-4076-BA9E-C5524C00A7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264285-FDDC-42FB-A15C-B3B8672BE5CD}"/>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5809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EB1C-046B-4A9A-960B-6312A5E0E0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4155C-003B-4E45-82BB-367C0B84D2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D817FF-7EC7-4848-AF83-F5F81A387C8A}"/>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5" name="Footer Placeholder 4">
            <a:extLst>
              <a:ext uri="{FF2B5EF4-FFF2-40B4-BE49-F238E27FC236}">
                <a16:creationId xmlns:a16="http://schemas.microsoft.com/office/drawing/2014/main" id="{8B0BB0DB-8D88-4F8A-B617-42B0B821E5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54D641-D944-46BC-AF82-FD14FA388162}"/>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10119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A969-DBB8-4907-9002-32D3C2931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996AE1-ACF4-4A50-8FCA-3DAA8C14B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FD7D6D-58B3-4181-BF22-3AF852B5A2CC}"/>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5" name="Footer Placeholder 4">
            <a:extLst>
              <a:ext uri="{FF2B5EF4-FFF2-40B4-BE49-F238E27FC236}">
                <a16:creationId xmlns:a16="http://schemas.microsoft.com/office/drawing/2014/main" id="{245425E8-8084-4FDB-9AE3-D57D57105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CB758B-710B-4F63-BC68-A79AB8829478}"/>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18169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EAE5-09D5-4EDF-9C0D-5907C56DE3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BE11-13E2-42C3-92A5-103D18B9D0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88C396-86BA-4816-AE05-DC32634604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F3A3DB-F283-4EAB-A285-AE9E39DB155B}"/>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6" name="Footer Placeholder 5">
            <a:extLst>
              <a:ext uri="{FF2B5EF4-FFF2-40B4-BE49-F238E27FC236}">
                <a16:creationId xmlns:a16="http://schemas.microsoft.com/office/drawing/2014/main" id="{5128629E-C358-48BD-8D99-7073CEB318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D92487-E29D-4AAF-8B03-7D93BF60F726}"/>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56973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3215-1ADB-40DD-9EDE-330E7AA2D15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4CDDA6-D32B-45EA-887A-82019FE5E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6BA091-693D-4BB4-BBF6-2924D03E35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3E67A7-DB38-41AC-B6FE-A6C52AC8C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E4D42D-074F-465C-B6DC-1EA7AF4CAF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49D8F9-D123-47CA-B7B0-83A3D30AEA0E}"/>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8" name="Footer Placeholder 7">
            <a:extLst>
              <a:ext uri="{FF2B5EF4-FFF2-40B4-BE49-F238E27FC236}">
                <a16:creationId xmlns:a16="http://schemas.microsoft.com/office/drawing/2014/main" id="{C8C88116-B811-4C08-AF47-93866CE1B5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D078D2-109B-4FC2-9C4B-8130116CCE42}"/>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20657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FFB8-AF3D-4387-8157-9CD06369E4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1C370B-0094-41B4-8894-21AA93997734}"/>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4" name="Footer Placeholder 3">
            <a:extLst>
              <a:ext uri="{FF2B5EF4-FFF2-40B4-BE49-F238E27FC236}">
                <a16:creationId xmlns:a16="http://schemas.microsoft.com/office/drawing/2014/main" id="{07ADAFC1-41DA-4805-A0B7-836275C15A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B69B4F-12F3-4588-8213-EF8919C01D9D}"/>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134172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9F1AE-C7C3-4CA9-BF8D-8E857F12BED3}"/>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3" name="Footer Placeholder 2">
            <a:extLst>
              <a:ext uri="{FF2B5EF4-FFF2-40B4-BE49-F238E27FC236}">
                <a16:creationId xmlns:a16="http://schemas.microsoft.com/office/drawing/2014/main" id="{92285694-9CA6-44CB-AB95-CBB80CFCF7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D9A3D1-3E78-459C-9A63-74B626077B4C}"/>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130515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0CFE-681C-4947-96DF-3E43EDA08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FA9715-D165-4BDF-8068-9A12D525F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8AFDEB-1C27-4606-9F9A-3A466A2C0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9EB38F-393D-4803-BEB4-D68D87ACB55A}"/>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6" name="Footer Placeholder 5">
            <a:extLst>
              <a:ext uri="{FF2B5EF4-FFF2-40B4-BE49-F238E27FC236}">
                <a16:creationId xmlns:a16="http://schemas.microsoft.com/office/drawing/2014/main" id="{3CADBABE-6BE8-42EC-9390-290E7A293C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FDD611-12C4-40E0-8B82-D7DBA2613F25}"/>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245156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0B2F-C7A7-41D0-82F0-EBEA8AFF0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4F9D89-1B03-48B8-8497-820D72D47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C14B27-DD3E-46D7-9CF6-C4A26CF23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A0E66-81C2-4E74-B948-D5B0C01548FB}"/>
              </a:ext>
            </a:extLst>
          </p:cNvPr>
          <p:cNvSpPr>
            <a:spLocks noGrp="1"/>
          </p:cNvSpPr>
          <p:nvPr>
            <p:ph type="dt" sz="half" idx="10"/>
          </p:nvPr>
        </p:nvSpPr>
        <p:spPr/>
        <p:txBody>
          <a:bodyPr/>
          <a:lstStyle/>
          <a:p>
            <a:fld id="{A96A9957-6C2A-4D45-880E-2E38A07D6012}" type="datetimeFigureOut">
              <a:rPr lang="en-GB" smtClean="0"/>
              <a:t>24/02/2024</a:t>
            </a:fld>
            <a:endParaRPr lang="en-GB"/>
          </a:p>
        </p:txBody>
      </p:sp>
      <p:sp>
        <p:nvSpPr>
          <p:cNvPr id="6" name="Footer Placeholder 5">
            <a:extLst>
              <a:ext uri="{FF2B5EF4-FFF2-40B4-BE49-F238E27FC236}">
                <a16:creationId xmlns:a16="http://schemas.microsoft.com/office/drawing/2014/main" id="{F3E85B4A-0C8E-4CBA-A7E9-A54DEDFA33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28790-74F8-42A3-9184-22FC3FC1B430}"/>
              </a:ext>
            </a:extLst>
          </p:cNvPr>
          <p:cNvSpPr>
            <a:spLocks noGrp="1"/>
          </p:cNvSpPr>
          <p:nvPr>
            <p:ph type="sldNum" sz="quarter" idx="12"/>
          </p:nvPr>
        </p:nvSpPr>
        <p:spPr/>
        <p:txBody>
          <a:bodyPr/>
          <a:lstStyle/>
          <a:p>
            <a:fld id="{B2257983-AA56-4900-8C43-AC6E3B40ADFB}" type="slidenum">
              <a:rPr lang="en-GB" smtClean="0"/>
              <a:t>‹#›</a:t>
            </a:fld>
            <a:endParaRPr lang="en-GB"/>
          </a:p>
        </p:txBody>
      </p:sp>
    </p:spTree>
    <p:extLst>
      <p:ext uri="{BB962C8B-B14F-4D97-AF65-F5344CB8AC3E}">
        <p14:creationId xmlns:p14="http://schemas.microsoft.com/office/powerpoint/2010/main" val="13390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CB0E95-D233-4A04-AD45-1D120AD13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158A40-8BED-4E0C-B416-4EE2779BD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073305-7DD3-4855-88BD-B4E9A52705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A9957-6C2A-4D45-880E-2E38A07D6012}" type="datetimeFigureOut">
              <a:rPr lang="en-GB" smtClean="0"/>
              <a:t>24/02/2024</a:t>
            </a:fld>
            <a:endParaRPr lang="en-GB"/>
          </a:p>
        </p:txBody>
      </p:sp>
      <p:sp>
        <p:nvSpPr>
          <p:cNvPr id="5" name="Footer Placeholder 4">
            <a:extLst>
              <a:ext uri="{FF2B5EF4-FFF2-40B4-BE49-F238E27FC236}">
                <a16:creationId xmlns:a16="http://schemas.microsoft.com/office/drawing/2014/main" id="{A9A68ED2-DA14-49F3-A37D-41C7515B8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DBBB82-4FB6-40DC-91F5-3C0A8C1858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57983-AA56-4900-8C43-AC6E3B40ADFB}" type="slidenum">
              <a:rPr lang="en-GB" smtClean="0"/>
              <a:t>‹#›</a:t>
            </a:fld>
            <a:endParaRPr lang="en-GB"/>
          </a:p>
        </p:txBody>
      </p:sp>
    </p:spTree>
    <p:extLst>
      <p:ext uri="{BB962C8B-B14F-4D97-AF65-F5344CB8AC3E}">
        <p14:creationId xmlns:p14="http://schemas.microsoft.com/office/powerpoint/2010/main" val="1500706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9B77-B5D1-4DBC-A478-D4C89918386F}"/>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1BD735D8-4C57-45A6-9DB1-C71B4E1F484E}"/>
              </a:ext>
            </a:extLst>
          </p:cNvPr>
          <p:cNvSpPr>
            <a:spLocks noGrp="1"/>
          </p:cNvSpPr>
          <p:nvPr>
            <p:ph type="subTitle" idx="1"/>
          </p:nvPr>
        </p:nvSpPr>
        <p:spPr/>
        <p:txBody>
          <a:bodyPr/>
          <a:lstStyle/>
          <a:p>
            <a:endParaRPr lang="en-GB"/>
          </a:p>
        </p:txBody>
      </p:sp>
      <p:pic>
        <p:nvPicPr>
          <p:cNvPr id="5" name="Picture 4">
            <a:extLst>
              <a:ext uri="{FF2B5EF4-FFF2-40B4-BE49-F238E27FC236}">
                <a16:creationId xmlns:a16="http://schemas.microsoft.com/office/drawing/2014/main" id="{F9233E90-F39D-441F-A974-E8CBBAD85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1"/>
            <a:ext cx="12192000" cy="6882433"/>
          </a:xfrm>
          <a:prstGeom prst="rect">
            <a:avLst/>
          </a:prstGeom>
        </p:spPr>
      </p:pic>
    </p:spTree>
    <p:extLst>
      <p:ext uri="{BB962C8B-B14F-4D97-AF65-F5344CB8AC3E}">
        <p14:creationId xmlns:p14="http://schemas.microsoft.com/office/powerpoint/2010/main" val="108487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9FC41B-3A6B-4CBD-9B5E-E9925EBE8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895576"/>
            <a:ext cx="4515480" cy="1962424"/>
          </a:xfrm>
          <a:prstGeom prst="rect">
            <a:avLst/>
          </a:prstGeom>
        </p:spPr>
      </p:pic>
      <p:sp>
        <p:nvSpPr>
          <p:cNvPr id="2" name="Title 1">
            <a:extLst>
              <a:ext uri="{FF2B5EF4-FFF2-40B4-BE49-F238E27FC236}">
                <a16:creationId xmlns:a16="http://schemas.microsoft.com/office/drawing/2014/main" id="{DA0A6B4D-DE17-4A2E-98E3-9E3E889DCB5C}"/>
              </a:ext>
            </a:extLst>
          </p:cNvPr>
          <p:cNvSpPr>
            <a:spLocks noGrp="1"/>
          </p:cNvSpPr>
          <p:nvPr>
            <p:ph type="title"/>
          </p:nvPr>
        </p:nvSpPr>
        <p:spPr/>
        <p:txBody>
          <a:bodyPr>
            <a:normAutofit fontScale="90000"/>
          </a:bodyPr>
          <a:lstStyle/>
          <a:p>
            <a:pPr algn="ctr"/>
            <a:r>
              <a:rPr lang="en-GB" b="1" dirty="0">
                <a:solidFill>
                  <a:srgbClr val="7030A0"/>
                </a:solidFill>
              </a:rPr>
              <a:t>7. Retrieve the names of patients and their corresponding doctors, sorted by patient name.</a:t>
            </a:r>
          </a:p>
        </p:txBody>
      </p:sp>
      <p:sp>
        <p:nvSpPr>
          <p:cNvPr id="3" name="Content Placeholder 2">
            <a:extLst>
              <a:ext uri="{FF2B5EF4-FFF2-40B4-BE49-F238E27FC236}">
                <a16:creationId xmlns:a16="http://schemas.microsoft.com/office/drawing/2014/main" id="{C1EC9E97-C11A-4A96-9762-19D43E4E2CF6}"/>
              </a:ext>
            </a:extLst>
          </p:cNvPr>
          <p:cNvSpPr>
            <a:spLocks noGrp="1"/>
          </p:cNvSpPr>
          <p:nvPr>
            <p:ph idx="1"/>
          </p:nvPr>
        </p:nvSpPr>
        <p:spPr/>
        <p:txBody>
          <a:bodyPr/>
          <a:lstStyle/>
          <a:p>
            <a:r>
              <a:rPr lang="en-GB" b="1" dirty="0">
                <a:solidFill>
                  <a:schemeClr val="accent6"/>
                </a:solidFill>
              </a:rPr>
              <a:t>COMMAND-</a:t>
            </a:r>
          </a:p>
          <a:p>
            <a:pPr marL="0" indent="0">
              <a:buNone/>
            </a:pPr>
            <a:r>
              <a:rPr lang="en-GB" sz="2000" dirty="0">
                <a:solidFill>
                  <a:srgbClr val="00B0F0"/>
                </a:solidFill>
              </a:rPr>
              <a:t>SELECT</a:t>
            </a:r>
            <a:r>
              <a:rPr lang="en-GB" sz="2000" dirty="0"/>
              <a:t> </a:t>
            </a:r>
            <a:r>
              <a:rPr lang="en-GB" sz="2000" dirty="0" err="1"/>
              <a:t>p.Name</a:t>
            </a:r>
            <a:r>
              <a:rPr lang="en-GB" sz="2000" dirty="0"/>
              <a:t> AS </a:t>
            </a:r>
            <a:r>
              <a:rPr lang="en-GB" sz="2000" dirty="0" err="1"/>
              <a:t>PatientName</a:t>
            </a:r>
            <a:r>
              <a:rPr lang="en-GB" sz="2000" dirty="0"/>
              <a:t>, </a:t>
            </a:r>
            <a:r>
              <a:rPr lang="en-GB" sz="2000" dirty="0" err="1"/>
              <a:t>d.Name</a:t>
            </a:r>
            <a:r>
              <a:rPr lang="en-GB" sz="2000" dirty="0"/>
              <a:t> AS </a:t>
            </a:r>
            <a:r>
              <a:rPr lang="en-GB" sz="2000" dirty="0" err="1"/>
              <a:t>DoctorName</a:t>
            </a:r>
            <a:r>
              <a:rPr lang="en-GB" sz="2000" dirty="0"/>
              <a:t> </a:t>
            </a:r>
          </a:p>
          <a:p>
            <a:pPr marL="0" indent="0">
              <a:buNone/>
            </a:pPr>
            <a:r>
              <a:rPr lang="en-GB" sz="2000" dirty="0">
                <a:solidFill>
                  <a:srgbClr val="00B0F0"/>
                </a:solidFill>
              </a:rPr>
              <a:t>FROM</a:t>
            </a:r>
            <a:r>
              <a:rPr lang="en-GB" sz="2000" dirty="0"/>
              <a:t> Patient p </a:t>
            </a:r>
          </a:p>
          <a:p>
            <a:pPr marL="0" indent="0">
              <a:buNone/>
            </a:pPr>
            <a:r>
              <a:rPr lang="en-GB" sz="2000" dirty="0">
                <a:solidFill>
                  <a:srgbClr val="00B0F0"/>
                </a:solidFill>
              </a:rPr>
              <a:t>INNER JOIN </a:t>
            </a:r>
            <a:r>
              <a:rPr lang="en-GB" sz="2000" dirty="0" err="1"/>
              <a:t>MedicalRecord</a:t>
            </a:r>
            <a:r>
              <a:rPr lang="en-GB" sz="2000" dirty="0"/>
              <a:t> m</a:t>
            </a:r>
          </a:p>
          <a:p>
            <a:pPr marL="0" indent="0">
              <a:buNone/>
            </a:pPr>
            <a:r>
              <a:rPr lang="en-GB" sz="2000" dirty="0">
                <a:solidFill>
                  <a:srgbClr val="00B0F0"/>
                </a:solidFill>
              </a:rPr>
              <a:t>ON </a:t>
            </a:r>
            <a:r>
              <a:rPr lang="en-GB" sz="2000" dirty="0" err="1"/>
              <a:t>p.Patient_ID</a:t>
            </a:r>
            <a:r>
              <a:rPr lang="en-GB" sz="2000" dirty="0"/>
              <a:t> = </a:t>
            </a:r>
            <a:r>
              <a:rPr lang="en-GB" sz="2000" dirty="0" err="1"/>
              <a:t>m.Patient_ID</a:t>
            </a:r>
            <a:r>
              <a:rPr lang="en-GB" sz="2000" dirty="0"/>
              <a:t> </a:t>
            </a:r>
          </a:p>
          <a:p>
            <a:pPr marL="0" indent="0">
              <a:buNone/>
            </a:pPr>
            <a:r>
              <a:rPr lang="en-GB" sz="2000" dirty="0">
                <a:solidFill>
                  <a:srgbClr val="00B0F0"/>
                </a:solidFill>
              </a:rPr>
              <a:t>INNER JOIN </a:t>
            </a:r>
            <a:r>
              <a:rPr lang="en-GB" sz="2000" dirty="0"/>
              <a:t>Doctor d</a:t>
            </a:r>
          </a:p>
          <a:p>
            <a:pPr marL="0" indent="0">
              <a:buNone/>
            </a:pPr>
            <a:r>
              <a:rPr lang="en-GB" sz="2000" dirty="0">
                <a:solidFill>
                  <a:srgbClr val="00B0F0"/>
                </a:solidFill>
              </a:rPr>
              <a:t>ON </a:t>
            </a:r>
            <a:r>
              <a:rPr lang="en-GB" sz="2000" dirty="0" err="1"/>
              <a:t>m.Doctor_ID</a:t>
            </a:r>
            <a:r>
              <a:rPr lang="en-GB" sz="2000" dirty="0"/>
              <a:t> = </a:t>
            </a:r>
            <a:r>
              <a:rPr lang="en-GB" sz="2000" dirty="0" err="1"/>
              <a:t>d.Doctor_ID</a:t>
            </a:r>
            <a:r>
              <a:rPr lang="en-GB" sz="2000" dirty="0"/>
              <a:t> </a:t>
            </a:r>
          </a:p>
          <a:p>
            <a:pPr marL="0" indent="0">
              <a:buNone/>
            </a:pPr>
            <a:r>
              <a:rPr lang="en-GB" sz="2000" dirty="0">
                <a:solidFill>
                  <a:srgbClr val="00B0F0"/>
                </a:solidFill>
              </a:rPr>
              <a:t>ORDER BY </a:t>
            </a:r>
            <a:r>
              <a:rPr lang="en-GB" sz="2000" dirty="0" err="1"/>
              <a:t>p.Name</a:t>
            </a:r>
            <a:r>
              <a:rPr lang="en-GB" sz="2000" dirty="0"/>
              <a:t>;</a:t>
            </a:r>
          </a:p>
        </p:txBody>
      </p:sp>
      <p:pic>
        <p:nvPicPr>
          <p:cNvPr id="5" name="Picture 4">
            <a:extLst>
              <a:ext uri="{FF2B5EF4-FFF2-40B4-BE49-F238E27FC236}">
                <a16:creationId xmlns:a16="http://schemas.microsoft.com/office/drawing/2014/main" id="{81CFC283-0E5B-466A-A218-E6A3244EFCC5}"/>
              </a:ext>
            </a:extLst>
          </p:cNvPr>
          <p:cNvPicPr>
            <a:picLocks noChangeAspect="1"/>
          </p:cNvPicPr>
          <p:nvPr/>
        </p:nvPicPr>
        <p:blipFill>
          <a:blip r:embed="rId3"/>
          <a:stretch>
            <a:fillRect/>
          </a:stretch>
        </p:blipFill>
        <p:spPr>
          <a:xfrm>
            <a:off x="5020005" y="3696102"/>
            <a:ext cx="3172268" cy="2991618"/>
          </a:xfrm>
          <a:prstGeom prst="rect">
            <a:avLst/>
          </a:prstGeom>
        </p:spPr>
      </p:pic>
    </p:spTree>
    <p:extLst>
      <p:ext uri="{BB962C8B-B14F-4D97-AF65-F5344CB8AC3E}">
        <p14:creationId xmlns:p14="http://schemas.microsoft.com/office/powerpoint/2010/main" val="181779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CDC6-42E4-4623-B63B-E8BE6AB8BDB4}"/>
              </a:ext>
            </a:extLst>
          </p:cNvPr>
          <p:cNvSpPr>
            <a:spLocks noGrp="1"/>
          </p:cNvSpPr>
          <p:nvPr>
            <p:ph type="title"/>
          </p:nvPr>
        </p:nvSpPr>
        <p:spPr/>
        <p:txBody>
          <a:bodyPr/>
          <a:lstStyle/>
          <a:p>
            <a:pPr algn="ctr"/>
            <a:r>
              <a:rPr lang="en-GB" b="1" dirty="0">
                <a:solidFill>
                  <a:srgbClr val="7030A0"/>
                </a:solidFill>
              </a:rPr>
              <a:t>8. Retrieve the names of doctors who have not been assigned any patients.</a:t>
            </a:r>
          </a:p>
        </p:txBody>
      </p:sp>
      <p:sp>
        <p:nvSpPr>
          <p:cNvPr id="3" name="Content Placeholder 2">
            <a:extLst>
              <a:ext uri="{FF2B5EF4-FFF2-40B4-BE49-F238E27FC236}">
                <a16:creationId xmlns:a16="http://schemas.microsoft.com/office/drawing/2014/main" id="{111B8F9B-2E36-4A6D-BE2D-2DC718A41C6B}"/>
              </a:ext>
            </a:extLst>
          </p:cNvPr>
          <p:cNvSpPr>
            <a:spLocks noGrp="1"/>
          </p:cNvSpPr>
          <p:nvPr>
            <p:ph idx="1"/>
          </p:nvPr>
        </p:nvSpPr>
        <p:spPr/>
        <p:txBody>
          <a:bodyPr/>
          <a:lstStyle/>
          <a:p>
            <a:r>
              <a:rPr lang="en-GB" b="1" dirty="0">
                <a:solidFill>
                  <a:schemeClr val="accent6"/>
                </a:solidFill>
              </a:rPr>
              <a:t>COMMAND-</a:t>
            </a:r>
          </a:p>
          <a:p>
            <a:pPr marL="0" indent="0">
              <a:buNone/>
            </a:pPr>
            <a:r>
              <a:rPr lang="en-GB" dirty="0">
                <a:solidFill>
                  <a:srgbClr val="00B0F0"/>
                </a:solidFill>
              </a:rPr>
              <a:t>SELECT</a:t>
            </a:r>
            <a:r>
              <a:rPr lang="en-GB" dirty="0"/>
              <a:t> </a:t>
            </a:r>
            <a:r>
              <a:rPr lang="en-GB" dirty="0" err="1"/>
              <a:t>d.Name</a:t>
            </a:r>
            <a:r>
              <a:rPr lang="en-GB" dirty="0"/>
              <a:t> </a:t>
            </a:r>
          </a:p>
          <a:p>
            <a:pPr marL="0" indent="0">
              <a:buNone/>
            </a:pPr>
            <a:r>
              <a:rPr lang="en-GB" dirty="0">
                <a:solidFill>
                  <a:srgbClr val="00B0F0"/>
                </a:solidFill>
              </a:rPr>
              <a:t>FROM</a:t>
            </a:r>
            <a:r>
              <a:rPr lang="en-GB" dirty="0"/>
              <a:t> Doctor d </a:t>
            </a:r>
          </a:p>
          <a:p>
            <a:pPr marL="0" indent="0">
              <a:buNone/>
            </a:pPr>
            <a:r>
              <a:rPr lang="en-GB" dirty="0">
                <a:solidFill>
                  <a:srgbClr val="00B0F0"/>
                </a:solidFill>
              </a:rPr>
              <a:t>LEFT JOIN </a:t>
            </a:r>
            <a:r>
              <a:rPr lang="en-GB" dirty="0" err="1"/>
              <a:t>MedicalRecord</a:t>
            </a:r>
            <a:r>
              <a:rPr lang="en-GB" dirty="0"/>
              <a:t> m </a:t>
            </a:r>
          </a:p>
          <a:p>
            <a:pPr marL="0" indent="0">
              <a:buNone/>
            </a:pPr>
            <a:r>
              <a:rPr lang="en-GB" dirty="0">
                <a:solidFill>
                  <a:srgbClr val="00B0F0"/>
                </a:solidFill>
              </a:rPr>
              <a:t>ON</a:t>
            </a:r>
            <a:r>
              <a:rPr lang="en-GB" dirty="0"/>
              <a:t> </a:t>
            </a:r>
            <a:r>
              <a:rPr lang="en-GB" dirty="0" err="1"/>
              <a:t>d.Doctor_ID</a:t>
            </a:r>
            <a:r>
              <a:rPr lang="en-GB" dirty="0"/>
              <a:t> = </a:t>
            </a:r>
            <a:r>
              <a:rPr lang="en-GB" dirty="0" err="1"/>
              <a:t>m.Doctor_ID</a:t>
            </a:r>
            <a:endParaRPr lang="en-GB" dirty="0"/>
          </a:p>
          <a:p>
            <a:pPr marL="0" indent="0">
              <a:buNone/>
            </a:pPr>
            <a:r>
              <a:rPr lang="en-GB" dirty="0">
                <a:solidFill>
                  <a:srgbClr val="00B0F0"/>
                </a:solidFill>
              </a:rPr>
              <a:t>WHERE </a:t>
            </a:r>
            <a:r>
              <a:rPr lang="en-GB" dirty="0" err="1"/>
              <a:t>m.Doctor_ID</a:t>
            </a:r>
            <a:r>
              <a:rPr lang="en-GB" dirty="0"/>
              <a:t> IS NULL;</a:t>
            </a:r>
          </a:p>
        </p:txBody>
      </p:sp>
      <p:pic>
        <p:nvPicPr>
          <p:cNvPr id="4" name="Picture 3">
            <a:extLst>
              <a:ext uri="{FF2B5EF4-FFF2-40B4-BE49-F238E27FC236}">
                <a16:creationId xmlns:a16="http://schemas.microsoft.com/office/drawing/2014/main" id="{EE55E459-4176-40AD-8A1A-E0B5E8807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895576"/>
            <a:ext cx="4515480" cy="1962424"/>
          </a:xfrm>
          <a:prstGeom prst="rect">
            <a:avLst/>
          </a:prstGeom>
        </p:spPr>
      </p:pic>
      <p:pic>
        <p:nvPicPr>
          <p:cNvPr id="5" name="Picture 4">
            <a:extLst>
              <a:ext uri="{FF2B5EF4-FFF2-40B4-BE49-F238E27FC236}">
                <a16:creationId xmlns:a16="http://schemas.microsoft.com/office/drawing/2014/main" id="{684DBFBE-FB5C-4FC1-9CB9-50ACC4CEF233}"/>
              </a:ext>
            </a:extLst>
          </p:cNvPr>
          <p:cNvPicPr>
            <a:picLocks noChangeAspect="1"/>
          </p:cNvPicPr>
          <p:nvPr/>
        </p:nvPicPr>
        <p:blipFill>
          <a:blip r:embed="rId3"/>
          <a:stretch>
            <a:fillRect/>
          </a:stretch>
        </p:blipFill>
        <p:spPr>
          <a:xfrm>
            <a:off x="4809470" y="4895577"/>
            <a:ext cx="3419295" cy="1802606"/>
          </a:xfrm>
          <a:prstGeom prst="rect">
            <a:avLst/>
          </a:prstGeom>
        </p:spPr>
      </p:pic>
    </p:spTree>
    <p:extLst>
      <p:ext uri="{BB962C8B-B14F-4D97-AF65-F5344CB8AC3E}">
        <p14:creationId xmlns:p14="http://schemas.microsoft.com/office/powerpoint/2010/main" val="402657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63AF-C3E0-437E-9AC3-081912B3DCEA}"/>
              </a:ext>
            </a:extLst>
          </p:cNvPr>
          <p:cNvSpPr>
            <a:spLocks noGrp="1"/>
          </p:cNvSpPr>
          <p:nvPr>
            <p:ph type="title"/>
          </p:nvPr>
        </p:nvSpPr>
        <p:spPr>
          <a:xfrm>
            <a:off x="866274" y="365125"/>
            <a:ext cx="10487526" cy="1325563"/>
          </a:xfrm>
        </p:spPr>
        <p:txBody>
          <a:bodyPr/>
          <a:lstStyle/>
          <a:p>
            <a:pPr algn="ctr"/>
            <a:r>
              <a:rPr lang="en-GB" b="1" dirty="0">
                <a:solidFill>
                  <a:srgbClr val="7030A0"/>
                </a:solidFill>
              </a:rPr>
              <a:t>9. Retrieve the names of patients who have been treated by more than one doctor.</a:t>
            </a:r>
          </a:p>
        </p:txBody>
      </p:sp>
      <p:sp>
        <p:nvSpPr>
          <p:cNvPr id="3" name="Content Placeholder 2">
            <a:extLst>
              <a:ext uri="{FF2B5EF4-FFF2-40B4-BE49-F238E27FC236}">
                <a16:creationId xmlns:a16="http://schemas.microsoft.com/office/drawing/2014/main" id="{AA5DFF86-2D2A-4033-98D5-A61F115E9995}"/>
              </a:ext>
            </a:extLst>
          </p:cNvPr>
          <p:cNvSpPr>
            <a:spLocks noGrp="1"/>
          </p:cNvSpPr>
          <p:nvPr>
            <p:ph idx="1"/>
          </p:nvPr>
        </p:nvSpPr>
        <p:spPr/>
        <p:txBody>
          <a:bodyPr/>
          <a:lstStyle/>
          <a:p>
            <a:r>
              <a:rPr lang="en-GB" b="1" dirty="0">
                <a:solidFill>
                  <a:schemeClr val="accent6"/>
                </a:solidFill>
              </a:rPr>
              <a:t>COMMAND-</a:t>
            </a:r>
          </a:p>
          <a:p>
            <a:pPr marL="0" indent="0" algn="just">
              <a:buNone/>
            </a:pPr>
            <a:r>
              <a:rPr lang="en-GB" sz="1800" dirty="0">
                <a:solidFill>
                  <a:srgbClr val="00B0F0"/>
                </a:solidFill>
              </a:rPr>
              <a:t>SELECT </a:t>
            </a:r>
            <a:r>
              <a:rPr lang="en-GB" sz="1800" dirty="0" err="1"/>
              <a:t>p.Name</a:t>
            </a:r>
            <a:r>
              <a:rPr lang="en-GB" sz="1800" dirty="0"/>
              <a:t> </a:t>
            </a:r>
          </a:p>
          <a:p>
            <a:pPr marL="0" indent="0" algn="just">
              <a:buNone/>
            </a:pPr>
            <a:r>
              <a:rPr lang="en-GB" sz="1800" dirty="0">
                <a:solidFill>
                  <a:srgbClr val="00B0F0"/>
                </a:solidFill>
              </a:rPr>
              <a:t>FROM </a:t>
            </a:r>
            <a:r>
              <a:rPr lang="en-GB" sz="1800" dirty="0"/>
              <a:t>Patient p</a:t>
            </a:r>
          </a:p>
          <a:p>
            <a:pPr marL="0" indent="0" algn="just">
              <a:buNone/>
            </a:pPr>
            <a:r>
              <a:rPr lang="en-GB" sz="1800" dirty="0">
                <a:solidFill>
                  <a:srgbClr val="00B0F0"/>
                </a:solidFill>
              </a:rPr>
              <a:t>INNER JOIN </a:t>
            </a:r>
            <a:r>
              <a:rPr lang="en-GB" sz="1800" dirty="0"/>
              <a:t>(</a:t>
            </a:r>
            <a:r>
              <a:rPr lang="en-GB" sz="1800" dirty="0">
                <a:solidFill>
                  <a:srgbClr val="00B0F0"/>
                </a:solidFill>
              </a:rPr>
              <a:t> SELECT </a:t>
            </a:r>
            <a:r>
              <a:rPr lang="en-GB" sz="1800" dirty="0" err="1"/>
              <a:t>Patient_ID</a:t>
            </a:r>
            <a:r>
              <a:rPr lang="en-GB" sz="1800" dirty="0">
                <a:solidFill>
                  <a:srgbClr val="00B0F0"/>
                </a:solidFill>
              </a:rPr>
              <a:t> FROM </a:t>
            </a:r>
            <a:r>
              <a:rPr lang="en-GB" sz="1800" dirty="0" err="1"/>
              <a:t>MedicalRecord</a:t>
            </a:r>
            <a:r>
              <a:rPr lang="en-GB" sz="1800" dirty="0"/>
              <a:t> </a:t>
            </a:r>
          </a:p>
          <a:p>
            <a:pPr marL="0" indent="0" algn="just">
              <a:buNone/>
            </a:pPr>
            <a:r>
              <a:rPr lang="en-GB" sz="1800" dirty="0">
                <a:solidFill>
                  <a:srgbClr val="00B0F0"/>
                </a:solidFill>
              </a:rPr>
              <a:t>GROUP BY </a:t>
            </a:r>
            <a:r>
              <a:rPr lang="en-GB" sz="1800" dirty="0" err="1"/>
              <a:t>Patient_ID</a:t>
            </a:r>
            <a:r>
              <a:rPr lang="en-GB" sz="1800" dirty="0"/>
              <a:t> </a:t>
            </a:r>
          </a:p>
          <a:p>
            <a:pPr marL="0" indent="0" algn="just">
              <a:buNone/>
            </a:pPr>
            <a:r>
              <a:rPr lang="en-GB" sz="1800" dirty="0">
                <a:solidFill>
                  <a:srgbClr val="00B0F0"/>
                </a:solidFill>
              </a:rPr>
              <a:t>HAVING COUNT</a:t>
            </a:r>
            <a:r>
              <a:rPr lang="en-GB" sz="1800" dirty="0"/>
              <a:t>(</a:t>
            </a:r>
            <a:r>
              <a:rPr lang="en-GB" sz="1800" dirty="0">
                <a:solidFill>
                  <a:srgbClr val="00B0F0"/>
                </a:solidFill>
              </a:rPr>
              <a:t>DISTINCT</a:t>
            </a:r>
            <a:r>
              <a:rPr lang="en-GB" sz="1800" dirty="0"/>
              <a:t> </a:t>
            </a:r>
            <a:r>
              <a:rPr lang="en-GB" sz="1800" dirty="0" err="1"/>
              <a:t>Doctor_ID</a:t>
            </a:r>
            <a:r>
              <a:rPr lang="en-GB" sz="1800" dirty="0"/>
              <a:t>) &gt; 1 )</a:t>
            </a:r>
          </a:p>
          <a:p>
            <a:pPr marL="0" indent="0" algn="just">
              <a:buNone/>
            </a:pPr>
            <a:r>
              <a:rPr lang="en-GB" sz="1800" dirty="0">
                <a:solidFill>
                  <a:srgbClr val="00B0F0"/>
                </a:solidFill>
              </a:rPr>
              <a:t>AS</a:t>
            </a:r>
            <a:r>
              <a:rPr lang="en-GB" sz="1800" dirty="0"/>
              <a:t> </a:t>
            </a:r>
            <a:r>
              <a:rPr lang="en-GB" sz="1800" dirty="0" err="1"/>
              <a:t>multiple_doctors</a:t>
            </a:r>
            <a:r>
              <a:rPr lang="en-GB" sz="1800" dirty="0">
                <a:solidFill>
                  <a:srgbClr val="00B0F0"/>
                </a:solidFill>
              </a:rPr>
              <a:t> ON </a:t>
            </a:r>
            <a:r>
              <a:rPr lang="en-GB" sz="1800" dirty="0" err="1"/>
              <a:t>p.Patient_ID</a:t>
            </a:r>
            <a:r>
              <a:rPr lang="en-GB" sz="1800" dirty="0"/>
              <a:t> = </a:t>
            </a:r>
            <a:r>
              <a:rPr lang="en-GB" sz="1800" dirty="0" err="1"/>
              <a:t>multiple_doctors</a:t>
            </a:r>
            <a:r>
              <a:rPr lang="en-GB" dirty="0" err="1"/>
              <a:t>.</a:t>
            </a:r>
            <a:r>
              <a:rPr lang="en-GB" sz="1800" dirty="0" err="1"/>
              <a:t>Patient_ID</a:t>
            </a:r>
            <a:r>
              <a:rPr lang="en-GB" sz="1800" dirty="0"/>
              <a:t>;</a:t>
            </a:r>
            <a:endParaRPr lang="en-GB" sz="1800" b="1" dirty="0">
              <a:solidFill>
                <a:schemeClr val="accent6"/>
              </a:solidFill>
            </a:endParaRPr>
          </a:p>
          <a:p>
            <a:pPr marL="0" indent="0">
              <a:buNone/>
            </a:pPr>
            <a:endParaRPr lang="en-GB" dirty="0"/>
          </a:p>
        </p:txBody>
      </p:sp>
      <p:pic>
        <p:nvPicPr>
          <p:cNvPr id="4" name="Picture 3">
            <a:extLst>
              <a:ext uri="{FF2B5EF4-FFF2-40B4-BE49-F238E27FC236}">
                <a16:creationId xmlns:a16="http://schemas.microsoft.com/office/drawing/2014/main" id="{918B1AF1-ADA8-47A4-8BF4-7BA6FD421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895576"/>
            <a:ext cx="4515480" cy="1962424"/>
          </a:xfrm>
          <a:prstGeom prst="rect">
            <a:avLst/>
          </a:prstGeom>
        </p:spPr>
      </p:pic>
      <p:pic>
        <p:nvPicPr>
          <p:cNvPr id="6" name="Picture 5">
            <a:extLst>
              <a:ext uri="{FF2B5EF4-FFF2-40B4-BE49-F238E27FC236}">
                <a16:creationId xmlns:a16="http://schemas.microsoft.com/office/drawing/2014/main" id="{24CAE41C-E71D-464E-8952-9C414E376543}"/>
              </a:ext>
            </a:extLst>
          </p:cNvPr>
          <p:cNvPicPr>
            <a:picLocks noChangeAspect="1"/>
          </p:cNvPicPr>
          <p:nvPr/>
        </p:nvPicPr>
        <p:blipFill>
          <a:blip r:embed="rId3"/>
          <a:stretch>
            <a:fillRect/>
          </a:stretch>
        </p:blipFill>
        <p:spPr>
          <a:xfrm>
            <a:off x="5948414" y="4639378"/>
            <a:ext cx="2261202" cy="2104702"/>
          </a:xfrm>
          <a:prstGeom prst="rect">
            <a:avLst/>
          </a:prstGeom>
        </p:spPr>
      </p:pic>
    </p:spTree>
    <p:extLst>
      <p:ext uri="{BB962C8B-B14F-4D97-AF65-F5344CB8AC3E}">
        <p14:creationId xmlns:p14="http://schemas.microsoft.com/office/powerpoint/2010/main" val="106387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FFED59-093B-40DA-958F-04C3F2806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934077"/>
            <a:ext cx="4515480" cy="1962424"/>
          </a:xfrm>
          <a:prstGeom prst="rect">
            <a:avLst/>
          </a:prstGeom>
        </p:spPr>
      </p:pic>
      <p:sp>
        <p:nvSpPr>
          <p:cNvPr id="2" name="Title 1">
            <a:extLst>
              <a:ext uri="{FF2B5EF4-FFF2-40B4-BE49-F238E27FC236}">
                <a16:creationId xmlns:a16="http://schemas.microsoft.com/office/drawing/2014/main" id="{DEE381D2-97FB-47D7-B84E-4221F6FBF658}"/>
              </a:ext>
            </a:extLst>
          </p:cNvPr>
          <p:cNvSpPr>
            <a:spLocks noGrp="1"/>
          </p:cNvSpPr>
          <p:nvPr>
            <p:ph type="title"/>
          </p:nvPr>
        </p:nvSpPr>
        <p:spPr/>
        <p:txBody>
          <a:bodyPr>
            <a:noAutofit/>
          </a:bodyPr>
          <a:lstStyle/>
          <a:p>
            <a:pPr algn="ctr"/>
            <a:r>
              <a:rPr lang="en-GB" sz="2800" b="1" dirty="0">
                <a:solidFill>
                  <a:srgbClr val="7030A0"/>
                </a:solidFill>
              </a:rPr>
              <a:t>10. Retrieve the names of doctors and patients along with the date they were assigned to each other (assuming there's a "</a:t>
            </a:r>
            <a:r>
              <a:rPr lang="en-GB" sz="2800" b="1" dirty="0" err="1">
                <a:solidFill>
                  <a:srgbClr val="7030A0"/>
                </a:solidFill>
              </a:rPr>
              <a:t>DateAssigned</a:t>
            </a:r>
            <a:r>
              <a:rPr lang="en-GB" sz="2800" b="1" dirty="0">
                <a:solidFill>
                  <a:srgbClr val="7030A0"/>
                </a:solidFill>
              </a:rPr>
              <a:t>" column in the </a:t>
            </a:r>
            <a:r>
              <a:rPr lang="en-GB" sz="2800" b="1" dirty="0" err="1">
                <a:solidFill>
                  <a:srgbClr val="7030A0"/>
                </a:solidFill>
              </a:rPr>
              <a:t>DoctorPatient</a:t>
            </a:r>
            <a:r>
              <a:rPr lang="en-GB" sz="2800" b="1" dirty="0">
                <a:solidFill>
                  <a:srgbClr val="7030A0"/>
                </a:solidFill>
              </a:rPr>
              <a:t> table).</a:t>
            </a:r>
          </a:p>
        </p:txBody>
      </p:sp>
      <p:sp>
        <p:nvSpPr>
          <p:cNvPr id="3" name="Content Placeholder 2">
            <a:extLst>
              <a:ext uri="{FF2B5EF4-FFF2-40B4-BE49-F238E27FC236}">
                <a16:creationId xmlns:a16="http://schemas.microsoft.com/office/drawing/2014/main" id="{E380DFD7-28E1-429D-9947-92FB589EABFF}"/>
              </a:ext>
            </a:extLst>
          </p:cNvPr>
          <p:cNvSpPr>
            <a:spLocks noGrp="1"/>
          </p:cNvSpPr>
          <p:nvPr>
            <p:ph idx="1"/>
          </p:nvPr>
        </p:nvSpPr>
        <p:spPr>
          <a:xfrm>
            <a:off x="703446" y="1525450"/>
            <a:ext cx="10515600" cy="4351338"/>
          </a:xfrm>
        </p:spPr>
        <p:txBody>
          <a:bodyPr/>
          <a:lstStyle/>
          <a:p>
            <a:pPr marL="0" indent="0">
              <a:buNone/>
            </a:pPr>
            <a:r>
              <a:rPr lang="en-GB" b="1" dirty="0">
                <a:solidFill>
                  <a:schemeClr val="accent6"/>
                </a:solidFill>
              </a:rPr>
              <a:t>COMMAND-</a:t>
            </a:r>
          </a:p>
          <a:p>
            <a:pPr marL="0" indent="0">
              <a:buNone/>
            </a:pPr>
            <a:r>
              <a:rPr lang="en-GB" sz="2000" dirty="0">
                <a:solidFill>
                  <a:srgbClr val="00B0F0"/>
                </a:solidFill>
              </a:rPr>
              <a:t>SELECT</a:t>
            </a:r>
            <a:r>
              <a:rPr lang="en-GB" sz="2000" dirty="0"/>
              <a:t> </a:t>
            </a:r>
            <a:r>
              <a:rPr lang="en-GB" sz="2000" dirty="0" err="1"/>
              <a:t>Doctor.Name</a:t>
            </a:r>
            <a:r>
              <a:rPr lang="en-GB" sz="2000" dirty="0"/>
              <a:t> AS </a:t>
            </a:r>
            <a:r>
              <a:rPr lang="en-GB" sz="2000" dirty="0" err="1"/>
              <a:t>DoctorName</a:t>
            </a:r>
            <a:r>
              <a:rPr lang="en-GB" sz="2000" dirty="0"/>
              <a:t>, </a:t>
            </a:r>
            <a:r>
              <a:rPr lang="en-GB" sz="2000" dirty="0" err="1"/>
              <a:t>Patient.Name</a:t>
            </a:r>
            <a:r>
              <a:rPr lang="en-GB" sz="2000" dirty="0"/>
              <a:t> AS </a:t>
            </a:r>
            <a:r>
              <a:rPr lang="en-GB" sz="2000" dirty="0" err="1"/>
              <a:t>PatientName</a:t>
            </a:r>
            <a:r>
              <a:rPr lang="en-GB" sz="2000" dirty="0"/>
              <a:t>,   </a:t>
            </a:r>
            <a:r>
              <a:rPr lang="en-GB" sz="2000" dirty="0" err="1"/>
              <a:t>DoctorPatient.DateAssigned</a:t>
            </a:r>
            <a:r>
              <a:rPr lang="en-GB" sz="2000" dirty="0"/>
              <a:t> </a:t>
            </a:r>
          </a:p>
          <a:p>
            <a:pPr marL="0" indent="0">
              <a:buNone/>
            </a:pPr>
            <a:r>
              <a:rPr lang="en-GB" sz="2000" dirty="0">
                <a:solidFill>
                  <a:srgbClr val="00B0F0"/>
                </a:solidFill>
              </a:rPr>
              <a:t>FROM</a:t>
            </a:r>
            <a:r>
              <a:rPr lang="en-GB" sz="2000" dirty="0"/>
              <a:t> </a:t>
            </a:r>
            <a:r>
              <a:rPr lang="en-GB" sz="2000" dirty="0" err="1"/>
              <a:t>DoctorPatient</a:t>
            </a:r>
            <a:r>
              <a:rPr lang="en-GB" sz="2000" dirty="0"/>
              <a:t> </a:t>
            </a:r>
          </a:p>
          <a:p>
            <a:pPr marL="0" indent="0">
              <a:buNone/>
            </a:pPr>
            <a:r>
              <a:rPr lang="en-GB" sz="2000" dirty="0">
                <a:solidFill>
                  <a:srgbClr val="00B0F0"/>
                </a:solidFill>
              </a:rPr>
              <a:t>JOIN</a:t>
            </a:r>
            <a:r>
              <a:rPr lang="en-GB" sz="2000" dirty="0"/>
              <a:t> Doctor </a:t>
            </a:r>
            <a:r>
              <a:rPr lang="en-GB" sz="2000" dirty="0">
                <a:solidFill>
                  <a:srgbClr val="00B0F0"/>
                </a:solidFill>
              </a:rPr>
              <a:t>ON </a:t>
            </a:r>
            <a:r>
              <a:rPr lang="en-GB" sz="2000" dirty="0" err="1"/>
              <a:t>DoctorPatient.Doctor_ID</a:t>
            </a:r>
            <a:r>
              <a:rPr lang="en-GB" sz="2000" dirty="0"/>
              <a:t> = </a:t>
            </a:r>
            <a:r>
              <a:rPr lang="en-GB" sz="2000" dirty="0" err="1"/>
              <a:t>Doctor.Doctor_ID</a:t>
            </a:r>
            <a:endParaRPr lang="en-GB" sz="2000" dirty="0"/>
          </a:p>
          <a:p>
            <a:pPr marL="0" indent="0">
              <a:buNone/>
            </a:pPr>
            <a:r>
              <a:rPr lang="en-GB" sz="2000" dirty="0">
                <a:solidFill>
                  <a:srgbClr val="00B0F0"/>
                </a:solidFill>
              </a:rPr>
              <a:t>JOIN </a:t>
            </a:r>
            <a:r>
              <a:rPr lang="en-GB" sz="2000" dirty="0"/>
              <a:t>Patient </a:t>
            </a:r>
            <a:r>
              <a:rPr lang="en-GB" sz="2000" dirty="0">
                <a:solidFill>
                  <a:srgbClr val="00B0F0"/>
                </a:solidFill>
              </a:rPr>
              <a:t>ON</a:t>
            </a:r>
            <a:r>
              <a:rPr lang="en-GB" sz="2000" dirty="0"/>
              <a:t> </a:t>
            </a:r>
            <a:r>
              <a:rPr lang="en-GB" sz="2000" dirty="0" err="1"/>
              <a:t>DoctorPatient.Patient_ID</a:t>
            </a:r>
            <a:r>
              <a:rPr lang="en-GB" sz="2000" dirty="0"/>
              <a:t> = </a:t>
            </a:r>
            <a:r>
              <a:rPr lang="en-GB" sz="2000" dirty="0" err="1"/>
              <a:t>Patient.Patient_ID</a:t>
            </a:r>
            <a:r>
              <a:rPr lang="en-GB" sz="2000" dirty="0"/>
              <a:t>;</a:t>
            </a:r>
          </a:p>
        </p:txBody>
      </p:sp>
      <p:pic>
        <p:nvPicPr>
          <p:cNvPr id="5" name="Picture 4">
            <a:extLst>
              <a:ext uri="{FF2B5EF4-FFF2-40B4-BE49-F238E27FC236}">
                <a16:creationId xmlns:a16="http://schemas.microsoft.com/office/drawing/2014/main" id="{51CDCDF9-AD38-4FE6-BF93-D0232414B782}"/>
              </a:ext>
            </a:extLst>
          </p:cNvPr>
          <p:cNvPicPr>
            <a:picLocks noChangeAspect="1"/>
          </p:cNvPicPr>
          <p:nvPr/>
        </p:nvPicPr>
        <p:blipFill>
          <a:blip r:embed="rId3"/>
          <a:stretch>
            <a:fillRect/>
          </a:stretch>
        </p:blipFill>
        <p:spPr>
          <a:xfrm>
            <a:off x="3746374" y="3866540"/>
            <a:ext cx="4429743" cy="2762636"/>
          </a:xfrm>
          <a:prstGeom prst="rect">
            <a:avLst/>
          </a:prstGeom>
        </p:spPr>
      </p:pic>
    </p:spTree>
    <p:extLst>
      <p:ext uri="{BB962C8B-B14F-4D97-AF65-F5344CB8AC3E}">
        <p14:creationId xmlns:p14="http://schemas.microsoft.com/office/powerpoint/2010/main" val="428480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71F1A-DB04-4CCD-80DD-F395D1CE4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934077"/>
            <a:ext cx="4515480" cy="1962424"/>
          </a:xfrm>
          <a:prstGeom prst="rect">
            <a:avLst/>
          </a:prstGeom>
        </p:spPr>
      </p:pic>
      <p:sp>
        <p:nvSpPr>
          <p:cNvPr id="2" name="Title 1">
            <a:extLst>
              <a:ext uri="{FF2B5EF4-FFF2-40B4-BE49-F238E27FC236}">
                <a16:creationId xmlns:a16="http://schemas.microsoft.com/office/drawing/2014/main" id="{7FD568B3-56F9-4F1B-BB50-F845C1420DE9}"/>
              </a:ext>
            </a:extLst>
          </p:cNvPr>
          <p:cNvSpPr>
            <a:spLocks noGrp="1"/>
          </p:cNvSpPr>
          <p:nvPr>
            <p:ph type="title"/>
          </p:nvPr>
        </p:nvSpPr>
        <p:spPr>
          <a:xfrm>
            <a:off x="173255" y="457045"/>
            <a:ext cx="10526027" cy="1087655"/>
          </a:xfrm>
        </p:spPr>
        <p:txBody>
          <a:bodyPr>
            <a:normAutofit fontScale="90000"/>
          </a:bodyPr>
          <a:lstStyle/>
          <a:p>
            <a:pPr algn="ctr"/>
            <a:r>
              <a:rPr lang="en-GB" sz="4900" b="1" dirty="0">
                <a:solidFill>
                  <a:srgbClr val="7030A0"/>
                </a:solidFill>
              </a:rPr>
              <a:t>Conclusion</a:t>
            </a:r>
            <a:br>
              <a:rPr lang="en-GB" dirty="0"/>
            </a:br>
            <a:endParaRPr lang="en-GB" dirty="0"/>
          </a:p>
        </p:txBody>
      </p:sp>
      <p:sp>
        <p:nvSpPr>
          <p:cNvPr id="3" name="Content Placeholder 2">
            <a:extLst>
              <a:ext uri="{FF2B5EF4-FFF2-40B4-BE49-F238E27FC236}">
                <a16:creationId xmlns:a16="http://schemas.microsoft.com/office/drawing/2014/main" id="{E90671D2-B68E-43AB-8C6A-457DF28E94D4}"/>
              </a:ext>
            </a:extLst>
          </p:cNvPr>
          <p:cNvSpPr>
            <a:spLocks noGrp="1"/>
          </p:cNvSpPr>
          <p:nvPr>
            <p:ph idx="1"/>
          </p:nvPr>
        </p:nvSpPr>
        <p:spPr>
          <a:xfrm>
            <a:off x="733124" y="736743"/>
            <a:ext cx="10515600" cy="4351338"/>
          </a:xfrm>
        </p:spPr>
        <p:txBody>
          <a:bodyPr>
            <a:normAutofit fontScale="47500" lnSpcReduction="20000"/>
          </a:bodyPr>
          <a:lstStyle/>
          <a:p>
            <a:pPr marL="0" indent="0">
              <a:buNone/>
            </a:pPr>
            <a:endParaRPr lang="en-GB" dirty="0"/>
          </a:p>
          <a:p>
            <a:endParaRPr lang="en-GB" dirty="0"/>
          </a:p>
          <a:p>
            <a:pPr marL="0" indent="0">
              <a:buNone/>
            </a:pPr>
            <a:r>
              <a:rPr lang="en-GB" sz="4200" dirty="0"/>
              <a:t>In this presentation, we explored the entity-relationship (ER) diagram and database schema for a hospital management system. We identified various entities such as patients, doctors, departments, nurses, wards, appointments, and medical records, along with their respective attributes. Additionally, we established relationships between these entities, including primary and foreign key constraints to maintain data integrity.</a:t>
            </a:r>
          </a:p>
          <a:p>
            <a:pPr marL="0" indent="0">
              <a:buNone/>
            </a:pPr>
            <a:endParaRPr lang="en-GB" sz="4200" dirty="0"/>
          </a:p>
          <a:p>
            <a:pPr marL="0" indent="0">
              <a:buNone/>
            </a:pPr>
            <a:r>
              <a:rPr lang="en-GB" sz="4200" dirty="0"/>
              <a:t>Furthermore, we executed several SQL queries to retrieve meaningful insights from the database. These queries ranged from fetching doctor specialties to obtaining patient demographics based on age criteria. Through these queries, we demonstrated the practical use of the database in extracting valuable information for hospital management and patient care.</a:t>
            </a:r>
          </a:p>
          <a:p>
            <a:pPr marL="0" indent="0">
              <a:buNone/>
            </a:pPr>
            <a:endParaRPr lang="en-GB" sz="4200" dirty="0"/>
          </a:p>
          <a:p>
            <a:pPr marL="0" indent="0">
              <a:buNone/>
            </a:pPr>
            <a:r>
              <a:rPr lang="en-GB" sz="4200" dirty="0"/>
              <a:t>In conclusion, the hospital management system presented here showcases the importance of effective data </a:t>
            </a:r>
            <a:r>
              <a:rPr lang="en-GB" sz="4200" dirty="0" err="1"/>
              <a:t>modeling</a:t>
            </a:r>
            <a:r>
              <a:rPr lang="en-GB" sz="4200" dirty="0"/>
              <a:t> and database management in healthcare settings. By accurately representing the relationships between different entities and querying the database intelligently, hospitals can streamline their operations, enhance patient care, and improve overall efficiency.</a:t>
            </a:r>
          </a:p>
          <a:p>
            <a:endParaRPr lang="en-GB" dirty="0"/>
          </a:p>
        </p:txBody>
      </p:sp>
    </p:spTree>
    <p:extLst>
      <p:ext uri="{BB962C8B-B14F-4D97-AF65-F5344CB8AC3E}">
        <p14:creationId xmlns:p14="http://schemas.microsoft.com/office/powerpoint/2010/main" val="28451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pic>
        <p:nvPicPr>
          <p:cNvPr id="3076" name="Picture 4" descr="https://media.licdn.com/dms/image/C4D12AQG2S9cCz2C8lQ/article-cover_image-shrink_423_752/0/1520167100354?e=1714003200&amp;v=beta&amp;t=_Vcdon1GMQW6TA82i49DjfO1LCQDt7AwpaivcU4C8Rc">
            <a:extLst>
              <a:ext uri="{FF2B5EF4-FFF2-40B4-BE49-F238E27FC236}">
                <a16:creationId xmlns:a16="http://schemas.microsoft.com/office/drawing/2014/main" id="{907F4FF6-C1B4-4EA1-A230-56D0297A2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58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B95910-D01A-42AE-BB1C-063820A3BA45}"/>
              </a:ext>
            </a:extLst>
          </p:cNvPr>
          <p:cNvSpPr/>
          <p:nvPr/>
        </p:nvSpPr>
        <p:spPr>
          <a:xfrm>
            <a:off x="3390900" y="2171700"/>
            <a:ext cx="2823883" cy="369332"/>
          </a:xfrm>
          <a:prstGeom prst="rect">
            <a:avLst/>
          </a:prstGeom>
        </p:spPr>
        <p:txBody>
          <a:bodyPr wrap="square">
            <a:spAutoFit/>
          </a:bodyPr>
          <a:lstStyle/>
          <a:p>
            <a:r>
              <a:rPr lang="en-GB" dirty="0"/>
              <a:t> </a:t>
            </a:r>
          </a:p>
        </p:txBody>
      </p:sp>
      <p:sp>
        <p:nvSpPr>
          <p:cNvPr id="7" name="Rectangle 6">
            <a:extLst>
              <a:ext uri="{FF2B5EF4-FFF2-40B4-BE49-F238E27FC236}">
                <a16:creationId xmlns:a16="http://schemas.microsoft.com/office/drawing/2014/main" id="{F760A13B-091D-473F-9D2D-D539199B4A7A}"/>
              </a:ext>
            </a:extLst>
          </p:cNvPr>
          <p:cNvSpPr/>
          <p:nvPr/>
        </p:nvSpPr>
        <p:spPr>
          <a:xfrm>
            <a:off x="144900" y="283210"/>
            <a:ext cx="11664633" cy="4678204"/>
          </a:xfrm>
          <a:prstGeom prst="rect">
            <a:avLst/>
          </a:prstGeom>
        </p:spPr>
        <p:txBody>
          <a:bodyPr wrap="square">
            <a:spAutoFit/>
          </a:bodyPr>
          <a:lstStyle/>
          <a:p>
            <a:pPr fontAlgn="base"/>
            <a:r>
              <a:rPr lang="en-GB" sz="3200" b="1" i="0" dirty="0">
                <a:solidFill>
                  <a:srgbClr val="000000"/>
                </a:solidFill>
                <a:effectLst/>
                <a:highlight>
                  <a:srgbClr val="FFFF00"/>
                </a:highlight>
                <a:latin typeface="Poppins"/>
              </a:rPr>
              <a:t>Introduction:</a:t>
            </a:r>
            <a:endParaRPr lang="en-GB" sz="3200" b="1" dirty="0">
              <a:solidFill>
                <a:srgbClr val="000000"/>
              </a:solidFill>
              <a:highlight>
                <a:srgbClr val="FFFF00"/>
              </a:highlight>
              <a:latin typeface="Poppins"/>
            </a:endParaRPr>
          </a:p>
          <a:p>
            <a:pPr lvl="1" fontAlgn="base"/>
            <a:br>
              <a:rPr lang="en-GB" b="0" i="0" dirty="0">
                <a:solidFill>
                  <a:srgbClr val="000000"/>
                </a:solidFill>
                <a:effectLst/>
                <a:latin typeface="Poppins"/>
              </a:rPr>
            </a:br>
            <a:r>
              <a:rPr lang="en-GB" sz="2000" b="0" i="0" dirty="0">
                <a:solidFill>
                  <a:srgbClr val="000000"/>
                </a:solidFill>
                <a:effectLst/>
                <a:latin typeface="Poppins"/>
              </a:rPr>
              <a:t>The hospital management system is designed to efficiently manage patient, doctor, nurse, department, ward, appointment, and medical record information within a hospital or healthcare facility. It aims to streamline the process of scheduling appointments, assigning doctors to patients, managing medical records, and organizing nursing staff within different wards.</a:t>
            </a:r>
          </a:p>
          <a:p>
            <a:pPr fontAlgn="base"/>
            <a:endParaRPr lang="en-US" sz="2000" dirty="0">
              <a:solidFill>
                <a:srgbClr val="000000"/>
              </a:solidFill>
              <a:latin typeface="Poppins"/>
            </a:endParaRPr>
          </a:p>
          <a:p>
            <a:pPr fontAlgn="base"/>
            <a:endParaRPr lang="en-GB" b="0" i="0" dirty="0">
              <a:solidFill>
                <a:srgbClr val="000000"/>
              </a:solidFill>
              <a:effectLst/>
              <a:latin typeface="Poppins"/>
            </a:endParaRPr>
          </a:p>
          <a:p>
            <a:pPr fontAlgn="base"/>
            <a:r>
              <a:rPr lang="en-GB" sz="3200" b="1" i="0" dirty="0">
                <a:solidFill>
                  <a:srgbClr val="000000"/>
                </a:solidFill>
                <a:effectLst/>
                <a:highlight>
                  <a:srgbClr val="FFFF00"/>
                </a:highlight>
                <a:latin typeface="Poppins"/>
              </a:rPr>
              <a:t>Objective:</a:t>
            </a:r>
          </a:p>
          <a:p>
            <a:pPr lvl="1" fontAlgn="base"/>
            <a:br>
              <a:rPr lang="en-GB" b="0" i="0" dirty="0">
                <a:solidFill>
                  <a:srgbClr val="000000"/>
                </a:solidFill>
                <a:effectLst/>
                <a:latin typeface="Poppins"/>
              </a:rPr>
            </a:br>
            <a:r>
              <a:rPr lang="en-GB" sz="2000" b="0" i="0" dirty="0">
                <a:solidFill>
                  <a:srgbClr val="000000"/>
                </a:solidFill>
                <a:effectLst/>
                <a:latin typeface="Poppins"/>
              </a:rPr>
              <a:t>The primary objective of the hospital management system is to enhance the overall efficiency and effectiveness of healthcare services by providing a centralized platform for managing patient care, doctor assignments, and medical records. It also aims to optimize resource allocation and improve the quality of patient care.</a:t>
            </a:r>
            <a:endParaRPr lang="en-GB" b="0" i="0" dirty="0">
              <a:solidFill>
                <a:srgbClr val="000000"/>
              </a:solidFill>
              <a:effectLst/>
              <a:latin typeface="Poppins"/>
            </a:endParaRPr>
          </a:p>
        </p:txBody>
      </p:sp>
      <p:sp>
        <p:nvSpPr>
          <p:cNvPr id="10" name="Rectangle 9">
            <a:extLst>
              <a:ext uri="{FF2B5EF4-FFF2-40B4-BE49-F238E27FC236}">
                <a16:creationId xmlns:a16="http://schemas.microsoft.com/office/drawing/2014/main" id="{954846D5-4200-4267-8C77-26CB457D292D}"/>
              </a:ext>
            </a:extLst>
          </p:cNvPr>
          <p:cNvSpPr/>
          <p:nvPr/>
        </p:nvSpPr>
        <p:spPr>
          <a:xfrm>
            <a:off x="5977217" y="3244334"/>
            <a:ext cx="237566" cy="369332"/>
          </a:xfrm>
          <a:prstGeom prst="rect">
            <a:avLst/>
          </a:prstGeom>
        </p:spPr>
        <p:txBody>
          <a:bodyPr wrap="none">
            <a:spAutoFit/>
          </a:bodyPr>
          <a:lstStyle/>
          <a:p>
            <a:r>
              <a:rPr lang="en-GB" dirty="0"/>
              <a:t> </a:t>
            </a:r>
          </a:p>
        </p:txBody>
      </p:sp>
      <p:pic>
        <p:nvPicPr>
          <p:cNvPr id="12" name="Picture 11">
            <a:extLst>
              <a:ext uri="{FF2B5EF4-FFF2-40B4-BE49-F238E27FC236}">
                <a16:creationId xmlns:a16="http://schemas.microsoft.com/office/drawing/2014/main" id="{4D3C1F12-0301-4C24-A16F-7E4F32090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632" y="4739885"/>
            <a:ext cx="4758368" cy="2156615"/>
          </a:xfrm>
          <a:prstGeom prst="rect">
            <a:avLst/>
          </a:prstGeom>
        </p:spPr>
      </p:pic>
    </p:spTree>
    <p:extLst>
      <p:ext uri="{BB962C8B-B14F-4D97-AF65-F5344CB8AC3E}">
        <p14:creationId xmlns:p14="http://schemas.microsoft.com/office/powerpoint/2010/main" val="220108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D45E0B-057A-46DC-A1D9-333086E23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00" y="251969"/>
            <a:ext cx="6487430" cy="6354062"/>
          </a:xfrm>
          <a:prstGeom prst="rect">
            <a:avLst/>
          </a:prstGeom>
        </p:spPr>
      </p:pic>
      <p:sp>
        <p:nvSpPr>
          <p:cNvPr id="6" name="Rectangle 5">
            <a:extLst>
              <a:ext uri="{FF2B5EF4-FFF2-40B4-BE49-F238E27FC236}">
                <a16:creationId xmlns:a16="http://schemas.microsoft.com/office/drawing/2014/main" id="{DB9EF6A6-080C-4A14-8EB1-E913D59230D7}"/>
              </a:ext>
            </a:extLst>
          </p:cNvPr>
          <p:cNvSpPr/>
          <p:nvPr/>
        </p:nvSpPr>
        <p:spPr>
          <a:xfrm>
            <a:off x="8239125" y="2942679"/>
            <a:ext cx="3952875" cy="769441"/>
          </a:xfrm>
          <a:prstGeom prst="rect">
            <a:avLst/>
          </a:prstGeom>
        </p:spPr>
        <p:txBody>
          <a:bodyPr wrap="square">
            <a:spAutoFit/>
          </a:bodyPr>
          <a:lstStyle/>
          <a:p>
            <a:r>
              <a:rPr lang="en-GB" sz="4400" b="1" u="sng" dirty="0"/>
              <a:t>TABLES</a:t>
            </a:r>
          </a:p>
        </p:txBody>
      </p:sp>
      <p:pic>
        <p:nvPicPr>
          <p:cNvPr id="8" name="Picture 7">
            <a:extLst>
              <a:ext uri="{FF2B5EF4-FFF2-40B4-BE49-F238E27FC236}">
                <a16:creationId xmlns:a16="http://schemas.microsoft.com/office/drawing/2014/main" id="{4A61B339-1FFF-456C-A7B6-AA9FC3F7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20" y="4895576"/>
            <a:ext cx="4515480" cy="1962424"/>
          </a:xfrm>
          <a:prstGeom prst="rect">
            <a:avLst/>
          </a:prstGeom>
        </p:spPr>
      </p:pic>
    </p:spTree>
    <p:extLst>
      <p:ext uri="{BB962C8B-B14F-4D97-AF65-F5344CB8AC3E}">
        <p14:creationId xmlns:p14="http://schemas.microsoft.com/office/powerpoint/2010/main" val="292381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00587E-8CF0-4D8B-A754-B1C40797B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980" y="4895576"/>
            <a:ext cx="4515480" cy="1962424"/>
          </a:xfrm>
          <a:prstGeom prst="rect">
            <a:avLst/>
          </a:prstGeom>
        </p:spPr>
      </p:pic>
      <p:sp>
        <p:nvSpPr>
          <p:cNvPr id="2" name="Title 1">
            <a:extLst>
              <a:ext uri="{FF2B5EF4-FFF2-40B4-BE49-F238E27FC236}">
                <a16:creationId xmlns:a16="http://schemas.microsoft.com/office/drawing/2014/main" id="{C1143574-061C-4B82-A798-C46C74B7FC0F}"/>
              </a:ext>
            </a:extLst>
          </p:cNvPr>
          <p:cNvSpPr>
            <a:spLocks noGrp="1"/>
          </p:cNvSpPr>
          <p:nvPr>
            <p:ph type="title"/>
          </p:nvPr>
        </p:nvSpPr>
        <p:spPr>
          <a:xfrm>
            <a:off x="716280" y="636861"/>
            <a:ext cx="10515600" cy="1325563"/>
          </a:xfrm>
        </p:spPr>
        <p:txBody>
          <a:bodyPr>
            <a:normAutofit fontScale="90000"/>
          </a:bodyPr>
          <a:lstStyle/>
          <a:p>
            <a:r>
              <a:rPr lang="en-GB" b="1" dirty="0">
                <a:solidFill>
                  <a:srgbClr val="7030A0"/>
                </a:solidFill>
              </a:rPr>
              <a:t>1. Retrieve the names and specialties of all doctors.</a:t>
            </a:r>
            <a:br>
              <a:rPr lang="en-GB" b="1" dirty="0">
                <a:solidFill>
                  <a:srgbClr val="7030A0"/>
                </a:solidFill>
              </a:rPr>
            </a:br>
            <a:endParaRPr lang="en-GB" b="1" dirty="0">
              <a:solidFill>
                <a:srgbClr val="7030A0"/>
              </a:solidFill>
            </a:endParaRPr>
          </a:p>
        </p:txBody>
      </p:sp>
      <p:sp>
        <p:nvSpPr>
          <p:cNvPr id="3" name="Content Placeholder 2">
            <a:extLst>
              <a:ext uri="{FF2B5EF4-FFF2-40B4-BE49-F238E27FC236}">
                <a16:creationId xmlns:a16="http://schemas.microsoft.com/office/drawing/2014/main" id="{CF7F38B0-A693-4227-9CB6-6D8AFE14E1F0}"/>
              </a:ext>
            </a:extLst>
          </p:cNvPr>
          <p:cNvSpPr>
            <a:spLocks noGrp="1"/>
          </p:cNvSpPr>
          <p:nvPr>
            <p:ph idx="1"/>
          </p:nvPr>
        </p:nvSpPr>
        <p:spPr/>
        <p:txBody>
          <a:bodyPr/>
          <a:lstStyle/>
          <a:p>
            <a:pPr marL="0" indent="0">
              <a:buNone/>
            </a:pPr>
            <a:r>
              <a:rPr lang="en-GB" b="1" dirty="0">
                <a:solidFill>
                  <a:schemeClr val="accent6"/>
                </a:solidFill>
              </a:rPr>
              <a:t>COMMAND-</a:t>
            </a:r>
          </a:p>
          <a:p>
            <a:pPr marL="0" indent="0">
              <a:buNone/>
            </a:pPr>
            <a:r>
              <a:rPr lang="en-GB" dirty="0">
                <a:solidFill>
                  <a:schemeClr val="accent1"/>
                </a:solidFill>
              </a:rPr>
              <a:t>SELECT</a:t>
            </a:r>
            <a:r>
              <a:rPr lang="en-GB" dirty="0"/>
              <a:t> Name, Specialization </a:t>
            </a:r>
          </a:p>
          <a:p>
            <a:pPr marL="0" indent="0">
              <a:buNone/>
            </a:pPr>
            <a:r>
              <a:rPr lang="en-GB" dirty="0">
                <a:solidFill>
                  <a:schemeClr val="accent1"/>
                </a:solidFill>
              </a:rPr>
              <a:t>FROM </a:t>
            </a:r>
            <a:r>
              <a:rPr lang="en-GB" dirty="0"/>
              <a:t>Doctor;</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2BD7936-DB37-4574-86D6-1AB5ED42A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568" y="3132992"/>
            <a:ext cx="3677744" cy="3525167"/>
          </a:xfrm>
          <a:prstGeom prst="rect">
            <a:avLst/>
          </a:prstGeom>
          <a:ln>
            <a:solidFill>
              <a:srgbClr val="7030A0"/>
            </a:solidFill>
          </a:ln>
        </p:spPr>
      </p:pic>
    </p:spTree>
    <p:extLst>
      <p:ext uri="{BB962C8B-B14F-4D97-AF65-F5344CB8AC3E}">
        <p14:creationId xmlns:p14="http://schemas.microsoft.com/office/powerpoint/2010/main" val="97508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28F23-485C-425B-86AD-B114B13A50B3}"/>
              </a:ext>
            </a:extLst>
          </p:cNvPr>
          <p:cNvSpPr>
            <a:spLocks noGrp="1"/>
          </p:cNvSpPr>
          <p:nvPr>
            <p:ph idx="1"/>
          </p:nvPr>
        </p:nvSpPr>
        <p:spPr>
          <a:xfrm>
            <a:off x="635000" y="1345067"/>
            <a:ext cx="10515600" cy="4351338"/>
          </a:xfrm>
        </p:spPr>
        <p:txBody>
          <a:bodyPr/>
          <a:lstStyle/>
          <a:p>
            <a:pPr marL="0" indent="0">
              <a:buNone/>
            </a:pPr>
            <a:r>
              <a:rPr lang="en-GB" b="1" dirty="0">
                <a:solidFill>
                  <a:schemeClr val="accent6"/>
                </a:solidFill>
              </a:rPr>
              <a:t>COMMAND-</a:t>
            </a:r>
            <a:endParaRPr lang="en-GB" b="1" dirty="0">
              <a:solidFill>
                <a:schemeClr val="accent1">
                  <a:lumMod val="75000"/>
                </a:schemeClr>
              </a:solidFill>
            </a:endParaRPr>
          </a:p>
          <a:p>
            <a:pPr marL="0" indent="0">
              <a:buNone/>
            </a:pPr>
            <a:r>
              <a:rPr lang="en-GB" dirty="0">
                <a:solidFill>
                  <a:schemeClr val="accent1">
                    <a:lumMod val="75000"/>
                  </a:schemeClr>
                </a:solidFill>
              </a:rPr>
              <a:t>SELECT</a:t>
            </a:r>
            <a:r>
              <a:rPr lang="en-GB" dirty="0"/>
              <a:t> Name, Gender </a:t>
            </a:r>
          </a:p>
          <a:p>
            <a:pPr marL="0" indent="0">
              <a:buNone/>
            </a:pPr>
            <a:r>
              <a:rPr lang="en-GB" dirty="0">
                <a:solidFill>
                  <a:schemeClr val="accent1">
                    <a:lumMod val="75000"/>
                  </a:schemeClr>
                </a:solidFill>
              </a:rPr>
              <a:t>FROM</a:t>
            </a:r>
            <a:r>
              <a:rPr lang="en-GB" dirty="0"/>
              <a:t> Patient </a:t>
            </a:r>
          </a:p>
          <a:p>
            <a:pPr marL="0" indent="0">
              <a:buNone/>
            </a:pPr>
            <a:r>
              <a:rPr lang="en-GB" dirty="0">
                <a:solidFill>
                  <a:schemeClr val="accent1">
                    <a:lumMod val="75000"/>
                  </a:schemeClr>
                </a:solidFill>
              </a:rPr>
              <a:t>WHERE</a:t>
            </a:r>
            <a:r>
              <a:rPr lang="en-GB" dirty="0"/>
              <a:t> DATEDIFF(CURDATE(), </a:t>
            </a:r>
            <a:r>
              <a:rPr lang="en-GB" dirty="0" err="1"/>
              <a:t>Date_of_Birth</a:t>
            </a:r>
            <a:r>
              <a:rPr lang="en-GB" dirty="0"/>
              <a:t>) &gt;= 30;</a:t>
            </a:r>
          </a:p>
        </p:txBody>
      </p:sp>
      <p:sp>
        <p:nvSpPr>
          <p:cNvPr id="6" name="Title 5">
            <a:extLst>
              <a:ext uri="{FF2B5EF4-FFF2-40B4-BE49-F238E27FC236}">
                <a16:creationId xmlns:a16="http://schemas.microsoft.com/office/drawing/2014/main" id="{953FB0A8-646C-493D-BAC4-D466F00E75AD}"/>
              </a:ext>
            </a:extLst>
          </p:cNvPr>
          <p:cNvSpPr>
            <a:spLocks noGrp="1"/>
          </p:cNvSpPr>
          <p:nvPr>
            <p:ph type="title"/>
          </p:nvPr>
        </p:nvSpPr>
        <p:spPr>
          <a:xfrm>
            <a:off x="193040" y="247152"/>
            <a:ext cx="11805920" cy="1097915"/>
          </a:xfrm>
        </p:spPr>
        <p:txBody>
          <a:bodyPr>
            <a:normAutofit/>
          </a:bodyPr>
          <a:lstStyle/>
          <a:p>
            <a:pPr algn="ctr"/>
            <a:r>
              <a:rPr lang="en-GB" sz="3600" b="1" dirty="0">
                <a:solidFill>
                  <a:srgbClr val="7030A0"/>
                </a:solidFill>
              </a:rPr>
              <a:t>2.  Retrieve the names and genders of all patients aged                30 or older.</a:t>
            </a:r>
          </a:p>
        </p:txBody>
      </p:sp>
      <p:pic>
        <p:nvPicPr>
          <p:cNvPr id="10" name="Picture 9">
            <a:extLst>
              <a:ext uri="{FF2B5EF4-FFF2-40B4-BE49-F238E27FC236}">
                <a16:creationId xmlns:a16="http://schemas.microsoft.com/office/drawing/2014/main" id="{C1CCDE5A-4B89-4C33-AF32-65D5D2B79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895576"/>
            <a:ext cx="4515480" cy="1962424"/>
          </a:xfrm>
          <a:prstGeom prst="rect">
            <a:avLst/>
          </a:prstGeom>
        </p:spPr>
      </p:pic>
      <p:pic>
        <p:nvPicPr>
          <p:cNvPr id="8" name="Picture 7">
            <a:extLst>
              <a:ext uri="{FF2B5EF4-FFF2-40B4-BE49-F238E27FC236}">
                <a16:creationId xmlns:a16="http://schemas.microsoft.com/office/drawing/2014/main" id="{C6569701-1B33-4935-A640-1D8355858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034" y="3328711"/>
            <a:ext cx="2530644" cy="3385011"/>
          </a:xfrm>
          <a:prstGeom prst="rect">
            <a:avLst/>
          </a:prstGeom>
        </p:spPr>
      </p:pic>
    </p:spTree>
    <p:extLst>
      <p:ext uri="{BB962C8B-B14F-4D97-AF65-F5344CB8AC3E}">
        <p14:creationId xmlns:p14="http://schemas.microsoft.com/office/powerpoint/2010/main" val="211953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3E39-98E2-405C-B7EB-BE6F55F26ACC}"/>
              </a:ext>
            </a:extLst>
          </p:cNvPr>
          <p:cNvSpPr>
            <a:spLocks noGrp="1"/>
          </p:cNvSpPr>
          <p:nvPr>
            <p:ph type="title"/>
          </p:nvPr>
        </p:nvSpPr>
        <p:spPr/>
        <p:txBody>
          <a:bodyPr/>
          <a:lstStyle/>
          <a:p>
            <a:pPr algn="ctr"/>
            <a:r>
              <a:rPr lang="en-GB" b="1" dirty="0">
                <a:solidFill>
                  <a:srgbClr val="7030A0"/>
                </a:solidFill>
              </a:rPr>
              <a:t>3. Retrieve the names of patients treated by </a:t>
            </a:r>
            <a:r>
              <a:rPr lang="en-GB" b="1" dirty="0" err="1">
                <a:solidFill>
                  <a:srgbClr val="7030A0"/>
                </a:solidFill>
              </a:rPr>
              <a:t>Dr.</a:t>
            </a:r>
            <a:r>
              <a:rPr lang="en-GB" b="1" dirty="0">
                <a:solidFill>
                  <a:srgbClr val="7030A0"/>
                </a:solidFill>
              </a:rPr>
              <a:t> John Johnson.</a:t>
            </a:r>
          </a:p>
        </p:txBody>
      </p:sp>
      <p:sp>
        <p:nvSpPr>
          <p:cNvPr id="3" name="Content Placeholder 2">
            <a:extLst>
              <a:ext uri="{FF2B5EF4-FFF2-40B4-BE49-F238E27FC236}">
                <a16:creationId xmlns:a16="http://schemas.microsoft.com/office/drawing/2014/main" id="{BAB41B26-A3E4-4BC1-9C40-23A2303E06ED}"/>
              </a:ext>
            </a:extLst>
          </p:cNvPr>
          <p:cNvSpPr>
            <a:spLocks noGrp="1"/>
          </p:cNvSpPr>
          <p:nvPr>
            <p:ph idx="1"/>
          </p:nvPr>
        </p:nvSpPr>
        <p:spPr>
          <a:xfrm>
            <a:off x="624840" y="1525450"/>
            <a:ext cx="10515600" cy="4351338"/>
          </a:xfrm>
        </p:spPr>
        <p:txBody>
          <a:bodyPr>
            <a:normAutofit/>
          </a:bodyPr>
          <a:lstStyle/>
          <a:p>
            <a:pPr marL="0" indent="0">
              <a:buNone/>
            </a:pPr>
            <a:r>
              <a:rPr lang="en-GB" sz="2400" b="1" dirty="0">
                <a:solidFill>
                  <a:schemeClr val="accent6"/>
                </a:solidFill>
              </a:rPr>
              <a:t>COMMAND-</a:t>
            </a:r>
          </a:p>
          <a:p>
            <a:pPr marL="0" indent="0">
              <a:buNone/>
            </a:pPr>
            <a:r>
              <a:rPr lang="en-GB" sz="2400" dirty="0">
                <a:solidFill>
                  <a:schemeClr val="accent1"/>
                </a:solidFill>
              </a:rPr>
              <a:t>SELECT</a:t>
            </a:r>
            <a:r>
              <a:rPr lang="en-GB" sz="2400" dirty="0"/>
              <a:t> </a:t>
            </a:r>
            <a:r>
              <a:rPr lang="en-GB" sz="2400" dirty="0" err="1"/>
              <a:t>p.Name</a:t>
            </a:r>
            <a:r>
              <a:rPr lang="en-GB" sz="2400" dirty="0"/>
              <a:t> </a:t>
            </a:r>
          </a:p>
          <a:p>
            <a:pPr marL="0" indent="0">
              <a:buNone/>
            </a:pPr>
            <a:r>
              <a:rPr lang="en-GB" sz="2400" dirty="0">
                <a:solidFill>
                  <a:schemeClr val="accent1"/>
                </a:solidFill>
              </a:rPr>
              <a:t>FROM </a:t>
            </a:r>
            <a:r>
              <a:rPr lang="en-GB" sz="2400" dirty="0"/>
              <a:t>Patient p </a:t>
            </a:r>
          </a:p>
          <a:p>
            <a:pPr marL="0" indent="0">
              <a:buNone/>
            </a:pPr>
            <a:r>
              <a:rPr lang="en-GB" sz="2400" dirty="0">
                <a:solidFill>
                  <a:schemeClr val="accent1"/>
                </a:solidFill>
              </a:rPr>
              <a:t>INNER JOIN </a:t>
            </a:r>
            <a:r>
              <a:rPr lang="en-GB" sz="2400" dirty="0" err="1"/>
              <a:t>MedicalRecord</a:t>
            </a:r>
            <a:r>
              <a:rPr lang="en-GB" sz="2400" dirty="0"/>
              <a:t> m </a:t>
            </a:r>
          </a:p>
          <a:p>
            <a:pPr marL="0" indent="0">
              <a:buNone/>
            </a:pPr>
            <a:r>
              <a:rPr lang="en-GB" sz="2400" dirty="0">
                <a:solidFill>
                  <a:schemeClr val="accent1"/>
                </a:solidFill>
              </a:rPr>
              <a:t>ON</a:t>
            </a:r>
            <a:r>
              <a:rPr lang="en-GB" sz="2400" dirty="0"/>
              <a:t> </a:t>
            </a:r>
            <a:r>
              <a:rPr lang="en-GB" sz="2400" dirty="0" err="1"/>
              <a:t>p.Patient_ID</a:t>
            </a:r>
            <a:r>
              <a:rPr lang="en-GB" sz="2400" dirty="0"/>
              <a:t> = </a:t>
            </a:r>
            <a:r>
              <a:rPr lang="en-GB" sz="2400" dirty="0" err="1"/>
              <a:t>m.Patient_ID</a:t>
            </a:r>
            <a:r>
              <a:rPr lang="en-GB" sz="2400" dirty="0"/>
              <a:t> </a:t>
            </a:r>
          </a:p>
          <a:p>
            <a:pPr marL="0" indent="0">
              <a:buNone/>
            </a:pPr>
            <a:r>
              <a:rPr lang="en-GB" sz="2400" dirty="0">
                <a:solidFill>
                  <a:schemeClr val="accent1"/>
                </a:solidFill>
              </a:rPr>
              <a:t>INNER JOIN </a:t>
            </a:r>
            <a:r>
              <a:rPr lang="en-GB" sz="2400" dirty="0"/>
              <a:t>Doctor d </a:t>
            </a:r>
          </a:p>
          <a:p>
            <a:pPr marL="0" indent="0">
              <a:buNone/>
            </a:pPr>
            <a:r>
              <a:rPr lang="en-GB" sz="2400" dirty="0">
                <a:solidFill>
                  <a:schemeClr val="accent1"/>
                </a:solidFill>
              </a:rPr>
              <a:t>ON</a:t>
            </a:r>
            <a:r>
              <a:rPr lang="en-GB" sz="2400" dirty="0"/>
              <a:t> </a:t>
            </a:r>
            <a:r>
              <a:rPr lang="en-GB" sz="2400" dirty="0" err="1"/>
              <a:t>m.Doctor_ID</a:t>
            </a:r>
            <a:r>
              <a:rPr lang="en-GB" sz="2400" dirty="0"/>
              <a:t> = </a:t>
            </a:r>
            <a:r>
              <a:rPr lang="en-GB" sz="2400" dirty="0" err="1"/>
              <a:t>d.Doctor_ID</a:t>
            </a:r>
            <a:r>
              <a:rPr lang="en-GB" sz="2400" dirty="0"/>
              <a:t> </a:t>
            </a:r>
          </a:p>
          <a:p>
            <a:pPr marL="0" indent="0">
              <a:buNone/>
            </a:pPr>
            <a:r>
              <a:rPr lang="en-GB" sz="2400" dirty="0">
                <a:solidFill>
                  <a:schemeClr val="accent1"/>
                </a:solidFill>
              </a:rPr>
              <a:t>WHERE</a:t>
            </a:r>
            <a:r>
              <a:rPr lang="en-GB" sz="2400" dirty="0"/>
              <a:t> </a:t>
            </a:r>
            <a:r>
              <a:rPr lang="en-GB" sz="2400" dirty="0" err="1"/>
              <a:t>d.Name</a:t>
            </a:r>
            <a:r>
              <a:rPr lang="en-GB" sz="2400" dirty="0"/>
              <a:t> = '</a:t>
            </a:r>
            <a:r>
              <a:rPr lang="en-GB" sz="2400" dirty="0" err="1"/>
              <a:t>Dr.</a:t>
            </a:r>
            <a:r>
              <a:rPr lang="en-GB" sz="2400" dirty="0"/>
              <a:t> John Johnson';</a:t>
            </a:r>
          </a:p>
        </p:txBody>
      </p:sp>
      <p:pic>
        <p:nvPicPr>
          <p:cNvPr id="5" name="Picture 4">
            <a:extLst>
              <a:ext uri="{FF2B5EF4-FFF2-40B4-BE49-F238E27FC236}">
                <a16:creationId xmlns:a16="http://schemas.microsoft.com/office/drawing/2014/main" id="{CB85B160-FFC3-42C8-A615-6E3EF4E10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300" y="4895576"/>
            <a:ext cx="4515480" cy="1962424"/>
          </a:xfrm>
          <a:prstGeom prst="rect">
            <a:avLst/>
          </a:prstGeom>
        </p:spPr>
      </p:pic>
      <p:pic>
        <p:nvPicPr>
          <p:cNvPr id="7" name="Picture 6">
            <a:extLst>
              <a:ext uri="{FF2B5EF4-FFF2-40B4-BE49-F238E27FC236}">
                <a16:creationId xmlns:a16="http://schemas.microsoft.com/office/drawing/2014/main" id="{95B44E07-70A7-4B3B-B6B4-0ED6F9B49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013" y="5115358"/>
            <a:ext cx="3133558" cy="1522860"/>
          </a:xfrm>
          <a:prstGeom prst="rect">
            <a:avLst/>
          </a:prstGeom>
        </p:spPr>
      </p:pic>
    </p:spTree>
    <p:extLst>
      <p:ext uri="{BB962C8B-B14F-4D97-AF65-F5344CB8AC3E}">
        <p14:creationId xmlns:p14="http://schemas.microsoft.com/office/powerpoint/2010/main" val="342056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C249-F506-4DCC-B150-D77BAF2236E5}"/>
              </a:ext>
            </a:extLst>
          </p:cNvPr>
          <p:cNvSpPr>
            <a:spLocks noGrp="1"/>
          </p:cNvSpPr>
          <p:nvPr>
            <p:ph type="title"/>
          </p:nvPr>
        </p:nvSpPr>
        <p:spPr/>
        <p:txBody>
          <a:bodyPr>
            <a:normAutofit fontScale="90000"/>
          </a:bodyPr>
          <a:lstStyle/>
          <a:p>
            <a:pPr algn="ctr"/>
            <a:r>
              <a:rPr lang="en-GB" b="1" dirty="0">
                <a:solidFill>
                  <a:srgbClr val="7030A0"/>
                </a:solidFill>
              </a:rPr>
              <a:t>4. Retrieve the names of doctors who specialize in </a:t>
            </a:r>
            <a:r>
              <a:rPr lang="en-GB" b="1" dirty="0" err="1">
                <a:solidFill>
                  <a:srgbClr val="7030A0"/>
                </a:solidFill>
              </a:rPr>
              <a:t>Pediatrics</a:t>
            </a:r>
            <a:r>
              <a:rPr lang="en-GB" b="1" dirty="0">
                <a:solidFill>
                  <a:srgbClr val="7030A0"/>
                </a:solidFill>
              </a:rPr>
              <a:t>, ordered alphabetically by name.</a:t>
            </a:r>
          </a:p>
        </p:txBody>
      </p:sp>
      <p:sp>
        <p:nvSpPr>
          <p:cNvPr id="3" name="Content Placeholder 2">
            <a:extLst>
              <a:ext uri="{FF2B5EF4-FFF2-40B4-BE49-F238E27FC236}">
                <a16:creationId xmlns:a16="http://schemas.microsoft.com/office/drawing/2014/main" id="{654F586D-35CF-4B09-B3FA-6997C96056DF}"/>
              </a:ext>
            </a:extLst>
          </p:cNvPr>
          <p:cNvSpPr>
            <a:spLocks noGrp="1"/>
          </p:cNvSpPr>
          <p:nvPr>
            <p:ph idx="1"/>
          </p:nvPr>
        </p:nvSpPr>
        <p:spPr/>
        <p:txBody>
          <a:bodyPr/>
          <a:lstStyle/>
          <a:p>
            <a:pPr marL="0" indent="0">
              <a:buNone/>
            </a:pPr>
            <a:r>
              <a:rPr lang="en-GB" b="1" dirty="0">
                <a:solidFill>
                  <a:schemeClr val="accent6"/>
                </a:solidFill>
              </a:rPr>
              <a:t>COMMAND-</a:t>
            </a:r>
          </a:p>
          <a:p>
            <a:pPr marL="0" indent="0">
              <a:buNone/>
            </a:pPr>
            <a:r>
              <a:rPr lang="en-GB" dirty="0">
                <a:solidFill>
                  <a:srgbClr val="0070C0"/>
                </a:solidFill>
              </a:rPr>
              <a:t>SELECT</a:t>
            </a:r>
            <a:r>
              <a:rPr lang="en-GB" dirty="0"/>
              <a:t> Name </a:t>
            </a:r>
          </a:p>
          <a:p>
            <a:pPr marL="0" indent="0">
              <a:buNone/>
            </a:pPr>
            <a:r>
              <a:rPr lang="en-GB" dirty="0">
                <a:solidFill>
                  <a:srgbClr val="0070C0"/>
                </a:solidFill>
              </a:rPr>
              <a:t>FROM </a:t>
            </a:r>
            <a:r>
              <a:rPr lang="en-GB" dirty="0"/>
              <a:t>Doctor </a:t>
            </a:r>
          </a:p>
          <a:p>
            <a:pPr marL="0" indent="0">
              <a:buNone/>
            </a:pPr>
            <a:r>
              <a:rPr lang="en-GB" dirty="0">
                <a:solidFill>
                  <a:srgbClr val="0070C0"/>
                </a:solidFill>
              </a:rPr>
              <a:t>WHERE</a:t>
            </a:r>
            <a:r>
              <a:rPr lang="en-GB" dirty="0"/>
              <a:t> Specialization = '</a:t>
            </a:r>
            <a:r>
              <a:rPr lang="en-GB" dirty="0" err="1"/>
              <a:t>Pediatrics</a:t>
            </a:r>
            <a:r>
              <a:rPr lang="en-GB" dirty="0"/>
              <a:t>’</a:t>
            </a:r>
          </a:p>
          <a:p>
            <a:pPr marL="0" indent="0">
              <a:buNone/>
            </a:pPr>
            <a:r>
              <a:rPr lang="en-GB" dirty="0">
                <a:solidFill>
                  <a:srgbClr val="0070C0"/>
                </a:solidFill>
              </a:rPr>
              <a:t>ORDER</a:t>
            </a:r>
            <a:r>
              <a:rPr lang="en-GB" dirty="0"/>
              <a:t> BY Name;</a:t>
            </a:r>
          </a:p>
        </p:txBody>
      </p:sp>
      <p:pic>
        <p:nvPicPr>
          <p:cNvPr id="7" name="Picture 6">
            <a:extLst>
              <a:ext uri="{FF2B5EF4-FFF2-40B4-BE49-F238E27FC236}">
                <a16:creationId xmlns:a16="http://schemas.microsoft.com/office/drawing/2014/main" id="{E89C49C4-B229-4B54-85D1-DDC019B67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878648"/>
            <a:ext cx="4515480" cy="1962424"/>
          </a:xfrm>
          <a:prstGeom prst="rect">
            <a:avLst/>
          </a:prstGeom>
        </p:spPr>
      </p:pic>
      <p:pic>
        <p:nvPicPr>
          <p:cNvPr id="5" name="Picture 4">
            <a:extLst>
              <a:ext uri="{FF2B5EF4-FFF2-40B4-BE49-F238E27FC236}">
                <a16:creationId xmlns:a16="http://schemas.microsoft.com/office/drawing/2014/main" id="{07D2690D-CEA1-413A-A6D4-0ED606438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960" y="4523203"/>
            <a:ext cx="3567802" cy="2134454"/>
          </a:xfrm>
          <a:prstGeom prst="rect">
            <a:avLst/>
          </a:prstGeom>
        </p:spPr>
      </p:pic>
    </p:spTree>
    <p:extLst>
      <p:ext uri="{BB962C8B-B14F-4D97-AF65-F5344CB8AC3E}">
        <p14:creationId xmlns:p14="http://schemas.microsoft.com/office/powerpoint/2010/main" val="375880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28F8-F5CB-42A7-95C1-E1F63CF232A5}"/>
              </a:ext>
            </a:extLst>
          </p:cNvPr>
          <p:cNvSpPr>
            <a:spLocks noGrp="1"/>
          </p:cNvSpPr>
          <p:nvPr>
            <p:ph type="title"/>
          </p:nvPr>
        </p:nvSpPr>
        <p:spPr/>
        <p:txBody>
          <a:bodyPr/>
          <a:lstStyle/>
          <a:p>
            <a:pPr algn="ctr"/>
            <a:r>
              <a:rPr lang="en-GB" b="1" dirty="0">
                <a:solidFill>
                  <a:srgbClr val="7030A0"/>
                </a:solidFill>
              </a:rPr>
              <a:t>5. Retrieve the total count of patients treated by each doctor.</a:t>
            </a:r>
          </a:p>
        </p:txBody>
      </p:sp>
      <p:sp>
        <p:nvSpPr>
          <p:cNvPr id="3" name="Content Placeholder 2">
            <a:extLst>
              <a:ext uri="{FF2B5EF4-FFF2-40B4-BE49-F238E27FC236}">
                <a16:creationId xmlns:a16="http://schemas.microsoft.com/office/drawing/2014/main" id="{B6126DCC-0204-4C4B-8EF2-DEC502641E9E}"/>
              </a:ext>
            </a:extLst>
          </p:cNvPr>
          <p:cNvSpPr>
            <a:spLocks noGrp="1"/>
          </p:cNvSpPr>
          <p:nvPr>
            <p:ph idx="1"/>
          </p:nvPr>
        </p:nvSpPr>
        <p:spPr>
          <a:xfrm>
            <a:off x="770823" y="1506307"/>
            <a:ext cx="10515600" cy="4351338"/>
          </a:xfrm>
        </p:spPr>
        <p:txBody>
          <a:bodyPr/>
          <a:lstStyle/>
          <a:p>
            <a:pPr marL="0" indent="0">
              <a:buNone/>
            </a:pPr>
            <a:r>
              <a:rPr lang="en-GB" b="1" dirty="0">
                <a:solidFill>
                  <a:schemeClr val="accent6"/>
                </a:solidFill>
              </a:rPr>
              <a:t>COMMAND-</a:t>
            </a:r>
          </a:p>
          <a:p>
            <a:pPr marL="0" indent="0">
              <a:buNone/>
            </a:pPr>
            <a:r>
              <a:rPr lang="en-GB" sz="2400" dirty="0">
                <a:solidFill>
                  <a:schemeClr val="accent5">
                    <a:lumMod val="75000"/>
                  </a:schemeClr>
                </a:solidFill>
              </a:rPr>
              <a:t>SELECT</a:t>
            </a:r>
            <a:r>
              <a:rPr lang="en-GB" sz="2400" dirty="0"/>
              <a:t> </a:t>
            </a:r>
            <a:r>
              <a:rPr lang="en-GB" sz="2400" dirty="0" err="1"/>
              <a:t>d.Name</a:t>
            </a:r>
            <a:r>
              <a:rPr lang="en-GB" sz="2400" dirty="0"/>
              <a:t>, COUNT(*) AS </a:t>
            </a:r>
            <a:r>
              <a:rPr lang="en-GB" sz="2400" dirty="0" err="1"/>
              <a:t>TotalPatients</a:t>
            </a:r>
            <a:endParaRPr lang="en-GB" sz="2400" dirty="0"/>
          </a:p>
          <a:p>
            <a:pPr marL="0" indent="0">
              <a:buNone/>
            </a:pPr>
            <a:r>
              <a:rPr lang="en-GB" sz="2400" dirty="0">
                <a:solidFill>
                  <a:schemeClr val="accent5">
                    <a:lumMod val="75000"/>
                  </a:schemeClr>
                </a:solidFill>
              </a:rPr>
              <a:t>FROM </a:t>
            </a:r>
            <a:r>
              <a:rPr lang="en-GB" sz="2400" dirty="0"/>
              <a:t>Doctor d</a:t>
            </a:r>
          </a:p>
          <a:p>
            <a:pPr marL="0" indent="0">
              <a:buNone/>
            </a:pPr>
            <a:r>
              <a:rPr lang="en-GB" sz="2400" dirty="0">
                <a:solidFill>
                  <a:schemeClr val="accent5">
                    <a:lumMod val="75000"/>
                  </a:schemeClr>
                </a:solidFill>
              </a:rPr>
              <a:t>INNER JOIN </a:t>
            </a:r>
            <a:r>
              <a:rPr lang="en-GB" sz="2400" dirty="0" err="1"/>
              <a:t>MedicalRecord</a:t>
            </a:r>
            <a:r>
              <a:rPr lang="en-GB" sz="2400" dirty="0"/>
              <a:t> m </a:t>
            </a:r>
          </a:p>
          <a:p>
            <a:pPr marL="0" indent="0">
              <a:buNone/>
            </a:pPr>
            <a:r>
              <a:rPr lang="en-GB" sz="2400" dirty="0">
                <a:solidFill>
                  <a:schemeClr val="accent5">
                    <a:lumMod val="75000"/>
                  </a:schemeClr>
                </a:solidFill>
              </a:rPr>
              <a:t>ON</a:t>
            </a:r>
            <a:r>
              <a:rPr lang="en-GB" sz="2400" dirty="0"/>
              <a:t> </a:t>
            </a:r>
            <a:r>
              <a:rPr lang="en-GB" sz="2400" dirty="0" err="1"/>
              <a:t>d.Doctor_ID</a:t>
            </a:r>
            <a:r>
              <a:rPr lang="en-GB" sz="2400" dirty="0"/>
              <a:t> = </a:t>
            </a:r>
            <a:r>
              <a:rPr lang="en-GB" sz="2400" dirty="0" err="1"/>
              <a:t>m.Doctor_ID</a:t>
            </a:r>
            <a:endParaRPr lang="en-GB" sz="2400" dirty="0"/>
          </a:p>
          <a:p>
            <a:pPr marL="0" indent="0">
              <a:buNone/>
            </a:pPr>
            <a:r>
              <a:rPr lang="en-GB" sz="2400" dirty="0">
                <a:solidFill>
                  <a:schemeClr val="accent5">
                    <a:lumMod val="75000"/>
                  </a:schemeClr>
                </a:solidFill>
              </a:rPr>
              <a:t>GROUP BY </a:t>
            </a:r>
            <a:r>
              <a:rPr lang="en-GB" sz="2400" dirty="0" err="1"/>
              <a:t>d.Name</a:t>
            </a:r>
            <a:r>
              <a:rPr lang="en-GB" sz="2400" dirty="0"/>
              <a:t>;</a:t>
            </a:r>
          </a:p>
        </p:txBody>
      </p:sp>
      <p:pic>
        <p:nvPicPr>
          <p:cNvPr id="5" name="Picture 4">
            <a:extLst>
              <a:ext uri="{FF2B5EF4-FFF2-40B4-BE49-F238E27FC236}">
                <a16:creationId xmlns:a16="http://schemas.microsoft.com/office/drawing/2014/main" id="{E17E595E-FFAB-4200-A983-00F93753F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895576"/>
            <a:ext cx="4515480" cy="1962424"/>
          </a:xfrm>
          <a:prstGeom prst="rect">
            <a:avLst/>
          </a:prstGeom>
        </p:spPr>
      </p:pic>
      <p:pic>
        <p:nvPicPr>
          <p:cNvPr id="6" name="Picture 5">
            <a:extLst>
              <a:ext uri="{FF2B5EF4-FFF2-40B4-BE49-F238E27FC236}">
                <a16:creationId xmlns:a16="http://schemas.microsoft.com/office/drawing/2014/main" id="{9F8ED58C-5A67-4CC6-B9FC-A7D59114D638}"/>
              </a:ext>
            </a:extLst>
          </p:cNvPr>
          <p:cNvPicPr>
            <a:picLocks noChangeAspect="1"/>
          </p:cNvPicPr>
          <p:nvPr/>
        </p:nvPicPr>
        <p:blipFill>
          <a:blip r:embed="rId3"/>
          <a:stretch>
            <a:fillRect/>
          </a:stretch>
        </p:blipFill>
        <p:spPr>
          <a:xfrm>
            <a:off x="5467149" y="3811605"/>
            <a:ext cx="2793588" cy="2847699"/>
          </a:xfrm>
          <a:prstGeom prst="rect">
            <a:avLst/>
          </a:prstGeom>
        </p:spPr>
      </p:pic>
    </p:spTree>
    <p:extLst>
      <p:ext uri="{BB962C8B-B14F-4D97-AF65-F5344CB8AC3E}">
        <p14:creationId xmlns:p14="http://schemas.microsoft.com/office/powerpoint/2010/main" val="125772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6F4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E6D1-CFCB-4B72-AF27-7BDDA2818CE4}"/>
              </a:ext>
            </a:extLst>
          </p:cNvPr>
          <p:cNvSpPr>
            <a:spLocks noGrp="1"/>
          </p:cNvSpPr>
          <p:nvPr>
            <p:ph type="title"/>
          </p:nvPr>
        </p:nvSpPr>
        <p:spPr/>
        <p:txBody>
          <a:bodyPr/>
          <a:lstStyle/>
          <a:p>
            <a:pPr algn="ctr"/>
            <a:r>
              <a:rPr lang="en-GB" dirty="0"/>
              <a:t> </a:t>
            </a:r>
            <a:r>
              <a:rPr lang="en-GB" b="1" dirty="0">
                <a:solidFill>
                  <a:srgbClr val="7030A0"/>
                </a:solidFill>
              </a:rPr>
              <a:t>6. Retrieve the average age of patients, grouped by gender.</a:t>
            </a:r>
          </a:p>
        </p:txBody>
      </p:sp>
      <p:sp>
        <p:nvSpPr>
          <p:cNvPr id="3" name="Content Placeholder 2">
            <a:extLst>
              <a:ext uri="{FF2B5EF4-FFF2-40B4-BE49-F238E27FC236}">
                <a16:creationId xmlns:a16="http://schemas.microsoft.com/office/drawing/2014/main" id="{042711A0-FE70-4ED2-88B7-FC4545A0A064}"/>
              </a:ext>
            </a:extLst>
          </p:cNvPr>
          <p:cNvSpPr>
            <a:spLocks noGrp="1"/>
          </p:cNvSpPr>
          <p:nvPr>
            <p:ph idx="1"/>
          </p:nvPr>
        </p:nvSpPr>
        <p:spPr/>
        <p:txBody>
          <a:bodyPr/>
          <a:lstStyle/>
          <a:p>
            <a:r>
              <a:rPr lang="en-GB" b="1" dirty="0">
                <a:solidFill>
                  <a:schemeClr val="accent6"/>
                </a:solidFill>
              </a:rPr>
              <a:t>COMMAND-</a:t>
            </a:r>
          </a:p>
          <a:p>
            <a:pPr marL="0" indent="0">
              <a:buNone/>
            </a:pPr>
            <a:r>
              <a:rPr lang="en-GB" dirty="0">
                <a:solidFill>
                  <a:schemeClr val="accent5"/>
                </a:solidFill>
              </a:rPr>
              <a:t>SELECT</a:t>
            </a:r>
            <a:r>
              <a:rPr lang="en-GB" dirty="0"/>
              <a:t> Gender,</a:t>
            </a:r>
            <a:r>
              <a:rPr lang="en-GB" dirty="0">
                <a:solidFill>
                  <a:schemeClr val="accent5"/>
                </a:solidFill>
              </a:rPr>
              <a:t> AVG</a:t>
            </a:r>
            <a:r>
              <a:rPr lang="en-GB" dirty="0"/>
              <a:t>(</a:t>
            </a:r>
            <a:r>
              <a:rPr lang="en-GB" dirty="0">
                <a:solidFill>
                  <a:schemeClr val="accent5"/>
                </a:solidFill>
              </a:rPr>
              <a:t>DATEDIFF</a:t>
            </a:r>
            <a:r>
              <a:rPr lang="en-GB" dirty="0"/>
              <a:t>(</a:t>
            </a:r>
            <a:r>
              <a:rPr lang="en-GB" dirty="0">
                <a:solidFill>
                  <a:schemeClr val="accent5"/>
                </a:solidFill>
              </a:rPr>
              <a:t>CURDATE(), </a:t>
            </a:r>
            <a:r>
              <a:rPr lang="en-GB" dirty="0" err="1"/>
              <a:t>Date_of_Birth</a:t>
            </a:r>
            <a:r>
              <a:rPr lang="en-GB" dirty="0"/>
              <a:t>) / 365) </a:t>
            </a:r>
            <a:r>
              <a:rPr lang="en-GB" dirty="0">
                <a:solidFill>
                  <a:schemeClr val="accent5"/>
                </a:solidFill>
              </a:rPr>
              <a:t>AS</a:t>
            </a:r>
            <a:r>
              <a:rPr lang="en-GB" dirty="0"/>
              <a:t> </a:t>
            </a:r>
            <a:r>
              <a:rPr lang="en-GB" dirty="0" err="1"/>
              <a:t>AvgAge</a:t>
            </a:r>
            <a:r>
              <a:rPr lang="en-GB" dirty="0"/>
              <a:t> </a:t>
            </a:r>
          </a:p>
          <a:p>
            <a:pPr marL="0" indent="0">
              <a:buNone/>
            </a:pPr>
            <a:r>
              <a:rPr lang="en-GB" dirty="0">
                <a:solidFill>
                  <a:schemeClr val="accent5"/>
                </a:solidFill>
              </a:rPr>
              <a:t>FROM</a:t>
            </a:r>
            <a:r>
              <a:rPr lang="en-GB" dirty="0"/>
              <a:t> Patient </a:t>
            </a:r>
          </a:p>
          <a:p>
            <a:pPr marL="0" indent="0">
              <a:buNone/>
            </a:pPr>
            <a:r>
              <a:rPr lang="en-GB" dirty="0">
                <a:solidFill>
                  <a:schemeClr val="accent5"/>
                </a:solidFill>
              </a:rPr>
              <a:t>GROUP BY </a:t>
            </a:r>
            <a:r>
              <a:rPr lang="en-GB" dirty="0"/>
              <a:t>Gender;</a:t>
            </a:r>
          </a:p>
        </p:txBody>
      </p:sp>
      <p:pic>
        <p:nvPicPr>
          <p:cNvPr id="4" name="Picture 3">
            <a:extLst>
              <a:ext uri="{FF2B5EF4-FFF2-40B4-BE49-F238E27FC236}">
                <a16:creationId xmlns:a16="http://schemas.microsoft.com/office/drawing/2014/main" id="{FF6D60E6-8EBC-4825-90F1-0CB47B0C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520" y="4895576"/>
            <a:ext cx="4515480" cy="1962424"/>
          </a:xfrm>
          <a:prstGeom prst="rect">
            <a:avLst/>
          </a:prstGeom>
        </p:spPr>
      </p:pic>
      <p:pic>
        <p:nvPicPr>
          <p:cNvPr id="5" name="Picture 4">
            <a:extLst>
              <a:ext uri="{FF2B5EF4-FFF2-40B4-BE49-F238E27FC236}">
                <a16:creationId xmlns:a16="http://schemas.microsoft.com/office/drawing/2014/main" id="{757ADCE3-7C68-47C6-A163-C89265CCFF90}"/>
              </a:ext>
            </a:extLst>
          </p:cNvPr>
          <p:cNvPicPr>
            <a:picLocks noChangeAspect="1"/>
          </p:cNvPicPr>
          <p:nvPr/>
        </p:nvPicPr>
        <p:blipFill>
          <a:blip r:embed="rId3"/>
          <a:stretch>
            <a:fillRect/>
          </a:stretch>
        </p:blipFill>
        <p:spPr>
          <a:xfrm>
            <a:off x="5486400" y="4895576"/>
            <a:ext cx="2753985" cy="1752845"/>
          </a:xfrm>
          <a:prstGeom prst="rect">
            <a:avLst/>
          </a:prstGeom>
        </p:spPr>
      </p:pic>
    </p:spTree>
    <p:extLst>
      <p:ext uri="{BB962C8B-B14F-4D97-AF65-F5344CB8AC3E}">
        <p14:creationId xmlns:p14="http://schemas.microsoft.com/office/powerpoint/2010/main" val="3660207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268A04432CB445A1F9BE14B964A03C" ma:contentTypeVersion="14" ma:contentTypeDescription="Create a new document." ma:contentTypeScope="" ma:versionID="bd8fdfc1468ebd85585f68868d86b29a">
  <xsd:schema xmlns:xsd="http://www.w3.org/2001/XMLSchema" xmlns:xs="http://www.w3.org/2001/XMLSchema" xmlns:p="http://schemas.microsoft.com/office/2006/metadata/properties" xmlns:ns3="0f0153de-c814-4111-9d40-b005a3dbe8ba" xmlns:ns4="ba216847-7489-4fe9-8c87-7cc35afc7356" targetNamespace="http://schemas.microsoft.com/office/2006/metadata/properties" ma:root="true" ma:fieldsID="8294325ded705ab8016aeea5802191c6" ns3:_="" ns4:_="">
    <xsd:import namespace="0f0153de-c814-4111-9d40-b005a3dbe8ba"/>
    <xsd:import namespace="ba216847-7489-4fe9-8c87-7cc35afc735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0153de-c814-4111-9d40-b005a3dbe8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216847-7489-4fe9-8c87-7cc35afc735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AFEC5F-56B4-4DC4-BD3B-3FD89B60C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0153de-c814-4111-9d40-b005a3dbe8ba"/>
    <ds:schemaRef ds:uri="ba216847-7489-4fe9-8c87-7cc35afc73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8B2F19-96AC-4370-BD4C-EEFC9D75CCDB}">
  <ds:schemaRefs>
    <ds:schemaRef ds:uri="http://schemas.microsoft.com/sharepoint/v3/contenttype/forms"/>
  </ds:schemaRefs>
</ds:datastoreItem>
</file>

<file path=customXml/itemProps3.xml><?xml version="1.0" encoding="utf-8"?>
<ds:datastoreItem xmlns:ds="http://schemas.openxmlformats.org/officeDocument/2006/customXml" ds:itemID="{64E98F42-B20D-45BC-8CF7-5C90D3471F3E}">
  <ds:schemaRefs>
    <ds:schemaRef ds:uri="http://schemas.microsoft.com/office/2006/metadata/properties"/>
    <ds:schemaRef ds:uri="ba216847-7489-4fe9-8c87-7cc35afc7356"/>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0f0153de-c814-4111-9d40-b005a3dbe8ba"/>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196</TotalTime>
  <Words>804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Poppins</vt:lpstr>
      <vt:lpstr>Office Theme</vt:lpstr>
      <vt:lpstr>PowerPoint Presentation</vt:lpstr>
      <vt:lpstr>PowerPoint Presentation</vt:lpstr>
      <vt:lpstr>PowerPoint Presentation</vt:lpstr>
      <vt:lpstr>1. Retrieve the names and specialties of all doctors. </vt:lpstr>
      <vt:lpstr>2.  Retrieve the names and genders of all patients aged                30 or older.</vt:lpstr>
      <vt:lpstr>3. Retrieve the names of patients treated by Dr. John Johnson.</vt:lpstr>
      <vt:lpstr>4. Retrieve the names of doctors who specialize in Pediatrics, ordered alphabetically by name.</vt:lpstr>
      <vt:lpstr>5. Retrieve the total count of patients treated by each doctor.</vt:lpstr>
      <vt:lpstr> 6. Retrieve the average age of patients, grouped by gender.</vt:lpstr>
      <vt:lpstr>7. Retrieve the names of patients and their corresponding doctors, sorted by patient name.</vt:lpstr>
      <vt:lpstr>8. Retrieve the names of doctors who have not been assigned any patients.</vt:lpstr>
      <vt:lpstr>9. Retrieve the names of patients who have been treated by more than one doctor.</vt:lpstr>
      <vt:lpstr>10. Retrieve the names of doctors and patients along with the date they were assigned to each other (assuming there's a "DateAssigned" column in the DoctorPatient table).</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Tiwari</dc:creator>
  <cp:lastModifiedBy>Ankit Tiwari</cp:lastModifiedBy>
  <cp:revision>14</cp:revision>
  <dcterms:created xsi:type="dcterms:W3CDTF">2024-02-24T16:27:52Z</dcterms:created>
  <dcterms:modified xsi:type="dcterms:W3CDTF">2024-02-24T19:44:37Z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0x01010016268A04432CB445A1F9BE14B964A03C</vt:lpwstr>
  </property>
</Properties>
</file>