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71" r:id="rId17"/>
    <p:sldId id="2146847062" r:id="rId18"/>
    <p:sldId id="2146847061" r:id="rId19"/>
    <p:sldId id="2146847055" r:id="rId20"/>
    <p:sldId id="2146847059"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94660"/>
  </p:normalViewPr>
  <p:slideViewPr>
    <p:cSldViewPr snapToGrid="0">
      <p:cViewPr varScale="1">
        <p:scale>
          <a:sx n="70" d="100"/>
          <a:sy n="70" d="100"/>
        </p:scale>
        <p:origin x="5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923250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kshita21-09/AICTE-AI-and-Cloud-Internship-Project-AI-Driven-Plagiarism-Intelligence-for-Assignments.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dirty="0">
                <a:solidFill>
                  <a:schemeClr val="accent1">
                    <a:lumMod val="75000"/>
                  </a:schemeClr>
                </a:solidFill>
              </a:rPr>
              <a:t>AI-Driven Plagiarism Intelligence for Assignments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806795" y="3992005"/>
            <a:ext cx="10248626"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    </a:t>
            </a:r>
            <a:r>
              <a:rPr lang="en-US" sz="2400" b="1" dirty="0" err="1">
                <a:solidFill>
                  <a:schemeClr val="accent1">
                    <a:lumMod val="75000"/>
                  </a:schemeClr>
                </a:solidFill>
                <a:latin typeface="Arial" pitchFamily="34" charset="0"/>
                <a:cs typeface="Arial" pitchFamily="34" charset="0"/>
              </a:rPr>
              <a:t>Akshita.R</a:t>
            </a:r>
            <a:endParaRPr lang="en-US" sz="2400" b="1" dirty="0">
              <a:solidFill>
                <a:schemeClr val="accent1">
                  <a:lumMod val="75000"/>
                </a:schemeClr>
              </a:solidFill>
              <a:latin typeface="Arial" pitchFamily="34" charset="0"/>
              <a:cs typeface="Arial" pitchFamily="34" charset="0"/>
            </a:endParaRPr>
          </a:p>
          <a:p>
            <a:r>
              <a:rPr lang="en-US" sz="2400" b="1" dirty="0">
                <a:solidFill>
                  <a:schemeClr val="accent1">
                    <a:lumMod val="75000"/>
                  </a:schemeClr>
                </a:solidFill>
                <a:latin typeface="Arial" pitchFamily="34" charset="0"/>
                <a:cs typeface="Arial" pitchFamily="34" charset="0"/>
              </a:rPr>
              <a:t>Student name     :    </a:t>
            </a:r>
            <a:r>
              <a:rPr lang="en-US" sz="2400" b="1" dirty="0" err="1">
                <a:solidFill>
                  <a:schemeClr val="accent1">
                    <a:lumMod val="75000"/>
                  </a:schemeClr>
                </a:solidFill>
                <a:latin typeface="Arial" pitchFamily="34" charset="0"/>
                <a:cs typeface="Arial" pitchFamily="34" charset="0"/>
              </a:rPr>
              <a:t>Akshita.R</a:t>
            </a:r>
            <a:endParaRPr lang="en-US" sz="2400" b="1" dirty="0">
              <a:solidFill>
                <a:schemeClr val="accent1">
                  <a:lumMod val="75000"/>
                </a:schemeClr>
              </a:solidFill>
              <a:latin typeface="Arial" pitchFamily="34" charset="0"/>
              <a:cs typeface="Arial" pitchFamily="34" charset="0"/>
            </a:endParaRPr>
          </a:p>
          <a:p>
            <a:r>
              <a:rPr lang="en-US" sz="2400" b="1" dirty="0">
                <a:solidFill>
                  <a:schemeClr val="accent1">
                    <a:lumMod val="75000"/>
                  </a:schemeClr>
                </a:solidFill>
                <a:latin typeface="Arial"/>
                <a:cs typeface="Arial"/>
              </a:rPr>
              <a:t>College Name     :   M. S. Ramaiah University of Applied Sciences</a:t>
            </a:r>
          </a:p>
          <a:p>
            <a:r>
              <a:rPr lang="en-US" sz="2400" b="1" dirty="0">
                <a:solidFill>
                  <a:schemeClr val="accent1">
                    <a:lumMod val="75000"/>
                  </a:schemeClr>
                </a:solidFill>
                <a:latin typeface="Arial"/>
                <a:cs typeface="Arial"/>
              </a:rPr>
              <a:t>Department         :   Computer Science and Engineering</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2830272-D500-4190-5FBC-6D4401528672}"/>
              </a:ext>
            </a:extLst>
          </p:cNvPr>
          <p:cNvPicPr>
            <a:picLocks noChangeAspect="1"/>
          </p:cNvPicPr>
          <p:nvPr/>
        </p:nvPicPr>
        <p:blipFill>
          <a:blip r:embed="rId3"/>
          <a:stretch>
            <a:fillRect/>
          </a:stretch>
        </p:blipFill>
        <p:spPr>
          <a:xfrm>
            <a:off x="325160" y="1305604"/>
            <a:ext cx="5078943" cy="4850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16CDBB-5609-0634-AD16-4B740CE62FCE}"/>
              </a:ext>
            </a:extLst>
          </p:cNvPr>
          <p:cNvPicPr>
            <a:picLocks noChangeAspect="1"/>
          </p:cNvPicPr>
          <p:nvPr/>
        </p:nvPicPr>
        <p:blipFill>
          <a:blip r:embed="rId4"/>
          <a:stretch>
            <a:fillRect/>
          </a:stretch>
        </p:blipFill>
        <p:spPr>
          <a:xfrm>
            <a:off x="6254496" y="1305604"/>
            <a:ext cx="5429464" cy="4850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1657B925-68B2-9271-82CD-F5FD1DBF62B4}"/>
              </a:ext>
            </a:extLst>
          </p:cNvPr>
          <p:cNvPicPr>
            <a:picLocks noChangeAspect="1"/>
          </p:cNvPicPr>
          <p:nvPr/>
        </p:nvPicPr>
        <p:blipFill>
          <a:blip r:embed="rId2"/>
          <a:stretch>
            <a:fillRect/>
          </a:stretch>
        </p:blipFill>
        <p:spPr>
          <a:xfrm>
            <a:off x="291420" y="1362400"/>
            <a:ext cx="4746924" cy="4590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7D49119F-0EDE-292E-D413-9D49857ECAE3}"/>
              </a:ext>
            </a:extLst>
          </p:cNvPr>
          <p:cNvPicPr>
            <a:picLocks noChangeAspect="1"/>
          </p:cNvPicPr>
          <p:nvPr/>
        </p:nvPicPr>
        <p:blipFill>
          <a:blip r:embed="rId3"/>
          <a:stretch>
            <a:fillRect/>
          </a:stretch>
        </p:blipFill>
        <p:spPr>
          <a:xfrm>
            <a:off x="5870448" y="1362400"/>
            <a:ext cx="6030132" cy="4590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F71E6-3F23-61E2-4BD3-52CFF2584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70C86-6465-EF86-4EEA-7D57A5E6E5C7}"/>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B6FC6E0C-D25E-DB92-EDB6-1C046B63F5C6}"/>
              </a:ext>
            </a:extLst>
          </p:cNvPr>
          <p:cNvPicPr>
            <a:picLocks noChangeAspect="1"/>
          </p:cNvPicPr>
          <p:nvPr/>
        </p:nvPicPr>
        <p:blipFill>
          <a:blip r:embed="rId2"/>
          <a:stretch>
            <a:fillRect/>
          </a:stretch>
        </p:blipFill>
        <p:spPr>
          <a:xfrm>
            <a:off x="482546" y="1232452"/>
            <a:ext cx="5214166" cy="4801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0E13E4E5-DA5F-30A9-3BFB-2BB664E420FA}"/>
              </a:ext>
            </a:extLst>
          </p:cNvPr>
          <p:cNvPicPr>
            <a:picLocks noChangeAspect="1"/>
          </p:cNvPicPr>
          <p:nvPr/>
        </p:nvPicPr>
        <p:blipFill>
          <a:blip r:embed="rId3"/>
          <a:stretch>
            <a:fillRect/>
          </a:stretch>
        </p:blipFill>
        <p:spPr>
          <a:xfrm>
            <a:off x="6208776" y="1232452"/>
            <a:ext cx="5646982" cy="4801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963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C7D26-BBF0-0015-7677-F74F612F0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4147D4-70B5-2CB6-2C3E-2CA7C1FFD400}"/>
              </a:ext>
            </a:extLst>
          </p:cNvPr>
          <p:cNvSpPr>
            <a:spLocks noGrp="1"/>
          </p:cNvSpPr>
          <p:nvPr>
            <p:ph type="title"/>
          </p:nvPr>
        </p:nvSpPr>
        <p:spPr/>
        <p:txBody>
          <a:bodyPr/>
          <a:lstStyle/>
          <a:p>
            <a:r>
              <a:rPr lang="en-IN" dirty="0">
                <a:solidFill>
                  <a:schemeClr val="accent1"/>
                </a:solidFill>
              </a:rPr>
              <a:t>Results</a:t>
            </a:r>
          </a:p>
        </p:txBody>
      </p:sp>
      <p:sp>
        <p:nvSpPr>
          <p:cNvPr id="3" name="TextBox 2">
            <a:extLst>
              <a:ext uri="{FF2B5EF4-FFF2-40B4-BE49-F238E27FC236}">
                <a16:creationId xmlns:a16="http://schemas.microsoft.com/office/drawing/2014/main" id="{65846ED7-AD19-0570-6AAB-EB9EB7036A3A}"/>
              </a:ext>
            </a:extLst>
          </p:cNvPr>
          <p:cNvSpPr txBox="1"/>
          <p:nvPr/>
        </p:nvSpPr>
        <p:spPr>
          <a:xfrm>
            <a:off x="581192" y="1165554"/>
            <a:ext cx="2110258" cy="369332"/>
          </a:xfrm>
          <a:prstGeom prst="rect">
            <a:avLst/>
          </a:prstGeom>
          <a:noFill/>
        </p:spPr>
        <p:txBody>
          <a:bodyPr wrap="none" rtlCol="0">
            <a:spAutoFit/>
          </a:bodyPr>
          <a:lstStyle/>
          <a:p>
            <a:r>
              <a:rPr lang="en-US" b="1" dirty="0"/>
              <a:t>Deployed AI Agent : </a:t>
            </a:r>
            <a:endParaRPr lang="en-IN" b="1" dirty="0"/>
          </a:p>
        </p:txBody>
      </p:sp>
      <p:pic>
        <p:nvPicPr>
          <p:cNvPr id="6" name="Picture 5">
            <a:extLst>
              <a:ext uri="{FF2B5EF4-FFF2-40B4-BE49-F238E27FC236}">
                <a16:creationId xmlns:a16="http://schemas.microsoft.com/office/drawing/2014/main" id="{C4DED9C2-5571-C132-F317-3EC9BE283FE5}"/>
              </a:ext>
            </a:extLst>
          </p:cNvPr>
          <p:cNvPicPr>
            <a:picLocks noChangeAspect="1"/>
          </p:cNvPicPr>
          <p:nvPr/>
        </p:nvPicPr>
        <p:blipFill>
          <a:blip r:embed="rId2"/>
          <a:stretch>
            <a:fillRect/>
          </a:stretch>
        </p:blipFill>
        <p:spPr>
          <a:xfrm>
            <a:off x="1678563" y="1695850"/>
            <a:ext cx="8834873" cy="4459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9650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rmAutofit fontScale="90000"/>
          </a:bodyPr>
          <a:lstStyle/>
          <a:p>
            <a:r>
              <a:rPr lang="en-IN" sz="4400" dirty="0">
                <a:solidFill>
                  <a:schemeClr val="accent1"/>
                </a:solidFill>
              </a:rPr>
              <a:t>Conclusion</a:t>
            </a:r>
            <a:endParaRPr lang="en-IN" dirty="0">
              <a:solidFill>
                <a:schemeClr val="accent1"/>
              </a:solidFill>
            </a:endParaRP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sz="2800" dirty="0">
                <a:latin typeface="Arial" panose="020B0604020202020204" pitchFamily="34" charset="0"/>
                <a:cs typeface="Arial" panose="020B0604020202020204" pitchFamily="34" charset="0"/>
              </a:rPr>
              <a:t>The </a:t>
            </a:r>
            <a:r>
              <a:rPr lang="en-US" sz="2800" b="1" dirty="0">
                <a:latin typeface="Arial" panose="020B0604020202020204" pitchFamily="34" charset="0"/>
                <a:cs typeface="Arial" panose="020B0604020202020204" pitchFamily="34" charset="0"/>
              </a:rPr>
              <a:t>AI-Driven Plagiarism Intelligence</a:t>
            </a:r>
            <a:r>
              <a:rPr lang="en-US" sz="2800" dirty="0">
                <a:latin typeface="Arial" panose="020B0604020202020204" pitchFamily="34" charset="0"/>
                <a:cs typeface="Arial" panose="020B0604020202020204" pitchFamily="34" charset="0"/>
              </a:rPr>
              <a:t> system offers an advanced solution to uphold academic integrity by detecting and analyzing potential plagiarism in student assignments. </a:t>
            </a:r>
          </a:p>
          <a:p>
            <a:pPr algn="just">
              <a:buFont typeface="Wingdings" panose="05000000000000000000" pitchFamily="2" charset="2"/>
              <a:buChar char="q"/>
            </a:pPr>
            <a:r>
              <a:rPr lang="en-US" sz="2800" dirty="0">
                <a:latin typeface="Arial" panose="020B0604020202020204" pitchFamily="34" charset="0"/>
                <a:cs typeface="Arial" panose="020B0604020202020204" pitchFamily="34" charset="0"/>
              </a:rPr>
              <a:t>By leveraging Natural Language Processing (NLP), machine learning, and semantic similarity analysis, the system can detect rephrased, paraphrased, and intelligently disguised content.</a:t>
            </a:r>
          </a:p>
          <a:p>
            <a:pPr algn="just">
              <a:buFont typeface="Wingdings" panose="05000000000000000000" pitchFamily="2" charset="2"/>
              <a:buChar char="q"/>
            </a:pPr>
            <a:r>
              <a:rPr lang="en-US" sz="2800" dirty="0">
                <a:latin typeface="Arial" panose="020B0604020202020204" pitchFamily="34" charset="0"/>
                <a:cs typeface="Arial" panose="020B0604020202020204" pitchFamily="34" charset="0"/>
              </a:rPr>
              <a:t>It significantly reduces the manual effort for educators, improves detection accuracy, and promotes originality among students.</a:t>
            </a:r>
          </a:p>
          <a:p>
            <a:pPr algn="just">
              <a:buFont typeface="Wingdings" panose="05000000000000000000" pitchFamily="2" charset="2"/>
              <a:buChar char="q"/>
            </a:pPr>
            <a:r>
              <a:rPr lang="en-US" sz="2800" dirty="0">
                <a:latin typeface="Arial" panose="020B0604020202020204" pitchFamily="34" charset="0"/>
                <a:cs typeface="Arial" panose="020B0604020202020204" pitchFamily="34" charset="0"/>
              </a:rPr>
              <a:t>This tool not only streamlines plagiarism checking but also fosters ethical academic behavior and responsible content creation.</a:t>
            </a:r>
            <a:endParaRPr lang="en-US" sz="28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b="1" dirty="0"/>
              <a:t>Make sure that there should be readme file</a:t>
            </a:r>
          </a:p>
          <a:p>
            <a:r>
              <a:rPr lang="en-IN" sz="2800" b="1" dirty="0"/>
              <a:t>GitHub Link : </a:t>
            </a:r>
            <a:r>
              <a:rPr lang="en-IN" sz="2800" b="1" dirty="0">
                <a:hlinkClick r:id="rId2"/>
              </a:rPr>
              <a:t>https://github.com/Akshita21-09/AICTE-AI-and-Cloud-Internship-Project-AI-Driven-Plagiarism-Intelligence-for-Assignments.git</a:t>
            </a:r>
            <a:endParaRPr lang="en-IN" sz="2800" b="1" dirty="0"/>
          </a:p>
          <a:p>
            <a:pPr marL="0" indent="0">
              <a:buNone/>
            </a:pPr>
            <a:endParaRPr lang="en-IN" sz="2800" b="1" dirty="0"/>
          </a:p>
          <a:p>
            <a:endParaRPr lang="en-IN" sz="2800" b="1" dirty="0"/>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q"/>
            </a:pPr>
            <a:r>
              <a:rPr lang="en-US" sz="2800" dirty="0">
                <a:latin typeface="Calibri"/>
                <a:ea typeface="+mn-lt"/>
                <a:cs typeface="+mn-lt"/>
              </a:rPr>
              <a:t>Multilingual Plagiarism Detection</a:t>
            </a:r>
          </a:p>
          <a:p>
            <a:pPr>
              <a:buFont typeface="Wingdings" panose="05000000000000000000" pitchFamily="2" charset="2"/>
              <a:buChar char="q"/>
            </a:pPr>
            <a:r>
              <a:rPr lang="en-US" sz="2800" dirty="0">
                <a:latin typeface="Calibri"/>
                <a:ea typeface="+mn-lt"/>
                <a:cs typeface="+mn-lt"/>
              </a:rPr>
              <a:t>Cross-platform Integration</a:t>
            </a:r>
          </a:p>
          <a:p>
            <a:pPr>
              <a:buFont typeface="Wingdings" panose="05000000000000000000" pitchFamily="2" charset="2"/>
              <a:buChar char="q"/>
            </a:pPr>
            <a:r>
              <a:rPr lang="en-US" sz="2800" dirty="0">
                <a:latin typeface="Calibri"/>
                <a:ea typeface="+mn-lt"/>
                <a:cs typeface="+mn-lt"/>
              </a:rPr>
              <a:t>Deep Semantic Understanding</a:t>
            </a:r>
          </a:p>
          <a:p>
            <a:pPr>
              <a:buFont typeface="Wingdings" panose="05000000000000000000" pitchFamily="2" charset="2"/>
              <a:buChar char="q"/>
            </a:pPr>
            <a:r>
              <a:rPr lang="en-US" sz="2800" dirty="0">
                <a:latin typeface="Calibri"/>
                <a:ea typeface="+mn-lt"/>
                <a:cs typeface="+mn-lt"/>
              </a:rPr>
              <a:t>Code Plagiarism Detection</a:t>
            </a:r>
          </a:p>
          <a:p>
            <a:pPr>
              <a:buFont typeface="Wingdings" panose="05000000000000000000" pitchFamily="2" charset="2"/>
              <a:buChar char="q"/>
            </a:pPr>
            <a:r>
              <a:rPr lang="en-US" sz="2800" dirty="0">
                <a:latin typeface="Calibri"/>
                <a:ea typeface="+mn-lt"/>
                <a:cs typeface="+mn-lt"/>
              </a:rPr>
              <a:t>Blockchain for Academic Integrity</a:t>
            </a:r>
          </a:p>
          <a:p>
            <a:pPr>
              <a:buFont typeface="Wingdings" panose="05000000000000000000" pitchFamily="2" charset="2"/>
              <a:buChar char="q"/>
            </a:pPr>
            <a:r>
              <a:rPr lang="en-US" sz="2800" dirty="0">
                <a:latin typeface="Calibri"/>
                <a:ea typeface="+mn-lt"/>
                <a:cs typeface="+mn-lt"/>
              </a:rPr>
              <a:t>Feedback and Learning Recommendations</a:t>
            </a:r>
          </a:p>
          <a:p>
            <a:pPr>
              <a:buFont typeface="Wingdings" panose="05000000000000000000" pitchFamily="2" charset="2"/>
              <a:buChar char="q"/>
            </a:pPr>
            <a:r>
              <a:rPr lang="en-US" sz="2800" dirty="0">
                <a:latin typeface="Calibri"/>
                <a:ea typeface="+mn-lt"/>
                <a:cs typeface="+mn-lt"/>
              </a:rPr>
              <a:t>Dataset Expansion and Continuous Learning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89752" y="1023835"/>
            <a:ext cx="11029615" cy="1304014"/>
          </a:xfrm>
        </p:spPr>
        <p:txBody>
          <a:bodyPr/>
          <a:lstStyle/>
          <a:p>
            <a:r>
              <a:rPr lang="en-IN" dirty="0"/>
              <a:t>Screenshot/ </a:t>
            </a:r>
            <a:r>
              <a:rPr lang="en-IN" dirty="0" err="1"/>
              <a:t>credly</a:t>
            </a:r>
            <a:r>
              <a:rPr lang="en-IN" dirty="0"/>
              <a:t> certificate( getting started with AI)</a:t>
            </a:r>
          </a:p>
          <a:p>
            <a:endParaRPr lang="en-IN" dirty="0"/>
          </a:p>
        </p:txBody>
      </p:sp>
      <p:pic>
        <p:nvPicPr>
          <p:cNvPr id="5" name="Picture 4">
            <a:extLst>
              <a:ext uri="{FF2B5EF4-FFF2-40B4-BE49-F238E27FC236}">
                <a16:creationId xmlns:a16="http://schemas.microsoft.com/office/drawing/2014/main" id="{2A2B31D9-7092-1356-E9D1-440ECC0F8CAB}"/>
              </a:ext>
            </a:extLst>
          </p:cNvPr>
          <p:cNvPicPr>
            <a:picLocks noChangeAspect="1"/>
          </p:cNvPicPr>
          <p:nvPr/>
        </p:nvPicPr>
        <p:blipFill>
          <a:blip r:embed="rId2"/>
          <a:stretch>
            <a:fillRect/>
          </a:stretch>
        </p:blipFill>
        <p:spPr>
          <a:xfrm>
            <a:off x="1983746" y="1783081"/>
            <a:ext cx="8224508" cy="448970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736753"/>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84DD9350-FC6E-ADF3-A409-7E066B0E41B0}"/>
              </a:ext>
            </a:extLst>
          </p:cNvPr>
          <p:cNvPicPr>
            <a:picLocks noChangeAspect="1"/>
          </p:cNvPicPr>
          <p:nvPr/>
        </p:nvPicPr>
        <p:blipFill>
          <a:blip r:embed="rId2"/>
          <a:stretch>
            <a:fillRect/>
          </a:stretch>
        </p:blipFill>
        <p:spPr>
          <a:xfrm>
            <a:off x="1512707" y="1244631"/>
            <a:ext cx="9166586" cy="4876616"/>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379933" cy="4989432"/>
          </a:xfrm>
        </p:spPr>
        <p:txBody>
          <a:bodyPr>
            <a:normAutofit fontScale="92500" lnSpcReduction="20000"/>
          </a:bodyPr>
          <a:lstStyle/>
          <a:p>
            <a:pPr algn="just">
              <a:buFont typeface="Wingdings" panose="05000000000000000000" pitchFamily="2" charset="2"/>
              <a:buChar char="q"/>
            </a:pPr>
            <a:r>
              <a:rPr lang="en-US" sz="2300" b="1" u="sng" dirty="0">
                <a:latin typeface="Arial" panose="020B0604020202020204" pitchFamily="34" charset="0"/>
                <a:ea typeface="Calibri" panose="020F0502020204030204" pitchFamily="34" charset="0"/>
                <a:cs typeface="Arial" panose="020B0604020202020204" pitchFamily="34" charset="0"/>
              </a:rPr>
              <a:t>The Challenge :</a:t>
            </a:r>
          </a:p>
          <a:p>
            <a:pPr marL="0" indent="0" algn="just">
              <a:buNone/>
            </a:pPr>
            <a:r>
              <a:rPr lang="en-US" sz="2200" dirty="0">
                <a:latin typeface="Arial" panose="020B0604020202020204" pitchFamily="34" charset="0"/>
                <a:ea typeface="Calibri" panose="020F0502020204030204" pitchFamily="34" charset="0"/>
                <a:cs typeface="Arial" panose="020B0604020202020204" pitchFamily="34" charset="0"/>
              </a:rPr>
              <a:t>	Academic institutions face increasing difficulty in detecting nuanced forms of plagiarism, especially when assignments are paraphrased or generated by AI tools. Current plagiarism detectors lack contextual sensitivity to instructor-specific styles and grading patterns. The challenge lies in creating an adaptive AI system that learns from historical assignment submissions and instructor feedback to identify inconsistencies and potential misconduct dynamically. This would enhance academic integrity by flagging suspicious entries with improved accuracy and contextual awareness.</a:t>
            </a:r>
          </a:p>
          <a:p>
            <a:pPr>
              <a:lnSpc>
                <a:spcPct val="120000"/>
              </a:lnSpc>
              <a:buFont typeface="Wingdings" panose="05000000000000000000" pitchFamily="2" charset="2"/>
              <a:buChar char="q"/>
            </a:pPr>
            <a:r>
              <a:rPr lang="en-US" sz="2300" dirty="0">
                <a:latin typeface="Arial" panose="020B0604020202020204" pitchFamily="34" charset="0"/>
                <a:cs typeface="Arial" panose="020B0604020202020204" pitchFamily="34" charset="0"/>
              </a:rPr>
              <a:t> </a:t>
            </a:r>
            <a:r>
              <a:rPr lang="en-US" sz="2300" b="1" u="sng" dirty="0">
                <a:latin typeface="Arial" panose="020B0604020202020204" pitchFamily="34" charset="0"/>
                <a:ea typeface="+mn-lt"/>
                <a:cs typeface="Arial" panose="020B0604020202020204" pitchFamily="34" charset="0"/>
              </a:rPr>
              <a:t>Proposed Solution :</a:t>
            </a:r>
          </a:p>
          <a:p>
            <a:pPr marL="0" indent="0">
              <a:lnSpc>
                <a:spcPct val="120000"/>
              </a:lnSpc>
              <a:buNone/>
            </a:pPr>
            <a:r>
              <a:rPr lang="en-US" sz="2300" dirty="0">
                <a:latin typeface="Arial" panose="020B0604020202020204" pitchFamily="34" charset="0"/>
                <a:cs typeface="Arial" panose="020B0604020202020204" pitchFamily="34" charset="0"/>
              </a:rPr>
              <a:t>	The proposed solution is to build an AI-powered plagiarism detection system using IBM Watson Studio and Granite that detects copied, paraphrased, or AI-generated content by analyzing semantic similarity and learning from instructor feedback. It will use IBM Cloud Object Storage for data, deploy models via Watson Machine Learning, and offer a simple interface for assignment uploads and detailed plagiarism reports.</a:t>
            </a:r>
            <a:endParaRPr lang="en-US" sz="23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3438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buFont typeface="Wingdings" panose="05000000000000000000" pitchFamily="2" charset="2"/>
              <a:buChar char="q"/>
            </a:pPr>
            <a:r>
              <a:rPr lang="en-US" sz="2400" dirty="0">
                <a:solidFill>
                  <a:srgbClr val="000000"/>
                </a:solidFill>
                <a:latin typeface="Arial" panose="020B0604020202020204" pitchFamily="34" charset="0"/>
                <a:ea typeface="Calibri"/>
                <a:cs typeface="Arial" panose="020B0604020202020204" pitchFamily="34" charset="0"/>
              </a:rPr>
              <a:t> </a:t>
            </a:r>
            <a:r>
              <a:rPr lang="en-US" sz="2400" b="1" dirty="0">
                <a:solidFill>
                  <a:srgbClr val="000000"/>
                </a:solidFill>
                <a:latin typeface="Arial" panose="020B0604020202020204" pitchFamily="34" charset="0"/>
                <a:ea typeface="Calibri"/>
                <a:cs typeface="Arial" panose="020B0604020202020204" pitchFamily="34" charset="0"/>
              </a:rPr>
              <a:t>IBM Cloud Lite Services </a:t>
            </a:r>
            <a:r>
              <a:rPr lang="en-US" sz="2400" dirty="0">
                <a:solidFill>
                  <a:srgbClr val="000000"/>
                </a:solidFill>
                <a:latin typeface="Arial" panose="020B0604020202020204" pitchFamily="34" charset="0"/>
                <a:ea typeface="Calibri"/>
                <a:cs typeface="Arial" panose="020B0604020202020204" pitchFamily="34" charset="0"/>
              </a:rPr>
              <a:t>- </a:t>
            </a:r>
            <a:r>
              <a:rPr lang="en-US" sz="2400" dirty="0">
                <a:latin typeface="Arial" panose="020B0604020202020204" pitchFamily="34" charset="0"/>
                <a:cs typeface="Arial" panose="020B0604020202020204" pitchFamily="34" charset="0"/>
              </a:rPr>
              <a:t>A free-tier platform by IBM to build, test, and deploy cloud-based applications using limited resources.</a:t>
            </a:r>
          </a:p>
          <a:p>
            <a:pPr>
              <a:lnSpc>
                <a:spcPct val="100000"/>
              </a:lnSpc>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Natural Language Processing (NLP)</a:t>
            </a:r>
            <a:r>
              <a:rPr lang="en-US" sz="2400" dirty="0">
                <a:solidFill>
                  <a:srgbClr val="000000"/>
                </a:solidFill>
                <a:latin typeface="Arial" panose="020B0604020202020204" pitchFamily="34" charset="0"/>
                <a:ea typeface="Calibri"/>
                <a:cs typeface="Arial" panose="020B0604020202020204" pitchFamily="34" charset="0"/>
              </a:rPr>
              <a:t> - </a:t>
            </a:r>
            <a:r>
              <a:rPr lang="en-US" sz="2400" dirty="0">
                <a:latin typeface="Arial" panose="020B0604020202020204" pitchFamily="34" charset="0"/>
                <a:cs typeface="Arial" panose="020B0604020202020204" pitchFamily="34" charset="0"/>
              </a:rPr>
              <a:t>A branch of AI that enables machines to understand, interpret, and generate human language.</a:t>
            </a:r>
          </a:p>
          <a:p>
            <a:pPr>
              <a:lnSpc>
                <a:spcPct val="100000"/>
              </a:lnSpc>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Retrieval-Augmented Generation (RAG) </a:t>
            </a:r>
            <a:r>
              <a:rPr lang="en-US" sz="2400" dirty="0">
                <a:solidFill>
                  <a:srgbClr val="000000"/>
                </a:solidFill>
                <a:latin typeface="Arial" panose="020B0604020202020204" pitchFamily="34" charset="0"/>
                <a:ea typeface="Calibri"/>
                <a:cs typeface="Arial" panose="020B0604020202020204" pitchFamily="34" charset="0"/>
              </a:rPr>
              <a:t>- </a:t>
            </a:r>
            <a:r>
              <a:rPr lang="en-IN" sz="2400" dirty="0">
                <a:latin typeface="Arial" panose="020B0604020202020204" pitchFamily="34" charset="0"/>
                <a:cs typeface="Arial" panose="020B0604020202020204" pitchFamily="34" charset="0"/>
              </a:rPr>
              <a:t>An AI technique that enhances response generation by retrieving relevant external documents or data.</a:t>
            </a:r>
          </a:p>
          <a:p>
            <a:pPr>
              <a:lnSpc>
                <a:spcPct val="100000"/>
              </a:lnSpc>
              <a:buFont typeface="Wingdings" panose="05000000000000000000" pitchFamily="2" charset="2"/>
              <a:buChar char="q"/>
            </a:pPr>
            <a:r>
              <a:rPr lang="en-IN" sz="2400" b="1" dirty="0">
                <a:solidFill>
                  <a:srgbClr val="000000"/>
                </a:solidFill>
                <a:latin typeface="Arial" panose="020B0604020202020204" pitchFamily="34" charset="0"/>
                <a:ea typeface="Calibri"/>
                <a:cs typeface="Arial" panose="020B0604020202020204" pitchFamily="34" charset="0"/>
              </a:rPr>
              <a:t>Agentic AI </a:t>
            </a:r>
            <a:r>
              <a:rPr lang="en-IN" sz="2400" dirty="0">
                <a:solidFill>
                  <a:srgbClr val="000000"/>
                </a:solidFill>
                <a:latin typeface="Arial" panose="020B0604020202020204" pitchFamily="34" charset="0"/>
                <a:ea typeface="Calibri"/>
                <a:cs typeface="Arial" panose="020B0604020202020204" pitchFamily="34" charset="0"/>
              </a:rPr>
              <a:t>- </a:t>
            </a:r>
            <a:r>
              <a:rPr lang="en-US" sz="2400" dirty="0">
                <a:latin typeface="Arial" panose="020B0604020202020204" pitchFamily="34" charset="0"/>
                <a:cs typeface="Arial" panose="020B0604020202020204" pitchFamily="34" charset="0"/>
              </a:rPr>
              <a:t>AI systems capable of autonomous goal-driven behavior, making decisions and taking actions with minimal human input.</a:t>
            </a:r>
          </a:p>
          <a:p>
            <a:pPr>
              <a:lnSpc>
                <a:spcPct val="100000"/>
              </a:lnSpc>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Granite Model -</a:t>
            </a:r>
            <a:r>
              <a:rPr lang="en-US" sz="2400" dirty="0">
                <a:solidFill>
                  <a:srgbClr val="000000"/>
                </a:solidFill>
                <a:latin typeface="Arial" panose="020B0604020202020204" pitchFamily="34" charset="0"/>
                <a:ea typeface="Calibri"/>
                <a:cs typeface="Arial" panose="020B0604020202020204" pitchFamily="34" charset="0"/>
              </a:rPr>
              <a:t> </a:t>
            </a:r>
            <a:r>
              <a:rPr lang="en-US" sz="2400" dirty="0">
                <a:latin typeface="Arial" panose="020B0604020202020204" pitchFamily="34" charset="0"/>
                <a:cs typeface="Arial" panose="020B0604020202020204" pitchFamily="34" charset="0"/>
              </a:rPr>
              <a:t>IBM’s family of large language models (LLMs) designed for advanced text understanding, generation, and enterprise AI tasks.</a:t>
            </a:r>
            <a:r>
              <a:rPr lang="en-US" sz="2400" dirty="0">
                <a:solidFill>
                  <a:srgbClr val="000000"/>
                </a:solidFill>
                <a:latin typeface="Arial" panose="020B0604020202020204" pitchFamily="34" charset="0"/>
                <a:ea typeface="Calibri"/>
                <a:cs typeface="Arial" panose="020B0604020202020204" pitchFamily="34"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1" y="882650"/>
            <a:ext cx="11029616" cy="530296"/>
          </a:xfrm>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1" y="1606826"/>
            <a:ext cx="11029615" cy="4673324"/>
          </a:xfrm>
        </p:spPr>
        <p:txBody>
          <a:bodyPr>
            <a:normAutofit/>
          </a:bodyPr>
          <a:lstStyle/>
          <a:p>
            <a:pPr>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Watsonx.ai studio </a:t>
            </a:r>
            <a:r>
              <a:rPr lang="en-US" sz="2400" dirty="0">
                <a:solidFill>
                  <a:srgbClr val="000000"/>
                </a:solidFill>
                <a:latin typeface="Arial" panose="020B0604020202020204" pitchFamily="34" charset="0"/>
                <a:ea typeface="Calibri"/>
                <a:cs typeface="Arial" panose="020B0604020202020204" pitchFamily="34" charset="0"/>
              </a:rPr>
              <a:t>– For building and training the AI and ML models.</a:t>
            </a:r>
          </a:p>
          <a:p>
            <a:pPr>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Granite </a:t>
            </a:r>
            <a:r>
              <a:rPr lang="en-US" sz="2400" dirty="0">
                <a:solidFill>
                  <a:srgbClr val="000000"/>
                </a:solidFill>
                <a:latin typeface="Arial" panose="020B0604020202020204" pitchFamily="34" charset="0"/>
                <a:ea typeface="Calibri"/>
                <a:cs typeface="Arial" panose="020B0604020202020204" pitchFamily="34" charset="0"/>
              </a:rPr>
              <a:t>– For semantic analysis and AI-generated text detection.</a:t>
            </a:r>
          </a:p>
          <a:p>
            <a:pPr>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Cloud Object Storage </a:t>
            </a:r>
            <a:r>
              <a:rPr lang="en-US" sz="2400" dirty="0">
                <a:solidFill>
                  <a:srgbClr val="000000"/>
                </a:solidFill>
                <a:latin typeface="Arial" panose="020B0604020202020204" pitchFamily="34" charset="0"/>
                <a:ea typeface="Calibri"/>
                <a:cs typeface="Arial" panose="020B0604020202020204" pitchFamily="34" charset="0"/>
              </a:rPr>
              <a:t>– To store assignment data and historical records.</a:t>
            </a:r>
          </a:p>
          <a:p>
            <a:pPr>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Watson Machine Learning </a:t>
            </a:r>
            <a:r>
              <a:rPr lang="en-US" sz="2400" dirty="0">
                <a:solidFill>
                  <a:srgbClr val="000000"/>
                </a:solidFill>
                <a:latin typeface="Arial" panose="020B0604020202020204" pitchFamily="34" charset="0"/>
                <a:ea typeface="Calibri"/>
                <a:cs typeface="Arial" panose="020B0604020202020204" pitchFamily="34" charset="0"/>
              </a:rPr>
              <a:t>– For deploying and managing trained models.</a:t>
            </a:r>
          </a:p>
          <a:p>
            <a:pPr>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Cloud Functions </a:t>
            </a:r>
            <a:r>
              <a:rPr lang="en-US" sz="2400" dirty="0">
                <a:solidFill>
                  <a:srgbClr val="000000"/>
                </a:solidFill>
                <a:latin typeface="Arial" panose="020B0604020202020204" pitchFamily="34" charset="0"/>
                <a:ea typeface="Calibri"/>
                <a:cs typeface="Arial" panose="020B0604020202020204" pitchFamily="34" charset="0"/>
              </a:rPr>
              <a:t>– To host APIs for model inference.</a:t>
            </a:r>
          </a:p>
          <a:p>
            <a:pPr>
              <a:buFont typeface="Wingdings" panose="05000000000000000000" pitchFamily="2" charset="2"/>
              <a:buChar char="q"/>
            </a:pPr>
            <a:r>
              <a:rPr lang="en-US" sz="2400" b="1" dirty="0">
                <a:solidFill>
                  <a:srgbClr val="000000"/>
                </a:solidFill>
                <a:latin typeface="Arial" panose="020B0604020202020204" pitchFamily="34" charset="0"/>
                <a:ea typeface="Calibri"/>
                <a:cs typeface="Arial" panose="020B0604020202020204" pitchFamily="34" charset="0"/>
              </a:rPr>
              <a:t>IBM Cloud Foundry </a:t>
            </a:r>
            <a:r>
              <a:rPr lang="en-US" sz="2400" dirty="0">
                <a:solidFill>
                  <a:srgbClr val="000000"/>
                </a:solidFill>
                <a:latin typeface="Arial" panose="020B0604020202020204" pitchFamily="34" charset="0"/>
                <a:ea typeface="Calibri"/>
                <a:cs typeface="Arial" panose="020B0604020202020204" pitchFamily="34" charset="0"/>
              </a:rPr>
              <a:t>– For building a web interface or dashboard.</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5077" y="1268738"/>
            <a:ext cx="11029615" cy="5185860"/>
          </a:xfrm>
        </p:spPr>
        <p:txBody>
          <a:bodyPr>
            <a:normAutofit lnSpcReduction="10000"/>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This agent will enhance </a:t>
            </a:r>
            <a:r>
              <a:rPr lang="en-US" sz="2400" b="1" dirty="0">
                <a:latin typeface="Arial" panose="020B0604020202020204" pitchFamily="34" charset="0"/>
                <a:cs typeface="Arial" panose="020B0604020202020204" pitchFamily="34" charset="0"/>
              </a:rPr>
              <a:t>academic integrity </a:t>
            </a:r>
            <a:r>
              <a:rPr lang="en-US" sz="2400" dirty="0">
                <a:latin typeface="Arial" panose="020B0604020202020204" pitchFamily="34" charset="0"/>
                <a:cs typeface="Arial" panose="020B0604020202020204" pitchFamily="34" charset="0"/>
              </a:rPr>
              <a:t>by detecting nuanced plagiarism, paraphrasing, and AI-generated content, while adapting to instructor-specific feedback and writing patterns.</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It will empower educators with </a:t>
            </a:r>
            <a:r>
              <a:rPr lang="en-US" sz="2400" b="1" dirty="0">
                <a:latin typeface="Arial" panose="020B0604020202020204" pitchFamily="34" charset="0"/>
                <a:cs typeface="Arial" panose="020B0604020202020204" pitchFamily="34" charset="0"/>
              </a:rPr>
              <a:t>intelligent, context-aware tools to ensure fairness, accuracy, and accountability </a:t>
            </a:r>
            <a:r>
              <a:rPr lang="en-US" sz="2400" dirty="0">
                <a:latin typeface="Arial" panose="020B0604020202020204" pitchFamily="34" charset="0"/>
                <a:cs typeface="Arial" panose="020B0604020202020204" pitchFamily="34" charset="0"/>
              </a:rPr>
              <a:t>in assignment evaluation.</a:t>
            </a:r>
          </a:p>
          <a:p>
            <a:pPr>
              <a:buFont typeface="Wingdings" panose="05000000000000000000" pitchFamily="2" charset="2"/>
              <a:buChar char="q"/>
            </a:pPr>
            <a:r>
              <a:rPr lang="en-IN" sz="2400" b="1" dirty="0">
                <a:latin typeface="Arial" panose="020B0604020202020204" pitchFamily="34" charset="0"/>
                <a:cs typeface="Arial" panose="020B0604020202020204" pitchFamily="34" charset="0"/>
              </a:rPr>
              <a:t>Unique features:</a:t>
            </a:r>
          </a:p>
          <a:p>
            <a:pPr lvl="2">
              <a:buFont typeface="Wingdings" panose="05000000000000000000" pitchFamily="2" charset="2"/>
              <a:buChar char="q"/>
            </a:pPr>
            <a:r>
              <a:rPr lang="en-US" sz="2000" dirty="0">
                <a:latin typeface="Arial" panose="020B0604020202020204" pitchFamily="34" charset="0"/>
                <a:cs typeface="Arial" panose="020B0604020202020204" pitchFamily="34" charset="0"/>
              </a:rPr>
              <a:t>Contextual plagiarism detection using semantic similarity and AI text recognition</a:t>
            </a:r>
          </a:p>
          <a:p>
            <a:pPr lvl="2">
              <a:buFont typeface="Wingdings" panose="05000000000000000000" pitchFamily="2" charset="2"/>
              <a:buChar char="q"/>
            </a:pPr>
            <a:r>
              <a:rPr lang="en-US" sz="2000" dirty="0">
                <a:latin typeface="Arial" panose="020B0604020202020204" pitchFamily="34" charset="0"/>
                <a:cs typeface="Arial" panose="020B0604020202020204" pitchFamily="34" charset="0"/>
              </a:rPr>
              <a:t>Instructor-specific learning for personalized feedback sensitivity</a:t>
            </a:r>
          </a:p>
          <a:p>
            <a:pPr lvl="2">
              <a:buFont typeface="Wingdings" panose="05000000000000000000" pitchFamily="2" charset="2"/>
              <a:buChar char="q"/>
            </a:pPr>
            <a:r>
              <a:rPr lang="en-US" sz="2000" dirty="0">
                <a:latin typeface="Arial" panose="020B0604020202020204" pitchFamily="34" charset="0"/>
                <a:cs typeface="Arial" panose="020B0604020202020204" pitchFamily="34" charset="0"/>
              </a:rPr>
              <a:t>Identification of AI-generated content and paraphrased submissions</a:t>
            </a:r>
          </a:p>
          <a:p>
            <a:pPr lvl="2">
              <a:buFont typeface="Wingdings" panose="05000000000000000000" pitchFamily="2" charset="2"/>
              <a:buChar char="q"/>
            </a:pPr>
            <a:r>
              <a:rPr lang="en-US" sz="2000" dirty="0">
                <a:latin typeface="Arial" panose="020B0604020202020204" pitchFamily="34" charset="0"/>
                <a:cs typeface="Arial" panose="020B0604020202020204" pitchFamily="34" charset="0"/>
              </a:rPr>
              <a:t>Dynamic flagging system with confidence scoring and highlighted segments</a:t>
            </a:r>
          </a:p>
          <a:p>
            <a:pPr lvl="2">
              <a:buFont typeface="Wingdings" panose="05000000000000000000" pitchFamily="2" charset="2"/>
              <a:buChar char="q"/>
            </a:pPr>
            <a:r>
              <a:rPr lang="en-US" sz="2000" dirty="0">
                <a:latin typeface="Arial" panose="020B0604020202020204" pitchFamily="34" charset="0"/>
                <a:cs typeface="Arial" panose="020B0604020202020204" pitchFamily="34" charset="0"/>
              </a:rPr>
              <a:t>Historical assignment comparison for deeper analysis and traceability</a:t>
            </a:r>
          </a:p>
          <a:p>
            <a:pPr lvl="2">
              <a:buFont typeface="Wingdings" panose="05000000000000000000" pitchFamily="2" charset="2"/>
              <a:buChar char="q"/>
            </a:pPr>
            <a:r>
              <a:rPr lang="en-US" sz="2000" dirty="0">
                <a:latin typeface="Arial" panose="020B0604020202020204" pitchFamily="34" charset="0"/>
                <a:cs typeface="Arial" panose="020B0604020202020204" pitchFamily="34" charset="0"/>
              </a:rPr>
              <a:t>Lightweight dashboard or chatbot for real-time assignment evaluation</a:t>
            </a:r>
            <a:endParaRPr lang="en-IN" sz="20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q"/>
            </a:pPr>
            <a:r>
              <a:rPr lang="en-US" sz="3200" b="1" dirty="0">
                <a:latin typeface="Calibri"/>
                <a:ea typeface="Calibri"/>
                <a:cs typeface="Calibri"/>
              </a:rPr>
              <a:t>Faculty Members and Educators</a:t>
            </a:r>
          </a:p>
          <a:p>
            <a:pPr>
              <a:buFont typeface="Wingdings" panose="05000000000000000000" pitchFamily="2" charset="2"/>
              <a:buChar char="q"/>
            </a:pPr>
            <a:r>
              <a:rPr lang="en-US" sz="3200" b="1" dirty="0">
                <a:latin typeface="Calibri"/>
                <a:ea typeface="Calibri"/>
                <a:cs typeface="Calibri"/>
              </a:rPr>
              <a:t>Academic Institutions and Universities</a:t>
            </a:r>
          </a:p>
          <a:p>
            <a:pPr>
              <a:buFont typeface="Wingdings" panose="05000000000000000000" pitchFamily="2" charset="2"/>
              <a:buChar char="q"/>
            </a:pPr>
            <a:r>
              <a:rPr lang="en-US" sz="3200" b="1" dirty="0">
                <a:latin typeface="Calibri"/>
                <a:ea typeface="Calibri"/>
                <a:cs typeface="Calibri"/>
              </a:rPr>
              <a:t>Examination and Evaluation Committees</a:t>
            </a:r>
          </a:p>
          <a:p>
            <a:pPr>
              <a:buFont typeface="Wingdings" panose="05000000000000000000" pitchFamily="2" charset="2"/>
              <a:buChar char="q"/>
            </a:pPr>
            <a:r>
              <a:rPr lang="en-US" sz="3200" b="1" dirty="0">
                <a:latin typeface="Calibri"/>
                <a:ea typeface="Calibri"/>
                <a:cs typeface="Calibri"/>
              </a:rPr>
              <a:t>Students (for self-assessment and learning support)</a:t>
            </a:r>
          </a:p>
          <a:p>
            <a:pPr>
              <a:buFont typeface="Wingdings" panose="05000000000000000000" pitchFamily="2" charset="2"/>
              <a:buChar char="q"/>
            </a:pPr>
            <a:r>
              <a:rPr lang="en-US" sz="3200" b="1" dirty="0">
                <a:latin typeface="Calibri"/>
                <a:ea typeface="Calibri"/>
                <a:cs typeface="Calibri"/>
              </a:rPr>
              <a:t>Learning Management System (LMS) Providers and EdTech Platforms</a:t>
            </a:r>
            <a:endParaRPr lang="en-IN" sz="3200" b="1"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 name="Picture 9">
            <a:extLst>
              <a:ext uri="{FF2B5EF4-FFF2-40B4-BE49-F238E27FC236}">
                <a16:creationId xmlns:a16="http://schemas.microsoft.com/office/drawing/2014/main" id="{12191B3E-0F09-8CF7-37DC-8F60736F8899}"/>
              </a:ext>
            </a:extLst>
          </p:cNvPr>
          <p:cNvPicPr>
            <a:picLocks noChangeAspect="1"/>
          </p:cNvPicPr>
          <p:nvPr/>
        </p:nvPicPr>
        <p:blipFill>
          <a:blip r:embed="rId2"/>
          <a:stretch>
            <a:fillRect/>
          </a:stretch>
        </p:blipFill>
        <p:spPr>
          <a:xfrm>
            <a:off x="581192" y="1385693"/>
            <a:ext cx="11029615" cy="45216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D0635FC9-6FE9-11A5-1240-7D59584292F0}"/>
              </a:ext>
            </a:extLst>
          </p:cNvPr>
          <p:cNvPicPr>
            <a:picLocks noGrp="1" noChangeAspect="1"/>
          </p:cNvPicPr>
          <p:nvPr>
            <p:ph idx="1"/>
          </p:nvPr>
        </p:nvPicPr>
        <p:blipFill>
          <a:blip r:embed="rId2"/>
          <a:stretch>
            <a:fillRect/>
          </a:stretch>
        </p:blipFill>
        <p:spPr>
          <a:xfrm>
            <a:off x="797560" y="1482244"/>
            <a:ext cx="5298440" cy="3409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DAAEA0E9-2913-7791-9300-7600D7DC1C33}"/>
              </a:ext>
            </a:extLst>
          </p:cNvPr>
          <p:cNvPicPr>
            <a:picLocks noChangeAspect="1"/>
          </p:cNvPicPr>
          <p:nvPr/>
        </p:nvPicPr>
        <p:blipFill>
          <a:blip r:embed="rId3"/>
          <a:stretch>
            <a:fillRect/>
          </a:stretch>
        </p:blipFill>
        <p:spPr>
          <a:xfrm>
            <a:off x="6446521" y="1482244"/>
            <a:ext cx="4947920" cy="3409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711</Words>
  <Application>Microsoft Office PowerPoint</Application>
  <PresentationFormat>Widescreen</PresentationFormat>
  <Paragraphs>79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AI-Driven Plagiarism Intelligence for Assignments</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Akshita R</cp:lastModifiedBy>
  <cp:revision>143</cp:revision>
  <dcterms:created xsi:type="dcterms:W3CDTF">2021-05-26T16:50:10Z</dcterms:created>
  <dcterms:modified xsi:type="dcterms:W3CDTF">2025-08-03T08:35:29Z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