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e3f7cfdf7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Google Shape;106;g3e3f7cfd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e3e7f1b87_1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Google Shape;112;g3e3e7f1b8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3710720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e371072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e3e7f1b87_1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e3e7f1b8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3e7f1b87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e3e7f1b8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e3e7f1b87_1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e3e7f1b8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e3e7f1b87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e3e7f1b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e3e7f1b87_1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e3e7f1b8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e3e7f1b87_1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e3e7f1b8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3e7f1b87_1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e3e7f1b8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Inspection Problems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5: Confidence in Predictions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Ideally, we would model something like Pr(violation)</a:t>
            </a:r>
            <a:endParaRPr/>
          </a:p>
          <a:p>
            <a:pPr indent="-342900" lvl="0" marL="457200" marR="0" rtl="0" algn="l">
              <a:lnSpc>
                <a:spcPct val="115000"/>
              </a:lnSpc>
              <a:spcBef>
                <a:spcPts val="0"/>
              </a:spcBef>
              <a:spcAft>
                <a:spcPts val="0"/>
              </a:spcAft>
              <a:buSzPts val="1800"/>
              <a:buChar char="●"/>
            </a:pPr>
            <a:r>
              <a:rPr lang="en"/>
              <a:t>We cannot model Pr(violation) directly because we only have labels for inspections. We can model Pr(violation | inspection).</a:t>
            </a:r>
            <a:endParaRPr/>
          </a:p>
          <a:p>
            <a:pPr indent="-342900" lvl="0" marL="457200" marR="0" rtl="0" algn="l">
              <a:lnSpc>
                <a:spcPct val="115000"/>
              </a:lnSpc>
              <a:spcBef>
                <a:spcPts val="0"/>
              </a:spcBef>
              <a:spcAft>
                <a:spcPts val="0"/>
              </a:spcAft>
              <a:buSzPts val="1800"/>
              <a:buChar char="●"/>
            </a:pPr>
            <a:r>
              <a:rPr lang="en"/>
              <a:t>If Pr(violation | inspection) ~ Pr(violation), as would happen under random sampling, we get what we want. The bigger the difference, the less confidence we can have in how our model would perform on non-inspected entities. Can get this multiple ways:</a:t>
            </a:r>
            <a:endParaRPr/>
          </a:p>
          <a:p>
            <a:pPr indent="-317500" lvl="1" marL="914400" marR="0" rtl="0" algn="l">
              <a:lnSpc>
                <a:spcPct val="115000"/>
              </a:lnSpc>
              <a:spcBef>
                <a:spcPts val="0"/>
              </a:spcBef>
              <a:spcAft>
                <a:spcPts val="0"/>
              </a:spcAft>
              <a:buSzPts val="1400"/>
              <a:buChar char="○"/>
            </a:pPr>
            <a:r>
              <a:rPr lang="en"/>
              <a:t>Most common: model Pr(inspection) with a logit, probit, etc.</a:t>
            </a:r>
            <a:endParaRPr/>
          </a:p>
          <a:p>
            <a:pPr indent="-317500" lvl="1" marL="914400" marR="0" rtl="0" algn="l">
              <a:lnSpc>
                <a:spcPct val="115000"/>
              </a:lnSpc>
              <a:spcBef>
                <a:spcPts val="0"/>
              </a:spcBef>
              <a:spcAft>
                <a:spcPts val="0"/>
              </a:spcAft>
              <a:buSzPts val="1400"/>
              <a:buChar char="○"/>
            </a:pPr>
            <a:r>
              <a:rPr lang="en"/>
              <a:t>Less common (but perhaps worth trying): clustering. If an entity looks like a bunch of inspected entities on the feature space, we can have more confidence in whether an inspection would find a violation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6: Implementation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All exploration: best baseline, no learning about the model</a:t>
            </a:r>
            <a:endParaRPr/>
          </a:p>
          <a:p>
            <a:pPr indent="-342900" lvl="0" marL="457200" rtl="0">
              <a:spcBef>
                <a:spcPts val="0"/>
              </a:spcBef>
              <a:spcAft>
                <a:spcPts val="0"/>
              </a:spcAft>
              <a:buSzPts val="1800"/>
              <a:buChar char="●"/>
            </a:pPr>
            <a:r>
              <a:rPr lang="en"/>
              <a:t>All exploitation: select/assess models on cases with labels, no idea about cases missing labels</a:t>
            </a:r>
            <a:endParaRPr/>
          </a:p>
          <a:p>
            <a:pPr indent="-342900" lvl="0" marL="457200" rtl="0">
              <a:spcBef>
                <a:spcPts val="0"/>
              </a:spcBef>
              <a:spcAft>
                <a:spcPts val="0"/>
              </a:spcAft>
              <a:buSzPts val="1800"/>
              <a:buChar char="●"/>
            </a:pPr>
            <a:r>
              <a:rPr lang="en"/>
              <a:t>Can use a combination of exploration and exploitation to get benefits of both</a:t>
            </a:r>
            <a:endParaRPr/>
          </a:p>
          <a:p>
            <a:pPr indent="0" lvl="0" marL="0" rtl="0">
              <a:spcBef>
                <a:spcPts val="1600"/>
              </a:spcBef>
              <a:spcAft>
                <a:spcPts val="0"/>
              </a:spcAft>
              <a:buClr>
                <a:srgbClr val="000000"/>
              </a:buClr>
              <a:buSzPts val="1100"/>
              <a:buFont typeface="Arial"/>
              <a:buNone/>
            </a:pPr>
            <a:r>
              <a:t/>
            </a:r>
            <a:endParaRPr/>
          </a:p>
          <a:p>
            <a:pPr indent="-342900" lvl="0" marL="457200" rtl="0">
              <a:spcBef>
                <a:spcPts val="1600"/>
              </a:spcBef>
              <a:spcAft>
                <a:spcPts val="0"/>
              </a:spcAft>
              <a:buSzPts val="1800"/>
              <a:buChar char="●"/>
            </a:pPr>
            <a:r>
              <a:rPr lang="en"/>
              <a:t>If interventions don’t work, exploration results don’t change</a:t>
            </a:r>
            <a:endParaRPr/>
          </a:p>
          <a:p>
            <a:pPr indent="-342900" lvl="0" marL="457200" rtl="0">
              <a:spcBef>
                <a:spcPts val="0"/>
              </a:spcBef>
              <a:spcAft>
                <a:spcPts val="0"/>
              </a:spcAft>
              <a:buSzPts val="1800"/>
              <a:buChar char="●"/>
            </a:pPr>
            <a:r>
              <a:rPr lang="en"/>
              <a:t>If the world is stable and the interventions work well, exploration % declines. Exploitation % first increases and then decreases.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36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typology</a:t>
            </a:r>
            <a:endParaRPr/>
          </a:p>
        </p:txBody>
      </p:sp>
      <p:sp>
        <p:nvSpPr>
          <p:cNvPr id="61" name="Google Shape;61;p1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3F3F3F"/>
              </a:buClr>
              <a:buSzPts val="1800"/>
              <a:buChar char="●"/>
            </a:pPr>
            <a:r>
              <a:rPr b="1" lang="en">
                <a:solidFill>
                  <a:srgbClr val="3F3F3F"/>
                </a:solidFill>
              </a:rPr>
              <a:t>Early Warning</a:t>
            </a:r>
            <a:r>
              <a:rPr lang="en">
                <a:solidFill>
                  <a:srgbClr val="3F3F3F"/>
                </a:solidFill>
              </a:rPr>
              <a:t>: Can I detect which children are going to get lead poisoning early? </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Resource Prioritization</a:t>
            </a:r>
            <a:r>
              <a:rPr lang="en">
                <a:solidFill>
                  <a:srgbClr val="3F3F3F"/>
                </a:solidFill>
              </a:rPr>
              <a:t>: Can I prioritize homes to inspect with potential health and safety violations? </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Scheduling and Assignment</a:t>
            </a:r>
            <a:r>
              <a:rPr lang="en">
                <a:solidFill>
                  <a:srgbClr val="3F3F3F"/>
                </a:solidFill>
              </a:rPr>
              <a:t>: Can I determine which medics/ambulances/fire trucks to schedule/assign to respond to an incident?</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Routing</a:t>
            </a:r>
            <a:r>
              <a:rPr lang="en">
                <a:solidFill>
                  <a:srgbClr val="3F3F3F"/>
                </a:solidFill>
              </a:rPr>
              <a:t>: Can I determine which office/department to route an incoming service request/311 call to?</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Policy Recommendations</a:t>
            </a:r>
            <a:r>
              <a:rPr lang="en">
                <a:solidFill>
                  <a:srgbClr val="3F3F3F"/>
                </a:solidFill>
              </a:rPr>
              <a:t>: Can I recommend which policies to modify to improve maternal mortality?</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Impact Evaluation</a:t>
            </a:r>
            <a:r>
              <a:rPr lang="en">
                <a:solidFill>
                  <a:srgbClr val="3F3F3F"/>
                </a:solidFill>
              </a:rPr>
              <a:t>: Can I evaluate the impact of a new policy?</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Data Creation</a:t>
            </a:r>
            <a:r>
              <a:rPr lang="en">
                <a:solidFill>
                  <a:srgbClr val="3F3F3F"/>
                </a:solidFill>
              </a:rPr>
              <a:t>: Can I turn this text/images/video/audio I have collected in to “data” i can analyze?</a:t>
            </a:r>
            <a:endParaRPr>
              <a:solidFill>
                <a:srgbClr val="3F3F3F"/>
              </a:solidFill>
            </a:endParaRPr>
          </a:p>
          <a:p>
            <a:pPr indent="0" lvl="0" marL="0" rtl="0">
              <a:spcBef>
                <a:spcPts val="0"/>
              </a:spcBef>
              <a:spcAft>
                <a:spcPts val="0"/>
              </a:spcAft>
              <a:buNone/>
            </a:pPr>
            <a:r>
              <a:t/>
            </a:r>
            <a:endParaRPr sz="1200">
              <a:solidFill>
                <a:srgbClr val="3F3F3F"/>
              </a:solidFill>
            </a:endParaRPr>
          </a:p>
          <a:p>
            <a:pPr indent="0" lvl="0" marL="0" rtl="0">
              <a:spcBef>
                <a:spcPts val="0"/>
              </a:spcBef>
              <a:spcAft>
                <a:spcPts val="0"/>
              </a:spcAft>
              <a:buNone/>
            </a:pPr>
            <a:r>
              <a:t/>
            </a:r>
            <a:endParaRPr sz="1200">
              <a:solidFill>
                <a:srgbClr val="3F3F3F"/>
              </a:solidFill>
            </a:endParaRPr>
          </a:p>
          <a:p>
            <a:pPr indent="0" lvl="0" marL="0" rtl="0">
              <a:spcBef>
                <a:spcPts val="0"/>
              </a:spcBef>
              <a:spcAft>
                <a:spcPts val="0"/>
              </a:spcAft>
              <a:buNone/>
            </a:pPr>
            <a:r>
              <a:t/>
            </a:r>
            <a:endParaRPr sz="1200">
              <a:solidFill>
                <a:srgbClr val="3F3F3F"/>
              </a:solidFill>
            </a:endParaRPr>
          </a:p>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Three Examples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CDPH</a:t>
            </a:r>
            <a:endParaRPr/>
          </a:p>
          <a:p>
            <a:pPr indent="-342900" lvl="0" marL="457200" rtl="0">
              <a:spcBef>
                <a:spcPts val="0"/>
              </a:spcBef>
              <a:spcAft>
                <a:spcPts val="0"/>
              </a:spcAft>
              <a:buSzPts val="1800"/>
              <a:buChar char="●"/>
            </a:pPr>
            <a:r>
              <a:rPr lang="en"/>
              <a:t>NYC PEU</a:t>
            </a:r>
            <a:endParaRPr/>
          </a:p>
          <a:p>
            <a:pPr indent="-342900" lvl="0" marL="457200">
              <a:spcBef>
                <a:spcPts val="0"/>
              </a:spcBef>
              <a:spcAft>
                <a:spcPts val="0"/>
              </a:spcAft>
              <a:buSzPts val="1800"/>
              <a:buChar char="●"/>
            </a:pPr>
            <a:r>
              <a:rPr lang="en"/>
              <a:t>DT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Problem 0: Cost of Inspection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Inter-inspector reliability issues</a:t>
            </a:r>
            <a:endParaRPr/>
          </a:p>
          <a:p>
            <a:pPr indent="-342900" lvl="0" marL="457200" rtl="0">
              <a:spcBef>
                <a:spcPts val="0"/>
              </a:spcBef>
              <a:spcAft>
                <a:spcPts val="0"/>
              </a:spcAft>
              <a:buSzPts val="1800"/>
              <a:buChar char="●"/>
            </a:pPr>
            <a:r>
              <a:rPr lang="en"/>
              <a:t>Labels are costly to collect</a:t>
            </a:r>
            <a:endParaRPr/>
          </a:p>
          <a:p>
            <a:pPr indent="-317500" lvl="1" marL="914400" rtl="0">
              <a:spcBef>
                <a:spcPts val="0"/>
              </a:spcBef>
              <a:spcAft>
                <a:spcPts val="0"/>
              </a:spcAft>
              <a:buSzPts val="1400"/>
              <a:buChar char="○"/>
            </a:pPr>
            <a:r>
              <a:rPr lang="en"/>
              <a:t>Are there less costly options?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1: Metrics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Time constraints</a:t>
            </a:r>
            <a:endParaRPr/>
          </a:p>
          <a:p>
            <a:pPr indent="-342900" lvl="0" marL="457200" rtl="0">
              <a:spcBef>
                <a:spcPts val="0"/>
              </a:spcBef>
              <a:spcAft>
                <a:spcPts val="0"/>
              </a:spcAft>
              <a:buSzPts val="1800"/>
              <a:buChar char="●"/>
            </a:pPr>
            <a:r>
              <a:rPr lang="en"/>
              <a:t>Type constraints</a:t>
            </a:r>
            <a:endParaRPr/>
          </a:p>
          <a:p>
            <a:pPr indent="-317500" lvl="1" marL="914400" rtl="0">
              <a:spcBef>
                <a:spcPts val="0"/>
              </a:spcBef>
              <a:spcAft>
                <a:spcPts val="0"/>
              </a:spcAft>
              <a:buSzPts val="1400"/>
              <a:buChar char="○"/>
            </a:pPr>
            <a:r>
              <a:rPr lang="en"/>
              <a:t>E.g. mining, manufacturing</a:t>
            </a:r>
            <a:endParaRPr/>
          </a:p>
          <a:p>
            <a:pPr indent="-342900" lvl="0" marL="457200" rtl="0">
              <a:spcBef>
                <a:spcPts val="0"/>
              </a:spcBef>
              <a:spcAft>
                <a:spcPts val="0"/>
              </a:spcAft>
              <a:buSzPts val="1800"/>
              <a:buChar char="●"/>
            </a:pPr>
            <a:r>
              <a:rPr lang="en"/>
              <a:t>Space constraints</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2: Missing Labels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Train set vs test set</a:t>
            </a:r>
            <a:endParaRPr/>
          </a:p>
          <a:p>
            <a:pPr indent="-342900" lvl="1" marL="914400" rtl="0">
              <a:spcBef>
                <a:spcPts val="0"/>
              </a:spcBef>
              <a:spcAft>
                <a:spcPts val="0"/>
              </a:spcAft>
              <a:buSzPts val="1800"/>
              <a:buChar char="○"/>
            </a:pPr>
            <a:r>
              <a:rPr lang="en" sz="1800"/>
              <a:t>Test set imputation requires strong assumptions about what the labels would have been. Our test set should reflect what the partner expects to see, e.g. if we assign zeroes to missing labels, </a:t>
            </a:r>
            <a:r>
              <a:rPr lang="en"/>
              <a:t>model assessment will be wildly incorrect</a:t>
            </a:r>
            <a:endParaRPr/>
          </a:p>
          <a:p>
            <a:pPr indent="-342900" lvl="0" marL="457200" rtl="0">
              <a:spcBef>
                <a:spcPts val="0"/>
              </a:spcBef>
              <a:spcAft>
                <a:spcPts val="0"/>
              </a:spcAft>
              <a:buSzPts val="1800"/>
              <a:buChar char="●"/>
            </a:pPr>
            <a:r>
              <a:rPr lang="en"/>
              <a:t>Look at other metrics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Problem 2: Missing Labels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Train Set (supervised / semi-supervised / un-supervised)</a:t>
            </a:r>
            <a:endParaRPr/>
          </a:p>
          <a:p>
            <a:pPr indent="-317500" lvl="1" marL="914400" rtl="0">
              <a:spcBef>
                <a:spcPts val="0"/>
              </a:spcBef>
              <a:spcAft>
                <a:spcPts val="0"/>
              </a:spcAft>
              <a:buSzPts val="1400"/>
              <a:buChar char="○"/>
            </a:pPr>
            <a:r>
              <a:rPr lang="en"/>
              <a:t>0 label imputation: assumes none of the missed inspections would have found violations</a:t>
            </a:r>
            <a:endParaRPr/>
          </a:p>
          <a:p>
            <a:pPr indent="-317500" lvl="1" marL="914400" rtl="0">
              <a:spcBef>
                <a:spcPts val="0"/>
              </a:spcBef>
              <a:spcAft>
                <a:spcPts val="0"/>
              </a:spcAft>
              <a:buSzPts val="1400"/>
              <a:buChar char="○"/>
            </a:pPr>
            <a:r>
              <a:rPr lang="en"/>
              <a:t>1 label imputation: assumes all of the missed inspections would have found violations</a:t>
            </a:r>
            <a:endParaRPr/>
          </a:p>
          <a:p>
            <a:pPr indent="-317500" lvl="1" marL="914400" rtl="0">
              <a:spcBef>
                <a:spcPts val="0"/>
              </a:spcBef>
              <a:spcAft>
                <a:spcPts val="0"/>
              </a:spcAft>
              <a:buSzPts val="1400"/>
              <a:buChar char="○"/>
            </a:pPr>
            <a:r>
              <a:rPr lang="en"/>
              <a:t>Smarter imputation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3: Prediction Schedule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When are the lists made?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Problem 4: Prediction Window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Lead vs. NYC/DT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