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55968A-FAE1-40E4-B6BB-1E9309CD5A88}">
  <a:tblStyle styleId="{A455968A-FAE1-40E4-B6BB-1E9309CD5A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“We’re All </a:t>
            </a:r>
            <a:br>
              <a:rPr lang="en"/>
            </a:br>
            <a:r>
              <a:rPr lang="en"/>
              <a:t>Social Scientists Now”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Quantitative Social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Observational Study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45" name="Shape 145"/>
          <p:cNvCxnSpPr>
            <a:endCxn id="144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Shape 146"/>
          <p:cNvSpPr txBox="1"/>
          <p:nvPr>
            <p:ph idx="1" type="body"/>
          </p:nvPr>
        </p:nvSpPr>
        <p:spPr>
          <a:xfrm>
            <a:off x="726500" y="3710700"/>
            <a:ext cx="72732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Include confounders in regression</a:t>
            </a:r>
            <a:endParaRPr sz="1800"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148" name="Shape 148"/>
          <p:cNvCxnSpPr>
            <a:stCxn id="147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Shape 149"/>
          <p:cNvCxnSpPr>
            <a:stCxn id="147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b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Social scientists have been thinking about these things for a long time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Social Science?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interested in people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change behaviors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Privacy, bias, inclusion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Social scientists have been thinking about these things for a long time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“Statistics”: from “state.” It was meant to improve government.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vs Social Science</a:t>
            </a:r>
            <a:endParaRPr/>
          </a:p>
        </p:txBody>
      </p:sp>
      <p:graphicFrame>
        <p:nvGraphicFramePr>
          <p:cNvPr id="178" name="Shape 178"/>
          <p:cNvGraphicFramePr/>
          <p:nvPr/>
        </p:nvGraphicFramePr>
        <p:xfrm>
          <a:off x="650150" y="12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{A455968A-FAE1-40E4-B6BB-1E9309CD5A88}</a:tableStyleId>
              </a:tblPr>
              <a:tblGrid>
                <a:gridCol w="2392475"/>
                <a:gridCol w="2392475"/>
                <a:gridCol w="2392475"/>
              </a:tblGrid>
              <a:tr h="90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Machine Learning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Social Science</a:t>
                      </a:r>
                      <a:endParaRPr b="1" sz="1800"/>
                    </a:p>
                  </a:txBody>
                  <a:tcPr marT="19050" marB="19050" marR="28575" marL="28575" anchor="b"/>
                </a:tc>
              </a:tr>
              <a:tr h="49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Primary Goal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Prediction</a:t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Explanation</a:t>
                      </a:r>
                      <a:endParaRPr sz="1800"/>
                    </a:p>
                  </a:txBody>
                  <a:tcPr marT="19050" marB="19050" marR="28575" marL="28575" anchor="b"/>
                </a:tc>
              </a:tr>
              <a:tr h="131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Model Selection</a:t>
                      </a:r>
                      <a:endParaRPr b="1"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Out-of-sample accuracy</a:t>
                      </a:r>
                      <a:endParaRPr sz="1800"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Theory &amp; Parameter Estimates</a:t>
                      </a:r>
                      <a:endParaRPr sz="18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Camera Example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 example: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E[# uof | bodycam, confounders &amp; everything else]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science example: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E[# uof | bodycam, confounders] - E[# uof | ~bodycam, confounders]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-12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Social Science Issues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35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few rows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counterfactuals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External validity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Selection effect: </a:t>
            </a:r>
            <a:r>
              <a:rPr lang="en">
                <a:solidFill>
                  <a:schemeClr val="dk1"/>
                </a:solidFill>
              </a:rPr>
              <a:t>E.g. vulnerable populations are less likely to report police misconduct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Ecological inference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many rows 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 hacking, in-sample fitting and testing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few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Unobserved variables: E.g. 2013 NFP project: motivation of mothers in/out of the program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Too many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Post-treatment controls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Noise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wrong values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values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Noisy values (e.g. conceptualization - operationalization - measurement)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Systematically biased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specification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Relationship between rows, columns, values, e.g. linear v. non-linear, SUTVA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Ethics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E.g. send mailers placing non-partisan judicial candidates with Montana state seal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Learned for DSSG Projects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Behaviors are better predictors than demographics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important predictors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 status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useful datasets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Community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American Time Use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Social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Risk Factor Surveillance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all people involved (politicians, inspectors, judges, not just defendants)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bias at every step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10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Science Examples 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72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Prison Experiment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Milgram’s Obedience Experiment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Asch Conformity Study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Association Test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Pressure and Voter Turnout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Michigan Model (partisan ID)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Republicans Should Pray for Rain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Political Legacy of American Slavery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Messages in Vaccine Promotion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 and Punishment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Geography and Trade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Economy of Terrorism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Wages and Employment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63" name="Shape 63"/>
          <p:cNvCxnSpPr>
            <a:endCxn id="6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Shape 64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</a:t>
            </a:r>
            <a:r>
              <a:rPr b="1" lang="en"/>
              <a:t>Affect</a:t>
            </a:r>
            <a:r>
              <a:rPr lang="en"/>
              <a:t> the Use of Force?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72" name="Shape 72"/>
          <p:cNvCxnSpPr>
            <a:endCxn id="71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Shape 73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81" name="Shape 81"/>
          <p:cNvCxnSpPr>
            <a:endCxn id="8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Shape 82"/>
          <p:cNvSpPr txBox="1"/>
          <p:nvPr>
            <p:ph idx="1" type="body"/>
          </p:nvPr>
        </p:nvSpPr>
        <p:spPr>
          <a:xfrm>
            <a:off x="3616550" y="2489775"/>
            <a:ext cx="46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?</a:t>
            </a:r>
            <a:endParaRPr b="1"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estimator:  E[# uof | body cam] - E[# uof | ~body cam]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91" name="Shape 91"/>
          <p:cNvCxnSpPr>
            <a:endCxn id="9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Shape 92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Examples?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94" name="Shape 94"/>
          <p:cNvCxnSpPr>
            <a:stCxn id="93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Shape 95"/>
          <p:cNvCxnSpPr>
            <a:stCxn id="93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Police Body Cameras Affect the Use of Force?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03" name="Shape 103"/>
          <p:cNvCxnSpPr>
            <a:endCxn id="10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Shape 104"/>
          <p:cNvSpPr txBox="1"/>
          <p:nvPr>
            <p:ph idx="1" type="body"/>
          </p:nvPr>
        </p:nvSpPr>
        <p:spPr>
          <a:xfrm>
            <a:off x="726500" y="3710700"/>
            <a:ext cx="70347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Examples? 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Consent decree, union, dept policy, officer assignment (e.g. undercover and patrol danger), officer quality, gvt level (fed, state, local), race, age, gender, economic status </a:t>
            </a:r>
            <a:endParaRPr sz="18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cxnSp>
        <p:nvCxnSpPr>
          <p:cNvPr id="106" name="Shape 106"/>
          <p:cNvCxnSpPr>
            <a:stCxn id="105" idx="2"/>
          </p:cNvCxnSpPr>
          <p:nvPr/>
        </p:nvCxnSpPr>
        <p:spPr>
          <a:xfrm>
            <a:off x="3928925" y="1735350"/>
            <a:ext cx="19020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stCxn id="105" idx="2"/>
          </p:cNvCxnSpPr>
          <p:nvPr/>
        </p:nvCxnSpPr>
        <p:spPr>
          <a:xfrm flipH="1">
            <a:off x="2299325" y="1735350"/>
            <a:ext cx="16296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Research Design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Quasi-experiments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21" name="Shape 121"/>
          <p:cNvCxnSpPr>
            <a:endCxn id="120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Shape 122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69825" y="4125500"/>
            <a:ext cx="23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Researcher randomly assigns body cams</a:t>
            </a:r>
            <a:endParaRPr b="1"/>
          </a:p>
        </p:txBody>
      </p:sp>
      <p:cxnSp>
        <p:nvCxnSpPr>
          <p:cNvPr id="124" name="Shape 124"/>
          <p:cNvCxnSpPr>
            <a:stCxn id="123" idx="0"/>
            <a:endCxn id="119" idx="2"/>
          </p:cNvCxnSpPr>
          <p:nvPr/>
        </p:nvCxnSpPr>
        <p:spPr>
          <a:xfrm flipH="1" rot="10800000">
            <a:off x="1725275" y="3194600"/>
            <a:ext cx="900" cy="9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Shape 125"/>
          <p:cNvCxnSpPr>
            <a:stCxn id="122" idx="2"/>
          </p:cNvCxnSpPr>
          <p:nvPr/>
        </p:nvCxnSpPr>
        <p:spPr>
          <a:xfrm>
            <a:off x="3928925" y="1735350"/>
            <a:ext cx="20325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Quasi-Experiment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6500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Body Camera</a:t>
            </a:r>
            <a:endParaRPr b="1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761675" y="26220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Use of Force</a:t>
            </a:r>
            <a:endParaRPr b="1"/>
          </a:p>
        </p:txBody>
      </p:sp>
      <p:cxnSp>
        <p:nvCxnSpPr>
          <p:cNvPr id="133" name="Shape 133"/>
          <p:cNvCxnSpPr>
            <a:endCxn id="132" idx="1"/>
          </p:cNvCxnSpPr>
          <p:nvPr/>
        </p:nvCxnSpPr>
        <p:spPr>
          <a:xfrm>
            <a:off x="2394175" y="2869100"/>
            <a:ext cx="33675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Shape 134"/>
          <p:cNvSpPr txBox="1"/>
          <p:nvPr>
            <p:ph idx="1" type="body"/>
          </p:nvPr>
        </p:nvSpPr>
        <p:spPr>
          <a:xfrm>
            <a:off x="2929175" y="1162650"/>
            <a:ext cx="19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Confounders</a:t>
            </a:r>
            <a:endParaRPr b="1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69825" y="4125500"/>
            <a:ext cx="23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Nature</a:t>
            </a:r>
            <a:br>
              <a:rPr b="1" lang="en"/>
            </a:br>
            <a:r>
              <a:rPr b="1" lang="en"/>
              <a:t> randomly assigns body cams</a:t>
            </a:r>
            <a:endParaRPr b="1"/>
          </a:p>
        </p:txBody>
      </p:sp>
      <p:cxnSp>
        <p:nvCxnSpPr>
          <p:cNvPr id="136" name="Shape 136"/>
          <p:cNvCxnSpPr>
            <a:stCxn id="135" idx="0"/>
            <a:endCxn id="131" idx="2"/>
          </p:cNvCxnSpPr>
          <p:nvPr/>
        </p:nvCxnSpPr>
        <p:spPr>
          <a:xfrm flipH="1" rot="10800000">
            <a:off x="1725275" y="3194600"/>
            <a:ext cx="900" cy="9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>
            <a:stCxn id="134" idx="2"/>
          </p:cNvCxnSpPr>
          <p:nvPr/>
        </p:nvCxnSpPr>
        <p:spPr>
          <a:xfrm>
            <a:off x="3928925" y="1735350"/>
            <a:ext cx="2032500" cy="89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