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316" r:id="rId6"/>
    <p:sldId id="267" r:id="rId7"/>
    <p:sldId id="268" r:id="rId8"/>
    <p:sldId id="269" r:id="rId9"/>
    <p:sldId id="309" r:id="rId10"/>
    <p:sldId id="310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11" r:id="rId20"/>
    <p:sldId id="312" r:id="rId21"/>
    <p:sldId id="313" r:id="rId22"/>
    <p:sldId id="314" r:id="rId23"/>
    <p:sldId id="31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8" r:id="rId37"/>
    <p:sldId id="290" r:id="rId38"/>
    <p:sldId id="319" r:id="rId39"/>
    <p:sldId id="291" r:id="rId40"/>
    <p:sldId id="292" r:id="rId41"/>
    <p:sldId id="321" r:id="rId42"/>
    <p:sldId id="293" r:id="rId43"/>
    <p:sldId id="320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1756A4E-26BD-43A2-A02B-71C951CC2857}">
  <a:tblStyle styleId="{C1756A4E-26BD-43A2-A02B-71C951CC2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6C2B6-DCFF-40B5-BC37-F0966991F8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4DE208-B2F5-41E7-979F-84D5D0AAB25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75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4225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7711" y="2815820"/>
            <a:ext cx="8157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WITH </a:t>
            </a:r>
            <a:r>
              <a:rPr lang="en-US" dirty="0" err="1" smtClean="0">
                <a:solidFill>
                  <a:schemeClr val="tx1"/>
                </a:solidFill>
                <a:latin typeface="Andale Mono"/>
                <a:cs typeface="Andale Mono"/>
              </a:rPr>
              <a:t>positive_labels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 AS (</a:t>
            </a:r>
          </a:p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   SELECT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entity_id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      FROM</a:t>
            </a:r>
            <a:r>
              <a:rPr lang="en-US" dirty="0" smtClean="0">
                <a:latin typeface="Andale Mono"/>
                <a:cs typeface="Andale Mono"/>
              </a:rPr>
              <a:t> events</a:t>
            </a:r>
          </a:p>
          <a:p>
            <a:r>
              <a:rPr lang="en-US" dirty="0" smtClean="0">
                <a:latin typeface="Andale Mono"/>
                <a:cs typeface="Andale Mono"/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event_type</a:t>
            </a:r>
            <a:r>
              <a:rPr lang="en-US" dirty="0" smtClean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 smtClean="0">
                <a:latin typeface="Andale Mono"/>
                <a:cs typeface="Andale Mono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&gt;= ‘2012-01-01’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&lt; (‘2012-01-01 </a:t>
            </a:r>
            <a:r>
              <a:rPr lang="en-US" dirty="0">
                <a:latin typeface="Andale Mono"/>
                <a:cs typeface="Andale Mono"/>
              </a:rPr>
              <a:t>+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 smtClean="0">
                <a:latin typeface="Andale Mono"/>
                <a:cs typeface="Andale Mono"/>
              </a:rPr>
              <a:t> ‘1 year’)</a:t>
            </a:r>
          </a:p>
          <a:p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CASE WHEN </a:t>
            </a:r>
            <a:r>
              <a:rPr lang="en-US" dirty="0" err="1" smtClean="0">
                <a:latin typeface="Andale Mono"/>
                <a:cs typeface="Andale Mono"/>
              </a:rPr>
              <a:t>entity_id</a:t>
            </a:r>
            <a:r>
              <a:rPr lang="en-US" dirty="0" smtClean="0">
                <a:latin typeface="Andale Mono"/>
                <a:cs typeface="Andale Mono"/>
              </a:rPr>
              <a:t> IN (</a:t>
            </a:r>
            <a:r>
              <a:rPr lang="en-US" dirty="0" err="1" smtClean="0">
                <a:latin typeface="Andale Mono"/>
                <a:cs typeface="Andale Mono"/>
              </a:rPr>
              <a:t>positive_labels</a:t>
            </a:r>
            <a:r>
              <a:rPr lang="en-US" dirty="0" smtClean="0">
                <a:latin typeface="Andale Mono"/>
                <a:cs typeface="Andale Mono"/>
              </a:rPr>
              <a:t>) THEN 1 ELSE 0 END </a:t>
            </a:r>
            <a:r>
              <a:rPr lang="en-US" dirty="0" smtClean="0">
                <a:latin typeface="Andale Mono"/>
                <a:cs typeface="Andale Mono"/>
              </a:rPr>
              <a:t>AS </a:t>
            </a:r>
            <a:r>
              <a:rPr lang="en-US" dirty="0" smtClean="0">
                <a:latin typeface="Andale Mono"/>
                <a:cs typeface="Andale Mono"/>
              </a:rPr>
              <a:t>label</a:t>
            </a:r>
          </a:p>
          <a:p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entities</a:t>
            </a:r>
          </a:p>
          <a:p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665196" y="2422501"/>
            <a:ext cx="4017215" cy="766088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704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Train-Test </a:t>
            </a:r>
            <a:r>
              <a:rPr lang="en" dirty="0" smtClean="0"/>
              <a:t>Splits</a:t>
            </a:r>
            <a:endParaRPr dirty="0"/>
          </a:p>
        </p:txBody>
      </p:sp>
      <p:sp>
        <p:nvSpPr>
          <p:cNvPr id="186" name="Shape 18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data at a specific timestamp so that </a:t>
            </a:r>
            <a:r>
              <a:rPr lang="en" sz="2000" b="1">
                <a:solidFill>
                  <a:schemeClr val="accent5"/>
                </a:solidFill>
              </a:rPr>
              <a:t>test labels</a:t>
            </a:r>
            <a:r>
              <a:rPr lang="en" sz="2000"/>
              <a:t> do not overlap with </a:t>
            </a:r>
            <a:r>
              <a:rPr lang="en" sz="2000" b="1">
                <a:solidFill>
                  <a:srgbClr val="9900FF"/>
                </a:solidFill>
              </a:rPr>
              <a:t>training labels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3714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Shape 188"/>
          <p:cNvCxnSpPr/>
          <p:nvPr/>
        </p:nvCxnSpPr>
        <p:spPr>
          <a:xfrm>
            <a:off x="3995200" y="32925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50200" y="35436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0" name="Shape 190"/>
          <p:cNvCxnSpPr/>
          <p:nvPr/>
        </p:nvCxnSpPr>
        <p:spPr>
          <a:xfrm>
            <a:off x="4019100" y="3555675"/>
            <a:ext cx="1143921" cy="560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" name="Shape 191"/>
          <p:cNvCxnSpPr/>
          <p:nvPr/>
        </p:nvCxnSpPr>
        <p:spPr>
          <a:xfrm>
            <a:off x="5167500" y="3911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562100" y="41626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3" name="Shape 193"/>
          <p:cNvCxnSpPr/>
          <p:nvPr/>
        </p:nvCxnSpPr>
        <p:spPr>
          <a:xfrm>
            <a:off x="5191400" y="41746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Shape 198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Shape 199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0" name="Shape 200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201" name="Shape 201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4019100" y="1402575"/>
            <a:ext cx="1130116" cy="537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0" name="Shape 210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" name="Shape 212"/>
          <p:cNvCxnSpPr/>
          <p:nvPr/>
        </p:nvCxnSpPr>
        <p:spPr>
          <a:xfrm>
            <a:off x="5191400" y="20215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Shape 218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Shape 220"/>
          <p:cNvCxnSpPr/>
          <p:nvPr/>
        </p:nvCxnSpPr>
        <p:spPr>
          <a:xfrm flipV="1">
            <a:off x="4019100" y="1401047"/>
            <a:ext cx="1137019" cy="152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3" name="Shape 223"/>
          <p:cNvCxnSpPr/>
          <p:nvPr/>
        </p:nvCxnSpPr>
        <p:spPr>
          <a:xfrm>
            <a:off x="5191400" y="2021525"/>
            <a:ext cx="1069108" cy="757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" name="Shape 224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6" name="Shape 226"/>
          <p:cNvCxnSpPr/>
          <p:nvPr/>
        </p:nvCxnSpPr>
        <p:spPr>
          <a:xfrm>
            <a:off x="6321750" y="26822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183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Shape 232"/>
          <p:cNvCxnSpPr/>
          <p:nvPr/>
        </p:nvCxnSpPr>
        <p:spPr>
          <a:xfrm>
            <a:off x="3995200" y="1139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hape 233"/>
          <p:cNvCxnSpPr/>
          <p:nvPr/>
        </p:nvCxnSpPr>
        <p:spPr>
          <a:xfrm rot="10800000">
            <a:off x="550200" y="13905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" name="Shape 234"/>
          <p:cNvCxnSpPr/>
          <p:nvPr/>
        </p:nvCxnSpPr>
        <p:spPr>
          <a:xfrm>
            <a:off x="4019100" y="1402575"/>
            <a:ext cx="1143921" cy="5374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5167500" y="17583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Shape 236"/>
          <p:cNvCxnSpPr/>
          <p:nvPr/>
        </p:nvCxnSpPr>
        <p:spPr>
          <a:xfrm rot="10800000">
            <a:off x="562100" y="2009525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7" name="Shape 237"/>
          <p:cNvCxnSpPr/>
          <p:nvPr/>
        </p:nvCxnSpPr>
        <p:spPr>
          <a:xfrm>
            <a:off x="5191400" y="2021525"/>
            <a:ext cx="1103620" cy="7578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" name="Shape 238"/>
          <p:cNvCxnSpPr/>
          <p:nvPr/>
        </p:nvCxnSpPr>
        <p:spPr>
          <a:xfrm>
            <a:off x="6297850" y="24191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>
            <a:off x="586050" y="2679275"/>
            <a:ext cx="5735700" cy="9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0" name="Shape 240"/>
          <p:cNvCxnSpPr/>
          <p:nvPr/>
        </p:nvCxnSpPr>
        <p:spPr>
          <a:xfrm>
            <a:off x="6321750" y="2682275"/>
            <a:ext cx="1119074" cy="249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Shape 241"/>
          <p:cNvCxnSpPr/>
          <p:nvPr/>
        </p:nvCxnSpPr>
        <p:spPr>
          <a:xfrm>
            <a:off x="7455025" y="30380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flipH="1">
            <a:off x="598125" y="3307225"/>
            <a:ext cx="6880800" cy="6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7478925" y="33012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Train-Test Splits: How Much Time for Modeling?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Start and end times: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feature_start_time</a:t>
            </a:r>
            <a:r>
              <a:rPr lang="en" sz="2000" b="1" dirty="0"/>
              <a:t>: </a:t>
            </a:r>
            <a:r>
              <a:rPr lang="en" sz="2000" dirty="0"/>
              <a:t>earliest time in any feature aggregation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feature_end_time</a:t>
            </a:r>
            <a:r>
              <a:rPr lang="en" sz="2000" b="1" dirty="0"/>
              <a:t>: </a:t>
            </a:r>
            <a:r>
              <a:rPr lang="en" sz="2000" dirty="0"/>
              <a:t>upper limit for data in any feature aggregation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label_start_time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earliest time in any label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label_end_time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upper limit for label data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rot="10800000">
            <a:off x="550175" y="4282275"/>
            <a:ext cx="80622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2" name="Shape 252"/>
          <p:cNvCxnSpPr/>
          <p:nvPr/>
        </p:nvCxnSpPr>
        <p:spPr>
          <a:xfrm>
            <a:off x="550225" y="4533450"/>
            <a:ext cx="8074200" cy="24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feature_start_time</a:t>
            </a:r>
            <a:r>
              <a:rPr lang="en" sz="2000" b="1"/>
              <a:t>: </a:t>
            </a:r>
            <a:r>
              <a:rPr lang="en" sz="2000"/>
              <a:t>January 1, 1970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solidFill>
                  <a:srgbClr val="0000FF"/>
                </a:solidFill>
              </a:rPr>
              <a:t>feature_end_time</a:t>
            </a:r>
            <a:r>
              <a:rPr lang="en" sz="2000" b="1"/>
              <a:t>: </a:t>
            </a:r>
            <a:r>
              <a:rPr lang="en" sz="2000"/>
              <a:t>January 1, 2016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label_start_time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2011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9900FF"/>
                </a:solidFill>
              </a:rPr>
              <a:t>label_end_time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January 1, 2016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59" name="Shape 259"/>
          <p:cNvCxnSpPr/>
          <p:nvPr/>
        </p:nvCxnSpPr>
        <p:spPr>
          <a:xfrm rot="10800000">
            <a:off x="694075" y="4270300"/>
            <a:ext cx="7858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60" name="Shape 260"/>
          <p:cNvCxnSpPr/>
          <p:nvPr/>
        </p:nvCxnSpPr>
        <p:spPr>
          <a:xfrm>
            <a:off x="2906675" y="4545425"/>
            <a:ext cx="56340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25" y="3203500"/>
            <a:ext cx="8520600" cy="7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Train-Test Splits: How Much Time for Modeling?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76750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538300" y="1387550"/>
            <a:ext cx="23325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 flipV="1">
            <a:off x="2876750" y="1387244"/>
            <a:ext cx="1105955" cy="330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1" name="Shape 291"/>
          <p:cNvCxnSpPr>
            <a:endCxn id="292" idx="1"/>
          </p:cNvCxnSpPr>
          <p:nvPr/>
        </p:nvCxnSpPr>
        <p:spPr>
          <a:xfrm>
            <a:off x="4066900" y="1327750"/>
            <a:ext cx="3253500" cy="32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Shape 292"/>
          <p:cNvSpPr txBox="1"/>
          <p:nvPr/>
        </p:nvSpPr>
        <p:spPr>
          <a:xfrm>
            <a:off x="7320400" y="1256050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Earliest </a:t>
            </a:r>
            <a:r>
              <a:rPr lang="en"/>
              <a:t>label is a train label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7688100" y="2840175"/>
            <a:ext cx="110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Latest </a:t>
            </a:r>
            <a:r>
              <a:rPr lang="en"/>
              <a:t>label is a test label</a:t>
            </a:r>
            <a:endParaRPr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-5400000" flipH="1">
            <a:off x="7893450" y="3981825"/>
            <a:ext cx="1087800" cy="398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454629" y="2374189"/>
            <a:ext cx="1387389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Use the freshest data: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Start from the last split and roll back</a:t>
            </a:r>
            <a:endParaRPr dirty="0"/>
          </a:p>
        </p:txBody>
      </p:sp>
      <p:cxnSp>
        <p:nvCxnSpPr>
          <p:cNvPr id="294" name="Shape 294"/>
          <p:cNvCxnSpPr>
            <a:stCxn id="293" idx="2"/>
          </p:cNvCxnSpPr>
          <p:nvPr/>
        </p:nvCxnSpPr>
        <p:spPr>
          <a:xfrm rot="5400000">
            <a:off x="7404516" y="3700893"/>
            <a:ext cx="807727" cy="67989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3704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Cross Validation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8" y="1017725"/>
            <a:ext cx="7993825" cy="39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 flipV="1">
            <a:off x="6315727" y="3005581"/>
            <a:ext cx="1049172" cy="39696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704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5149217" y="2381090"/>
            <a:ext cx="2215683" cy="62449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472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364899" y="2374189"/>
            <a:ext cx="1477120" cy="126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WHILE </a:t>
            </a:r>
            <a:r>
              <a:rPr lang="en-US" dirty="0" smtClean="0"/>
              <a:t>your labels are within the labeling time, keep moving back</a:t>
            </a:r>
            <a:r>
              <a:rPr lang="mr-IN" dirty="0" smtClean="0"/>
              <a:t>…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3968901" y="1332030"/>
            <a:ext cx="3395999" cy="1673552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374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hape 266"/>
          <p:cNvCxnSpPr/>
          <p:nvPr/>
        </p:nvCxnSpPr>
        <p:spPr>
          <a:xfrm>
            <a:off x="2835335" y="11498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flipH="1">
            <a:off x="538300" y="1387244"/>
            <a:ext cx="2305503" cy="306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8" name="Shape 268"/>
          <p:cNvCxnSpPr/>
          <p:nvPr/>
        </p:nvCxnSpPr>
        <p:spPr>
          <a:xfrm>
            <a:off x="2843803" y="1387244"/>
            <a:ext cx="1138902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3992125" y="2172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547125" y="2423775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1" name="Shape 271"/>
          <p:cNvCxnSpPr/>
          <p:nvPr/>
        </p:nvCxnSpPr>
        <p:spPr>
          <a:xfrm>
            <a:off x="4016025" y="2435775"/>
            <a:ext cx="1153898" cy="52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2" name="Shape 272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Shape 273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Shape 274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5" name="Shape 275"/>
          <p:cNvCxnSpPr/>
          <p:nvPr/>
        </p:nvCxnSpPr>
        <p:spPr>
          <a:xfrm>
            <a:off x="3977250" y="14152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Shape 276"/>
          <p:cNvCxnSpPr/>
          <p:nvPr/>
        </p:nvCxnSpPr>
        <p:spPr>
          <a:xfrm rot="10800000">
            <a:off x="532250" y="166635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7" name="Shape 277"/>
          <p:cNvCxnSpPr/>
          <p:nvPr/>
        </p:nvCxnSpPr>
        <p:spPr>
          <a:xfrm rot="10800000" flipH="1">
            <a:off x="4001150" y="167535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8" name="Shape 278"/>
          <p:cNvCxnSpPr/>
          <p:nvPr/>
        </p:nvCxnSpPr>
        <p:spPr>
          <a:xfrm>
            <a:off x="5139000" y="32427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 rot="10800000">
            <a:off x="533600" y="3493900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" name="Shape 280"/>
          <p:cNvCxnSpPr/>
          <p:nvPr/>
        </p:nvCxnSpPr>
        <p:spPr>
          <a:xfrm>
            <a:off x="5162900" y="3505900"/>
            <a:ext cx="1166632" cy="16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1" name="Shape 281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3" name="Shape 283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" y="163200"/>
            <a:ext cx="8983176" cy="79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Shape 285"/>
          <p:cNvCxnSpPr/>
          <p:nvPr/>
        </p:nvCxnSpPr>
        <p:spPr>
          <a:xfrm>
            <a:off x="6302263" y="42504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Shape 286"/>
          <p:cNvCxnSpPr/>
          <p:nvPr/>
        </p:nvCxnSpPr>
        <p:spPr>
          <a:xfrm rot="10800000">
            <a:off x="536763" y="4515375"/>
            <a:ext cx="5789400" cy="4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7" name="Shape 287"/>
          <p:cNvCxnSpPr/>
          <p:nvPr/>
        </p:nvCxnSpPr>
        <p:spPr>
          <a:xfrm>
            <a:off x="6326163" y="4513575"/>
            <a:ext cx="1128466" cy="14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8" name="Shape 288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90" name="Shape 290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3" name="Shape 293"/>
          <p:cNvSpPr txBox="1"/>
          <p:nvPr/>
        </p:nvSpPr>
        <p:spPr>
          <a:xfrm>
            <a:off x="7620289" y="2374189"/>
            <a:ext cx="1221730" cy="63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TOO FAR! </a:t>
            </a:r>
            <a:r>
              <a:rPr lang="en-US" dirty="0" smtClean="0"/>
              <a:t>Stop making splits!</a:t>
            </a:r>
            <a:endParaRPr dirty="0"/>
          </a:p>
        </p:txBody>
      </p:sp>
      <p:cxnSp>
        <p:nvCxnSpPr>
          <p:cNvPr id="294" name="Shape 294"/>
          <p:cNvCxnSpPr>
            <a:stCxn id="293" idx="1"/>
          </p:cNvCxnSpPr>
          <p:nvPr/>
        </p:nvCxnSpPr>
        <p:spPr>
          <a:xfrm rot="10800000">
            <a:off x="2823109" y="1069778"/>
            <a:ext cx="4797181" cy="1621891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30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  <p:sp>
        <p:nvSpPr>
          <p:cNvPr id="300" name="Shape 30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Labels aggregate data over a fixed time period, beginning at the feature label cut point (as of date), and assign a score.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For example: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Will this property have a housing code violation in the next year?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Shape 30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019100" y="4425800"/>
            <a:ext cx="12201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Labels aggregate data over a fixed time period, beginning at the feature label cut point, and assign a score. 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example: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Will this property have a housing code violation in the next year?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many bookings will this person have in the next six months?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Shape 31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" name="Shape 314"/>
          <p:cNvCxnSpPr/>
          <p:nvPr/>
        </p:nvCxnSpPr>
        <p:spPr>
          <a:xfrm>
            <a:off x="4019100" y="4425800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 length of time aggregated into the label is the </a:t>
            </a:r>
            <a:r>
              <a:rPr lang="en" sz="2000" b="1" dirty="0">
                <a:solidFill>
                  <a:schemeClr val="dk1"/>
                </a:solidFill>
              </a:rPr>
              <a:t>label timespan. </a:t>
            </a:r>
            <a:r>
              <a:rPr lang="en" sz="2000" dirty="0">
                <a:solidFill>
                  <a:schemeClr val="dk1"/>
                </a:solidFill>
              </a:rPr>
              <a:t>It can be configured separately for train and test labels.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train_label_timespan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training matrix?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chemeClr val="accent5"/>
                </a:solidFill>
              </a:rPr>
              <a:t>test_label_timespan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is aggregated into labels in the test matrix?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4" name="Shape 324"/>
          <p:cNvCxnSpPr/>
          <p:nvPr/>
        </p:nvCxnSpPr>
        <p:spPr>
          <a:xfrm>
            <a:off x="4019100" y="4425800"/>
            <a:ext cx="540010" cy="268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4559450" y="44773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>
            <a:off x="553450" y="4731175"/>
            <a:ext cx="4029900" cy="15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4583350" y="47404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" name="Shape 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Configuring </a:t>
            </a:r>
            <a:r>
              <a:rPr lang="en" dirty="0" smtClean="0"/>
              <a:t>Labels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Shape 332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Shape 333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335" name="Shape 335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often to retrain the model?</a:t>
            </a:r>
            <a:endParaRPr dirty="0"/>
          </a:p>
        </p:txBody>
      </p:sp>
      <p:sp>
        <p:nvSpPr>
          <p:cNvPr id="341" name="Shape 34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You can retrain models after any arbitrary amount of time, called the </a:t>
            </a:r>
            <a:r>
              <a:rPr lang="en" sz="2000" b="1">
                <a:solidFill>
                  <a:schemeClr val="dk1"/>
                </a:solidFill>
              </a:rPr>
              <a:t>model update frequency. </a:t>
            </a:r>
            <a:r>
              <a:rPr lang="en" sz="2000">
                <a:solidFill>
                  <a:schemeClr val="dk1"/>
                </a:solidFill>
              </a:rPr>
              <a:t>For example...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240922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/>
          <p:nvPr/>
        </p:nvCxnSpPr>
        <p:spPr>
          <a:xfrm>
            <a:off x="3461850" y="3317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 flipH="1">
            <a:off x="571125" y="35483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5" name="Shape 345"/>
          <p:cNvCxnSpPr/>
          <p:nvPr/>
        </p:nvCxnSpPr>
        <p:spPr>
          <a:xfrm flipV="1">
            <a:off x="3472425" y="3549300"/>
            <a:ext cx="522223" cy="9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4584375" y="43301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590550" y="45615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4600950" y="4568375"/>
            <a:ext cx="609461" cy="1213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49" name="Shape 349"/>
          <p:cNvCxnSpPr/>
          <p:nvPr/>
        </p:nvCxnSpPr>
        <p:spPr>
          <a:xfrm>
            <a:off x="5201900" y="45821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596500" y="48332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5225800" y="484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3986325" y="35902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flipH="1">
            <a:off x="564200" y="38305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4" name="Shape 354"/>
          <p:cNvCxnSpPr/>
          <p:nvPr/>
        </p:nvCxnSpPr>
        <p:spPr>
          <a:xfrm rot="10800000" flipH="1">
            <a:off x="3986325" y="38280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462752" y="422225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56" name="Shape 356"/>
          <p:cNvSpPr/>
          <p:nvPr/>
        </p:nvSpPr>
        <p:spPr>
          <a:xfrm>
            <a:off x="4156025" y="395600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/>
          <p:nvPr/>
        </p:nvSpPr>
        <p:spPr>
          <a:xfrm>
            <a:off x="7107575" y="379577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Shape 362"/>
          <p:cNvCxnSpPr/>
          <p:nvPr/>
        </p:nvCxnSpPr>
        <p:spPr>
          <a:xfrm>
            <a:off x="3418425" y="1179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527700" y="1410675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4" name="Shape 364"/>
          <p:cNvCxnSpPr/>
          <p:nvPr/>
        </p:nvCxnSpPr>
        <p:spPr>
          <a:xfrm>
            <a:off x="3429000" y="1421525"/>
            <a:ext cx="522228" cy="36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5" name="Shape 365"/>
          <p:cNvCxnSpPr/>
          <p:nvPr/>
        </p:nvCxnSpPr>
        <p:spPr>
          <a:xfrm>
            <a:off x="4540950" y="21924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47125" y="2423825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7" name="Shape 367"/>
          <p:cNvCxnSpPr/>
          <p:nvPr/>
        </p:nvCxnSpPr>
        <p:spPr>
          <a:xfrm>
            <a:off x="4557525" y="2430675"/>
            <a:ext cx="609466" cy="65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Shape 368"/>
          <p:cNvCxnSpPr/>
          <p:nvPr/>
        </p:nvCxnSpPr>
        <p:spPr>
          <a:xfrm>
            <a:off x="5158475" y="24444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rot="10800000">
            <a:off x="553075" y="2695563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Shape 370"/>
          <p:cNvCxnSpPr/>
          <p:nvPr/>
        </p:nvCxnSpPr>
        <p:spPr>
          <a:xfrm>
            <a:off x="5182375" y="2707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1" name="Shape 371"/>
          <p:cNvCxnSpPr/>
          <p:nvPr/>
        </p:nvCxnSpPr>
        <p:spPr>
          <a:xfrm>
            <a:off x="3942900" y="1452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hape 372"/>
          <p:cNvCxnSpPr/>
          <p:nvPr/>
        </p:nvCxnSpPr>
        <p:spPr>
          <a:xfrm flipH="1">
            <a:off x="520775" y="1692800"/>
            <a:ext cx="34725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3" name="Shape 373"/>
          <p:cNvCxnSpPr/>
          <p:nvPr/>
        </p:nvCxnSpPr>
        <p:spPr>
          <a:xfrm rot="10800000" flipH="1">
            <a:off x="3942900" y="1690325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Shape 374"/>
          <p:cNvCxnSpPr/>
          <p:nvPr/>
        </p:nvCxnSpPr>
        <p:spPr>
          <a:xfrm>
            <a:off x="5762025" y="327160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>
            <a:off x="536725" y="347665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6" name="Shape 376"/>
          <p:cNvCxnSpPr/>
          <p:nvPr/>
        </p:nvCxnSpPr>
        <p:spPr>
          <a:xfrm>
            <a:off x="5794575" y="3483250"/>
            <a:ext cx="533903" cy="92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6323150" y="3505913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>
            <a:off x="527650" y="37510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9" name="Shape 379"/>
          <p:cNvCxnSpPr/>
          <p:nvPr/>
        </p:nvCxnSpPr>
        <p:spPr>
          <a:xfrm>
            <a:off x="6347050" y="37690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6912238" y="427562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553500" y="452497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2" name="Shape 382"/>
          <p:cNvCxnSpPr/>
          <p:nvPr/>
        </p:nvCxnSpPr>
        <p:spPr>
          <a:xfrm>
            <a:off x="6912250" y="4514125"/>
            <a:ext cx="545151" cy="12046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7447363" y="4510575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hape 384"/>
          <p:cNvCxnSpPr/>
          <p:nvPr/>
        </p:nvCxnSpPr>
        <p:spPr>
          <a:xfrm rot="10800000">
            <a:off x="548763" y="477882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5" name="Shape 385"/>
          <p:cNvCxnSpPr/>
          <p:nvPr/>
        </p:nvCxnSpPr>
        <p:spPr>
          <a:xfrm>
            <a:off x="7471263" y="477372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86" name="Shape 3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355"/>
          <p:cNvCxnSpPr/>
          <p:nvPr/>
        </p:nvCxnSpPr>
        <p:spPr>
          <a:xfrm>
            <a:off x="3397622" y="2040576"/>
            <a:ext cx="112892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37" name="Shape 356"/>
          <p:cNvSpPr/>
          <p:nvPr/>
        </p:nvSpPr>
        <p:spPr>
          <a:xfrm>
            <a:off x="4090895" y="1774329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57"/>
          <p:cNvSpPr txBox="1"/>
          <p:nvPr/>
        </p:nvSpPr>
        <p:spPr>
          <a:xfrm>
            <a:off x="7042445" y="1614095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between training feature-label splits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83550" y="45658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491350" y="42823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78000" y="357326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85800" y="3289813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77250" y="259150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85050" y="2308050"/>
            <a:ext cx="8372400" cy="28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Cross Validation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480550" y="2294900"/>
            <a:ext cx="1434300" cy="28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914850" y="2294900"/>
            <a:ext cx="1101300" cy="287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cxnSp>
        <p:nvCxnSpPr>
          <p:cNvPr id="75" name="Shape 75"/>
          <p:cNvCxnSpPr/>
          <p:nvPr/>
        </p:nvCxnSpPr>
        <p:spPr>
          <a:xfrm>
            <a:off x="475550" y="1316250"/>
            <a:ext cx="8372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Shape 76"/>
          <p:cNvSpPr txBox="1"/>
          <p:nvPr/>
        </p:nvSpPr>
        <p:spPr>
          <a:xfrm>
            <a:off x="4158150" y="963600"/>
            <a:ext cx="8277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480550" y="2589116"/>
            <a:ext cx="2535600" cy="28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023550" y="2589116"/>
            <a:ext cx="1101300" cy="287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80550" y="1491175"/>
            <a:ext cx="8372400" cy="31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80550" y="3284425"/>
            <a:ext cx="2535600" cy="2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016150" y="3284425"/>
            <a:ext cx="1101300" cy="295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80550" y="3587249"/>
            <a:ext cx="3644400" cy="295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117450" y="3591699"/>
            <a:ext cx="1101300" cy="295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80550" y="4273950"/>
            <a:ext cx="4738200" cy="28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Features</a:t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5218750" y="4273950"/>
            <a:ext cx="1101300" cy="28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Label</a:t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80550" y="4563581"/>
            <a:ext cx="5839500" cy="283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Features</a:t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320050" y="4563581"/>
            <a:ext cx="1101300" cy="28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Label</a:t>
            </a:r>
            <a:endParaRPr/>
          </a:p>
        </p:txBody>
      </p:sp>
      <p:cxnSp>
        <p:nvCxnSpPr>
          <p:cNvPr id="88" name="Shape 88"/>
          <p:cNvCxnSpPr>
            <a:stCxn id="79" idx="2"/>
            <a:endCxn id="71" idx="0"/>
          </p:cNvCxnSpPr>
          <p:nvPr/>
        </p:nvCxnSpPr>
        <p:spPr>
          <a:xfrm>
            <a:off x="4666750" y="1804975"/>
            <a:ext cx="4500" cy="50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Shape 89"/>
          <p:cNvCxnSpPr>
            <a:stCxn id="70" idx="2"/>
            <a:endCxn id="69" idx="0"/>
          </p:cNvCxnSpPr>
          <p:nvPr/>
        </p:nvCxnSpPr>
        <p:spPr>
          <a:xfrm>
            <a:off x="4663450" y="2878900"/>
            <a:ext cx="870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Shape 90"/>
          <p:cNvCxnSpPr>
            <a:stCxn id="83" idx="2"/>
          </p:cNvCxnSpPr>
          <p:nvPr/>
        </p:nvCxnSpPr>
        <p:spPr>
          <a:xfrm flipH="1">
            <a:off x="4667800" y="3887499"/>
            <a:ext cx="300" cy="39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Shape 391"/>
          <p:cNvCxnSpPr/>
          <p:nvPr/>
        </p:nvCxnSpPr>
        <p:spPr>
          <a:xfrm flipH="1">
            <a:off x="526525" y="954900"/>
            <a:ext cx="2338200" cy="19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2" name="Shape 392"/>
          <p:cNvCxnSpPr/>
          <p:nvPr/>
        </p:nvCxnSpPr>
        <p:spPr>
          <a:xfrm>
            <a:off x="2819188" y="9528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470625" y="2665613"/>
            <a:ext cx="4010400" cy="1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4481025" y="2672463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5" name="Shape 395"/>
          <p:cNvCxnSpPr/>
          <p:nvPr/>
        </p:nvCxnSpPr>
        <p:spPr>
          <a:xfrm rot="10800000">
            <a:off x="488475" y="2816338"/>
            <a:ext cx="46293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6" name="Shape 396"/>
          <p:cNvCxnSpPr/>
          <p:nvPr/>
        </p:nvCxnSpPr>
        <p:spPr>
          <a:xfrm>
            <a:off x="5117775" y="2828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7" name="Shape 397"/>
          <p:cNvCxnSpPr/>
          <p:nvPr/>
        </p:nvCxnSpPr>
        <p:spPr>
          <a:xfrm flipH="1">
            <a:off x="523300" y="1161075"/>
            <a:ext cx="2862300" cy="15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3386838" y="1171838"/>
            <a:ext cx="1150200" cy="45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9" name="Shape 399"/>
          <p:cNvCxnSpPr/>
          <p:nvPr/>
        </p:nvCxnSpPr>
        <p:spPr>
          <a:xfrm rot="10800000">
            <a:off x="482213" y="3797900"/>
            <a:ext cx="5247000" cy="6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0" name="Shape 400"/>
          <p:cNvCxnSpPr/>
          <p:nvPr/>
        </p:nvCxnSpPr>
        <p:spPr>
          <a:xfrm>
            <a:off x="5740063" y="3804500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1" name="Shape 401"/>
          <p:cNvCxnSpPr/>
          <p:nvPr/>
        </p:nvCxnSpPr>
        <p:spPr>
          <a:xfrm rot="10800000">
            <a:off x="494538" y="3956563"/>
            <a:ext cx="5819400" cy="24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2" name="Shape 402"/>
          <p:cNvCxnSpPr/>
          <p:nvPr/>
        </p:nvCxnSpPr>
        <p:spPr>
          <a:xfrm>
            <a:off x="6313938" y="39745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3" name="Shape 403"/>
          <p:cNvCxnSpPr/>
          <p:nvPr/>
        </p:nvCxnSpPr>
        <p:spPr>
          <a:xfrm rot="10800000">
            <a:off x="505012" y="4853625"/>
            <a:ext cx="63696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4" name="Shape 404"/>
          <p:cNvCxnSpPr/>
          <p:nvPr/>
        </p:nvCxnSpPr>
        <p:spPr>
          <a:xfrm flipV="1">
            <a:off x="6918038" y="4840941"/>
            <a:ext cx="506798" cy="1834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5" name="Shape 405"/>
          <p:cNvCxnSpPr/>
          <p:nvPr/>
        </p:nvCxnSpPr>
        <p:spPr>
          <a:xfrm rot="10800000">
            <a:off x="500688" y="5013775"/>
            <a:ext cx="6922500" cy="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7423188" y="50086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103575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Shape 408"/>
          <p:cNvCxnSpPr/>
          <p:nvPr/>
        </p:nvCxnSpPr>
        <p:spPr>
          <a:xfrm>
            <a:off x="6342000" y="41891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526538" y="4281888"/>
            <a:ext cx="5803200" cy="28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0" name="Shape 410"/>
          <p:cNvCxnSpPr/>
          <p:nvPr/>
        </p:nvCxnSpPr>
        <p:spPr>
          <a:xfrm>
            <a:off x="6340588" y="4310388"/>
            <a:ext cx="586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1" name="Shape 411"/>
          <p:cNvCxnSpPr/>
          <p:nvPr/>
        </p:nvCxnSpPr>
        <p:spPr>
          <a:xfrm rot="10800000">
            <a:off x="526513" y="4466325"/>
            <a:ext cx="6371100" cy="6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2" name="Shape 412"/>
          <p:cNvCxnSpPr/>
          <p:nvPr/>
        </p:nvCxnSpPr>
        <p:spPr>
          <a:xfrm>
            <a:off x="6938075" y="445533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3" name="Shape 413"/>
          <p:cNvCxnSpPr/>
          <p:nvPr/>
        </p:nvCxnSpPr>
        <p:spPr>
          <a:xfrm>
            <a:off x="6914250" y="43321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Shape 414"/>
          <p:cNvCxnSpPr/>
          <p:nvPr/>
        </p:nvCxnSpPr>
        <p:spPr>
          <a:xfrm>
            <a:off x="7423200" y="48762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Shape 415"/>
          <p:cNvCxnSpPr/>
          <p:nvPr/>
        </p:nvCxnSpPr>
        <p:spPr>
          <a:xfrm>
            <a:off x="6894838" y="47156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Shape 416"/>
          <p:cNvCxnSpPr/>
          <p:nvPr/>
        </p:nvCxnSpPr>
        <p:spPr>
          <a:xfrm>
            <a:off x="5740063" y="36808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6313938" y="38410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Shape 418"/>
          <p:cNvCxnSpPr/>
          <p:nvPr/>
        </p:nvCxnSpPr>
        <p:spPr>
          <a:xfrm>
            <a:off x="5117775" y="273420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Shape 419"/>
          <p:cNvCxnSpPr/>
          <p:nvPr/>
        </p:nvCxnSpPr>
        <p:spPr>
          <a:xfrm>
            <a:off x="4472750" y="25364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Shape 420"/>
          <p:cNvCxnSpPr/>
          <p:nvPr/>
        </p:nvCxnSpPr>
        <p:spPr>
          <a:xfrm rot="10800000">
            <a:off x="484225" y="3243238"/>
            <a:ext cx="4609500" cy="27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1" name="Shape 421"/>
          <p:cNvCxnSpPr/>
          <p:nvPr/>
        </p:nvCxnSpPr>
        <p:spPr>
          <a:xfrm>
            <a:off x="5093725" y="3259388"/>
            <a:ext cx="654600" cy="21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473575" y="3416763"/>
            <a:ext cx="5256900" cy="4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Shape 423"/>
          <p:cNvCxnSpPr/>
          <p:nvPr/>
        </p:nvCxnSpPr>
        <p:spPr>
          <a:xfrm>
            <a:off x="5730475" y="341526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5730475" y="33211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5085450" y="3123388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2856213" y="831950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3365213" y="10278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500563" y="2085550"/>
            <a:ext cx="3488100" cy="13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3988663" y="2109600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533113" y="2287875"/>
            <a:ext cx="4023300" cy="25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1" name="Shape 431"/>
          <p:cNvCxnSpPr/>
          <p:nvPr/>
        </p:nvCxnSpPr>
        <p:spPr>
          <a:xfrm rot="10800000" flipH="1">
            <a:off x="4506038" y="22854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2" name="Shape 432"/>
          <p:cNvCxnSpPr/>
          <p:nvPr/>
        </p:nvCxnSpPr>
        <p:spPr>
          <a:xfrm>
            <a:off x="3959513" y="196632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Shape 433"/>
          <p:cNvCxnSpPr/>
          <p:nvPr/>
        </p:nvCxnSpPr>
        <p:spPr>
          <a:xfrm>
            <a:off x="4506038" y="216331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Shape 434"/>
          <p:cNvCxnSpPr/>
          <p:nvPr/>
        </p:nvCxnSpPr>
        <p:spPr>
          <a:xfrm flipH="1">
            <a:off x="494425" y="1510088"/>
            <a:ext cx="2901300" cy="8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5" name="Shape 435"/>
          <p:cNvCxnSpPr/>
          <p:nvPr/>
        </p:nvCxnSpPr>
        <p:spPr>
          <a:xfrm>
            <a:off x="3377425" y="1513988"/>
            <a:ext cx="564300" cy="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6" name="Shape 436"/>
          <p:cNvCxnSpPr/>
          <p:nvPr/>
        </p:nvCxnSpPr>
        <p:spPr>
          <a:xfrm flipH="1">
            <a:off x="501825" y="1714952"/>
            <a:ext cx="3416838" cy="26773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7" name="Shape 437"/>
          <p:cNvCxnSpPr/>
          <p:nvPr/>
        </p:nvCxnSpPr>
        <p:spPr>
          <a:xfrm rot="10800000" flipH="1">
            <a:off x="3915700" y="1705200"/>
            <a:ext cx="1196100" cy="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8" name="Shape 438"/>
          <p:cNvCxnSpPr/>
          <p:nvPr/>
        </p:nvCxnSpPr>
        <p:spPr>
          <a:xfrm>
            <a:off x="3377425" y="1398575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Shape 439"/>
          <p:cNvCxnSpPr/>
          <p:nvPr/>
        </p:nvCxnSpPr>
        <p:spPr>
          <a:xfrm>
            <a:off x="3923950" y="1595563"/>
            <a:ext cx="7200" cy="276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355"/>
          <p:cNvCxnSpPr/>
          <p:nvPr/>
        </p:nvCxnSpPr>
        <p:spPr>
          <a:xfrm>
            <a:off x="3375912" y="1921181"/>
            <a:ext cx="56446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2" name="Shape 356"/>
          <p:cNvSpPr/>
          <p:nvPr/>
        </p:nvSpPr>
        <p:spPr>
          <a:xfrm>
            <a:off x="4069185" y="1654934"/>
            <a:ext cx="2843050" cy="493025"/>
          </a:xfrm>
          <a:custGeom>
            <a:avLst/>
            <a:gdLst/>
            <a:ahLst/>
            <a:cxnLst/>
            <a:rect l="0" t="0" r="0" b="0"/>
            <a:pathLst>
              <a:path w="113722" h="19721" extrusionOk="0">
                <a:moveTo>
                  <a:pt x="0" y="8869"/>
                </a:moveTo>
                <a:cubicBezTo>
                  <a:pt x="3834" y="7422"/>
                  <a:pt x="7669" y="-1186"/>
                  <a:pt x="23005" y="188"/>
                </a:cubicBezTo>
                <a:cubicBezTo>
                  <a:pt x="38342" y="1563"/>
                  <a:pt x="76900" y="13861"/>
                  <a:pt x="92019" y="17116"/>
                </a:cubicBezTo>
                <a:cubicBezTo>
                  <a:pt x="107139" y="20372"/>
                  <a:pt x="110105" y="19287"/>
                  <a:pt x="113722" y="197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357"/>
          <p:cNvSpPr txBox="1"/>
          <p:nvPr/>
        </p:nvSpPr>
        <p:spPr>
          <a:xfrm>
            <a:off x="7020735" y="1494700"/>
            <a:ext cx="1665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 months </a:t>
            </a:r>
            <a:r>
              <a:rPr lang="en" dirty="0" smtClean="0"/>
              <a:t>between </a:t>
            </a:r>
            <a:r>
              <a:rPr lang="en" dirty="0"/>
              <a:t>training feature-label splits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many rows to put in the matrix?</a:t>
            </a:r>
            <a:endParaRPr dirty="0"/>
          </a:p>
        </p:txBody>
      </p:sp>
      <p:sp>
        <p:nvSpPr>
          <p:cNvPr id="445" name="Shape 445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So far, all of the matrices have one row per entity. We train on one time (July 1, 2012) and test on one time (January 1, 2013).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46" name="Shape 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Shape 447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Shape 448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49" name="Shape 449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0" name="Shape 450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1" name="Shape 451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2" name="Shape 452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" name="Shape 457"/>
          <p:cNvGraphicFramePr/>
          <p:nvPr/>
        </p:nvGraphicFramePr>
        <p:xfrm>
          <a:off x="932975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Shape 458"/>
          <p:cNvGraphicFramePr/>
          <p:nvPr/>
        </p:nvGraphicFramePr>
        <p:xfrm>
          <a:off x="932975" y="27345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59" name="Shape 459"/>
          <p:cNvSpPr txBox="1"/>
          <p:nvPr/>
        </p:nvSpPr>
        <p:spPr>
          <a:xfrm>
            <a:off x="239075" y="134450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  <p:sp>
        <p:nvSpPr>
          <p:cNvPr id="460" name="Shape 460"/>
          <p:cNvSpPr txBox="1"/>
          <p:nvPr/>
        </p:nvSpPr>
        <p:spPr>
          <a:xfrm>
            <a:off x="239075" y="3709800"/>
            <a:ext cx="69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“oversampling”</a:t>
            </a:r>
            <a:endParaRPr dirty="0"/>
          </a:p>
        </p:txBody>
      </p:sp>
      <p:sp>
        <p:nvSpPr>
          <p:cNvPr id="466" name="Shape 466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So far, all of the matrices have one row per entity. We train on one time (January 1, 2012) and test on one time (July 1, 2012).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But we can train the </a:t>
            </a:r>
            <a:r>
              <a:rPr lang="en" sz="2000" b="1">
                <a:solidFill>
                  <a:schemeClr val="dk1"/>
                </a:solidFill>
              </a:rPr>
              <a:t>same model</a:t>
            </a:r>
            <a:r>
              <a:rPr lang="en" sz="2000">
                <a:solidFill>
                  <a:schemeClr val="dk1"/>
                </a:solidFill>
              </a:rPr>
              <a:t> on multiple dates….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Shape 468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Shape 469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0" name="Shape 470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1" name="Shape 471"/>
          <p:cNvCxnSpPr/>
          <p:nvPr/>
        </p:nvCxnSpPr>
        <p:spPr>
          <a:xfrm flipH="1" flipV="1">
            <a:off x="434201" y="4591296"/>
            <a:ext cx="4624570" cy="3158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Shape 473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5" name="Shape 475"/>
          <p:cNvCxnSpPr/>
          <p:nvPr/>
        </p:nvCxnSpPr>
        <p:spPr>
          <a:xfrm>
            <a:off x="3840000" y="4069363"/>
            <a:ext cx="556284" cy="93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" name="Shape 476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Shape 477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8" name="Shape 478"/>
          <p:cNvCxnSpPr/>
          <p:nvPr/>
        </p:nvCxnSpPr>
        <p:spPr>
          <a:xfrm flipV="1">
            <a:off x="3305350" y="3831507"/>
            <a:ext cx="548183" cy="531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" name="Shape 479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Shape 484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2011-07-01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2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85" name="Shape 485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Temporal </a:t>
            </a:r>
            <a:r>
              <a:rPr lang="en" dirty="0" smtClean="0"/>
              <a:t>Parameters</a:t>
            </a:r>
            <a:endParaRPr dirty="0"/>
          </a:p>
        </p:txBody>
      </p:sp>
      <p:sp>
        <p:nvSpPr>
          <p:cNvPr id="491" name="Shape 491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dirty="0">
                <a:solidFill>
                  <a:schemeClr val="dk1"/>
                </a:solidFill>
              </a:rPr>
              <a:t>How many as of dates are in a training matrix depends on 2 parameters: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666666"/>
                </a:solidFill>
              </a:rPr>
              <a:t>training_as_of_date_frequency</a:t>
            </a:r>
            <a:r>
              <a:rPr lang="en" sz="2000" b="1" dirty="0">
                <a:solidFill>
                  <a:schemeClr val="dk1"/>
                </a:solidFill>
              </a:rPr>
              <a:t>:</a:t>
            </a:r>
            <a:r>
              <a:rPr lang="en" sz="2000" dirty="0">
                <a:solidFill>
                  <a:schemeClr val="dk1"/>
                </a:solidFill>
              </a:rPr>
              <a:t> how much time between dates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CC0000"/>
                </a:solidFill>
              </a:rPr>
              <a:t>max_training_history</a:t>
            </a:r>
            <a:r>
              <a:rPr lang="en" sz="2000" b="1" dirty="0">
                <a:solidFill>
                  <a:schemeClr val="dk1"/>
                </a:solidFill>
              </a:rPr>
              <a:t>: </a:t>
            </a:r>
            <a:r>
              <a:rPr lang="en" sz="2000" dirty="0">
                <a:solidFill>
                  <a:schemeClr val="dk1"/>
                </a:solidFill>
              </a:rPr>
              <a:t>how much time between first and last training as of dates (at most)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Shape 493"/>
          <p:cNvCxnSpPr/>
          <p:nvPr/>
        </p:nvCxnSpPr>
        <p:spPr>
          <a:xfrm>
            <a:off x="4403975" y="41497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401375" y="42862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5" name="Shape 495"/>
          <p:cNvCxnSpPr/>
          <p:nvPr/>
        </p:nvCxnSpPr>
        <p:spPr>
          <a:xfrm>
            <a:off x="4403975" y="43084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6" name="Shape 496"/>
          <p:cNvCxnSpPr/>
          <p:nvPr/>
        </p:nvCxnSpPr>
        <p:spPr>
          <a:xfrm rot="10800000">
            <a:off x="444850" y="4600975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7" name="Shape 497"/>
          <p:cNvCxnSpPr/>
          <p:nvPr/>
        </p:nvCxnSpPr>
        <p:spPr>
          <a:xfrm>
            <a:off x="5015350" y="4616875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8" name="Shape 498"/>
          <p:cNvCxnSpPr/>
          <p:nvPr/>
        </p:nvCxnSpPr>
        <p:spPr>
          <a:xfrm>
            <a:off x="3840000" y="39106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Shape 499"/>
          <p:cNvCxnSpPr/>
          <p:nvPr/>
        </p:nvCxnSpPr>
        <p:spPr>
          <a:xfrm rot="10800000">
            <a:off x="412500" y="40582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3840000" y="4069363"/>
            <a:ext cx="567139" cy="11789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3305350" y="36733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Shape 502"/>
          <p:cNvCxnSpPr/>
          <p:nvPr/>
        </p:nvCxnSpPr>
        <p:spPr>
          <a:xfrm rot="10800000">
            <a:off x="401350" y="38305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305350" y="38320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4" name="Shape 504"/>
          <p:cNvCxnSpPr/>
          <p:nvPr/>
        </p:nvCxnSpPr>
        <p:spPr>
          <a:xfrm>
            <a:off x="5015350" y="44611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4407139" y="3907486"/>
            <a:ext cx="618737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06" name="Shape 506"/>
          <p:cNvCxnSpPr/>
          <p:nvPr/>
        </p:nvCxnSpPr>
        <p:spPr>
          <a:xfrm>
            <a:off x="3289072" y="3516738"/>
            <a:ext cx="1085502" cy="10854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07" name="Shape 507"/>
          <p:cNvSpPr/>
          <p:nvPr/>
        </p:nvSpPr>
        <p:spPr>
          <a:xfrm>
            <a:off x="3928150" y="3314145"/>
            <a:ext cx="1866425" cy="275425"/>
          </a:xfrm>
          <a:custGeom>
            <a:avLst/>
            <a:gdLst/>
            <a:ahLst/>
            <a:cxnLst/>
            <a:rect l="0" t="0" r="0" b="0"/>
            <a:pathLst>
              <a:path w="74657" h="11017" extrusionOk="0">
                <a:moveTo>
                  <a:pt x="0" y="4160"/>
                </a:moveTo>
                <a:cubicBezTo>
                  <a:pt x="3328" y="3509"/>
                  <a:pt x="12516" y="-760"/>
                  <a:pt x="19967" y="253"/>
                </a:cubicBezTo>
                <a:cubicBezTo>
                  <a:pt x="27418" y="1266"/>
                  <a:pt x="35593" y="8573"/>
                  <a:pt x="44708" y="10237"/>
                </a:cubicBezTo>
                <a:cubicBezTo>
                  <a:pt x="53823" y="11901"/>
                  <a:pt x="69666" y="10237"/>
                  <a:pt x="74657" y="10237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Shape 508"/>
          <p:cNvSpPr txBox="1"/>
          <p:nvPr/>
        </p:nvSpPr>
        <p:spPr>
          <a:xfrm>
            <a:off x="5881375" y="3338950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training history of 1 year</a:t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4742000" y="3982425"/>
            <a:ext cx="1833875" cy="178900"/>
          </a:xfrm>
          <a:custGeom>
            <a:avLst/>
            <a:gdLst/>
            <a:ahLst/>
            <a:cxnLst/>
            <a:rect l="0" t="0" r="0" b="0"/>
            <a:pathLst>
              <a:path w="73355" h="7156" extrusionOk="0">
                <a:moveTo>
                  <a:pt x="0" y="0"/>
                </a:moveTo>
                <a:cubicBezTo>
                  <a:pt x="2026" y="1085"/>
                  <a:pt x="-72" y="5353"/>
                  <a:pt x="12154" y="6510"/>
                </a:cubicBezTo>
                <a:cubicBezTo>
                  <a:pt x="24380" y="7667"/>
                  <a:pt x="63155" y="6872"/>
                  <a:pt x="73355" y="6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/>
          <p:nvPr/>
        </p:nvSpPr>
        <p:spPr>
          <a:xfrm>
            <a:off x="6679475" y="3895600"/>
            <a:ext cx="20934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as of date frequency of 6 months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63792" y="369039"/>
            <a:ext cx="76186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last_as_of_date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train_test_split_date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train_label_timespan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earliest_possible_as_of_date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>
                <a:latin typeface="Andale Mono"/>
                <a:cs typeface="Andale Mono"/>
              </a:rPr>
              <a:t>last_as_of_date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ndale Mono"/>
                <a:cs typeface="Andale Mono"/>
              </a:rPr>
              <a:t>max_training_history</a:t>
            </a:r>
            <a:endParaRPr lang="en-US" dirty="0" smtClean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en-US" dirty="0" err="1" smtClean="0">
                <a:latin typeface="Andale Mono"/>
                <a:cs typeface="Andale Mono"/>
              </a:rPr>
              <a:t>as_of_dates</a:t>
            </a:r>
            <a:r>
              <a:rPr lang="en-US" dirty="0" smtClean="0">
                <a:latin typeface="Andale Mono"/>
                <a:cs typeface="Andale Mono"/>
              </a:rPr>
              <a:t> = []</a:t>
            </a:r>
          </a:p>
          <a:p>
            <a:r>
              <a:rPr lang="en-US" dirty="0" err="1" smtClean="0">
                <a:latin typeface="Andale Mono"/>
                <a:cs typeface="Andale Mono"/>
              </a:rPr>
              <a:t>current_as_of_date</a:t>
            </a:r>
            <a:r>
              <a:rPr lang="en-US" dirty="0" smtClean="0">
                <a:latin typeface="Andale Mono"/>
                <a:cs typeface="Andale Mono"/>
              </a:rPr>
              <a:t> = </a:t>
            </a:r>
            <a:r>
              <a:rPr lang="en-US" dirty="0" err="1" smtClean="0">
                <a:latin typeface="Andale Mono"/>
                <a:cs typeface="Andale Mono"/>
              </a:rPr>
              <a:t>last_as_of_date</a:t>
            </a:r>
            <a:endParaRPr lang="en-US" dirty="0" smtClean="0">
              <a:latin typeface="Andale Mono"/>
              <a:cs typeface="Andale Mono"/>
            </a:endParaRPr>
          </a:p>
          <a:p>
            <a:r>
              <a:rPr lang="en-US" dirty="0" smtClean="0">
                <a:latin typeface="Andale Mono"/>
                <a:cs typeface="Andale Mono"/>
              </a:rPr>
              <a:t>WHILE </a:t>
            </a:r>
            <a:r>
              <a:rPr lang="en-US" dirty="0" err="1">
                <a:latin typeface="Andale Mono"/>
                <a:cs typeface="Andale Mono"/>
              </a:rPr>
              <a:t>current_</a:t>
            </a:r>
            <a:r>
              <a:rPr lang="en-US" dirty="0" err="1" smtClean="0">
                <a:latin typeface="Andale Mono"/>
                <a:cs typeface="Andale Mono"/>
              </a:rPr>
              <a:t>as_of_date</a:t>
            </a:r>
            <a:r>
              <a:rPr lang="en-US" dirty="0" smtClean="0">
                <a:latin typeface="Andale Mono"/>
                <a:cs typeface="Andale Mono"/>
              </a:rPr>
              <a:t> &gt;= </a:t>
            </a:r>
            <a:r>
              <a:rPr lang="en-US" dirty="0" err="1" smtClean="0">
                <a:latin typeface="Andale Mono"/>
                <a:cs typeface="Andale Mono"/>
              </a:rPr>
              <a:t>earliest_possible_as_of_date</a:t>
            </a:r>
            <a:r>
              <a:rPr lang="en-US" dirty="0" smtClean="0">
                <a:latin typeface="Andale Mono"/>
                <a:cs typeface="Andale Mono"/>
              </a:rPr>
              <a:t>: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 smtClean="0">
                <a:latin typeface="Andale Mono"/>
                <a:cs typeface="Andale Mono"/>
              </a:rPr>
              <a:t>as_of_dates.append</a:t>
            </a:r>
            <a:r>
              <a:rPr lang="en-US" dirty="0" smtClean="0">
                <a:latin typeface="Andale Mono"/>
                <a:cs typeface="Andale Mono"/>
              </a:rPr>
              <a:t>(</a:t>
            </a:r>
            <a:r>
              <a:rPr lang="en-US" dirty="0" err="1" smtClean="0">
                <a:latin typeface="Andale Mono"/>
                <a:cs typeface="Andale Mono"/>
              </a:rPr>
              <a:t>current_as_of_date</a:t>
            </a:r>
            <a:r>
              <a:rPr lang="en-US" dirty="0" smtClean="0">
                <a:latin typeface="Andale Mono"/>
                <a:cs typeface="Andale Mono"/>
              </a:rPr>
              <a:t>)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= </a:t>
            </a:r>
            <a:r>
              <a:rPr lang="en-US" dirty="0" err="1">
                <a:latin typeface="Andale Mono"/>
                <a:cs typeface="Andale Mono"/>
              </a:rPr>
              <a:t>current_as_of_date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- </a:t>
            </a:r>
            <a:r>
              <a:rPr lang="en-US" dirty="0" err="1">
                <a:solidFill>
                  <a:srgbClr val="777777"/>
                </a:solidFill>
                <a:latin typeface="Andale Mono"/>
                <a:cs typeface="Andale Mono"/>
              </a:rPr>
              <a:t>as_of_date_frequency</a:t>
            </a:r>
            <a:r>
              <a:rPr lang="en-US" dirty="0">
                <a:solidFill>
                  <a:srgbClr val="777777"/>
                </a:solidFill>
                <a:latin typeface="Andale Mono"/>
                <a:cs typeface="Andal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03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Configuring Temporal </a:t>
            </a:r>
            <a:r>
              <a:rPr lang="en" dirty="0" smtClean="0"/>
              <a:t>Parameters</a:t>
            </a:r>
            <a:endParaRPr dirty="0"/>
          </a:p>
        </p:txBody>
      </p:sp>
      <p:sp>
        <p:nvSpPr>
          <p:cNvPr id="516" name="Shape 516"/>
          <p:cNvSpPr txBox="1"/>
          <p:nvPr/>
        </p:nvSpPr>
        <p:spPr>
          <a:xfrm>
            <a:off x="371100" y="10353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</a:rPr>
              <a:t>The same controls exist for test matrices, allowing you to include multiple test dates for the same model: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666666"/>
                </a:solidFill>
              </a:rPr>
              <a:t>test_as_of_date_frequency</a:t>
            </a:r>
            <a:r>
              <a:rPr lang="en" sz="2000" b="1">
                <a:solidFill>
                  <a:schemeClr val="dk1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how much time between dates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rgbClr val="CC0000"/>
                </a:solidFill>
              </a:rPr>
              <a:t>test_duration</a:t>
            </a:r>
            <a:r>
              <a:rPr lang="en" sz="2000" b="1">
                <a:solidFill>
                  <a:schemeClr val="dk1"/>
                </a:solidFill>
              </a:rPr>
              <a:t>: </a:t>
            </a:r>
            <a:r>
              <a:rPr lang="en" sz="2000">
                <a:solidFill>
                  <a:schemeClr val="dk1"/>
                </a:solidFill>
              </a:rPr>
              <a:t>how much time between first and last test as of dates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duration of 9 months</a:t>
            </a:r>
            <a:endParaRPr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Shape 5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5" y="2558363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Shape 518"/>
          <p:cNvCxnSpPr/>
          <p:nvPr/>
        </p:nvCxnSpPr>
        <p:spPr>
          <a:xfrm>
            <a:off x="4426313" y="3815375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rot="10800000">
            <a:off x="423713" y="3951875"/>
            <a:ext cx="4002600" cy="282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Shape 520"/>
          <p:cNvCxnSpPr/>
          <p:nvPr/>
        </p:nvCxnSpPr>
        <p:spPr>
          <a:xfrm>
            <a:off x="4426313" y="3974075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1" name="Shape 521"/>
          <p:cNvCxnSpPr/>
          <p:nvPr/>
        </p:nvCxnSpPr>
        <p:spPr>
          <a:xfrm rot="10800000">
            <a:off x="433600" y="4326800"/>
            <a:ext cx="4570500" cy="219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2" name="Shape 522"/>
          <p:cNvCxnSpPr/>
          <p:nvPr/>
        </p:nvCxnSpPr>
        <p:spPr>
          <a:xfrm>
            <a:off x="5004100" y="4342700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3" name="Shape 523"/>
          <p:cNvCxnSpPr/>
          <p:nvPr/>
        </p:nvCxnSpPr>
        <p:spPr>
          <a:xfrm>
            <a:off x="3862338" y="357626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Shape 524"/>
          <p:cNvCxnSpPr/>
          <p:nvPr/>
        </p:nvCxnSpPr>
        <p:spPr>
          <a:xfrm rot="10800000">
            <a:off x="434838" y="3723863"/>
            <a:ext cx="3427500" cy="171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Shape 525"/>
          <p:cNvCxnSpPr/>
          <p:nvPr/>
        </p:nvCxnSpPr>
        <p:spPr>
          <a:xfrm>
            <a:off x="3862338" y="3734963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3327688" y="333893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423688" y="3496138"/>
            <a:ext cx="2904000" cy="7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8" name="Shape 528"/>
          <p:cNvCxnSpPr/>
          <p:nvPr/>
        </p:nvCxnSpPr>
        <p:spPr>
          <a:xfrm>
            <a:off x="3327688" y="3497638"/>
            <a:ext cx="610200" cy="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Shape 529"/>
          <p:cNvCxnSpPr/>
          <p:nvPr/>
        </p:nvCxnSpPr>
        <p:spPr>
          <a:xfrm>
            <a:off x="5004100" y="4187000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Shape 530"/>
          <p:cNvCxnSpPr/>
          <p:nvPr/>
        </p:nvCxnSpPr>
        <p:spPr>
          <a:xfrm>
            <a:off x="5308106" y="5047170"/>
            <a:ext cx="314796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531" name="Shape 531"/>
          <p:cNvCxnSpPr/>
          <p:nvPr/>
        </p:nvCxnSpPr>
        <p:spPr>
          <a:xfrm>
            <a:off x="5015021" y="4135423"/>
            <a:ext cx="911822" cy="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532" name="Shape 532"/>
          <p:cNvSpPr txBox="1"/>
          <p:nvPr/>
        </p:nvSpPr>
        <p:spPr>
          <a:xfrm>
            <a:off x="5987875" y="3627525"/>
            <a:ext cx="26043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duration of 9 months</a:t>
            </a:r>
            <a:endParaRPr dirty="0"/>
          </a:p>
        </p:txBody>
      </p:sp>
      <p:sp>
        <p:nvSpPr>
          <p:cNvPr id="533" name="Shape 533"/>
          <p:cNvSpPr txBox="1"/>
          <p:nvPr/>
        </p:nvSpPr>
        <p:spPr>
          <a:xfrm>
            <a:off x="6924400" y="4586925"/>
            <a:ext cx="2093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as of date frequency of 3 months</a:t>
            </a:r>
            <a:endParaRPr/>
          </a:p>
        </p:txBody>
      </p:sp>
      <p:cxnSp>
        <p:nvCxnSpPr>
          <p:cNvPr id="534" name="Shape 534"/>
          <p:cNvCxnSpPr/>
          <p:nvPr/>
        </p:nvCxnSpPr>
        <p:spPr>
          <a:xfrm rot="10800000">
            <a:off x="447400" y="4568313"/>
            <a:ext cx="4860600" cy="18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5" name="Shape 535"/>
          <p:cNvCxnSpPr/>
          <p:nvPr/>
        </p:nvCxnSpPr>
        <p:spPr>
          <a:xfrm>
            <a:off x="5308000" y="4580913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6" name="Shape 536"/>
          <p:cNvCxnSpPr/>
          <p:nvPr/>
        </p:nvCxnSpPr>
        <p:spPr>
          <a:xfrm>
            <a:off x="5308000" y="4425213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Shape 537"/>
          <p:cNvCxnSpPr/>
          <p:nvPr/>
        </p:nvCxnSpPr>
        <p:spPr>
          <a:xfrm rot="10800000">
            <a:off x="436725" y="4781288"/>
            <a:ext cx="5181000" cy="3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8" name="Shape 538"/>
          <p:cNvCxnSpPr/>
          <p:nvPr/>
        </p:nvCxnSpPr>
        <p:spPr>
          <a:xfrm>
            <a:off x="5617725" y="4807988"/>
            <a:ext cx="1220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9" name="Shape 539"/>
          <p:cNvCxnSpPr/>
          <p:nvPr/>
        </p:nvCxnSpPr>
        <p:spPr>
          <a:xfrm>
            <a:off x="5617725" y="4652288"/>
            <a:ext cx="2400" cy="311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Shape 540"/>
          <p:cNvSpPr/>
          <p:nvPr/>
        </p:nvSpPr>
        <p:spPr>
          <a:xfrm>
            <a:off x="5452325" y="4876388"/>
            <a:ext cx="1512175" cy="107400"/>
          </a:xfrm>
          <a:custGeom>
            <a:avLst/>
            <a:gdLst/>
            <a:ahLst/>
            <a:cxnLst/>
            <a:rect l="0" t="0" r="0" b="0"/>
            <a:pathLst>
              <a:path w="60487" h="4296" extrusionOk="0">
                <a:moveTo>
                  <a:pt x="0" y="4296"/>
                </a:moveTo>
                <a:cubicBezTo>
                  <a:pt x="781" y="3586"/>
                  <a:pt x="-1277" y="107"/>
                  <a:pt x="4686" y="36"/>
                </a:cubicBezTo>
                <a:cubicBezTo>
                  <a:pt x="10650" y="-35"/>
                  <a:pt x="26481" y="3231"/>
                  <a:pt x="35781" y="3870"/>
                </a:cubicBezTo>
                <a:cubicBezTo>
                  <a:pt x="45081" y="4509"/>
                  <a:pt x="56369" y="3870"/>
                  <a:pt x="60487" y="387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Shape 541"/>
          <p:cNvSpPr/>
          <p:nvPr/>
        </p:nvSpPr>
        <p:spPr>
          <a:xfrm>
            <a:off x="5292575" y="3818811"/>
            <a:ext cx="692200" cy="259800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TextBox 29"/>
          <p:cNvSpPr txBox="1"/>
          <p:nvPr/>
        </p:nvSpPr>
        <p:spPr>
          <a:xfrm>
            <a:off x="1063792" y="369039"/>
            <a:ext cx="585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Same loop, but roll </a:t>
            </a:r>
            <a:r>
              <a:rPr lang="en-US" b="1" dirty="0" smtClean="0">
                <a:solidFill>
                  <a:schemeClr val="dk1"/>
                </a:solidFill>
              </a:rPr>
              <a:t>forward</a:t>
            </a:r>
            <a:r>
              <a:rPr lang="en-US" dirty="0" smtClean="0">
                <a:solidFill>
                  <a:schemeClr val="dk1"/>
                </a:solidFill>
              </a:rPr>
              <a:t> this time, and don’t forget to </a:t>
            </a:r>
            <a:r>
              <a:rPr lang="en-US" b="1" dirty="0" smtClean="0">
                <a:solidFill>
                  <a:schemeClr val="dk1"/>
                </a:solidFill>
              </a:rPr>
              <a:t>always use &lt;</a:t>
            </a:r>
            <a:endParaRPr lang="en-US" dirty="0">
              <a:solidFill>
                <a:srgbClr val="777777"/>
              </a:solidFill>
              <a:latin typeface="Andale Mono"/>
              <a:cs typeface="Andale Mono"/>
            </a:endParaRPr>
          </a:p>
        </p:txBody>
      </p:sp>
      <p:sp>
        <p:nvSpPr>
          <p:cNvPr id="31" name="Shape 541"/>
          <p:cNvSpPr/>
          <p:nvPr/>
        </p:nvSpPr>
        <p:spPr>
          <a:xfrm>
            <a:off x="6057103" y="716372"/>
            <a:ext cx="640445" cy="3440759"/>
          </a:xfrm>
          <a:custGeom>
            <a:avLst/>
            <a:gdLst/>
            <a:ahLst/>
            <a:cxnLst/>
            <a:rect l="0" t="0" r="0" b="0"/>
            <a:pathLst>
              <a:path w="27688" h="10392" extrusionOk="0">
                <a:moveTo>
                  <a:pt x="0" y="10392"/>
                </a:moveTo>
                <a:cubicBezTo>
                  <a:pt x="923" y="8830"/>
                  <a:pt x="923" y="2725"/>
                  <a:pt x="5538" y="1021"/>
                </a:cubicBezTo>
                <a:cubicBezTo>
                  <a:pt x="10153" y="-683"/>
                  <a:pt x="23996" y="311"/>
                  <a:pt x="27688" y="169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75859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Shape 546"/>
          <p:cNvGraphicFramePr/>
          <p:nvPr/>
        </p:nvGraphicFramePr>
        <p:xfrm>
          <a:off x="932975" y="133500"/>
          <a:ext cx="7990500" cy="48765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accent5"/>
                          </a:solidFill>
                        </a:rPr>
                        <a:t>label</a:t>
                      </a:r>
                      <a:endParaRPr sz="2000" b="1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4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0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2013-04-01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2013-07-01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2000"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47" name="Shape 547"/>
          <p:cNvSpPr txBox="1"/>
          <p:nvPr/>
        </p:nvSpPr>
        <p:spPr>
          <a:xfrm>
            <a:off x="239075" y="2571750"/>
            <a:ext cx="6939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test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             vs             Temporal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Generally used for non-temporal data, such as for image classification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Uses comparatively more training data and more folds,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variance in error </a:t>
            </a:r>
            <a:r>
              <a:rPr lang="en" dirty="0" smtClean="0"/>
              <a:t>predictions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are </a:t>
            </a:r>
            <a:r>
              <a:rPr lang="en-US" b="1" dirty="0" smtClean="0"/>
              <a:t>static properties</a:t>
            </a:r>
            <a:endParaRPr b="1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676350" y="1152475"/>
            <a:ext cx="415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Especially important for data with a time component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Mimics the use of our models in the real world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Computationally cheaper because of reusability of folds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Theoretically reduces bias in error predictions on out of sample </a:t>
            </a:r>
            <a:r>
              <a:rPr lang="en" dirty="0" smtClean="0"/>
              <a:t>data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are </a:t>
            </a:r>
            <a:r>
              <a:rPr lang="en-US" b="1" dirty="0" smtClean="0"/>
              <a:t>aggregations over timespans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All the </a:t>
            </a:r>
            <a:r>
              <a:rPr lang="en" dirty="0" smtClean="0"/>
              <a:t>Temporal Parameters</a:t>
            </a:r>
            <a:endParaRPr dirty="0"/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temporal_config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'1995-01-01'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feature_end_time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latest date included in features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label_start_time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'2012-01-01'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earliest date for which labels are avialable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label_end_time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'2015-01-01'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day AFTER last label date (all dates in any model are &lt; this date)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model_update_frequency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'6month’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how frequently to retrain models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'1day’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test_as_of_date_frequencies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'3month’</a:t>
            </a:r>
            <a:r>
              <a:rPr lang="en-US" sz="1200" dirty="0" smtClean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" sz="1200" dirty="0" smtClean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between as of dates for same entity in test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max_training_histories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['6month', '3month']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train matrix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test_durations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['0day', '1month', '2month']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length of time included in a test matrix 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training_label_timespans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['1month']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train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200" dirty="0">
                <a:solidFill>
                  <a:srgbClr val="22863A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test_label_timespans</a:t>
            </a: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200" dirty="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['7day'] </a:t>
            </a:r>
            <a:r>
              <a:rPr lang="en" sz="1200" dirty="0">
                <a:solidFill>
                  <a:srgbClr val="6A737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 time period across which outcomes are labeled in test matrices</a:t>
            </a:r>
            <a:endParaRPr sz="1200" dirty="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Outer loop: </a:t>
            </a:r>
            <a:r>
              <a:rPr lang="en-US" dirty="0" smtClean="0"/>
              <a:t>Find train-test split dates within label and feature time</a:t>
            </a:r>
          </a:p>
          <a:p>
            <a:pPr lvl="1"/>
            <a:r>
              <a:rPr lang="en-US" dirty="0" smtClean="0"/>
              <a:t>Roll backwards from last possible split to use your freshest data</a:t>
            </a:r>
          </a:p>
          <a:p>
            <a:pPr marL="596900" lvl="1" indent="0">
              <a:buNone/>
            </a:pPr>
            <a:endParaRPr lang="en-US" dirty="0" smtClean="0"/>
          </a:p>
          <a:p>
            <a:r>
              <a:rPr lang="en-US" b="1" dirty="0" smtClean="0"/>
              <a:t>Inner loops:</a:t>
            </a:r>
            <a:r>
              <a:rPr lang="en-US" dirty="0" smtClean="0"/>
              <a:t> Find feature-label split dates (as-of-dates) with the matrix duration</a:t>
            </a:r>
          </a:p>
          <a:p>
            <a:pPr lvl="1"/>
            <a:r>
              <a:rPr lang="en-US" dirty="0" smtClean="0"/>
              <a:t>Train matrices: roll backward from the latest possible as-of-date</a:t>
            </a:r>
          </a:p>
          <a:p>
            <a:pPr lvl="1"/>
            <a:r>
              <a:rPr lang="en-US" dirty="0" smtClean="0"/>
              <a:t>Test matrices: roll forward from the train-test split date</a:t>
            </a:r>
          </a:p>
        </p:txBody>
      </p:sp>
    </p:spTree>
    <p:extLst>
      <p:ext uri="{BB962C8B-B14F-4D97-AF65-F5344CB8AC3E}">
        <p14:creationId xmlns:p14="http://schemas.microsoft.com/office/powerpoint/2010/main" val="156303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ALWAYS USE &gt;= AND &lt;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Test your temporal code: Start with a simple configuration where </a:t>
            </a:r>
            <a:r>
              <a:rPr lang="en-US" b="1" dirty="0" smtClean="0"/>
              <a:t>you can write out the expected results</a:t>
            </a:r>
            <a:r>
              <a:rPr lang="en-US" dirty="0" smtClean="0"/>
              <a:t> without code, and make sure your code produces the right dates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Test your feature code: Start with a few people and a few features that you made up, calculate the expected matrices by hand and check them against the matrices your code makes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Warnings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Obvious: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Train and test labels aggregate data from overlapping times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Labels and features aggregate data from overlapping times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dirty="0" smtClean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Less obvious:</a:t>
            </a:r>
          </a:p>
          <a:p>
            <a:pPr>
              <a:buFontTx/>
              <a:buChar char="-"/>
            </a:pPr>
            <a:r>
              <a:rPr lang="en-US" dirty="0" smtClean="0"/>
              <a:t>Cohorts: People not known in the data until later are included in earlier models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Sources of Temporal Leakage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9760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Temporal Model Evaluation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Shape 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" y="0"/>
            <a:ext cx="87832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Shape 6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38" y="0"/>
            <a:ext cx="55359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Shape 6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113" y="0"/>
            <a:ext cx="67397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25" y="0"/>
            <a:ext cx="5044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Shape 6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48" y="0"/>
            <a:ext cx="60025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Temporal Cross Validation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series of loops with complicated logic 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769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</a:t>
            </a:r>
            <a:r>
              <a:rPr lang="en" dirty="0" smtClean="0"/>
              <a:t>Validation</a:t>
            </a:r>
            <a:endParaRPr dirty="0"/>
          </a:p>
        </p:txBody>
      </p:sp>
      <p:sp>
        <p:nvSpPr>
          <p:cNvPr id="157" name="Shape 15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Split data at a specific timestamp so that: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only incorporate information </a:t>
            </a:r>
            <a:r>
              <a:rPr lang="en" sz="2000" b="1" dirty="0" smtClean="0">
                <a:solidFill>
                  <a:schemeClr val="dk1"/>
                </a:solidFill>
              </a:rPr>
              <a:t>before</a:t>
            </a:r>
            <a:r>
              <a:rPr lang="en-US" sz="2000" b="1" dirty="0" smtClean="0">
                <a:solidFill>
                  <a:schemeClr val="dk1"/>
                </a:solidFill>
              </a:rPr>
              <a:t> (&lt;)</a:t>
            </a:r>
            <a:r>
              <a:rPr lang="en" sz="2000" dirty="0" smtClean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that timestamp</a:t>
            </a:r>
            <a:endParaRPr sz="20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include information </a:t>
            </a:r>
            <a:r>
              <a:rPr lang="en" sz="2000" b="1" dirty="0">
                <a:solidFill>
                  <a:schemeClr val="dk1"/>
                </a:solidFill>
              </a:rPr>
              <a:t>at or </a:t>
            </a:r>
            <a:r>
              <a:rPr lang="en" sz="2000" b="1" dirty="0" smtClean="0">
                <a:solidFill>
                  <a:schemeClr val="dk1"/>
                </a:solidFill>
              </a:rPr>
              <a:t>later</a:t>
            </a:r>
            <a:r>
              <a:rPr lang="en-US" sz="2000" b="1" dirty="0" smtClean="0">
                <a:solidFill>
                  <a:schemeClr val="dk1"/>
                </a:solidFill>
              </a:rPr>
              <a:t> (&gt;=)</a:t>
            </a:r>
            <a:r>
              <a:rPr lang="en" sz="2000" b="1" dirty="0" smtClean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than that timestamp</a:t>
            </a:r>
            <a:endParaRPr sz="2000" dirty="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Shape 161"/>
          <p:cNvCxnSpPr/>
          <p:nvPr/>
        </p:nvCxnSpPr>
        <p:spPr>
          <a:xfrm>
            <a:off x="4019100" y="4425800"/>
            <a:ext cx="4521600" cy="120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Implementing Temporal Cross </a:t>
            </a:r>
            <a:r>
              <a:rPr lang="en" dirty="0" smtClean="0"/>
              <a:t>Validation</a:t>
            </a:r>
            <a:endParaRPr dirty="0"/>
          </a:p>
        </p:txBody>
      </p:sp>
      <p:sp>
        <p:nvSpPr>
          <p:cNvPr id="167" name="Shape 167"/>
          <p:cNvSpPr txBox="1"/>
          <p:nvPr/>
        </p:nvSpPr>
        <p:spPr>
          <a:xfrm>
            <a:off x="371100" y="1292738"/>
            <a:ext cx="84018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example: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0000FF"/>
                </a:solidFill>
              </a:rPr>
              <a:t>features</a:t>
            </a:r>
            <a:r>
              <a:rPr lang="en" sz="2000" b="1" dirty="0"/>
              <a:t>: As of </a:t>
            </a:r>
            <a:r>
              <a:rPr lang="en" sz="2000" dirty="0"/>
              <a:t>January 1, 2012, how many jail bookings did you have in the last four years?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>
                <a:solidFill>
                  <a:srgbClr val="9900FF"/>
                </a:solidFill>
              </a:rPr>
              <a:t>labels</a:t>
            </a:r>
            <a:r>
              <a:rPr lang="en" sz="2000" b="1" dirty="0"/>
              <a:t>: Starting</a:t>
            </a:r>
            <a:r>
              <a:rPr lang="en" sz="2000" dirty="0"/>
              <a:t> January 1, 2012, do you have a jail booking in the next year?</a:t>
            </a:r>
            <a:endParaRPr sz="2000" dirty="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1" name="Shape 171"/>
          <p:cNvCxnSpPr/>
          <p:nvPr/>
        </p:nvCxnSpPr>
        <p:spPr>
          <a:xfrm flipV="1">
            <a:off x="4019100" y="4417095"/>
            <a:ext cx="1143921" cy="8705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5" y="3241600"/>
            <a:ext cx="8801951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3995200" y="4162650"/>
            <a:ext cx="0" cy="478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550200" y="4413800"/>
            <a:ext cx="3468900" cy="18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180" name="Shape 180"/>
          <p:cNvCxnSpPr/>
          <p:nvPr/>
        </p:nvCxnSpPr>
        <p:spPr>
          <a:xfrm>
            <a:off x="4019100" y="4425800"/>
            <a:ext cx="1157726" cy="5098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550200" y="369200"/>
          <a:ext cx="7990500" cy="1950600"/>
        </p:xfrm>
        <a:graphic>
          <a:graphicData uri="http://schemas.openxmlformats.org/drawingml/2006/table">
            <a:tbl>
              <a:tblPr>
                <a:noFill/>
                <a:tableStyleId>{C1756A4E-26BD-43A2-A02B-71C951CC2857}</a:tableStyleId>
              </a:tblPr>
              <a:tblGrid>
                <a:gridCol w="1590925"/>
                <a:gridCol w="1650750"/>
                <a:gridCol w="2918650"/>
                <a:gridCol w="1830175"/>
              </a:tblGrid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entity_id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as_of_date</a:t>
                      </a:r>
                      <a:endParaRPr sz="2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000FF"/>
                          </a:solidFill>
                        </a:rPr>
                        <a:t>bookings_last_4_yrs</a:t>
                      </a:r>
                      <a:endParaRPr sz="20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9900FF"/>
                          </a:solidFill>
                        </a:rPr>
                        <a:t>label</a:t>
                      </a:r>
                      <a:endParaRPr sz="2000" b="1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0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7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2012-01-01</a:t>
                      </a:r>
                      <a:endParaRPr sz="2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0000FF"/>
                          </a:solidFill>
                        </a:rPr>
                        <a:t>1</a:t>
                      </a:r>
                      <a:endParaRPr sz="2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00FF"/>
                          </a:solidFill>
                        </a:rPr>
                        <a:t>1</a:t>
                      </a:r>
                      <a:endParaRPr sz="20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0133" y="3022910"/>
            <a:ext cx="61103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SELECT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count</a:t>
            </a:r>
            <a:r>
              <a:rPr lang="en-US" dirty="0" smtClean="0">
                <a:latin typeface="Andale Mono"/>
                <a:cs typeface="Andale Mono"/>
              </a:rPr>
              <a:t>(*)</a:t>
            </a:r>
          </a:p>
          <a:p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FROM</a:t>
            </a:r>
            <a:r>
              <a:rPr lang="en-US" dirty="0" smtClean="0">
                <a:latin typeface="Andale Mono"/>
                <a:cs typeface="Andale Mono"/>
              </a:rPr>
              <a:t> events</a:t>
            </a:r>
          </a:p>
          <a:p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WHERE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event_type</a:t>
            </a:r>
            <a:r>
              <a:rPr lang="en-US" dirty="0" smtClean="0">
                <a:latin typeface="Andale Mono"/>
                <a:cs typeface="Andale Mono"/>
              </a:rPr>
              <a:t> = ‘booking’</a:t>
            </a:r>
          </a:p>
          <a:p>
            <a:r>
              <a:rPr lang="en-US" dirty="0" smtClean="0">
                <a:latin typeface="Andale Mono"/>
                <a:cs typeface="Andale Mono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&lt; ‘2012-01-01’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AND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event_date</a:t>
            </a:r>
            <a:r>
              <a:rPr lang="en-US" dirty="0" smtClean="0">
                <a:latin typeface="Andale Mono"/>
                <a:cs typeface="Andale Mono"/>
              </a:rPr>
              <a:t> &gt;= (‘2012-01-01 </a:t>
            </a:r>
            <a:r>
              <a:rPr lang="mr-IN" dirty="0" smtClean="0">
                <a:latin typeface="Andale Mono"/>
                <a:cs typeface="Andale Mono"/>
              </a:rPr>
              <a:t>–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ndale Mono"/>
                <a:cs typeface="Andale Mono"/>
              </a:rPr>
              <a:t>INTERVAL</a:t>
            </a:r>
            <a:r>
              <a:rPr lang="en-US" dirty="0" smtClean="0">
                <a:latin typeface="Andale Mono"/>
                <a:cs typeface="Andale Mono"/>
              </a:rPr>
              <a:t> ‘4 years’)</a:t>
            </a:r>
            <a:endParaRPr lang="en-US" dirty="0">
              <a:latin typeface="Andale Mono"/>
              <a:cs typeface="Andale Mono"/>
            </a:endParaRPr>
          </a:p>
        </p:txBody>
      </p:sp>
      <p:cxnSp>
        <p:nvCxnSpPr>
          <p:cNvPr id="8" name="Shape 294"/>
          <p:cNvCxnSpPr/>
          <p:nvPr/>
        </p:nvCxnSpPr>
        <p:spPr>
          <a:xfrm rot="10800000" flipV="1">
            <a:off x="3568560" y="2408470"/>
            <a:ext cx="1687889" cy="800826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8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1580</Words>
  <Application>Microsoft Macintosh PowerPoint</Application>
  <PresentationFormat>On-screen Show (16:9)</PresentationFormat>
  <Paragraphs>393</Paragraphs>
  <Slides>49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Simple Light</vt:lpstr>
      <vt:lpstr>Temporal Cross Validation</vt:lpstr>
      <vt:lpstr>Standard Cross Validation</vt:lpstr>
      <vt:lpstr>Temporal Cross Validation</vt:lpstr>
      <vt:lpstr>Standard              vs             Temporal</vt:lpstr>
      <vt:lpstr>Implementing Temporal Cross Validation</vt:lpstr>
      <vt:lpstr>Implementing Temporal Cross Validation</vt:lpstr>
      <vt:lpstr>Implementing Temporal Cross Validation</vt:lpstr>
      <vt:lpstr>PowerPoint Presentation</vt:lpstr>
      <vt:lpstr>PowerPoint Presentation</vt:lpstr>
      <vt:lpstr>PowerPoint Presentation</vt:lpstr>
      <vt:lpstr>Finding Train-Test Splits</vt:lpstr>
      <vt:lpstr>PowerPoint Presentation</vt:lpstr>
      <vt:lpstr>PowerPoint Presentation</vt:lpstr>
      <vt:lpstr>PowerPoint Presentation</vt:lpstr>
      <vt:lpstr>PowerPoint Presentation</vt:lpstr>
      <vt:lpstr>Train-Test Splits: How Much Time for Modeling?</vt:lpstr>
      <vt:lpstr>Train-Test Splits: How Much Time for Modeling?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Configuring Labels</vt:lpstr>
      <vt:lpstr>Configuring Labels</vt:lpstr>
      <vt:lpstr>Configuring Labels</vt:lpstr>
      <vt:lpstr>PowerPoint Presentation</vt:lpstr>
      <vt:lpstr>How often to retrain the model?</vt:lpstr>
      <vt:lpstr>PowerPoint Presentation</vt:lpstr>
      <vt:lpstr>PowerPoint Presentation</vt:lpstr>
      <vt:lpstr>How many rows to put in the matrix?</vt:lpstr>
      <vt:lpstr>PowerPoint Presentation</vt:lpstr>
      <vt:lpstr>Temporal “oversampling”</vt:lpstr>
      <vt:lpstr>PowerPoint Presentation</vt:lpstr>
      <vt:lpstr>Configuring Temporal Parameters</vt:lpstr>
      <vt:lpstr>PowerPoint Presentation</vt:lpstr>
      <vt:lpstr>Configuring Temporal Parameters</vt:lpstr>
      <vt:lpstr>PowerPoint Presentation</vt:lpstr>
      <vt:lpstr>PowerPoint Presentation</vt:lpstr>
      <vt:lpstr>All the Temporal Parameters</vt:lpstr>
      <vt:lpstr>General Structure</vt:lpstr>
      <vt:lpstr>Warnings</vt:lpstr>
      <vt:lpstr>Sources of Temporal Leakage</vt:lpstr>
      <vt:lpstr>Temporal 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Cross Validation</dc:title>
  <cp:lastModifiedBy>Erika Salomon</cp:lastModifiedBy>
  <cp:revision>10</cp:revision>
  <dcterms:modified xsi:type="dcterms:W3CDTF">2018-06-29T19:25:07Z</dcterms:modified>
</cp:coreProperties>
</file>