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316" r:id="rId6"/>
    <p:sldId id="267" r:id="rId7"/>
    <p:sldId id="268" r:id="rId8"/>
    <p:sldId id="269" r:id="rId9"/>
    <p:sldId id="309" r:id="rId10"/>
    <p:sldId id="310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11" r:id="rId20"/>
    <p:sldId id="312" r:id="rId21"/>
    <p:sldId id="313" r:id="rId22"/>
    <p:sldId id="314" r:id="rId23"/>
    <p:sldId id="31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8" r:id="rId37"/>
    <p:sldId id="290" r:id="rId38"/>
    <p:sldId id="319" r:id="rId39"/>
    <p:sldId id="291" r:id="rId40"/>
    <p:sldId id="292" r:id="rId41"/>
    <p:sldId id="321" r:id="rId42"/>
    <p:sldId id="293" r:id="rId43"/>
    <p:sldId id="32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1756A4E-26BD-43A2-A02B-71C951CC2857}">
  <a:tblStyle styleId="{C1756A4E-26BD-43A2-A02B-71C951CC2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E6C2B6-DCFF-40B5-BC37-F0966991F8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4DE208-B2F5-41E7-979F-84D5D0AAB25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7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4225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Cross Validation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550200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7711" y="2815820"/>
            <a:ext cx="8157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WITH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positive_labels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AS (</a:t>
            </a:r>
          </a:p>
          <a:p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   SELECT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entity_id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     FROM</a:t>
            </a:r>
            <a:r>
              <a:rPr lang="en-US" dirty="0" smtClean="0">
                <a:latin typeface="Andale Mono"/>
                <a:cs typeface="Andale Mono"/>
              </a:rPr>
              <a:t> events</a:t>
            </a:r>
          </a:p>
          <a:p>
            <a:r>
              <a:rPr lang="en-US" dirty="0" smtClean="0">
                <a:latin typeface="Andale Mono"/>
                <a:cs typeface="Andale Mono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WHERE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event_type</a:t>
            </a:r>
            <a:r>
              <a:rPr lang="en-US" dirty="0" smtClean="0">
                <a:latin typeface="Andale Mono"/>
                <a:cs typeface="Andale Mono"/>
              </a:rPr>
              <a:t> = ‘booking’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event_date</a:t>
            </a:r>
            <a:r>
              <a:rPr lang="en-US" dirty="0" smtClean="0">
                <a:latin typeface="Andale Mono"/>
                <a:cs typeface="Andale Mono"/>
              </a:rPr>
              <a:t> &gt;= ‘2012-01-01’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event_date</a:t>
            </a:r>
            <a:r>
              <a:rPr lang="en-US" dirty="0" smtClean="0">
                <a:latin typeface="Andale Mono"/>
                <a:cs typeface="Andale Mono"/>
              </a:rPr>
              <a:t> &lt; (‘2012-01-01 </a:t>
            </a:r>
            <a:r>
              <a:rPr lang="en-US" dirty="0">
                <a:latin typeface="Andale Mono"/>
                <a:cs typeface="Andale Mono"/>
              </a:rPr>
              <a:t>+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ndale Mono"/>
                <a:cs typeface="Andale Mono"/>
              </a:rPr>
              <a:t>INTERVAL</a:t>
            </a:r>
            <a:r>
              <a:rPr lang="en-US" dirty="0" smtClean="0">
                <a:latin typeface="Andale Mono"/>
                <a:cs typeface="Andale Mono"/>
              </a:rPr>
              <a:t> ‘1 year’)</a:t>
            </a:r>
          </a:p>
          <a:p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SELECT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CASE WHEN </a:t>
            </a:r>
            <a:r>
              <a:rPr lang="en-US" dirty="0" err="1" smtClean="0">
                <a:latin typeface="Andale Mono"/>
                <a:cs typeface="Andale Mono"/>
              </a:rPr>
              <a:t>entity_id</a:t>
            </a:r>
            <a:r>
              <a:rPr lang="en-US" dirty="0" smtClean="0">
                <a:latin typeface="Andale Mono"/>
                <a:cs typeface="Andale Mono"/>
              </a:rPr>
              <a:t> IN (</a:t>
            </a:r>
            <a:r>
              <a:rPr lang="en-US" dirty="0" err="1" smtClean="0">
                <a:latin typeface="Andale Mono"/>
                <a:cs typeface="Andale Mono"/>
              </a:rPr>
              <a:t>positive_labels</a:t>
            </a:r>
            <a:r>
              <a:rPr lang="en-US" dirty="0" smtClean="0">
                <a:latin typeface="Andale Mono"/>
                <a:cs typeface="Andale Mono"/>
              </a:rPr>
              <a:t>) THEN 1 ELSE 0 END as label</a:t>
            </a:r>
          </a:p>
          <a:p>
            <a:r>
              <a:rPr lang="en-US" dirty="0" smtClean="0">
                <a:latin typeface="Andale Mono"/>
                <a:cs typeface="Andale Mono"/>
              </a:rPr>
              <a:t> 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FROM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entities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cxnSp>
        <p:nvCxnSpPr>
          <p:cNvPr id="8" name="Shape 294"/>
          <p:cNvCxnSpPr/>
          <p:nvPr/>
        </p:nvCxnSpPr>
        <p:spPr>
          <a:xfrm rot="10800000" flipV="1">
            <a:off x="3665196" y="2422501"/>
            <a:ext cx="4017215" cy="766088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704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Train-Test </a:t>
            </a:r>
            <a:r>
              <a:rPr lang="en" dirty="0" smtClean="0"/>
              <a:t>Splits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Split data at a specific timestamp so that </a:t>
            </a:r>
            <a:r>
              <a:rPr lang="en" sz="2000" b="1">
                <a:solidFill>
                  <a:schemeClr val="accent5"/>
                </a:solidFill>
              </a:rPr>
              <a:t>test labels</a:t>
            </a:r>
            <a:r>
              <a:rPr lang="en" sz="2000"/>
              <a:t> do not overlap with </a:t>
            </a:r>
            <a:r>
              <a:rPr lang="en" sz="2000" b="1">
                <a:solidFill>
                  <a:srgbClr val="9900FF"/>
                </a:solidFill>
              </a:rPr>
              <a:t>training labels</a:t>
            </a:r>
            <a:r>
              <a:rPr lang="en" sz="2000"/>
              <a:t>.</a:t>
            </a:r>
            <a:endParaRPr sz="2000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3714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/>
          <p:nvPr/>
        </p:nvCxnSpPr>
        <p:spPr>
          <a:xfrm>
            <a:off x="3995200" y="32925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 rot="10800000">
            <a:off x="550200" y="35436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4019100" y="3555675"/>
            <a:ext cx="1143921" cy="5608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1" name="Shape 191"/>
          <p:cNvCxnSpPr/>
          <p:nvPr/>
        </p:nvCxnSpPr>
        <p:spPr>
          <a:xfrm>
            <a:off x="5167500" y="39114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562100" y="41626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" name="Shape 193"/>
          <p:cNvCxnSpPr/>
          <p:nvPr/>
        </p:nvCxnSpPr>
        <p:spPr>
          <a:xfrm>
            <a:off x="5191400" y="41746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Shape 198"/>
          <p:cNvGraphicFramePr/>
          <p:nvPr/>
        </p:nvGraphicFramePr>
        <p:xfrm>
          <a:off x="932975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932975" y="27345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0" name="Shape 200"/>
          <p:cNvSpPr txBox="1"/>
          <p:nvPr/>
        </p:nvSpPr>
        <p:spPr>
          <a:xfrm>
            <a:off x="239075" y="134450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  <p:sp>
        <p:nvSpPr>
          <p:cNvPr id="201" name="Shape 201"/>
          <p:cNvSpPr txBox="1"/>
          <p:nvPr/>
        </p:nvSpPr>
        <p:spPr>
          <a:xfrm>
            <a:off x="239075" y="3709800"/>
            <a:ext cx="6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183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>
            <a:off x="3995200" y="1139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550200" y="13905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4019100" y="1402575"/>
            <a:ext cx="1130116" cy="537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" name="Shape 210"/>
          <p:cNvCxnSpPr/>
          <p:nvPr/>
        </p:nvCxnSpPr>
        <p:spPr>
          <a:xfrm>
            <a:off x="5167500" y="17583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/>
          <p:nvPr/>
        </p:nvCxnSpPr>
        <p:spPr>
          <a:xfrm rot="10800000">
            <a:off x="562100" y="20095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" name="Shape 212"/>
          <p:cNvCxnSpPr/>
          <p:nvPr/>
        </p:nvCxnSpPr>
        <p:spPr>
          <a:xfrm>
            <a:off x="5191400" y="20215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183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Shape 218"/>
          <p:cNvCxnSpPr/>
          <p:nvPr/>
        </p:nvCxnSpPr>
        <p:spPr>
          <a:xfrm>
            <a:off x="3995200" y="1139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550200" y="13905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Shape 220"/>
          <p:cNvCxnSpPr/>
          <p:nvPr/>
        </p:nvCxnSpPr>
        <p:spPr>
          <a:xfrm flipV="1">
            <a:off x="4019100" y="1401047"/>
            <a:ext cx="1137019" cy="1528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5167500" y="17583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562100" y="20095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3" name="Shape 223"/>
          <p:cNvCxnSpPr/>
          <p:nvPr/>
        </p:nvCxnSpPr>
        <p:spPr>
          <a:xfrm>
            <a:off x="5191400" y="2021525"/>
            <a:ext cx="1069108" cy="7578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4" name="Shape 224"/>
          <p:cNvCxnSpPr/>
          <p:nvPr/>
        </p:nvCxnSpPr>
        <p:spPr>
          <a:xfrm>
            <a:off x="6297850" y="24191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 rot="10800000">
            <a:off x="586050" y="2679275"/>
            <a:ext cx="5735700" cy="9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6" name="Shape 226"/>
          <p:cNvCxnSpPr/>
          <p:nvPr/>
        </p:nvCxnSpPr>
        <p:spPr>
          <a:xfrm>
            <a:off x="6321750" y="26822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183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Shape 232"/>
          <p:cNvCxnSpPr/>
          <p:nvPr/>
        </p:nvCxnSpPr>
        <p:spPr>
          <a:xfrm>
            <a:off x="3995200" y="1139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550200" y="13905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" name="Shape 234"/>
          <p:cNvCxnSpPr/>
          <p:nvPr/>
        </p:nvCxnSpPr>
        <p:spPr>
          <a:xfrm>
            <a:off x="4019100" y="1402575"/>
            <a:ext cx="1143921" cy="5374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5" name="Shape 235"/>
          <p:cNvCxnSpPr/>
          <p:nvPr/>
        </p:nvCxnSpPr>
        <p:spPr>
          <a:xfrm>
            <a:off x="5167500" y="17583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562100" y="20095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5191400" y="2021525"/>
            <a:ext cx="1103620" cy="7578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6297850" y="24191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>
            <a:off x="586050" y="2679275"/>
            <a:ext cx="5735700" cy="9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" name="Shape 240"/>
          <p:cNvCxnSpPr/>
          <p:nvPr/>
        </p:nvCxnSpPr>
        <p:spPr>
          <a:xfrm>
            <a:off x="6321750" y="2682275"/>
            <a:ext cx="1119074" cy="2491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1" name="Shape 241"/>
          <p:cNvCxnSpPr/>
          <p:nvPr/>
        </p:nvCxnSpPr>
        <p:spPr>
          <a:xfrm>
            <a:off x="7455025" y="30380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flipH="1">
            <a:off x="598125" y="3307225"/>
            <a:ext cx="6880800" cy="6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3" name="Shape 243"/>
          <p:cNvCxnSpPr/>
          <p:nvPr/>
        </p:nvCxnSpPr>
        <p:spPr>
          <a:xfrm>
            <a:off x="7478925" y="33012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Train-Test Splits: How Much Time for Modeling?</a:t>
            </a:r>
            <a:endParaRPr dirty="0"/>
          </a:p>
        </p:txBody>
      </p:sp>
      <p:sp>
        <p:nvSpPr>
          <p:cNvPr id="249" name="Shape 249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dk1"/>
                </a:solidFill>
              </a:rPr>
              <a:t>Start and end times: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feature_start_time</a:t>
            </a:r>
            <a:r>
              <a:rPr lang="en" sz="2000" b="1" dirty="0"/>
              <a:t>: </a:t>
            </a:r>
            <a:r>
              <a:rPr lang="en" sz="2000" dirty="0"/>
              <a:t>earliest time in any feature aggregation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feature_end_time</a:t>
            </a:r>
            <a:r>
              <a:rPr lang="en" sz="2000" b="1" dirty="0"/>
              <a:t>: </a:t>
            </a:r>
            <a:r>
              <a:rPr lang="en" sz="2000" dirty="0"/>
              <a:t>upper limit for data in any feature aggregation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label_start_time</a:t>
            </a:r>
            <a:r>
              <a:rPr lang="en" sz="2000" b="1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earliest time in any label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label_end_time</a:t>
            </a:r>
            <a:r>
              <a:rPr lang="en" sz="2000" b="1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upper limit for label data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 rot="10800000">
            <a:off x="550175" y="4282275"/>
            <a:ext cx="8062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2" name="Shape 252"/>
          <p:cNvCxnSpPr/>
          <p:nvPr/>
        </p:nvCxnSpPr>
        <p:spPr>
          <a:xfrm>
            <a:off x="550225" y="4533450"/>
            <a:ext cx="8074200" cy="24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For example: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feature_start_time</a:t>
            </a:r>
            <a:r>
              <a:rPr lang="en" sz="2000" b="1"/>
              <a:t>: </a:t>
            </a:r>
            <a:r>
              <a:rPr lang="en" sz="2000"/>
              <a:t>January 1, 1970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feature_end_time</a:t>
            </a:r>
            <a:r>
              <a:rPr lang="en" sz="2000" b="1"/>
              <a:t>: </a:t>
            </a:r>
            <a:r>
              <a:rPr lang="en" sz="2000"/>
              <a:t>January 1, 2016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9900FF"/>
                </a:solidFill>
              </a:rPr>
              <a:t>label_start_time</a:t>
            </a:r>
            <a:r>
              <a:rPr lang="en" sz="2000" b="1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January 1, 2011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9900FF"/>
                </a:solidFill>
              </a:rPr>
              <a:t>label_end_time</a:t>
            </a:r>
            <a:r>
              <a:rPr lang="en" sz="2000" b="1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January 1, 2016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259" name="Shape 259"/>
          <p:cNvCxnSpPr/>
          <p:nvPr/>
        </p:nvCxnSpPr>
        <p:spPr>
          <a:xfrm rot="10800000">
            <a:off x="694075" y="4270300"/>
            <a:ext cx="78585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0" name="Shape 260"/>
          <p:cNvCxnSpPr/>
          <p:nvPr/>
        </p:nvCxnSpPr>
        <p:spPr>
          <a:xfrm>
            <a:off x="2906675" y="4545425"/>
            <a:ext cx="56340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25" y="3203500"/>
            <a:ext cx="8520600" cy="7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Train-Test Splits: How Much Time for Modeling?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76750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x="538300" y="1387550"/>
            <a:ext cx="23325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 flipV="1">
            <a:off x="2876750" y="1387244"/>
            <a:ext cx="1105955" cy="330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" name="Shape 291"/>
          <p:cNvCxnSpPr>
            <a:endCxn id="292" idx="1"/>
          </p:cNvCxnSpPr>
          <p:nvPr/>
        </p:nvCxnSpPr>
        <p:spPr>
          <a:xfrm>
            <a:off x="4066900" y="1327750"/>
            <a:ext cx="3253500" cy="32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Shape 292"/>
          <p:cNvSpPr txBox="1"/>
          <p:nvPr/>
        </p:nvSpPr>
        <p:spPr>
          <a:xfrm>
            <a:off x="7320400" y="1256050"/>
            <a:ext cx="1100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Earliest </a:t>
            </a:r>
            <a:r>
              <a:rPr lang="en"/>
              <a:t>label is a train label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7688100" y="2840175"/>
            <a:ext cx="1100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Latest </a:t>
            </a:r>
            <a:r>
              <a:rPr lang="en"/>
              <a:t>label is a test label</a:t>
            </a:r>
            <a:endParaRPr/>
          </a:p>
        </p:txBody>
      </p:sp>
      <p:cxnSp>
        <p:nvCxnSpPr>
          <p:cNvPr id="294" name="Shape 294"/>
          <p:cNvCxnSpPr>
            <a:stCxn id="293" idx="2"/>
          </p:cNvCxnSpPr>
          <p:nvPr/>
        </p:nvCxnSpPr>
        <p:spPr>
          <a:xfrm rot="-5400000" flipH="1">
            <a:off x="7893450" y="3981825"/>
            <a:ext cx="1087800" cy="398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454629" y="2374189"/>
            <a:ext cx="1387389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Use the freshest data: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Start from the last split and roll back</a:t>
            </a:r>
            <a:endParaRPr dirty="0"/>
          </a:p>
        </p:txBody>
      </p:sp>
      <p:cxnSp>
        <p:nvCxnSpPr>
          <p:cNvPr id="294" name="Shape 294"/>
          <p:cNvCxnSpPr>
            <a:stCxn id="293" idx="2"/>
          </p:cNvCxnSpPr>
          <p:nvPr/>
        </p:nvCxnSpPr>
        <p:spPr>
          <a:xfrm rot="5400000">
            <a:off x="7404516" y="3700893"/>
            <a:ext cx="807727" cy="67989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704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Cross Validation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88" y="1017725"/>
            <a:ext cx="7993825" cy="39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364899" y="2374189"/>
            <a:ext cx="1477120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WHILE </a:t>
            </a:r>
            <a:r>
              <a:rPr lang="en-US" dirty="0" smtClean="0"/>
              <a:t>your labels are within the labeling time, keep moving back</a:t>
            </a:r>
            <a:r>
              <a:rPr lang="mr-IN" dirty="0" smtClean="0"/>
              <a:t>…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 flipV="1">
            <a:off x="6315727" y="3005581"/>
            <a:ext cx="1049172" cy="396961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704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364899" y="2374189"/>
            <a:ext cx="1477120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WHILE </a:t>
            </a:r>
            <a:r>
              <a:rPr lang="en-US" dirty="0" smtClean="0"/>
              <a:t>your labels are within the labeling time, keep moving back</a:t>
            </a:r>
            <a:r>
              <a:rPr lang="mr-IN" dirty="0" smtClean="0"/>
              <a:t>…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>
            <a:off x="5149217" y="2381090"/>
            <a:ext cx="2215683" cy="624492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472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364899" y="2374189"/>
            <a:ext cx="1477120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WHILE </a:t>
            </a:r>
            <a:r>
              <a:rPr lang="en-US" dirty="0" smtClean="0"/>
              <a:t>your labels are within the labeling time, keep moving back</a:t>
            </a:r>
            <a:r>
              <a:rPr lang="mr-IN" dirty="0" smtClean="0"/>
              <a:t>…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>
            <a:off x="3968901" y="1332030"/>
            <a:ext cx="3395999" cy="1673552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374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620289" y="2374189"/>
            <a:ext cx="1221730" cy="63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TOO FAR! </a:t>
            </a:r>
            <a:r>
              <a:rPr lang="en-US" dirty="0" smtClean="0"/>
              <a:t>Stop making splits!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>
            <a:off x="2823109" y="1069778"/>
            <a:ext cx="4797181" cy="1621891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930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Configuring </a:t>
            </a:r>
            <a:r>
              <a:rPr lang="en" dirty="0" smtClean="0"/>
              <a:t>Labels</a:t>
            </a:r>
            <a:endParaRPr dirty="0"/>
          </a:p>
        </p:txBody>
      </p:sp>
      <p:sp>
        <p:nvSpPr>
          <p:cNvPr id="300" name="Shape 300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Labels aggregate data over a fixed time period, beginning at the feature label cut point (as of date), and assign a score.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For example: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Will this property have a housing code violation in the next year?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Shape 302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019100" y="4425800"/>
            <a:ext cx="12201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Labels aggregate data over a fixed time period, beginning at the feature label cut point, and assign a score. 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Will this property have a housing code violation in the next year?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many bookings will this person have in the next six months?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Shape 312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4019100" y="4425800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Configuring </a:t>
            </a:r>
            <a:r>
              <a:rPr lang="en" dirty="0" smtClean="0"/>
              <a:t>Labels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The length of time aggregated into the label is the </a:t>
            </a:r>
            <a:r>
              <a:rPr lang="en" sz="2000" b="1" dirty="0">
                <a:solidFill>
                  <a:schemeClr val="dk1"/>
                </a:solidFill>
              </a:rPr>
              <a:t>label timespan. </a:t>
            </a:r>
            <a:r>
              <a:rPr lang="en" sz="2000" dirty="0">
                <a:solidFill>
                  <a:schemeClr val="dk1"/>
                </a:solidFill>
              </a:rPr>
              <a:t>It can be configured separately for train and test labels.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train_label_timespan</a:t>
            </a:r>
            <a:r>
              <a:rPr lang="en" sz="2000" b="1" dirty="0">
                <a:solidFill>
                  <a:schemeClr val="dk1"/>
                </a:solidFill>
              </a:rPr>
              <a:t>:</a:t>
            </a:r>
            <a:r>
              <a:rPr lang="en" sz="2000" dirty="0">
                <a:solidFill>
                  <a:schemeClr val="dk1"/>
                </a:solidFill>
              </a:rPr>
              <a:t> how much time is aggregated into labels in the training matrix?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accent5"/>
                </a:solidFill>
              </a:rPr>
              <a:t>test_label_timespan</a:t>
            </a:r>
            <a:r>
              <a:rPr lang="en" sz="2000" b="1" dirty="0">
                <a:solidFill>
                  <a:schemeClr val="dk1"/>
                </a:solidFill>
              </a:rPr>
              <a:t>:</a:t>
            </a:r>
            <a:r>
              <a:rPr lang="en" sz="2000" dirty="0">
                <a:solidFill>
                  <a:schemeClr val="dk1"/>
                </a:solidFill>
              </a:rPr>
              <a:t> how much time is aggregated into labels in the test matrix?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Shape 322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4019100" y="4425800"/>
            <a:ext cx="540010" cy="268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5" name="Shape 325"/>
          <p:cNvCxnSpPr/>
          <p:nvPr/>
        </p:nvCxnSpPr>
        <p:spPr>
          <a:xfrm>
            <a:off x="4559450" y="44773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553450" y="4731175"/>
            <a:ext cx="4029900" cy="15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4583350" y="47404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Configuring </a:t>
            </a:r>
            <a:r>
              <a:rPr lang="en" dirty="0" smtClean="0"/>
              <a:t>Labels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Shape 332"/>
          <p:cNvGraphicFramePr/>
          <p:nvPr/>
        </p:nvGraphicFramePr>
        <p:xfrm>
          <a:off x="932975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Shape 333"/>
          <p:cNvGraphicFramePr/>
          <p:nvPr/>
        </p:nvGraphicFramePr>
        <p:xfrm>
          <a:off x="932975" y="27345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4" name="Shape 334"/>
          <p:cNvSpPr txBox="1"/>
          <p:nvPr/>
        </p:nvSpPr>
        <p:spPr>
          <a:xfrm>
            <a:off x="239075" y="134450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  <p:sp>
        <p:nvSpPr>
          <p:cNvPr id="335" name="Shape 335"/>
          <p:cNvSpPr txBox="1"/>
          <p:nvPr/>
        </p:nvSpPr>
        <p:spPr>
          <a:xfrm>
            <a:off x="239075" y="3709800"/>
            <a:ext cx="6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often to retrain the model?</a:t>
            </a:r>
            <a:endParaRPr dirty="0"/>
          </a:p>
        </p:txBody>
      </p:sp>
      <p:sp>
        <p:nvSpPr>
          <p:cNvPr id="341" name="Shape 341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You can retrain models after any arbitrary amount of time, called the </a:t>
            </a:r>
            <a:r>
              <a:rPr lang="en" sz="2000" b="1">
                <a:solidFill>
                  <a:schemeClr val="dk1"/>
                </a:solidFill>
              </a:rPr>
              <a:t>model update frequency. </a:t>
            </a:r>
            <a:r>
              <a:rPr lang="en" sz="2000">
                <a:solidFill>
                  <a:schemeClr val="dk1"/>
                </a:solidFill>
              </a:rPr>
              <a:t>For example...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40922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/>
          <p:nvPr/>
        </p:nvCxnSpPr>
        <p:spPr>
          <a:xfrm>
            <a:off x="3461850" y="33172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 flipH="1">
            <a:off x="571125" y="3548375"/>
            <a:ext cx="2901300" cy="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5" name="Shape 345"/>
          <p:cNvCxnSpPr/>
          <p:nvPr/>
        </p:nvCxnSpPr>
        <p:spPr>
          <a:xfrm flipV="1">
            <a:off x="3472425" y="3549300"/>
            <a:ext cx="522223" cy="99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4584375" y="43301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590550" y="4561525"/>
            <a:ext cx="4010400" cy="1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4600950" y="4568375"/>
            <a:ext cx="609461" cy="1213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9" name="Shape 349"/>
          <p:cNvCxnSpPr/>
          <p:nvPr/>
        </p:nvCxnSpPr>
        <p:spPr>
          <a:xfrm>
            <a:off x="5201900" y="45821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596500" y="48332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5225800" y="48452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3986325" y="35902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flipH="1">
            <a:off x="564200" y="3830500"/>
            <a:ext cx="3472500" cy="21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4" name="Shape 354"/>
          <p:cNvCxnSpPr/>
          <p:nvPr/>
        </p:nvCxnSpPr>
        <p:spPr>
          <a:xfrm rot="10800000" flipH="1">
            <a:off x="3986325" y="3828025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462752" y="4222256"/>
            <a:ext cx="112892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56" name="Shape 356"/>
          <p:cNvSpPr/>
          <p:nvPr/>
        </p:nvSpPr>
        <p:spPr>
          <a:xfrm>
            <a:off x="4156025" y="3956009"/>
            <a:ext cx="2843050" cy="493025"/>
          </a:xfrm>
          <a:custGeom>
            <a:avLst/>
            <a:gdLst/>
            <a:ahLst/>
            <a:cxnLst/>
            <a:rect l="0" t="0" r="0" b="0"/>
            <a:pathLst>
              <a:path w="113722" h="19721" extrusionOk="0">
                <a:moveTo>
                  <a:pt x="0" y="8869"/>
                </a:moveTo>
                <a:cubicBezTo>
                  <a:pt x="3834" y="7422"/>
                  <a:pt x="7669" y="-1186"/>
                  <a:pt x="23005" y="188"/>
                </a:cubicBezTo>
                <a:cubicBezTo>
                  <a:pt x="38342" y="1563"/>
                  <a:pt x="76900" y="13861"/>
                  <a:pt x="92019" y="17116"/>
                </a:cubicBezTo>
                <a:cubicBezTo>
                  <a:pt x="107139" y="20372"/>
                  <a:pt x="110105" y="19287"/>
                  <a:pt x="113722" y="197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/>
          <p:nvPr/>
        </p:nvSpPr>
        <p:spPr>
          <a:xfrm>
            <a:off x="7107575" y="3795775"/>
            <a:ext cx="1665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year between training feature-label splits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Shape 362"/>
          <p:cNvCxnSpPr/>
          <p:nvPr/>
        </p:nvCxnSpPr>
        <p:spPr>
          <a:xfrm>
            <a:off x="3418425" y="1179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527700" y="1410675"/>
            <a:ext cx="2901300" cy="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3429000" y="1421525"/>
            <a:ext cx="522228" cy="36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5" name="Shape 365"/>
          <p:cNvCxnSpPr/>
          <p:nvPr/>
        </p:nvCxnSpPr>
        <p:spPr>
          <a:xfrm>
            <a:off x="4540950" y="21924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547125" y="2423825"/>
            <a:ext cx="4010400" cy="1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7" name="Shape 367"/>
          <p:cNvCxnSpPr/>
          <p:nvPr/>
        </p:nvCxnSpPr>
        <p:spPr>
          <a:xfrm>
            <a:off x="4557525" y="2430675"/>
            <a:ext cx="609466" cy="65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Shape 368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Shape 370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1" name="Shape 371"/>
          <p:cNvCxnSpPr/>
          <p:nvPr/>
        </p:nvCxnSpPr>
        <p:spPr>
          <a:xfrm>
            <a:off x="3942900" y="1452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 flipH="1">
            <a:off x="520775" y="1692800"/>
            <a:ext cx="3472500" cy="21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3" name="Shape 373"/>
          <p:cNvCxnSpPr/>
          <p:nvPr/>
        </p:nvCxnSpPr>
        <p:spPr>
          <a:xfrm rot="10800000" flipH="1">
            <a:off x="3942900" y="1690325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5762025" y="32716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x="536725" y="3476650"/>
            <a:ext cx="5247000" cy="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6" name="Shape 376"/>
          <p:cNvCxnSpPr/>
          <p:nvPr/>
        </p:nvCxnSpPr>
        <p:spPr>
          <a:xfrm>
            <a:off x="5794575" y="3483250"/>
            <a:ext cx="533903" cy="9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9" name="Shape 379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6912238" y="4275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553500" y="4524975"/>
            <a:ext cx="6369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2" name="Shape 382"/>
          <p:cNvCxnSpPr/>
          <p:nvPr/>
        </p:nvCxnSpPr>
        <p:spPr>
          <a:xfrm>
            <a:off x="6912250" y="4514125"/>
            <a:ext cx="545151" cy="1204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5" name="Shape 385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1035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355"/>
          <p:cNvCxnSpPr/>
          <p:nvPr/>
        </p:nvCxnSpPr>
        <p:spPr>
          <a:xfrm>
            <a:off x="3397622" y="2040576"/>
            <a:ext cx="112892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7" name="Shape 356"/>
          <p:cNvSpPr/>
          <p:nvPr/>
        </p:nvSpPr>
        <p:spPr>
          <a:xfrm>
            <a:off x="4090895" y="1774329"/>
            <a:ext cx="2843050" cy="493025"/>
          </a:xfrm>
          <a:custGeom>
            <a:avLst/>
            <a:gdLst/>
            <a:ahLst/>
            <a:cxnLst/>
            <a:rect l="0" t="0" r="0" b="0"/>
            <a:pathLst>
              <a:path w="113722" h="19721" extrusionOk="0">
                <a:moveTo>
                  <a:pt x="0" y="8869"/>
                </a:moveTo>
                <a:cubicBezTo>
                  <a:pt x="3834" y="7422"/>
                  <a:pt x="7669" y="-1186"/>
                  <a:pt x="23005" y="188"/>
                </a:cubicBezTo>
                <a:cubicBezTo>
                  <a:pt x="38342" y="1563"/>
                  <a:pt x="76900" y="13861"/>
                  <a:pt x="92019" y="17116"/>
                </a:cubicBezTo>
                <a:cubicBezTo>
                  <a:pt x="107139" y="20372"/>
                  <a:pt x="110105" y="19287"/>
                  <a:pt x="113722" y="197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57"/>
          <p:cNvSpPr txBox="1"/>
          <p:nvPr/>
        </p:nvSpPr>
        <p:spPr>
          <a:xfrm>
            <a:off x="7042445" y="1614095"/>
            <a:ext cx="1665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year between training feature-label splits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83550" y="456580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91350" y="428235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78000" y="3573263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85800" y="3289813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77250" y="259150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85050" y="230805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Cross Validation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80550" y="2294900"/>
            <a:ext cx="14343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Features</a:t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914850" y="2294900"/>
            <a:ext cx="1101300" cy="287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Label</a:t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475550" y="1316250"/>
            <a:ext cx="8372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Shape 76"/>
          <p:cNvSpPr txBox="1"/>
          <p:nvPr/>
        </p:nvSpPr>
        <p:spPr>
          <a:xfrm>
            <a:off x="4158150" y="963600"/>
            <a:ext cx="8277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80550" y="2589116"/>
            <a:ext cx="2535600" cy="28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Features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023550" y="2589116"/>
            <a:ext cx="1101300" cy="287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Label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80550" y="1491175"/>
            <a:ext cx="8372400" cy="313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80550" y="3284425"/>
            <a:ext cx="2535600" cy="2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Features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016150" y="3284425"/>
            <a:ext cx="1101300" cy="295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Label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80550" y="3587249"/>
            <a:ext cx="3644400" cy="29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Features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117450" y="3591699"/>
            <a:ext cx="1101300" cy="295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Label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80550" y="4273950"/>
            <a:ext cx="4738200" cy="28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Features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218750" y="4273950"/>
            <a:ext cx="1101300" cy="28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Label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80550" y="4563581"/>
            <a:ext cx="5839500" cy="283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Features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320050" y="4563581"/>
            <a:ext cx="1101300" cy="28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Label</a:t>
            </a:r>
            <a:endParaRPr/>
          </a:p>
        </p:txBody>
      </p:sp>
      <p:cxnSp>
        <p:nvCxnSpPr>
          <p:cNvPr id="88" name="Shape 88"/>
          <p:cNvCxnSpPr>
            <a:stCxn id="79" idx="2"/>
            <a:endCxn id="71" idx="0"/>
          </p:cNvCxnSpPr>
          <p:nvPr/>
        </p:nvCxnSpPr>
        <p:spPr>
          <a:xfrm>
            <a:off x="4666750" y="1804975"/>
            <a:ext cx="4500" cy="50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Shape 89"/>
          <p:cNvCxnSpPr>
            <a:stCxn id="70" idx="2"/>
            <a:endCxn id="69" idx="0"/>
          </p:cNvCxnSpPr>
          <p:nvPr/>
        </p:nvCxnSpPr>
        <p:spPr>
          <a:xfrm>
            <a:off x="4663450" y="2878900"/>
            <a:ext cx="870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Shape 90"/>
          <p:cNvCxnSpPr>
            <a:stCxn id="83" idx="2"/>
          </p:cNvCxnSpPr>
          <p:nvPr/>
        </p:nvCxnSpPr>
        <p:spPr>
          <a:xfrm flipH="1">
            <a:off x="4667800" y="3887499"/>
            <a:ext cx="300" cy="39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Shape 391"/>
          <p:cNvCxnSpPr/>
          <p:nvPr/>
        </p:nvCxnSpPr>
        <p:spPr>
          <a:xfrm flipH="1">
            <a:off x="526525" y="954900"/>
            <a:ext cx="2338200" cy="19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2" name="Shape 392"/>
          <p:cNvCxnSpPr/>
          <p:nvPr/>
        </p:nvCxnSpPr>
        <p:spPr>
          <a:xfrm>
            <a:off x="2819188" y="952800"/>
            <a:ext cx="564300" cy="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x="470625" y="2665613"/>
            <a:ext cx="4010400" cy="1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4" name="Shape 394"/>
          <p:cNvCxnSpPr/>
          <p:nvPr/>
        </p:nvCxnSpPr>
        <p:spPr>
          <a:xfrm>
            <a:off x="4481025" y="2672463"/>
            <a:ext cx="654600" cy="2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5" name="Shape 395"/>
          <p:cNvCxnSpPr/>
          <p:nvPr/>
        </p:nvCxnSpPr>
        <p:spPr>
          <a:xfrm rot="10800000">
            <a:off x="488475" y="2816338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6" name="Shape 396"/>
          <p:cNvCxnSpPr/>
          <p:nvPr/>
        </p:nvCxnSpPr>
        <p:spPr>
          <a:xfrm>
            <a:off x="5117775" y="282833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7" name="Shape 397"/>
          <p:cNvCxnSpPr/>
          <p:nvPr/>
        </p:nvCxnSpPr>
        <p:spPr>
          <a:xfrm flipH="1">
            <a:off x="523300" y="1161075"/>
            <a:ext cx="2862300" cy="15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3386838" y="1171838"/>
            <a:ext cx="1150200" cy="45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9" name="Shape 399"/>
          <p:cNvCxnSpPr/>
          <p:nvPr/>
        </p:nvCxnSpPr>
        <p:spPr>
          <a:xfrm rot="10800000">
            <a:off x="482213" y="3797900"/>
            <a:ext cx="5247000" cy="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0" name="Shape 400"/>
          <p:cNvCxnSpPr/>
          <p:nvPr/>
        </p:nvCxnSpPr>
        <p:spPr>
          <a:xfrm>
            <a:off x="5740063" y="3804500"/>
            <a:ext cx="586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1" name="Shape 401"/>
          <p:cNvCxnSpPr/>
          <p:nvPr/>
        </p:nvCxnSpPr>
        <p:spPr>
          <a:xfrm rot="10800000">
            <a:off x="494538" y="39565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6313938" y="3974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3" name="Shape 403"/>
          <p:cNvCxnSpPr/>
          <p:nvPr/>
        </p:nvCxnSpPr>
        <p:spPr>
          <a:xfrm rot="10800000">
            <a:off x="505012" y="4853625"/>
            <a:ext cx="6369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4" name="Shape 404"/>
          <p:cNvCxnSpPr/>
          <p:nvPr/>
        </p:nvCxnSpPr>
        <p:spPr>
          <a:xfrm flipV="1">
            <a:off x="6918038" y="4840941"/>
            <a:ext cx="506798" cy="183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5" name="Shape 405"/>
          <p:cNvCxnSpPr/>
          <p:nvPr/>
        </p:nvCxnSpPr>
        <p:spPr>
          <a:xfrm rot="10800000">
            <a:off x="500688" y="501377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7423188" y="50086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1035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Shape 408"/>
          <p:cNvCxnSpPr/>
          <p:nvPr/>
        </p:nvCxnSpPr>
        <p:spPr>
          <a:xfrm>
            <a:off x="6342000" y="4189188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526538" y="4281888"/>
            <a:ext cx="5803200" cy="28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0" name="Shape 410"/>
          <p:cNvCxnSpPr/>
          <p:nvPr/>
        </p:nvCxnSpPr>
        <p:spPr>
          <a:xfrm>
            <a:off x="6340588" y="4310388"/>
            <a:ext cx="586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1" name="Shape 411"/>
          <p:cNvCxnSpPr/>
          <p:nvPr/>
        </p:nvCxnSpPr>
        <p:spPr>
          <a:xfrm rot="10800000">
            <a:off x="526513" y="4466325"/>
            <a:ext cx="6371100" cy="6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2" name="Shape 412"/>
          <p:cNvCxnSpPr/>
          <p:nvPr/>
        </p:nvCxnSpPr>
        <p:spPr>
          <a:xfrm>
            <a:off x="6938075" y="445533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3" name="Shape 413"/>
          <p:cNvCxnSpPr/>
          <p:nvPr/>
        </p:nvCxnSpPr>
        <p:spPr>
          <a:xfrm>
            <a:off x="6914250" y="433210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7423200" y="48762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>
            <a:off x="6894838" y="47156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Shape 416"/>
          <p:cNvCxnSpPr/>
          <p:nvPr/>
        </p:nvCxnSpPr>
        <p:spPr>
          <a:xfrm>
            <a:off x="5740063" y="368085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6313938" y="384100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5117775" y="273420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Shape 419"/>
          <p:cNvCxnSpPr/>
          <p:nvPr/>
        </p:nvCxnSpPr>
        <p:spPr>
          <a:xfrm>
            <a:off x="4472750" y="253646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 rot="10800000">
            <a:off x="484225" y="3243238"/>
            <a:ext cx="4609500" cy="27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Shape 421"/>
          <p:cNvCxnSpPr/>
          <p:nvPr/>
        </p:nvCxnSpPr>
        <p:spPr>
          <a:xfrm>
            <a:off x="5093725" y="3259388"/>
            <a:ext cx="654600" cy="2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473575" y="3416763"/>
            <a:ext cx="5256900" cy="4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" name="Shape 423"/>
          <p:cNvCxnSpPr/>
          <p:nvPr/>
        </p:nvCxnSpPr>
        <p:spPr>
          <a:xfrm>
            <a:off x="5730475" y="34152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4" name="Shape 424"/>
          <p:cNvCxnSpPr/>
          <p:nvPr/>
        </p:nvCxnSpPr>
        <p:spPr>
          <a:xfrm>
            <a:off x="5730475" y="33211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5085450" y="3123388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>
            <a:off x="2856213" y="83195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Shape 427"/>
          <p:cNvCxnSpPr/>
          <p:nvPr/>
        </p:nvCxnSpPr>
        <p:spPr>
          <a:xfrm>
            <a:off x="3365213" y="102781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500563" y="2085550"/>
            <a:ext cx="3488100" cy="13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3988663" y="2109600"/>
            <a:ext cx="564300" cy="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533113" y="2287875"/>
            <a:ext cx="4023300" cy="25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1" name="Shape 431"/>
          <p:cNvCxnSpPr/>
          <p:nvPr/>
        </p:nvCxnSpPr>
        <p:spPr>
          <a:xfrm rot="10800000" flipH="1">
            <a:off x="4506038" y="228540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2" name="Shape 432"/>
          <p:cNvCxnSpPr/>
          <p:nvPr/>
        </p:nvCxnSpPr>
        <p:spPr>
          <a:xfrm>
            <a:off x="3959513" y="19663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Shape 433"/>
          <p:cNvCxnSpPr/>
          <p:nvPr/>
        </p:nvCxnSpPr>
        <p:spPr>
          <a:xfrm>
            <a:off x="4506038" y="216331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 flipH="1">
            <a:off x="494425" y="1510088"/>
            <a:ext cx="2901300" cy="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5" name="Shape 435"/>
          <p:cNvCxnSpPr/>
          <p:nvPr/>
        </p:nvCxnSpPr>
        <p:spPr>
          <a:xfrm>
            <a:off x="3377425" y="1513988"/>
            <a:ext cx="564300" cy="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6" name="Shape 436"/>
          <p:cNvCxnSpPr/>
          <p:nvPr/>
        </p:nvCxnSpPr>
        <p:spPr>
          <a:xfrm flipH="1">
            <a:off x="501825" y="1714952"/>
            <a:ext cx="3416838" cy="26773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915700" y="170520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8" name="Shape 438"/>
          <p:cNvCxnSpPr/>
          <p:nvPr/>
        </p:nvCxnSpPr>
        <p:spPr>
          <a:xfrm>
            <a:off x="3377425" y="139857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Shape 439"/>
          <p:cNvCxnSpPr/>
          <p:nvPr/>
        </p:nvCxnSpPr>
        <p:spPr>
          <a:xfrm>
            <a:off x="3923950" y="159556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355"/>
          <p:cNvCxnSpPr/>
          <p:nvPr/>
        </p:nvCxnSpPr>
        <p:spPr>
          <a:xfrm>
            <a:off x="3375912" y="1921181"/>
            <a:ext cx="5644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Shape 356"/>
          <p:cNvSpPr/>
          <p:nvPr/>
        </p:nvSpPr>
        <p:spPr>
          <a:xfrm>
            <a:off x="4069185" y="1654934"/>
            <a:ext cx="2843050" cy="493025"/>
          </a:xfrm>
          <a:custGeom>
            <a:avLst/>
            <a:gdLst/>
            <a:ahLst/>
            <a:cxnLst/>
            <a:rect l="0" t="0" r="0" b="0"/>
            <a:pathLst>
              <a:path w="113722" h="19721" extrusionOk="0">
                <a:moveTo>
                  <a:pt x="0" y="8869"/>
                </a:moveTo>
                <a:cubicBezTo>
                  <a:pt x="3834" y="7422"/>
                  <a:pt x="7669" y="-1186"/>
                  <a:pt x="23005" y="188"/>
                </a:cubicBezTo>
                <a:cubicBezTo>
                  <a:pt x="38342" y="1563"/>
                  <a:pt x="76900" y="13861"/>
                  <a:pt x="92019" y="17116"/>
                </a:cubicBezTo>
                <a:cubicBezTo>
                  <a:pt x="107139" y="20372"/>
                  <a:pt x="110105" y="19287"/>
                  <a:pt x="113722" y="197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357"/>
          <p:cNvSpPr txBox="1"/>
          <p:nvPr/>
        </p:nvSpPr>
        <p:spPr>
          <a:xfrm>
            <a:off x="7020735" y="1494700"/>
            <a:ext cx="1665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6 months </a:t>
            </a:r>
            <a:r>
              <a:rPr lang="en" dirty="0" smtClean="0"/>
              <a:t>between </a:t>
            </a:r>
            <a:r>
              <a:rPr lang="en" dirty="0"/>
              <a:t>training feature-label splits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many rows to put in the matrix?</a:t>
            </a:r>
            <a:endParaRPr dirty="0"/>
          </a:p>
        </p:txBody>
      </p:sp>
      <p:sp>
        <p:nvSpPr>
          <p:cNvPr id="445" name="Shape 445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dk1"/>
                </a:solidFill>
              </a:rPr>
              <a:t>So far, all of the matrices have one row per entity. We train on one time (July 1, 2012) and test on one time (January 1, 2013).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Shape 447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9" name="Shape 449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444850" y="4600975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2" name="Shape 452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" name="Shape 457"/>
          <p:cNvGraphicFramePr/>
          <p:nvPr/>
        </p:nvGraphicFramePr>
        <p:xfrm>
          <a:off x="932975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58" name="Shape 458"/>
          <p:cNvGraphicFramePr/>
          <p:nvPr/>
        </p:nvGraphicFramePr>
        <p:xfrm>
          <a:off x="932975" y="27345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59" name="Shape 459"/>
          <p:cNvSpPr txBox="1"/>
          <p:nvPr/>
        </p:nvSpPr>
        <p:spPr>
          <a:xfrm>
            <a:off x="239075" y="134450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  <p:sp>
        <p:nvSpPr>
          <p:cNvPr id="460" name="Shape 460"/>
          <p:cNvSpPr txBox="1"/>
          <p:nvPr/>
        </p:nvSpPr>
        <p:spPr>
          <a:xfrm>
            <a:off x="239075" y="3709800"/>
            <a:ext cx="6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Temporal “oversampling”</a:t>
            </a:r>
            <a:endParaRPr dirty="0"/>
          </a:p>
        </p:txBody>
      </p:sp>
      <p:sp>
        <p:nvSpPr>
          <p:cNvPr id="466" name="Shape 466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So far, all of the matrices have one row per entity. We train on one time (January 1, 2012) and test on one time (July 1, 2012).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But we can train the </a:t>
            </a:r>
            <a:r>
              <a:rPr lang="en" sz="2000" b="1">
                <a:solidFill>
                  <a:schemeClr val="dk1"/>
                </a:solidFill>
              </a:rPr>
              <a:t>same model</a:t>
            </a:r>
            <a:r>
              <a:rPr lang="en" sz="2000">
                <a:solidFill>
                  <a:schemeClr val="dk1"/>
                </a:solidFill>
              </a:rPr>
              <a:t> on multiple dates….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Shape 468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0" name="Shape 470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1" name="Shape 471"/>
          <p:cNvCxnSpPr/>
          <p:nvPr/>
        </p:nvCxnSpPr>
        <p:spPr>
          <a:xfrm flipH="1" flipV="1">
            <a:off x="434201" y="4591296"/>
            <a:ext cx="4624570" cy="315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Shape 473"/>
          <p:cNvCxnSpPr/>
          <p:nvPr/>
        </p:nvCxnSpPr>
        <p:spPr>
          <a:xfrm>
            <a:off x="3840000" y="39106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412500" y="40582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5" name="Shape 475"/>
          <p:cNvCxnSpPr/>
          <p:nvPr/>
        </p:nvCxnSpPr>
        <p:spPr>
          <a:xfrm>
            <a:off x="3840000" y="4069363"/>
            <a:ext cx="556284" cy="93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6" name="Shape 476"/>
          <p:cNvCxnSpPr/>
          <p:nvPr/>
        </p:nvCxnSpPr>
        <p:spPr>
          <a:xfrm>
            <a:off x="3305350" y="36733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Shape 477"/>
          <p:cNvCxnSpPr/>
          <p:nvPr/>
        </p:nvCxnSpPr>
        <p:spPr>
          <a:xfrm rot="10800000">
            <a:off x="401350" y="38305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8" name="Shape 478"/>
          <p:cNvCxnSpPr/>
          <p:nvPr/>
        </p:nvCxnSpPr>
        <p:spPr>
          <a:xfrm flipV="1">
            <a:off x="3305350" y="3831507"/>
            <a:ext cx="548183" cy="531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9" name="Shape 479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" name="Shape 484"/>
          <p:cNvGraphicFramePr/>
          <p:nvPr/>
        </p:nvGraphicFramePr>
        <p:xfrm>
          <a:off x="932975" y="133500"/>
          <a:ext cx="7990500" cy="48765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2011-07-01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2011-07-01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2011-07-01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85" name="Shape 485"/>
          <p:cNvSpPr txBox="1"/>
          <p:nvPr/>
        </p:nvSpPr>
        <p:spPr>
          <a:xfrm>
            <a:off x="239075" y="257175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Temporal Parameters (Timechop)</a:t>
            </a:r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dk1"/>
                </a:solidFill>
              </a:rPr>
              <a:t>How many as of dates are in a training matrix depends on 2 parameters: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666666"/>
                </a:solidFill>
              </a:rPr>
              <a:t>training_as_of_date_frequency</a:t>
            </a:r>
            <a:r>
              <a:rPr lang="en" sz="2000" b="1" dirty="0">
                <a:solidFill>
                  <a:schemeClr val="dk1"/>
                </a:solidFill>
              </a:rPr>
              <a:t>:</a:t>
            </a:r>
            <a:r>
              <a:rPr lang="en" sz="2000" dirty="0">
                <a:solidFill>
                  <a:schemeClr val="dk1"/>
                </a:solidFill>
              </a:rPr>
              <a:t> how much time between dates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CC0000"/>
                </a:solidFill>
              </a:rPr>
              <a:t>max_training_history</a:t>
            </a:r>
            <a:r>
              <a:rPr lang="en" sz="2000" b="1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how much time between first and last training as of dates (at most)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5" name="Shape 495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6" name="Shape 496"/>
          <p:cNvCxnSpPr/>
          <p:nvPr/>
        </p:nvCxnSpPr>
        <p:spPr>
          <a:xfrm rot="10800000">
            <a:off x="444850" y="4600975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7" name="Shape 497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8" name="Shape 498"/>
          <p:cNvCxnSpPr/>
          <p:nvPr/>
        </p:nvCxnSpPr>
        <p:spPr>
          <a:xfrm>
            <a:off x="3840000" y="39106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Shape 499"/>
          <p:cNvCxnSpPr/>
          <p:nvPr/>
        </p:nvCxnSpPr>
        <p:spPr>
          <a:xfrm rot="10800000">
            <a:off x="412500" y="40582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Shape 500"/>
          <p:cNvCxnSpPr/>
          <p:nvPr/>
        </p:nvCxnSpPr>
        <p:spPr>
          <a:xfrm>
            <a:off x="3840000" y="4069363"/>
            <a:ext cx="567139" cy="1178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3305350" y="36733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>
            <a:off x="401350" y="38305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3305350" y="38320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4" name="Shape 504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4407139" y="3907486"/>
            <a:ext cx="618737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06" name="Shape 506"/>
          <p:cNvCxnSpPr/>
          <p:nvPr/>
        </p:nvCxnSpPr>
        <p:spPr>
          <a:xfrm>
            <a:off x="3289072" y="3516738"/>
            <a:ext cx="1085502" cy="10854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07" name="Shape 507"/>
          <p:cNvSpPr/>
          <p:nvPr/>
        </p:nvSpPr>
        <p:spPr>
          <a:xfrm>
            <a:off x="3928150" y="3314145"/>
            <a:ext cx="1866425" cy="275425"/>
          </a:xfrm>
          <a:custGeom>
            <a:avLst/>
            <a:gdLst/>
            <a:ahLst/>
            <a:cxnLst/>
            <a:rect l="0" t="0" r="0" b="0"/>
            <a:pathLst>
              <a:path w="74657" h="11017" extrusionOk="0">
                <a:moveTo>
                  <a:pt x="0" y="4160"/>
                </a:moveTo>
                <a:cubicBezTo>
                  <a:pt x="3328" y="3509"/>
                  <a:pt x="12516" y="-760"/>
                  <a:pt x="19967" y="253"/>
                </a:cubicBezTo>
                <a:cubicBezTo>
                  <a:pt x="27418" y="1266"/>
                  <a:pt x="35593" y="8573"/>
                  <a:pt x="44708" y="10237"/>
                </a:cubicBezTo>
                <a:cubicBezTo>
                  <a:pt x="53823" y="11901"/>
                  <a:pt x="69666" y="10237"/>
                  <a:pt x="74657" y="1023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/>
          <p:nvPr/>
        </p:nvSpPr>
        <p:spPr>
          <a:xfrm>
            <a:off x="5881375" y="3338950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training history of 1 year</a:t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4742000" y="3982425"/>
            <a:ext cx="1833875" cy="178900"/>
          </a:xfrm>
          <a:custGeom>
            <a:avLst/>
            <a:gdLst/>
            <a:ahLst/>
            <a:cxnLst/>
            <a:rect l="0" t="0" r="0" b="0"/>
            <a:pathLst>
              <a:path w="73355" h="7156" extrusionOk="0">
                <a:moveTo>
                  <a:pt x="0" y="0"/>
                </a:moveTo>
                <a:cubicBezTo>
                  <a:pt x="2026" y="1085"/>
                  <a:pt x="-72" y="5353"/>
                  <a:pt x="12154" y="6510"/>
                </a:cubicBezTo>
                <a:cubicBezTo>
                  <a:pt x="24380" y="7667"/>
                  <a:pt x="63155" y="6872"/>
                  <a:pt x="73355" y="694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Shape 510"/>
          <p:cNvSpPr txBox="1"/>
          <p:nvPr/>
        </p:nvSpPr>
        <p:spPr>
          <a:xfrm>
            <a:off x="6679475" y="3895600"/>
            <a:ext cx="20934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as of date frequency of 6 months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5" name="Shape 495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6" name="Shape 496"/>
          <p:cNvCxnSpPr/>
          <p:nvPr/>
        </p:nvCxnSpPr>
        <p:spPr>
          <a:xfrm rot="10800000">
            <a:off x="444850" y="4600975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7" name="Shape 497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8" name="Shape 498"/>
          <p:cNvCxnSpPr/>
          <p:nvPr/>
        </p:nvCxnSpPr>
        <p:spPr>
          <a:xfrm>
            <a:off x="3840000" y="39106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Shape 499"/>
          <p:cNvCxnSpPr/>
          <p:nvPr/>
        </p:nvCxnSpPr>
        <p:spPr>
          <a:xfrm rot="10800000">
            <a:off x="412500" y="40582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Shape 500"/>
          <p:cNvCxnSpPr/>
          <p:nvPr/>
        </p:nvCxnSpPr>
        <p:spPr>
          <a:xfrm>
            <a:off x="3840000" y="4069363"/>
            <a:ext cx="567139" cy="1178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3305350" y="36733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>
            <a:off x="401350" y="38305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3305350" y="38320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4" name="Shape 504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4407139" y="3907486"/>
            <a:ext cx="618737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06" name="Shape 506"/>
          <p:cNvCxnSpPr/>
          <p:nvPr/>
        </p:nvCxnSpPr>
        <p:spPr>
          <a:xfrm>
            <a:off x="3289072" y="3516738"/>
            <a:ext cx="1085502" cy="10854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07" name="Shape 507"/>
          <p:cNvSpPr/>
          <p:nvPr/>
        </p:nvSpPr>
        <p:spPr>
          <a:xfrm>
            <a:off x="3928150" y="3314145"/>
            <a:ext cx="1866425" cy="275425"/>
          </a:xfrm>
          <a:custGeom>
            <a:avLst/>
            <a:gdLst/>
            <a:ahLst/>
            <a:cxnLst/>
            <a:rect l="0" t="0" r="0" b="0"/>
            <a:pathLst>
              <a:path w="74657" h="11017" extrusionOk="0">
                <a:moveTo>
                  <a:pt x="0" y="4160"/>
                </a:moveTo>
                <a:cubicBezTo>
                  <a:pt x="3328" y="3509"/>
                  <a:pt x="12516" y="-760"/>
                  <a:pt x="19967" y="253"/>
                </a:cubicBezTo>
                <a:cubicBezTo>
                  <a:pt x="27418" y="1266"/>
                  <a:pt x="35593" y="8573"/>
                  <a:pt x="44708" y="10237"/>
                </a:cubicBezTo>
                <a:cubicBezTo>
                  <a:pt x="53823" y="11901"/>
                  <a:pt x="69666" y="10237"/>
                  <a:pt x="74657" y="1023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/>
          <p:nvPr/>
        </p:nvSpPr>
        <p:spPr>
          <a:xfrm>
            <a:off x="5881375" y="3338950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training history of 1 year</a:t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4742000" y="3982425"/>
            <a:ext cx="1833875" cy="178900"/>
          </a:xfrm>
          <a:custGeom>
            <a:avLst/>
            <a:gdLst/>
            <a:ahLst/>
            <a:cxnLst/>
            <a:rect l="0" t="0" r="0" b="0"/>
            <a:pathLst>
              <a:path w="73355" h="7156" extrusionOk="0">
                <a:moveTo>
                  <a:pt x="0" y="0"/>
                </a:moveTo>
                <a:cubicBezTo>
                  <a:pt x="2026" y="1085"/>
                  <a:pt x="-72" y="5353"/>
                  <a:pt x="12154" y="6510"/>
                </a:cubicBezTo>
                <a:cubicBezTo>
                  <a:pt x="24380" y="7667"/>
                  <a:pt x="63155" y="6872"/>
                  <a:pt x="73355" y="694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Shape 510"/>
          <p:cNvSpPr txBox="1"/>
          <p:nvPr/>
        </p:nvSpPr>
        <p:spPr>
          <a:xfrm>
            <a:off x="6679475" y="3895600"/>
            <a:ext cx="20934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as of date frequency of 6 months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063792" y="369039"/>
            <a:ext cx="76186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last_as_of_date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train_test_split_date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mr-IN" dirty="0" smtClean="0">
                <a:latin typeface="Andale Mono"/>
                <a:cs typeface="Andale Mono"/>
              </a:rPr>
              <a:t>–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train_label_timespan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earliest_possible_as_of_date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last_as_of_date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mr-IN" dirty="0" smtClean="0">
                <a:latin typeface="Andale Mono"/>
                <a:cs typeface="Andale Mono"/>
              </a:rPr>
              <a:t>–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max_training_history</a:t>
            </a:r>
            <a:endParaRPr lang="en-US" dirty="0" smtClean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as_of_dates</a:t>
            </a:r>
            <a:r>
              <a:rPr lang="en-US" dirty="0" smtClean="0">
                <a:latin typeface="Andale Mono"/>
                <a:cs typeface="Andale Mono"/>
              </a:rPr>
              <a:t> = []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current_as_of_date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last_as_of_date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WHILE </a:t>
            </a:r>
            <a:r>
              <a:rPr lang="en-US" dirty="0" err="1">
                <a:latin typeface="Andale Mono"/>
                <a:cs typeface="Andale Mono"/>
              </a:rPr>
              <a:t>current_</a:t>
            </a:r>
            <a:r>
              <a:rPr lang="en-US" dirty="0" err="1" smtClean="0">
                <a:latin typeface="Andale Mono"/>
                <a:cs typeface="Andale Mono"/>
              </a:rPr>
              <a:t>as_of_date</a:t>
            </a:r>
            <a:r>
              <a:rPr lang="en-US" dirty="0" smtClean="0">
                <a:latin typeface="Andale Mono"/>
                <a:cs typeface="Andale Mono"/>
              </a:rPr>
              <a:t> &gt;= </a:t>
            </a:r>
            <a:r>
              <a:rPr lang="en-US" dirty="0" err="1" smtClean="0">
                <a:latin typeface="Andale Mono"/>
                <a:cs typeface="Andale Mono"/>
              </a:rPr>
              <a:t>earliest_possible_as_of_date</a:t>
            </a:r>
            <a:r>
              <a:rPr lang="en-US" dirty="0" smtClean="0">
                <a:latin typeface="Andale Mono"/>
                <a:cs typeface="Andale Mono"/>
              </a:rPr>
              <a:t>: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 smtClean="0">
                <a:latin typeface="Andale Mono"/>
                <a:cs typeface="Andale Mono"/>
              </a:rPr>
              <a:t>as_of_dates.append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current_as_of_date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>
                <a:latin typeface="Andale Mono"/>
                <a:cs typeface="Andale Mono"/>
              </a:rPr>
              <a:t>current_as_of_date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= </a:t>
            </a:r>
            <a:r>
              <a:rPr lang="en-US" dirty="0" err="1">
                <a:latin typeface="Andale Mono"/>
                <a:cs typeface="Andale Mono"/>
              </a:rPr>
              <a:t>current_as_of_date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- </a:t>
            </a:r>
            <a:r>
              <a:rPr lang="en-US" dirty="0" err="1">
                <a:solidFill>
                  <a:srgbClr val="777777"/>
                </a:solidFill>
                <a:latin typeface="Andale Mono"/>
                <a:cs typeface="Andale Mono"/>
              </a:rPr>
              <a:t>as_of_date_frequency</a:t>
            </a:r>
            <a:r>
              <a:rPr lang="en-US" dirty="0">
                <a:solidFill>
                  <a:srgbClr val="777777"/>
                </a:solidFill>
                <a:latin typeface="Andale Mono"/>
                <a:cs typeface="Andale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9032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Configuring Temporal </a:t>
            </a:r>
            <a:r>
              <a:rPr lang="en" dirty="0" smtClean="0"/>
              <a:t>Parameters</a:t>
            </a:r>
            <a:endParaRPr dirty="0"/>
          </a:p>
        </p:txBody>
      </p:sp>
      <p:sp>
        <p:nvSpPr>
          <p:cNvPr id="516" name="Shape 516"/>
          <p:cNvSpPr txBox="1"/>
          <p:nvPr/>
        </p:nvSpPr>
        <p:spPr>
          <a:xfrm>
            <a:off x="371100" y="10353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The same controls exist for test matrices, allowing you to include multiple test dates for the same model: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666666"/>
                </a:solidFill>
              </a:rPr>
              <a:t>test_as_of_date_frequency</a:t>
            </a:r>
            <a:r>
              <a:rPr lang="en" sz="2000" b="1">
                <a:solidFill>
                  <a:schemeClr val="dk1"/>
                </a:solidFill>
              </a:rPr>
              <a:t>:</a:t>
            </a:r>
            <a:r>
              <a:rPr lang="en" sz="2000">
                <a:solidFill>
                  <a:schemeClr val="dk1"/>
                </a:solidFill>
              </a:rPr>
              <a:t> how much time between dates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CC0000"/>
                </a:solidFill>
              </a:rPr>
              <a:t>test_duration</a:t>
            </a:r>
            <a:r>
              <a:rPr lang="en" sz="2000" b="1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how much time between first and last test as of dates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Shape 518"/>
          <p:cNvCxnSpPr/>
          <p:nvPr/>
        </p:nvCxnSpPr>
        <p:spPr>
          <a:xfrm>
            <a:off x="4426313" y="38153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 rot="10800000">
            <a:off x="423713" y="39518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Shape 520"/>
          <p:cNvCxnSpPr/>
          <p:nvPr/>
        </p:nvCxnSpPr>
        <p:spPr>
          <a:xfrm>
            <a:off x="4426313" y="39740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433600" y="4326800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2" name="Shape 522"/>
          <p:cNvCxnSpPr/>
          <p:nvPr/>
        </p:nvCxnSpPr>
        <p:spPr>
          <a:xfrm>
            <a:off x="5004100" y="4342700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3" name="Shape 523"/>
          <p:cNvCxnSpPr/>
          <p:nvPr/>
        </p:nvCxnSpPr>
        <p:spPr>
          <a:xfrm>
            <a:off x="3862338" y="35762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Shape 524"/>
          <p:cNvCxnSpPr/>
          <p:nvPr/>
        </p:nvCxnSpPr>
        <p:spPr>
          <a:xfrm rot="10800000">
            <a:off x="434838" y="37238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Shape 525"/>
          <p:cNvCxnSpPr/>
          <p:nvPr/>
        </p:nvCxnSpPr>
        <p:spPr>
          <a:xfrm>
            <a:off x="3862338" y="3734963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6" name="Shape 526"/>
          <p:cNvCxnSpPr/>
          <p:nvPr/>
        </p:nvCxnSpPr>
        <p:spPr>
          <a:xfrm>
            <a:off x="3327688" y="33389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423688" y="34961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8" name="Shape 528"/>
          <p:cNvCxnSpPr/>
          <p:nvPr/>
        </p:nvCxnSpPr>
        <p:spPr>
          <a:xfrm>
            <a:off x="3327688" y="34976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Shape 529"/>
          <p:cNvCxnSpPr/>
          <p:nvPr/>
        </p:nvCxnSpPr>
        <p:spPr>
          <a:xfrm>
            <a:off x="5004100" y="4187000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Shape 530"/>
          <p:cNvCxnSpPr/>
          <p:nvPr/>
        </p:nvCxnSpPr>
        <p:spPr>
          <a:xfrm>
            <a:off x="5308106" y="5047170"/>
            <a:ext cx="31479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5015021" y="4135423"/>
            <a:ext cx="911822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32" name="Shape 532"/>
          <p:cNvSpPr txBox="1"/>
          <p:nvPr/>
        </p:nvSpPr>
        <p:spPr>
          <a:xfrm>
            <a:off x="5987875" y="3627525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duration of 9 months</a:t>
            </a:r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x="6924400" y="4586925"/>
            <a:ext cx="2093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as of date frequency of 3 months</a:t>
            </a:r>
            <a:endParaRPr/>
          </a:p>
        </p:txBody>
      </p:sp>
      <p:cxnSp>
        <p:nvCxnSpPr>
          <p:cNvPr id="534" name="Shape 534"/>
          <p:cNvCxnSpPr/>
          <p:nvPr/>
        </p:nvCxnSpPr>
        <p:spPr>
          <a:xfrm rot="10800000">
            <a:off x="447400" y="4568313"/>
            <a:ext cx="4860600" cy="18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Shape 535"/>
          <p:cNvCxnSpPr/>
          <p:nvPr/>
        </p:nvCxnSpPr>
        <p:spPr>
          <a:xfrm>
            <a:off x="5308000" y="458091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6" name="Shape 536"/>
          <p:cNvCxnSpPr/>
          <p:nvPr/>
        </p:nvCxnSpPr>
        <p:spPr>
          <a:xfrm>
            <a:off x="5308000" y="442521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436725" y="4781288"/>
            <a:ext cx="5181000" cy="32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8" name="Shape 538"/>
          <p:cNvCxnSpPr/>
          <p:nvPr/>
        </p:nvCxnSpPr>
        <p:spPr>
          <a:xfrm>
            <a:off x="5617725" y="480798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9" name="Shape 539"/>
          <p:cNvCxnSpPr/>
          <p:nvPr/>
        </p:nvCxnSpPr>
        <p:spPr>
          <a:xfrm>
            <a:off x="5617725" y="465228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Shape 540"/>
          <p:cNvSpPr/>
          <p:nvPr/>
        </p:nvSpPr>
        <p:spPr>
          <a:xfrm>
            <a:off x="5452325" y="4876388"/>
            <a:ext cx="1512175" cy="107400"/>
          </a:xfrm>
          <a:custGeom>
            <a:avLst/>
            <a:gdLst/>
            <a:ahLst/>
            <a:cxnLst/>
            <a:rect l="0" t="0" r="0" b="0"/>
            <a:pathLst>
              <a:path w="60487" h="4296" extrusionOk="0">
                <a:moveTo>
                  <a:pt x="0" y="4296"/>
                </a:moveTo>
                <a:cubicBezTo>
                  <a:pt x="781" y="3586"/>
                  <a:pt x="-1277" y="107"/>
                  <a:pt x="4686" y="36"/>
                </a:cubicBezTo>
                <a:cubicBezTo>
                  <a:pt x="10650" y="-35"/>
                  <a:pt x="26481" y="3231"/>
                  <a:pt x="35781" y="3870"/>
                </a:cubicBezTo>
                <a:cubicBezTo>
                  <a:pt x="45081" y="4509"/>
                  <a:pt x="56369" y="3870"/>
                  <a:pt x="60487" y="387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/>
          <p:nvPr/>
        </p:nvSpPr>
        <p:spPr>
          <a:xfrm>
            <a:off x="5292575" y="3818811"/>
            <a:ext cx="692200" cy="259800"/>
          </a:xfrm>
          <a:custGeom>
            <a:avLst/>
            <a:gdLst/>
            <a:ahLst/>
            <a:cxnLst/>
            <a:rect l="0" t="0" r="0" b="0"/>
            <a:pathLst>
              <a:path w="27688" h="10392" extrusionOk="0">
                <a:moveTo>
                  <a:pt x="0" y="10392"/>
                </a:moveTo>
                <a:cubicBezTo>
                  <a:pt x="923" y="8830"/>
                  <a:pt x="923" y="2725"/>
                  <a:pt x="5538" y="1021"/>
                </a:cubicBezTo>
                <a:cubicBezTo>
                  <a:pt x="10153" y="-683"/>
                  <a:pt x="23996" y="311"/>
                  <a:pt x="27688" y="169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Shape 518"/>
          <p:cNvCxnSpPr/>
          <p:nvPr/>
        </p:nvCxnSpPr>
        <p:spPr>
          <a:xfrm>
            <a:off x="4426313" y="38153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 rot="10800000">
            <a:off x="423713" y="39518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Shape 520"/>
          <p:cNvCxnSpPr/>
          <p:nvPr/>
        </p:nvCxnSpPr>
        <p:spPr>
          <a:xfrm>
            <a:off x="4426313" y="39740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433600" y="4326800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2" name="Shape 522"/>
          <p:cNvCxnSpPr/>
          <p:nvPr/>
        </p:nvCxnSpPr>
        <p:spPr>
          <a:xfrm>
            <a:off x="5004100" y="4342700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3" name="Shape 523"/>
          <p:cNvCxnSpPr/>
          <p:nvPr/>
        </p:nvCxnSpPr>
        <p:spPr>
          <a:xfrm>
            <a:off x="3862338" y="35762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Shape 524"/>
          <p:cNvCxnSpPr/>
          <p:nvPr/>
        </p:nvCxnSpPr>
        <p:spPr>
          <a:xfrm rot="10800000">
            <a:off x="434838" y="37238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Shape 525"/>
          <p:cNvCxnSpPr/>
          <p:nvPr/>
        </p:nvCxnSpPr>
        <p:spPr>
          <a:xfrm>
            <a:off x="3862338" y="3734963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6" name="Shape 526"/>
          <p:cNvCxnSpPr/>
          <p:nvPr/>
        </p:nvCxnSpPr>
        <p:spPr>
          <a:xfrm>
            <a:off x="3327688" y="33389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423688" y="34961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8" name="Shape 528"/>
          <p:cNvCxnSpPr/>
          <p:nvPr/>
        </p:nvCxnSpPr>
        <p:spPr>
          <a:xfrm>
            <a:off x="3327688" y="34976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Shape 529"/>
          <p:cNvCxnSpPr/>
          <p:nvPr/>
        </p:nvCxnSpPr>
        <p:spPr>
          <a:xfrm>
            <a:off x="5004100" y="4187000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Shape 530"/>
          <p:cNvCxnSpPr/>
          <p:nvPr/>
        </p:nvCxnSpPr>
        <p:spPr>
          <a:xfrm>
            <a:off x="5308106" y="5047170"/>
            <a:ext cx="31479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5015021" y="4135423"/>
            <a:ext cx="911822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32" name="Shape 532"/>
          <p:cNvSpPr txBox="1"/>
          <p:nvPr/>
        </p:nvSpPr>
        <p:spPr>
          <a:xfrm>
            <a:off x="5987875" y="3627525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duration of 9 months</a:t>
            </a:r>
            <a:endParaRPr dirty="0"/>
          </a:p>
        </p:txBody>
      </p:sp>
      <p:sp>
        <p:nvSpPr>
          <p:cNvPr id="533" name="Shape 533"/>
          <p:cNvSpPr txBox="1"/>
          <p:nvPr/>
        </p:nvSpPr>
        <p:spPr>
          <a:xfrm>
            <a:off x="6924400" y="4586925"/>
            <a:ext cx="2093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as of date frequency of 3 months</a:t>
            </a:r>
            <a:endParaRPr/>
          </a:p>
        </p:txBody>
      </p:sp>
      <p:cxnSp>
        <p:nvCxnSpPr>
          <p:cNvPr id="534" name="Shape 534"/>
          <p:cNvCxnSpPr/>
          <p:nvPr/>
        </p:nvCxnSpPr>
        <p:spPr>
          <a:xfrm rot="10800000">
            <a:off x="447400" y="4568313"/>
            <a:ext cx="4860600" cy="18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Shape 535"/>
          <p:cNvCxnSpPr/>
          <p:nvPr/>
        </p:nvCxnSpPr>
        <p:spPr>
          <a:xfrm>
            <a:off x="5308000" y="458091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6" name="Shape 536"/>
          <p:cNvCxnSpPr/>
          <p:nvPr/>
        </p:nvCxnSpPr>
        <p:spPr>
          <a:xfrm>
            <a:off x="5308000" y="442521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436725" y="4781288"/>
            <a:ext cx="5181000" cy="32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8" name="Shape 538"/>
          <p:cNvCxnSpPr/>
          <p:nvPr/>
        </p:nvCxnSpPr>
        <p:spPr>
          <a:xfrm>
            <a:off x="5617725" y="480798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9" name="Shape 539"/>
          <p:cNvCxnSpPr/>
          <p:nvPr/>
        </p:nvCxnSpPr>
        <p:spPr>
          <a:xfrm>
            <a:off x="5617725" y="465228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Shape 540"/>
          <p:cNvSpPr/>
          <p:nvPr/>
        </p:nvSpPr>
        <p:spPr>
          <a:xfrm>
            <a:off x="5452325" y="4876388"/>
            <a:ext cx="1512175" cy="107400"/>
          </a:xfrm>
          <a:custGeom>
            <a:avLst/>
            <a:gdLst/>
            <a:ahLst/>
            <a:cxnLst/>
            <a:rect l="0" t="0" r="0" b="0"/>
            <a:pathLst>
              <a:path w="60487" h="4296" extrusionOk="0">
                <a:moveTo>
                  <a:pt x="0" y="4296"/>
                </a:moveTo>
                <a:cubicBezTo>
                  <a:pt x="781" y="3586"/>
                  <a:pt x="-1277" y="107"/>
                  <a:pt x="4686" y="36"/>
                </a:cubicBezTo>
                <a:cubicBezTo>
                  <a:pt x="10650" y="-35"/>
                  <a:pt x="26481" y="3231"/>
                  <a:pt x="35781" y="3870"/>
                </a:cubicBezTo>
                <a:cubicBezTo>
                  <a:pt x="45081" y="4509"/>
                  <a:pt x="56369" y="3870"/>
                  <a:pt x="60487" y="387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/>
          <p:nvPr/>
        </p:nvSpPr>
        <p:spPr>
          <a:xfrm>
            <a:off x="5292575" y="3818811"/>
            <a:ext cx="692200" cy="259800"/>
          </a:xfrm>
          <a:custGeom>
            <a:avLst/>
            <a:gdLst/>
            <a:ahLst/>
            <a:cxnLst/>
            <a:rect l="0" t="0" r="0" b="0"/>
            <a:pathLst>
              <a:path w="27688" h="10392" extrusionOk="0">
                <a:moveTo>
                  <a:pt x="0" y="10392"/>
                </a:moveTo>
                <a:cubicBezTo>
                  <a:pt x="923" y="8830"/>
                  <a:pt x="923" y="2725"/>
                  <a:pt x="5538" y="1021"/>
                </a:cubicBezTo>
                <a:cubicBezTo>
                  <a:pt x="10153" y="-683"/>
                  <a:pt x="23996" y="311"/>
                  <a:pt x="27688" y="169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Box 29"/>
          <p:cNvSpPr txBox="1"/>
          <p:nvPr/>
        </p:nvSpPr>
        <p:spPr>
          <a:xfrm>
            <a:off x="1063792" y="369039"/>
            <a:ext cx="585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Same loop, but roll </a:t>
            </a:r>
            <a:r>
              <a:rPr lang="en-US" b="1" dirty="0" smtClean="0">
                <a:solidFill>
                  <a:schemeClr val="dk1"/>
                </a:solidFill>
              </a:rPr>
              <a:t>forward</a:t>
            </a:r>
            <a:r>
              <a:rPr lang="en-US" dirty="0" smtClean="0">
                <a:solidFill>
                  <a:schemeClr val="dk1"/>
                </a:solidFill>
              </a:rPr>
              <a:t> this time, and don’t forget to </a:t>
            </a:r>
            <a:r>
              <a:rPr lang="en-US" b="1" dirty="0" smtClean="0">
                <a:solidFill>
                  <a:schemeClr val="dk1"/>
                </a:solidFill>
              </a:rPr>
              <a:t>always use &lt;</a:t>
            </a:r>
            <a:endParaRPr lang="en-US" dirty="0">
              <a:solidFill>
                <a:srgbClr val="777777"/>
              </a:solidFill>
              <a:latin typeface="Andale Mono"/>
              <a:cs typeface="Andale Mono"/>
            </a:endParaRPr>
          </a:p>
        </p:txBody>
      </p:sp>
      <p:sp>
        <p:nvSpPr>
          <p:cNvPr id="31" name="Shape 541"/>
          <p:cNvSpPr/>
          <p:nvPr/>
        </p:nvSpPr>
        <p:spPr>
          <a:xfrm>
            <a:off x="6057103" y="716372"/>
            <a:ext cx="640445" cy="3440759"/>
          </a:xfrm>
          <a:custGeom>
            <a:avLst/>
            <a:gdLst/>
            <a:ahLst/>
            <a:cxnLst/>
            <a:rect l="0" t="0" r="0" b="0"/>
            <a:pathLst>
              <a:path w="27688" h="10392" extrusionOk="0">
                <a:moveTo>
                  <a:pt x="0" y="10392"/>
                </a:moveTo>
                <a:cubicBezTo>
                  <a:pt x="923" y="8830"/>
                  <a:pt x="923" y="2725"/>
                  <a:pt x="5538" y="1021"/>
                </a:cubicBezTo>
                <a:cubicBezTo>
                  <a:pt x="10153" y="-683"/>
                  <a:pt x="23996" y="311"/>
                  <a:pt x="27688" y="169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5859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Shape 546"/>
          <p:cNvGraphicFramePr/>
          <p:nvPr/>
        </p:nvGraphicFramePr>
        <p:xfrm>
          <a:off x="932975" y="133500"/>
          <a:ext cx="7990500" cy="48765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2013-04-01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2013-04-01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2013-04-01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47" name="Shape 547"/>
          <p:cNvSpPr txBox="1"/>
          <p:nvPr/>
        </p:nvSpPr>
        <p:spPr>
          <a:xfrm>
            <a:off x="239075" y="257175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             vs             Temporal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Generally used for non-temporal data, such as for image classification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Uses comparatively more training data and more folds,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Theoretically reduces variance in error </a:t>
            </a:r>
            <a:r>
              <a:rPr lang="en" dirty="0" smtClean="0"/>
              <a:t>predictions</a:t>
            </a: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Labels and features are </a:t>
            </a:r>
            <a:r>
              <a:rPr lang="en-US" b="1" dirty="0" smtClean="0"/>
              <a:t>static properties</a:t>
            </a:r>
            <a:endParaRPr b="1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676350" y="1152475"/>
            <a:ext cx="415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Especially important for data with a time component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Mimics the use of our models in the real world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Computationally cheaper because of reusability of folds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Theoretically reduces bias in error predictions on out of sample </a:t>
            </a:r>
            <a:r>
              <a:rPr lang="en" dirty="0" smtClean="0"/>
              <a:t>data</a:t>
            </a: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Labels and features are </a:t>
            </a:r>
            <a:r>
              <a:rPr lang="en-US" b="1" dirty="0" smtClean="0"/>
              <a:t>aggregations over timespans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All the </a:t>
            </a:r>
            <a:r>
              <a:rPr lang="en" dirty="0" smtClean="0"/>
              <a:t>Temporal Parameters</a:t>
            </a:r>
            <a:endParaRPr dirty="0"/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temporal_config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feature_start_time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'1995-01-01'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earliest date included in features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feature_end_time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'2015-01-01'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latest date included in features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label_start_time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'2012-01-01'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earliest date for which labels are avialable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label_end_time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'2015-01-01'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day AFTER last label date (all dates in any model are &lt; this date)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model_update_frequency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'6month’</a:t>
            </a:r>
            <a:r>
              <a:rPr lang="en-US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how frequently to retrain models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training_as_of_date_frequencies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'1day’</a:t>
            </a:r>
            <a:r>
              <a:rPr lang="en-US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between as of dates for same entity in train matrix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test_as_of_date_frequencies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'3month’</a:t>
            </a:r>
            <a:r>
              <a:rPr lang="en-US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between as of dates for same entity in test matrix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max_training_histories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['6month', '3month']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length of time included in a train matrix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test_durations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['0day', '1month', '2month']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length of time included in a test matrix 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training_label_timespans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['1month']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period across which outcomes are labeled in train matrices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test_label_timespans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['7day']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period across which outcomes are labeled in test matrices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Outer loop: </a:t>
            </a:r>
            <a:r>
              <a:rPr lang="en-US" dirty="0" smtClean="0"/>
              <a:t>Find train-test split dates within label and feature time</a:t>
            </a:r>
          </a:p>
          <a:p>
            <a:pPr lvl="1"/>
            <a:r>
              <a:rPr lang="en-US" dirty="0" smtClean="0"/>
              <a:t>Roll backwards from last possible split to use your freshest data</a:t>
            </a:r>
          </a:p>
          <a:p>
            <a:pPr marL="596900" lvl="1" indent="0">
              <a:buNone/>
            </a:pPr>
            <a:endParaRPr lang="en-US" dirty="0" smtClean="0"/>
          </a:p>
          <a:p>
            <a:r>
              <a:rPr lang="en-US" b="1" dirty="0" smtClean="0"/>
              <a:t>Inner loops:</a:t>
            </a:r>
            <a:r>
              <a:rPr lang="en-US" dirty="0" smtClean="0"/>
              <a:t> Find feature-label split dates (as-of-dates) with the matrix duration</a:t>
            </a:r>
          </a:p>
          <a:p>
            <a:pPr lvl="1"/>
            <a:r>
              <a:rPr lang="en-US" dirty="0" smtClean="0"/>
              <a:t>Train matrices: roll backward from the latest possible as-of-date</a:t>
            </a:r>
          </a:p>
          <a:p>
            <a:pPr lvl="1"/>
            <a:r>
              <a:rPr lang="en-US" dirty="0" smtClean="0"/>
              <a:t>Test matrices: roll forward from the train-test split date</a:t>
            </a:r>
          </a:p>
        </p:txBody>
      </p:sp>
    </p:spTree>
    <p:extLst>
      <p:ext uri="{BB962C8B-B14F-4D97-AF65-F5344CB8AC3E}">
        <p14:creationId xmlns:p14="http://schemas.microsoft.com/office/powerpoint/2010/main" val="1563037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ALWAYS USE &gt;= AND &lt;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Test your temporal code: Start with a simple configuration where </a:t>
            </a:r>
            <a:r>
              <a:rPr lang="en-US" b="1" dirty="0" smtClean="0"/>
              <a:t>you can write out the expected results</a:t>
            </a:r>
            <a:r>
              <a:rPr lang="en-US" dirty="0" smtClean="0"/>
              <a:t> without code, and make sure your code produces the right dates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Test your feature code: Start with a few people and a few features that you made up, calculate the expected matrices by hand and check them against the matrices your code makes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Warnings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Obvious: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Train and test labels aggregate data from </a:t>
            </a:r>
            <a:r>
              <a:rPr lang="en-US" dirty="0" smtClean="0"/>
              <a:t>overlapping times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Labels and features aggregate data from overlapping times</a:t>
            </a: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 smtClean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Less obvious:</a:t>
            </a:r>
          </a:p>
          <a:p>
            <a:pPr>
              <a:buFontTx/>
              <a:buChar char="-"/>
            </a:pPr>
            <a:r>
              <a:rPr lang="en-US" dirty="0" smtClean="0"/>
              <a:t>Cohorts: People not known in the data until later are included in earlier models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Sources of Temporal Leakage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976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Temporal Model Evaluation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Shape 6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" y="0"/>
            <a:ext cx="87832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38" y="0"/>
            <a:ext cx="55359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Shape 6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13" y="0"/>
            <a:ext cx="67397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25" y="0"/>
            <a:ext cx="5044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48" y="0"/>
            <a:ext cx="60025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Temporal Cross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series of loops with complicated logic 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69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Temporal Cross </a:t>
            </a:r>
            <a:r>
              <a:rPr lang="en" dirty="0" smtClean="0"/>
              <a:t>Validation</a:t>
            </a:r>
            <a:endParaRPr dirty="0"/>
          </a:p>
        </p:txBody>
      </p:sp>
      <p:sp>
        <p:nvSpPr>
          <p:cNvPr id="157" name="Shape 157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Split data at a specific timestamp so that: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features</a:t>
            </a:r>
            <a:r>
              <a:rPr lang="en" sz="2000" b="1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only incorporate information </a:t>
            </a:r>
            <a:r>
              <a:rPr lang="en" sz="2000" b="1" dirty="0" smtClean="0">
                <a:solidFill>
                  <a:schemeClr val="dk1"/>
                </a:solidFill>
              </a:rPr>
              <a:t>before</a:t>
            </a:r>
            <a:r>
              <a:rPr lang="en-US" sz="2000" b="1" dirty="0" smtClean="0">
                <a:solidFill>
                  <a:schemeClr val="dk1"/>
                </a:solidFill>
              </a:rPr>
              <a:t> (&lt;)</a:t>
            </a:r>
            <a:r>
              <a:rPr lang="en" sz="2000" dirty="0" smtClean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that timestamp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labels</a:t>
            </a:r>
            <a:r>
              <a:rPr lang="en" sz="2000" b="1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include information </a:t>
            </a:r>
            <a:r>
              <a:rPr lang="en" sz="2000" b="1" dirty="0">
                <a:solidFill>
                  <a:schemeClr val="dk1"/>
                </a:solidFill>
              </a:rPr>
              <a:t>at or </a:t>
            </a:r>
            <a:r>
              <a:rPr lang="en" sz="2000" b="1" dirty="0" smtClean="0">
                <a:solidFill>
                  <a:schemeClr val="dk1"/>
                </a:solidFill>
              </a:rPr>
              <a:t>later</a:t>
            </a:r>
            <a:r>
              <a:rPr lang="en-US" sz="2000" b="1" dirty="0" smtClean="0">
                <a:solidFill>
                  <a:schemeClr val="dk1"/>
                </a:solidFill>
              </a:rPr>
              <a:t> (&gt;=)</a:t>
            </a:r>
            <a:r>
              <a:rPr lang="en" sz="2000" b="1" dirty="0" smtClean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than that timestamp</a:t>
            </a:r>
            <a:endParaRPr sz="2000" dirty="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Shape 161"/>
          <p:cNvCxnSpPr/>
          <p:nvPr/>
        </p:nvCxnSpPr>
        <p:spPr>
          <a:xfrm>
            <a:off x="4019100" y="4425800"/>
            <a:ext cx="4521600" cy="12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Temporal Cross </a:t>
            </a:r>
            <a:r>
              <a:rPr lang="en" dirty="0" smtClean="0"/>
              <a:t>Validation</a:t>
            </a:r>
            <a:endParaRPr dirty="0"/>
          </a:p>
        </p:txBody>
      </p:sp>
      <p:sp>
        <p:nvSpPr>
          <p:cNvPr id="167" name="Shape 167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For example: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features</a:t>
            </a:r>
            <a:r>
              <a:rPr lang="en" sz="2000" b="1" dirty="0"/>
              <a:t>: As of </a:t>
            </a:r>
            <a:r>
              <a:rPr lang="en" sz="2000" dirty="0"/>
              <a:t>January 1, 2012, how many jail bookings did you have in the last four years?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labels</a:t>
            </a:r>
            <a:r>
              <a:rPr lang="en" sz="2000" b="1" dirty="0"/>
              <a:t>: Starting</a:t>
            </a:r>
            <a:r>
              <a:rPr lang="en" sz="2000" dirty="0"/>
              <a:t> January 1, 2012, do you have a jail booking in the next year?</a:t>
            </a:r>
            <a:endParaRPr sz="2000" dirty="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1" name="Shape 171"/>
          <p:cNvCxnSpPr/>
          <p:nvPr/>
        </p:nvCxnSpPr>
        <p:spPr>
          <a:xfrm flipV="1">
            <a:off x="4019100" y="4417095"/>
            <a:ext cx="1143921" cy="870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79" name="Shape 179"/>
          <p:cNvGraphicFramePr/>
          <p:nvPr/>
        </p:nvGraphicFramePr>
        <p:xfrm>
          <a:off x="550200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180" name="Shape 180"/>
          <p:cNvCxnSpPr/>
          <p:nvPr/>
        </p:nvCxnSpPr>
        <p:spPr>
          <a:xfrm>
            <a:off x="4019100" y="4425800"/>
            <a:ext cx="1157726" cy="5098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550200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0133" y="3022910"/>
            <a:ext cx="61103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SELECT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dirty="0" smtClean="0">
                <a:latin typeface="Andale Mono"/>
                <a:cs typeface="Andale Mono"/>
              </a:rPr>
              <a:t>(*)</a:t>
            </a:r>
          </a:p>
          <a:p>
            <a:r>
              <a:rPr lang="en-US" dirty="0" smtClean="0">
                <a:latin typeface="Andale Mono"/>
                <a:cs typeface="Andale Mono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FROM</a:t>
            </a:r>
            <a:r>
              <a:rPr lang="en-US" dirty="0" smtClean="0">
                <a:latin typeface="Andale Mono"/>
                <a:cs typeface="Andale Mono"/>
              </a:rPr>
              <a:t> events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WHERE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event_type</a:t>
            </a:r>
            <a:r>
              <a:rPr lang="en-US" dirty="0" smtClean="0">
                <a:latin typeface="Andale Mono"/>
                <a:cs typeface="Andale Mono"/>
              </a:rPr>
              <a:t> = ‘booking’</a:t>
            </a:r>
          </a:p>
          <a:p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event_date</a:t>
            </a:r>
            <a:r>
              <a:rPr lang="en-US" dirty="0" smtClean="0">
                <a:latin typeface="Andale Mono"/>
                <a:cs typeface="Andale Mono"/>
              </a:rPr>
              <a:t> &lt; ‘2012-01-01’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event_date</a:t>
            </a:r>
            <a:r>
              <a:rPr lang="en-US" dirty="0" smtClean="0">
                <a:latin typeface="Andale Mono"/>
                <a:cs typeface="Andale Mono"/>
              </a:rPr>
              <a:t> &gt;= (‘2012-01-01 </a:t>
            </a:r>
            <a:r>
              <a:rPr lang="mr-IN" dirty="0" smtClean="0">
                <a:latin typeface="Andale Mono"/>
                <a:cs typeface="Andale Mono"/>
              </a:rPr>
              <a:t>–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ndale Mono"/>
                <a:cs typeface="Andale Mono"/>
              </a:rPr>
              <a:t>INTERVAL</a:t>
            </a:r>
            <a:r>
              <a:rPr lang="en-US" dirty="0" smtClean="0">
                <a:latin typeface="Andale Mono"/>
                <a:cs typeface="Andale Mono"/>
              </a:rPr>
              <a:t> ‘4 years’)</a:t>
            </a:r>
            <a:endParaRPr lang="en-US" dirty="0">
              <a:latin typeface="Andale Mono"/>
              <a:cs typeface="Andale Mono"/>
            </a:endParaRPr>
          </a:p>
        </p:txBody>
      </p:sp>
      <p:cxnSp>
        <p:nvCxnSpPr>
          <p:cNvPr id="8" name="Shape 294"/>
          <p:cNvCxnSpPr/>
          <p:nvPr/>
        </p:nvCxnSpPr>
        <p:spPr>
          <a:xfrm rot="10800000" flipV="1">
            <a:off x="3568560" y="2408470"/>
            <a:ext cx="1687889" cy="800826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82211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1583</Words>
  <Application>Microsoft Macintosh PowerPoint</Application>
  <PresentationFormat>On-screen Show (16:9)</PresentationFormat>
  <Paragraphs>393</Paragraphs>
  <Slides>49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Simple Light</vt:lpstr>
      <vt:lpstr>Temporal Cross Validation</vt:lpstr>
      <vt:lpstr>Standard Cross Validation</vt:lpstr>
      <vt:lpstr>Temporal Cross Validation</vt:lpstr>
      <vt:lpstr>Standard              vs             Temporal</vt:lpstr>
      <vt:lpstr>Implementing Temporal Cross Validation</vt:lpstr>
      <vt:lpstr>Implementing Temporal Cross Validation</vt:lpstr>
      <vt:lpstr>Implementing Temporal Cross Validation</vt:lpstr>
      <vt:lpstr>PowerPoint Presentation</vt:lpstr>
      <vt:lpstr>PowerPoint Presentation</vt:lpstr>
      <vt:lpstr>PowerPoint Presentation</vt:lpstr>
      <vt:lpstr>Finding Train-Test Splits</vt:lpstr>
      <vt:lpstr>PowerPoint Presentation</vt:lpstr>
      <vt:lpstr>PowerPoint Presentation</vt:lpstr>
      <vt:lpstr>PowerPoint Presentation</vt:lpstr>
      <vt:lpstr>PowerPoint Presentation</vt:lpstr>
      <vt:lpstr>Train-Test Splits: How Much Time for Modeling?</vt:lpstr>
      <vt:lpstr>Train-Test Splits: How Much Time for Modeling?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Configuring Labels</vt:lpstr>
      <vt:lpstr>Configuring Labels</vt:lpstr>
      <vt:lpstr>Configuring Labels</vt:lpstr>
      <vt:lpstr>PowerPoint Presentation</vt:lpstr>
      <vt:lpstr>How often to retrain the model?</vt:lpstr>
      <vt:lpstr>PowerPoint Presentation</vt:lpstr>
      <vt:lpstr>PowerPoint Presentation</vt:lpstr>
      <vt:lpstr>How many rows to put in the matrix?</vt:lpstr>
      <vt:lpstr>PowerPoint Presentation</vt:lpstr>
      <vt:lpstr>Temporal “oversampling”</vt:lpstr>
      <vt:lpstr>PowerPoint Presentation</vt:lpstr>
      <vt:lpstr>Configuring Temporal Parameters (Timechop)</vt:lpstr>
      <vt:lpstr>PowerPoint Presentation</vt:lpstr>
      <vt:lpstr>Configuring Temporal Parameters</vt:lpstr>
      <vt:lpstr>PowerPoint Presentation</vt:lpstr>
      <vt:lpstr>PowerPoint Presentation</vt:lpstr>
      <vt:lpstr>All the Temporal Parameters</vt:lpstr>
      <vt:lpstr>General Structure</vt:lpstr>
      <vt:lpstr>Warnings</vt:lpstr>
      <vt:lpstr>Sources of Temporal Leakage</vt:lpstr>
      <vt:lpstr>Temporal 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Cross Validation</dc:title>
  <cp:lastModifiedBy>Erika Salomon</cp:lastModifiedBy>
  <cp:revision>9</cp:revision>
  <dcterms:modified xsi:type="dcterms:W3CDTF">2018-06-29T18:22:27Z</dcterms:modified>
</cp:coreProperties>
</file>