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8" r:id="rId3"/>
    <p:sldId id="259" r:id="rId4"/>
    <p:sldId id="260" r:id="rId5"/>
    <p:sldId id="298" r:id="rId6"/>
    <p:sldId id="261" r:id="rId7"/>
    <p:sldId id="262" r:id="rId8"/>
    <p:sldId id="263" r:id="rId9"/>
    <p:sldId id="264" r:id="rId10"/>
    <p:sldId id="267" r:id="rId11"/>
    <p:sldId id="266" r:id="rId12"/>
    <p:sldId id="271" r:id="rId13"/>
    <p:sldId id="275" r:id="rId14"/>
    <p:sldId id="300"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Exo 2" panose="020B0604020202020204" charset="0"/>
      <p:regular r:id="rId21"/>
      <p:bold r:id="rId22"/>
      <p:italic r:id="rId23"/>
      <p:boldItalic r:id="rId24"/>
    </p:embeddedFont>
    <p:embeddedFont>
      <p:font typeface="Squada One" panose="020B0604020202020204" charset="0"/>
      <p:regular r:id="rId25"/>
    </p:embeddedFont>
    <p:embeddedFont>
      <p:font typeface="Ebrima" panose="02000000000000000000" pitchFamily="2" charset="0"/>
      <p:regular r:id="rId26"/>
      <p:bold r:id="rId27"/>
    </p:embeddedFont>
    <p:embeddedFont>
      <p:font typeface="Roboto Condensed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01A4B95-FBC1-48A6-9276-4DB2F080E249}">
  <a:tblStyle styleId="{E01A4B95-FBC1-48A6-9276-4DB2F080E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8d3b44f0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8d3b44f0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4">
  <p:cSld name="CUSTOM_27">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92" name="Google Shape;92;p15"/>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3">
  <p:cSld name="CUSTOM_15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61" r:id="rId10"/>
    <p:sldLayoutId id="2147483665"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8"/>
          <p:cNvSpPr txBox="1">
            <a:spLocks noGrp="1"/>
          </p:cNvSpPr>
          <p:nvPr>
            <p:ph type="ctrTitle"/>
          </p:nvPr>
        </p:nvSpPr>
        <p:spPr>
          <a:xfrm>
            <a:off x="1199777" y="968397"/>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434343"/>
                </a:solidFill>
              </a:rPr>
              <a:t>ZOMATO REVIEW</a:t>
            </a:r>
            <a:br>
              <a:rPr lang="en-IN" dirty="0">
                <a:solidFill>
                  <a:srgbClr val="434343"/>
                </a:solidFill>
              </a:rPr>
            </a:br>
            <a:r>
              <a:rPr lang="en-IN" dirty="0">
                <a:solidFill>
                  <a:srgbClr val="434343"/>
                </a:solidFill>
              </a:rPr>
              <a:t>ANALYSIS</a:t>
            </a:r>
            <a:endParaRPr dirty="0">
              <a:solidFill>
                <a:srgbClr val="434343"/>
              </a:solidFill>
            </a:endParaRPr>
          </a:p>
        </p:txBody>
      </p:sp>
      <p:cxnSp>
        <p:nvCxnSpPr>
          <p:cNvPr id="138" name="Google Shape;138;p28"/>
          <p:cNvCxnSpPr/>
          <p:nvPr/>
        </p:nvCxnSpPr>
        <p:spPr>
          <a:xfrm>
            <a:off x="7057500" y="2750697"/>
            <a:ext cx="20865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3DB4B247-7133-4866-B621-664DA587F0B5}"/>
              </a:ext>
            </a:extLst>
          </p:cNvPr>
          <p:cNvSpPr txBox="1"/>
          <p:nvPr/>
        </p:nvSpPr>
        <p:spPr>
          <a:xfrm>
            <a:off x="3525284" y="2861930"/>
            <a:ext cx="4873181" cy="369332"/>
          </a:xfrm>
          <a:prstGeom prst="rect">
            <a:avLst/>
          </a:prstGeom>
          <a:noFill/>
        </p:spPr>
        <p:txBody>
          <a:bodyPr wrap="square" rtlCol="0">
            <a:spAutoFit/>
          </a:bodyPr>
          <a:lstStyle/>
          <a:p>
            <a:r>
              <a:rPr lang="en-IN" sz="1800" dirty="0"/>
              <a:t>TEAM MEMBERS:</a:t>
            </a:r>
          </a:p>
        </p:txBody>
      </p:sp>
      <p:sp>
        <p:nvSpPr>
          <p:cNvPr id="4" name="TextBox 3">
            <a:extLst>
              <a:ext uri="{FF2B5EF4-FFF2-40B4-BE49-F238E27FC236}">
                <a16:creationId xmlns:a16="http://schemas.microsoft.com/office/drawing/2014/main" id="{E05F35D5-73D3-4629-BD5D-D7862A07AD01}"/>
              </a:ext>
            </a:extLst>
          </p:cNvPr>
          <p:cNvSpPr txBox="1"/>
          <p:nvPr/>
        </p:nvSpPr>
        <p:spPr>
          <a:xfrm>
            <a:off x="4281377" y="3593805"/>
            <a:ext cx="3147237" cy="954107"/>
          </a:xfrm>
          <a:prstGeom prst="rect">
            <a:avLst/>
          </a:prstGeom>
          <a:noFill/>
        </p:spPr>
        <p:txBody>
          <a:bodyPr wrap="square" rtlCol="0">
            <a:spAutoFit/>
          </a:bodyPr>
          <a:lstStyle/>
          <a:p>
            <a:pPr marL="285750" indent="-285750">
              <a:buFont typeface="Arial" panose="020B0604020202020204" pitchFamily="34" charset="0"/>
              <a:buChar char="•"/>
            </a:pPr>
            <a:r>
              <a:rPr lang="en-IN" dirty="0" err="1"/>
              <a:t>Sandipan</a:t>
            </a:r>
            <a:r>
              <a:rPr lang="en-IN" dirty="0"/>
              <a:t> </a:t>
            </a:r>
            <a:r>
              <a:rPr lang="en-IN" dirty="0" err="1"/>
              <a:t>Majhi</a:t>
            </a:r>
            <a:endParaRPr lang="en-IN" dirty="0"/>
          </a:p>
          <a:p>
            <a:pPr marL="285750" indent="-285750">
              <a:buFont typeface="Arial" panose="020B0604020202020204" pitchFamily="34" charset="0"/>
              <a:buChar char="•"/>
            </a:pPr>
            <a:r>
              <a:rPr lang="en-IN" dirty="0" err="1"/>
              <a:t>Akshita</a:t>
            </a:r>
            <a:r>
              <a:rPr lang="en-IN" dirty="0"/>
              <a:t> W</a:t>
            </a:r>
          </a:p>
          <a:p>
            <a:pPr marL="285750" indent="-285750">
              <a:buFont typeface="Arial" panose="020B0604020202020204" pitchFamily="34" charset="0"/>
              <a:buChar char="•"/>
            </a:pPr>
            <a:r>
              <a:rPr lang="en-IN" dirty="0"/>
              <a:t>K Sai </a:t>
            </a:r>
            <a:r>
              <a:rPr lang="en-IN" dirty="0" err="1"/>
              <a:t>Charan</a:t>
            </a:r>
            <a:r>
              <a:rPr lang="en-IN" dirty="0"/>
              <a:t> Reddy</a:t>
            </a:r>
          </a:p>
          <a:p>
            <a:pPr marL="285750" indent="-285750">
              <a:buFont typeface="Arial" panose="020B0604020202020204" pitchFamily="34" charset="0"/>
              <a:buChar char="•"/>
            </a:pPr>
            <a:r>
              <a:rPr lang="en-IN" dirty="0" err="1"/>
              <a:t>Sheeba</a:t>
            </a:r>
            <a:r>
              <a:rPr lang="en-IN" dirty="0"/>
              <a:t> 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ctrTitle"/>
          </p:nvPr>
        </p:nvSpPr>
        <p:spPr>
          <a:xfrm flipH="1">
            <a:off x="2931327" y="1084910"/>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4800" dirty="0"/>
              <a:t>APPLICATIONS</a:t>
            </a:r>
            <a:endParaRPr sz="4800" dirty="0"/>
          </a:p>
        </p:txBody>
      </p:sp>
      <p:sp>
        <p:nvSpPr>
          <p:cNvPr id="313" name="Google Shape;313;p39"/>
          <p:cNvSpPr txBox="1">
            <a:spLocks noGrp="1"/>
          </p:cNvSpPr>
          <p:nvPr>
            <p:ph type="title" idx="2"/>
          </p:nvPr>
        </p:nvSpPr>
        <p:spPr>
          <a:xfrm flipH="1">
            <a:off x="3725343" y="48657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7200" dirty="0"/>
              <a:t>03</a:t>
            </a:r>
            <a:endParaRPr sz="7200" dirty="0"/>
          </a:p>
        </p:txBody>
      </p:sp>
      <p:cxnSp>
        <p:nvCxnSpPr>
          <p:cNvPr id="314" name="Google Shape;314;p39"/>
          <p:cNvCxnSpPr/>
          <p:nvPr/>
        </p:nvCxnSpPr>
        <p:spPr>
          <a:xfrm>
            <a:off x="7626825" y="2744700"/>
            <a:ext cx="156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6" name="TextBox 15">
            <a:extLst>
              <a:ext uri="{FF2B5EF4-FFF2-40B4-BE49-F238E27FC236}">
                <a16:creationId xmlns:a16="http://schemas.microsoft.com/office/drawing/2014/main" id="{3B2F6FBA-7995-40CC-AE6B-401BC50D8B27}"/>
              </a:ext>
            </a:extLst>
          </p:cNvPr>
          <p:cNvSpPr txBox="1"/>
          <p:nvPr/>
        </p:nvSpPr>
        <p:spPr>
          <a:xfrm>
            <a:off x="1280160" y="2084832"/>
            <a:ext cx="5858256"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Exo 2" panose="020B0604020202020204" charset="0"/>
              </a:rPr>
              <a:t>To identify spikes in sentiment, thereby allows identification of potential product advocates or social media influencers.</a:t>
            </a:r>
          </a:p>
          <a:p>
            <a:pPr marL="285750" indent="-285750">
              <a:buFont typeface="Arial" panose="020B0604020202020204" pitchFamily="34" charset="0"/>
              <a:buChar char="•"/>
            </a:pPr>
            <a:r>
              <a:rPr lang="en-IN" sz="1600" dirty="0">
                <a:latin typeface="Exo 2" panose="020B0604020202020204" charset="0"/>
              </a:rPr>
              <a:t>To identify potential customers.</a:t>
            </a:r>
          </a:p>
          <a:p>
            <a:pPr marL="285750" indent="-285750">
              <a:buFont typeface="Arial" panose="020B0604020202020204" pitchFamily="34" charset="0"/>
              <a:buChar char="•"/>
            </a:pPr>
            <a:r>
              <a:rPr lang="en-IN" sz="1600" dirty="0">
                <a:latin typeface="Exo 2" panose="020B0604020202020204" charset="0"/>
              </a:rPr>
              <a:t>Detecting antagonistic, heated language in mails, spam detection, context sensitive information detection etc.</a:t>
            </a:r>
          </a:p>
          <a:p>
            <a:pPr marL="285750" indent="-285750">
              <a:buFont typeface="Arial" panose="020B0604020202020204" pitchFamily="34" charset="0"/>
              <a:buChar char="•"/>
            </a:pPr>
            <a:r>
              <a:rPr lang="en-IN" sz="1600" dirty="0">
                <a:latin typeface="Exo 2" panose="020B0604020202020204" charset="0"/>
              </a:rPr>
              <a:t>Sentiment analysis in Social media like Twitter</a:t>
            </a:r>
          </a:p>
        </p:txBody>
      </p:sp>
      <p:sp>
        <p:nvSpPr>
          <p:cNvPr id="17" name="TextBox 16">
            <a:extLst>
              <a:ext uri="{FF2B5EF4-FFF2-40B4-BE49-F238E27FC236}">
                <a16:creationId xmlns:a16="http://schemas.microsoft.com/office/drawing/2014/main" id="{26C204F0-1322-441C-94D2-4170D25A1393}"/>
              </a:ext>
            </a:extLst>
          </p:cNvPr>
          <p:cNvSpPr txBox="1"/>
          <p:nvPr/>
        </p:nvSpPr>
        <p:spPr>
          <a:xfrm>
            <a:off x="1030224" y="890016"/>
            <a:ext cx="7595616" cy="1077218"/>
          </a:xfrm>
          <a:prstGeom prst="rect">
            <a:avLst/>
          </a:prstGeom>
          <a:noFill/>
        </p:spPr>
        <p:txBody>
          <a:bodyPr wrap="square" rtlCol="0">
            <a:spAutoFit/>
          </a:bodyPr>
          <a:lstStyle/>
          <a:p>
            <a:r>
              <a:rPr lang="en-IN" sz="3200" b="1" dirty="0">
                <a:latin typeface="Exo 2" panose="020B0604020202020204" charset="0"/>
              </a:rPr>
              <a:t>APPLICATIONS OF SENTIMENT ANALYSIS</a:t>
            </a:r>
            <a:endParaRPr lang="en-IN" sz="3200" dirty="0">
              <a:latin typeface="Exo 2"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400" dirty="0"/>
              <a:t>USER INTERFACE</a:t>
            </a:r>
            <a:endParaRPr sz="4400" dirty="0"/>
          </a:p>
        </p:txBody>
      </p:sp>
      <p:sp>
        <p:nvSpPr>
          <p:cNvPr id="397" name="Google Shape;397;p43"/>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04</a:t>
            </a:r>
            <a:endParaRPr sz="6600" dirty="0"/>
          </a:p>
        </p:txBody>
      </p:sp>
      <p:cxnSp>
        <p:nvCxnSpPr>
          <p:cNvPr id="398" name="Google Shape;398;p43"/>
          <p:cNvCxnSpPr/>
          <p:nvPr/>
        </p:nvCxnSpPr>
        <p:spPr>
          <a:xfrm>
            <a:off x="0" y="2737950"/>
            <a:ext cx="1676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11" name="Picture 10">
            <a:extLst>
              <a:ext uri="{FF2B5EF4-FFF2-40B4-BE49-F238E27FC236}">
                <a16:creationId xmlns:a16="http://schemas.microsoft.com/office/drawing/2014/main" id="{732576BB-1F1F-4B46-81CE-EE02817C2593}"/>
              </a:ext>
            </a:extLst>
          </p:cNvPr>
          <p:cNvPicPr>
            <a:picLocks noChangeAspect="1"/>
          </p:cNvPicPr>
          <p:nvPr/>
        </p:nvPicPr>
        <p:blipFill>
          <a:blip r:embed="rId3"/>
          <a:stretch>
            <a:fillRect/>
          </a:stretch>
        </p:blipFill>
        <p:spPr>
          <a:xfrm>
            <a:off x="298704" y="128016"/>
            <a:ext cx="4096512" cy="2340864"/>
          </a:xfrm>
          <a:prstGeom prst="rect">
            <a:avLst/>
          </a:prstGeom>
        </p:spPr>
      </p:pic>
      <p:pic>
        <p:nvPicPr>
          <p:cNvPr id="13" name="Picture 12">
            <a:extLst>
              <a:ext uri="{FF2B5EF4-FFF2-40B4-BE49-F238E27FC236}">
                <a16:creationId xmlns:a16="http://schemas.microsoft.com/office/drawing/2014/main" id="{C4D1BAC2-75AF-4179-BCF8-F1CEE7541DDD}"/>
              </a:ext>
            </a:extLst>
          </p:cNvPr>
          <p:cNvPicPr>
            <a:picLocks noChangeAspect="1"/>
          </p:cNvPicPr>
          <p:nvPr/>
        </p:nvPicPr>
        <p:blipFill>
          <a:blip r:embed="rId4"/>
          <a:stretch>
            <a:fillRect/>
          </a:stretch>
        </p:blipFill>
        <p:spPr>
          <a:xfrm>
            <a:off x="4980432" y="1091184"/>
            <a:ext cx="4163568" cy="3024616"/>
          </a:xfrm>
          <a:prstGeom prst="rect">
            <a:avLst/>
          </a:prstGeom>
        </p:spPr>
      </p:pic>
      <p:sp>
        <p:nvSpPr>
          <p:cNvPr id="14" name="Arrow: Left-Up 13">
            <a:extLst>
              <a:ext uri="{FF2B5EF4-FFF2-40B4-BE49-F238E27FC236}">
                <a16:creationId xmlns:a16="http://schemas.microsoft.com/office/drawing/2014/main" id="{1AD58460-FB32-40E1-8178-7B115B913D31}"/>
              </a:ext>
            </a:extLst>
          </p:cNvPr>
          <p:cNvSpPr/>
          <p:nvPr/>
        </p:nvSpPr>
        <p:spPr>
          <a:xfrm rot="5400000">
            <a:off x="2996184" y="1814060"/>
            <a:ext cx="1051560" cy="2630424"/>
          </a:xfrm>
          <a:prstGeom prst="leftUpArrow">
            <a:avLst/>
          </a:prstGeom>
          <a:solidFill>
            <a:schemeClr val="accent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8B440CB-2E8B-4B67-8308-28CEFB116EE3}"/>
              </a:ext>
            </a:extLst>
          </p:cNvPr>
          <p:cNvSpPr txBox="1"/>
          <p:nvPr/>
        </p:nvSpPr>
        <p:spPr>
          <a:xfrm>
            <a:off x="1091184" y="2929217"/>
            <a:ext cx="1179576" cy="400110"/>
          </a:xfrm>
          <a:prstGeom prst="rect">
            <a:avLst/>
          </a:prstGeom>
          <a:noFill/>
        </p:spPr>
        <p:txBody>
          <a:bodyPr wrap="square" rtlCol="0">
            <a:spAutoFit/>
          </a:bodyPr>
          <a:lstStyle/>
          <a:p>
            <a:r>
              <a:rPr lang="en-IN" sz="2000" b="1" dirty="0">
                <a:solidFill>
                  <a:srgbClr val="FF0000"/>
                </a:solidFill>
                <a:effectLst>
                  <a:outerShdw blurRad="38100" dist="38100" dir="2700000" algn="tl">
                    <a:srgbClr val="000000">
                      <a:alpha val="43137"/>
                    </a:srgbClr>
                  </a:outerShdw>
                </a:effectLst>
                <a:latin typeface="Exo 2" panose="020B0604020202020204" charset="0"/>
              </a:rPr>
              <a:t>INPUT</a:t>
            </a:r>
          </a:p>
        </p:txBody>
      </p:sp>
      <p:sp>
        <p:nvSpPr>
          <p:cNvPr id="16" name="TextBox 15">
            <a:extLst>
              <a:ext uri="{FF2B5EF4-FFF2-40B4-BE49-F238E27FC236}">
                <a16:creationId xmlns:a16="http://schemas.microsoft.com/office/drawing/2014/main" id="{3D9F0521-813C-4411-8EC3-305239C1E299}"/>
              </a:ext>
            </a:extLst>
          </p:cNvPr>
          <p:cNvSpPr txBox="1"/>
          <p:nvPr/>
        </p:nvSpPr>
        <p:spPr>
          <a:xfrm>
            <a:off x="2526792" y="3789665"/>
            <a:ext cx="1591056" cy="400110"/>
          </a:xfrm>
          <a:prstGeom prst="rect">
            <a:avLst/>
          </a:prstGeom>
          <a:noFill/>
        </p:spPr>
        <p:txBody>
          <a:bodyPr wrap="square" rtlCol="0">
            <a:spAutoFit/>
          </a:bodyPr>
          <a:lstStyle/>
          <a:p>
            <a:r>
              <a:rPr lang="en-IN" sz="2000" b="1" dirty="0">
                <a:solidFill>
                  <a:srgbClr val="FF0000"/>
                </a:solidFill>
                <a:effectLst>
                  <a:outerShdw blurRad="38100" dist="38100" dir="2700000" algn="tl">
                    <a:srgbClr val="000000">
                      <a:alpha val="43137"/>
                    </a:srgbClr>
                  </a:outerShdw>
                </a:effectLst>
                <a:latin typeface="Exo 2" panose="020B0604020202020204" charset="0"/>
              </a:rPr>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FC0D30-23BD-49ED-829D-F4A57FD45C3C}"/>
              </a:ext>
            </a:extLst>
          </p:cNvPr>
          <p:cNvSpPr/>
          <p:nvPr/>
        </p:nvSpPr>
        <p:spPr>
          <a:xfrm>
            <a:off x="2097206" y="1521750"/>
            <a:ext cx="5370394" cy="1015663"/>
          </a:xfrm>
          <a:prstGeom prst="rect">
            <a:avLst/>
          </a:prstGeom>
        </p:spPr>
        <p:txBody>
          <a:bodyPr wrap="square">
            <a:spAutoFit/>
          </a:bodyPr>
          <a:lstStyle/>
          <a:p>
            <a:r>
              <a:rPr lang="en" sz="6000" b="1" dirty="0">
                <a:latin typeface="Exo 2" panose="020B0604020202020204" charset="0"/>
              </a:rPr>
              <a:t>Thank </a:t>
            </a:r>
            <a:r>
              <a:rPr lang="en-IN" sz="6000" b="1" dirty="0">
                <a:latin typeface="Exo 2" panose="020B0604020202020204" charset="0"/>
              </a:rPr>
              <a:t>You</a:t>
            </a:r>
          </a:p>
        </p:txBody>
      </p:sp>
    </p:spTree>
    <p:extLst>
      <p:ext uri="{BB962C8B-B14F-4D97-AF65-F5344CB8AC3E}">
        <p14:creationId xmlns:p14="http://schemas.microsoft.com/office/powerpoint/2010/main" val="276587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53" name="Google Shape;153;p30"/>
          <p:cNvSpPr txBox="1">
            <a:spLocks noGrp="1"/>
          </p:cNvSpPr>
          <p:nvPr>
            <p:ph type="ctrTitle" idx="9"/>
          </p:nvPr>
        </p:nvSpPr>
        <p:spPr>
          <a:xfrm>
            <a:off x="436994" y="1451839"/>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ADVANTAGES AND DISADVANTAGES</a:t>
            </a:r>
            <a:endParaRPr dirty="0"/>
          </a:p>
        </p:txBody>
      </p:sp>
      <p:sp>
        <p:nvSpPr>
          <p:cNvPr id="155" name="Google Shape;155;p30"/>
          <p:cNvSpPr txBox="1">
            <a:spLocks noGrp="1"/>
          </p:cNvSpPr>
          <p:nvPr>
            <p:ph type="title" idx="3"/>
          </p:nvPr>
        </p:nvSpPr>
        <p:spPr>
          <a:xfrm>
            <a:off x="2118448" y="54444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7" name="Google Shape;157;p30"/>
          <p:cNvSpPr txBox="1">
            <a:spLocks noGrp="1"/>
          </p:cNvSpPr>
          <p:nvPr>
            <p:ph type="title" idx="4"/>
          </p:nvPr>
        </p:nvSpPr>
        <p:spPr>
          <a:xfrm>
            <a:off x="2105406" y="151580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5922008" y="209263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61" name="Google Shape;161;p30"/>
          <p:cNvSpPr txBox="1">
            <a:spLocks noGrp="1"/>
          </p:cNvSpPr>
          <p:nvPr>
            <p:ph type="title" idx="7"/>
          </p:nvPr>
        </p:nvSpPr>
        <p:spPr>
          <a:xfrm>
            <a:off x="5922008" y="311233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65" name="Google Shape;165;p30"/>
          <p:cNvSpPr txBox="1">
            <a:spLocks noGrp="1"/>
          </p:cNvSpPr>
          <p:nvPr>
            <p:ph type="ctrTitle" idx="16"/>
          </p:nvPr>
        </p:nvSpPr>
        <p:spPr>
          <a:xfrm>
            <a:off x="6811558" y="1974822"/>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APPLICATIONS</a:t>
            </a:r>
            <a:endParaRPr dirty="0"/>
          </a:p>
        </p:txBody>
      </p:sp>
      <p:sp>
        <p:nvSpPr>
          <p:cNvPr id="167" name="Google Shape;167;p30"/>
          <p:cNvSpPr txBox="1">
            <a:spLocks noGrp="1"/>
          </p:cNvSpPr>
          <p:nvPr>
            <p:ph type="ctrTitle" idx="18"/>
          </p:nvPr>
        </p:nvSpPr>
        <p:spPr>
          <a:xfrm>
            <a:off x="6811558" y="301260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EVENTS</a:t>
            </a:r>
            <a:endParaRPr dirty="0"/>
          </a:p>
        </p:txBody>
      </p:sp>
      <p:sp>
        <p:nvSpPr>
          <p:cNvPr id="3" name="Subtitle 2">
            <a:extLst>
              <a:ext uri="{FF2B5EF4-FFF2-40B4-BE49-F238E27FC236}">
                <a16:creationId xmlns:a16="http://schemas.microsoft.com/office/drawing/2014/main" id="{D61B7800-B5AB-4053-8DEE-C812D3BF24F7}"/>
              </a:ext>
            </a:extLst>
          </p:cNvPr>
          <p:cNvSpPr>
            <a:spLocks noGrp="1"/>
          </p:cNvSpPr>
          <p:nvPr>
            <p:ph type="subTitle" idx="1"/>
          </p:nvPr>
        </p:nvSpPr>
        <p:spPr>
          <a:xfrm>
            <a:off x="830101" y="602714"/>
            <a:ext cx="1674300" cy="572400"/>
          </a:xfrm>
        </p:spPr>
        <p:txBody>
          <a:bodyPr/>
          <a:lstStyle/>
          <a:p>
            <a:r>
              <a:rPr lang="en-IN" sz="1400" b="1" dirty="0">
                <a:latin typeface="Exo 2" panose="020B0604020202020204" charset="0"/>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06175"/>
            <a:ext cx="6699179" cy="1022100"/>
          </a:xfrm>
          <a:prstGeom prst="rect">
            <a:avLst/>
          </a:prstGeom>
        </p:spPr>
        <p:txBody>
          <a:bodyPr spcFirstLastPara="1" wrap="square" lIns="91425" tIns="91425" rIns="91425" bIns="91425" anchor="ctr" anchorCtr="0">
            <a:noAutofit/>
          </a:bodyPr>
          <a:lstStyle/>
          <a:p>
            <a:pPr lvl="0"/>
            <a:r>
              <a:rPr lang="en-IN" sz="6000" dirty="0">
                <a:latin typeface="Exo 2" panose="020B0604020202020204" charset="0"/>
                <a:cs typeface="Times New Roman" panose="02020603050405020304" pitchFamily="18" charset="0"/>
              </a:rPr>
              <a:t>INTRODUCTION</a:t>
            </a:r>
            <a:endParaRPr sz="6000" dirty="0">
              <a:latin typeface="Exo 2" panose="020B0604020202020204" charset="0"/>
              <a:cs typeface="Times New Roman" panose="02020603050405020304" pitchFamily="18" charset="0"/>
            </a:endParaRPr>
          </a:p>
        </p:txBody>
      </p:sp>
      <p:sp>
        <p:nvSpPr>
          <p:cNvPr id="176" name="Google Shape;176;p31"/>
          <p:cNvSpPr txBox="1">
            <a:spLocks noGrp="1"/>
          </p:cNvSpPr>
          <p:nvPr>
            <p:ph type="title" idx="2"/>
          </p:nvPr>
        </p:nvSpPr>
        <p:spPr>
          <a:xfrm flipH="1">
            <a:off x="1147650" y="2132464"/>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01</a:t>
            </a:r>
            <a:endParaRPr sz="6000" dirty="0"/>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cxnSp>
        <p:nvCxnSpPr>
          <p:cNvPr id="185" name="Google Shape;185;p32"/>
          <p:cNvCxnSpPr/>
          <p:nvPr/>
        </p:nvCxnSpPr>
        <p:spPr>
          <a:xfrm>
            <a:off x="4574400" y="736044"/>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0" y="4383338"/>
            <a:ext cx="4574400" cy="0"/>
          </a:xfrm>
          <a:prstGeom prst="straightConnector1">
            <a:avLst/>
          </a:prstGeom>
          <a:noFill/>
          <a:ln w="9525" cap="flat" cmpd="sng">
            <a:solidFill>
              <a:schemeClr val="dk1"/>
            </a:solidFill>
            <a:prstDash val="solid"/>
            <a:round/>
            <a:headEnd type="none" w="med" len="med"/>
            <a:tailEnd type="none" w="med" len="med"/>
          </a:ln>
        </p:spPr>
      </p:cxnSp>
      <p:sp>
        <p:nvSpPr>
          <p:cNvPr id="3" name="TextBox 2">
            <a:extLst>
              <a:ext uri="{FF2B5EF4-FFF2-40B4-BE49-F238E27FC236}">
                <a16:creationId xmlns:a16="http://schemas.microsoft.com/office/drawing/2014/main" id="{43C187E6-0415-44C6-9437-8B3D785097FE}"/>
              </a:ext>
            </a:extLst>
          </p:cNvPr>
          <p:cNvSpPr txBox="1"/>
          <p:nvPr/>
        </p:nvSpPr>
        <p:spPr>
          <a:xfrm>
            <a:off x="1296028" y="1841681"/>
            <a:ext cx="6556744" cy="2308324"/>
          </a:xfrm>
          <a:prstGeom prst="rect">
            <a:avLst/>
          </a:prstGeom>
          <a:noFill/>
        </p:spPr>
        <p:txBody>
          <a:bodyPr wrap="square" rtlCol="0">
            <a:spAutoFit/>
          </a:bodyPr>
          <a:lstStyle/>
          <a:p>
            <a:r>
              <a:rPr lang="en-IN" sz="1600" dirty="0">
                <a:latin typeface="Exo 2" panose="020B0604020202020204" charset="0"/>
              </a:rPr>
              <a:t>Sentiment analysis, is that field of study people's opinions, sentiments, evaluations, judgments, attitudes, and emotions towards entities such as products, services, tourism, movies, organizations, political issues, individuals, problems, events, topics, etc. It is a type of data mining that measures the inclination of people's opinions through natural language processing (NLP), computational linguistics and text analysis, which are used to extract and analyse subjective information from the Web, mostly social media and similar sources.</a:t>
            </a:r>
          </a:p>
        </p:txBody>
      </p:sp>
      <p:sp>
        <p:nvSpPr>
          <p:cNvPr id="4" name="TextBox 3">
            <a:extLst>
              <a:ext uri="{FF2B5EF4-FFF2-40B4-BE49-F238E27FC236}">
                <a16:creationId xmlns:a16="http://schemas.microsoft.com/office/drawing/2014/main" id="{CD704908-31AC-4E69-AA41-470A48BDC092}"/>
              </a:ext>
            </a:extLst>
          </p:cNvPr>
          <p:cNvSpPr txBox="1"/>
          <p:nvPr/>
        </p:nvSpPr>
        <p:spPr>
          <a:xfrm>
            <a:off x="1296028" y="965697"/>
            <a:ext cx="5550195" cy="707886"/>
          </a:xfrm>
          <a:prstGeom prst="rect">
            <a:avLst/>
          </a:prstGeom>
          <a:noFill/>
        </p:spPr>
        <p:txBody>
          <a:bodyPr wrap="square" rtlCol="0">
            <a:spAutoFit/>
          </a:bodyPr>
          <a:lstStyle/>
          <a:p>
            <a:r>
              <a:rPr lang="en-IN" sz="4000" b="1" dirty="0">
                <a:latin typeface="Exo 2" panose="020B0604020202020204" charset="0"/>
              </a:rPr>
              <a:t>Sentiment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ABBC-4793-4500-9BB1-FAF73007BF6B}"/>
              </a:ext>
            </a:extLst>
          </p:cNvPr>
          <p:cNvSpPr>
            <a:spLocks noGrp="1"/>
          </p:cNvSpPr>
          <p:nvPr>
            <p:ph type="ctrTitle"/>
          </p:nvPr>
        </p:nvSpPr>
        <p:spPr>
          <a:xfrm>
            <a:off x="1006547" y="1184573"/>
            <a:ext cx="3437861" cy="729288"/>
          </a:xfrm>
        </p:spPr>
        <p:txBody>
          <a:bodyPr/>
          <a:lstStyle/>
          <a:p>
            <a:r>
              <a:rPr lang="en-IN" sz="4800" dirty="0"/>
              <a:t>Purpose</a:t>
            </a:r>
            <a:endParaRPr lang="en-IN" dirty="0"/>
          </a:p>
        </p:txBody>
      </p:sp>
      <p:sp>
        <p:nvSpPr>
          <p:cNvPr id="3" name="Subtitle 2">
            <a:extLst>
              <a:ext uri="{FF2B5EF4-FFF2-40B4-BE49-F238E27FC236}">
                <a16:creationId xmlns:a16="http://schemas.microsoft.com/office/drawing/2014/main" id="{C03045C5-EC19-4383-BEDB-CBB1A44FD8B4}"/>
              </a:ext>
            </a:extLst>
          </p:cNvPr>
          <p:cNvSpPr>
            <a:spLocks noGrp="1"/>
          </p:cNvSpPr>
          <p:nvPr>
            <p:ph type="subTitle" idx="1"/>
          </p:nvPr>
        </p:nvSpPr>
        <p:spPr>
          <a:xfrm>
            <a:off x="460744" y="2101573"/>
            <a:ext cx="8172893" cy="1784400"/>
          </a:xfrm>
        </p:spPr>
        <p:txBody>
          <a:bodyPr/>
          <a:lstStyle/>
          <a:p>
            <a:pPr algn="l"/>
            <a:r>
              <a:rPr lang="en-IN" sz="3600" dirty="0"/>
              <a:t>   </a:t>
            </a:r>
            <a:r>
              <a:rPr lang="en-IN" sz="1600" dirty="0">
                <a:latin typeface="Exo 2" panose="020B0604020202020204" charset="0"/>
              </a:rPr>
              <a:t>Zomato is a site where someone can give a review of a restaurant, how the restaurant is and someone's opinion about the restaurant. Review on Zomato is still in the form of text and can be classified with positive, negative, or neutral with their ratings. Zomato doesn’t have an analysis of how users interact with the reviews and what words will indicate they like or not it. We need to extract the words in review and analysis it so we can know how users interact in Zomato and get customers satisfaction by their review</a:t>
            </a:r>
            <a:r>
              <a:rPr lang="en-IN" sz="1600" dirty="0"/>
              <a:t>.</a:t>
            </a:r>
          </a:p>
        </p:txBody>
      </p:sp>
    </p:spTree>
    <p:extLst>
      <p:ext uri="{BB962C8B-B14F-4D97-AF65-F5344CB8AC3E}">
        <p14:creationId xmlns:p14="http://schemas.microsoft.com/office/powerpoint/2010/main" val="33995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7" name="Google Shape;197;p33"/>
          <p:cNvSpPr txBox="1">
            <a:spLocks noGrp="1"/>
          </p:cNvSpPr>
          <p:nvPr>
            <p:ph type="ctrTitle"/>
          </p:nvPr>
        </p:nvSpPr>
        <p:spPr>
          <a:xfrm>
            <a:off x="185668" y="180850"/>
            <a:ext cx="2578797"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t>BLOCK DIAGRAM</a:t>
            </a:r>
            <a:endParaRPr sz="4000" dirty="0"/>
          </a:p>
        </p:txBody>
      </p:sp>
      <p:sp>
        <p:nvSpPr>
          <p:cNvPr id="2" name="AutoShape 2" descr="data:image/png;base64,iVBORw0KGgoAAAANSUhEUgAAAkAAAANgCAYAAADEQde0AAAgAElEQVR4XuydB5xU9dX+n1tmZgu9ioKAvWADVNSYN8XesEbNqyAaS+x57SbRvCnG2HvsAhrz2lFsiX9rjBpFsCMILr0sZYFtM3Pb//Oc87szs4glRhTY3+azcZm5c8u5d+Z+5znPOcdJkiSB/bERsBGwEbARsBGwEbARaEcRcCwAtaOzbQ/VRsBGwEbARsBGwEZAImAByF4INgI2AjYCNgI2AjYC7S4CFoDa3Sm3B2wjYCNgI2AjYCNgI2AByF4DNgI2AjYCNgI2AjYC7S4CFoDa3Sm3B2wjYCNgI2AjYCNgI2AByF4DNgI2AjYCNgI2AjYC7S4CFoDa3Sm3B2wjYCNgI2AjYCNgI2AByF4DNgLreATY6stxnK90lF9l2XQZNhBb9Vpj2VYMx/xPNy0NxxIg3ZUEMRI4cLkW040sqVhA1r3Kjej69cf93OP68mPhevj6dH1u281Vbrvi788/7q8U4vRQVxm7NutOgMT5vBib2LCNm9v2LHz5cX+1/bRL2Qis6xGwALSun2F7fO06Aqu6GX7lG+RXuNOXFknbqZJlKiBnlcGvWHaVgJM+z/+uzDclUFKQWrmL68pA9m8da7rjZiVt1i0QmSBJnJVgUuEpMTtahrYKqCoBqFlW1qFr5+tK+9wGsnTZNscj++etFNLydsqUyRUTjFYVwHb9drAHbyPQJgIWgOwFYSOwjkfg8yBAH6fMUL6xpgywMvtUwgBvyvJaOG0UihgRH9GbduJrVB3qK3zMPP4ZoolXARXlE1Le91StSZ9b6cb/uedw5delUpS+oI3CYg46bY5fgpQSwCiNrQrwPhfEVgpkm3Mhz5X3r3K9sYHI9OnPxF/2JIYTu0pJX03gW8evdHt4NgL/XgQsAP178bJL2wisdRH4XBWId02jojD1pAmrtoCgN+iKn8RIMuZ1lffd0k26pADFQKyQxN+wGCGMIjQGeRQjgk+CfDHCsuY8luZbsLSpBUHsIF8MELseinGCYhChJQJmLWlAUxxhebGA1jBCMXZRKEZoTFyEsa6X60skHUTcMpC2itSfwpv++Ijhui4yvouc7yHnuKh1gQ6+g2rPQ4/qHHrUdkD3mhyyGR5LjGXLlmL9Hr1Q7WfRLZdBh0wG3Wpr0Kk2J8HzPAdVfgY514eX9eB5Hrw0tm2CGUuaUDWgVaT1KhWhFMJKZGQAzkwyEnWqtO4KVWmtu1rtDtsIfHsRsAD07cXabslG4FuPQMmvY26gn4Uho0AoMZQNOka5cROFiTbmHbNoGEbI5/NoLBZR37QC8+uXoLGxGY2FCHVLl2PKgvlYvLwZSxub0RQnyEdAUzFASzFAxDQQgcX3jYfFBzJUjVzA94yq4QBuRlQSJ+cjiRK4fhVixwWYCfIA183q/hF8PHp4XElRJQQfyZHx+MqYZjJPpfOQRDHAXy4XJ7JPiCMgJqBFQBQCYQQnjpBEkaxTVhsU9bkkgcuXhkWzzlier/JcdPQzAkgEotpcBr0612D9Lp3Qs7YGfbt2xQbdumK9bp3QvUtndK6uQU02g6pcppRiq8wUpqnCNo8RhlynpMbpafqsJ+hbv+jsBm0E1pIIWABaS06U3U0bgf8kAiuDz+cbmZmwEqJAEAZoLQRYuqIRk2fORN3CekyZNR9TZ85B/Yom1C9dhvqWIoIgkBux62UEQBICSpZAQyjxzW9W/Su+B4e/jiPKS+JlRO1JPJc0I7+O+eU6HfhIXE+WcVyFJb6Wuonr+gg8o5yQOsxz3Hc5BoEV9cyU0lqEBoNEfIxaSRyHcJIQCQg+CZyY9EcYchBFga4tLHBJWU8cxxCQoopFWBKICuEiRhwFCouxghPCEE6cCDA5QQgnChETpPhcEsHh32Q5N0GXDrUCRL061GJg717YYuAADOrTE7169ZDt9u3TBz07dazwPJcVpJXPZym9+QUm8f/kerKvtRFYFyJgAWhdOIv2GGwEvkIEPgNBYkFRxaApX8DiJQ14f9pUvPHeh5j4SR0++GQa5jc0IuINPo4Bx4eTzSLxM3ByWSSeB3gZBRrXR+wRQnw4hBnHF0CJPMcAjY+YYEOVhqBC2PEUbgSGHB8xIYbqDx/3fFVC+Df3U5YlIHEbXL8BJqbk0mUFeBxZTl7rElmoyKgCRJEn9S8RcEQt4Q8hJAkEcPh4wmPlL0MTxwJI8m8qPnFEJEMUBvJvgT0+biBI4im/IRJCjmMAKSbsEIA0VUf4SULdpizH1wSEpgBOGCEpFBSSuF4vgZN10bNjLbbsuwG2G9gfu26/PbbYdCA23mA9VFdXw3NcUax4rOq5YtLN/tgI2Ah8UQQsANnrw0agvUSgwlMSRCGmT5+Ov7/2Jp579XW8/t6HWLK8WTw7ouRUZZAwJZUjiFDFYWqK6ahUrdHHRK3xCDcKLvIYNROCiqSyTEqHkOJ7XD0cLsvUFeEhQwBSCJJtcF0EKSo3VHwIWaIIeQpOvLHL9hRwuJzAlEAR4af8uBBApC0AxOysuTKFHFF/yDhFAyyJLCuKjniEQiRxCJePCQASUiKFI6o9BBYCEBR+nJDqD4EnBaVA0mZ8WoCHECUpM6MyUT2KFIpkX2TdqhA5TL9Fuj4v0fUTkpKiAlJCxY0AlkSors5gy4EDcPg+e+DHu+yMbbfYFFVZepHsj42AjcCXRcAC0JdFyD5vI7A2R8D0ktGuPEBLa4B7HnoM191+O6bNnq835OoqoKoajpcBBE58JL4CheNRSVC4EZUnVXFEpdE0FNUa/qo6QzWHkKQwlCo5VHoEZgRsTGpM1CJf4ETAySxPaBIlKYUqo/roctyO2ZYoTYQmAhLXQxAq7wcSBbQ0/SWnkX4iUXkII8YzI8qM+nnE5xPFCiT8NwHEpLmoBhFM+CvLU+URoCGkRGA2juutVIxcgoxRlAhE/BVQotoU6jpE/RHI0m2J34j/DZliUwBKAUkBTZcReCrGml5rbZVle3TpjNOO/ilOPvE49OnR+Qv7JK3Nl7XddxuBbyICFoC+iSjaddgIrLERUJMz7/XzF8zHTnvtj7lz6oGuHeFkqlR9EfBQWFGQIaQYUKGKY0BEYEIYxwCS68F1spLGEtCRZV1ReQREqBhJusukr1JQqQAgl6oQ0cws5/jqCVL44v6Y/eD6CE8CYrq/ovoYMOO/RenxFdQIQ+L/qWgSqEpMpOZrgZBIUlyOqC2a0kohiI+pwlP2+EgOLTVNGzVHYUVTW6XUl8CRvj5Vc0RViooCXwSgSsiRbXLf6DPia5nE4n6Jh4hUxfUQnKhWaZpOvUoJkrAFTuLCiyKENGLzNStakPNjPHzvXThgjx+tsVem3TEbge86AhaAvuszYLdvI7AaIyAKBRUZJBj9fw/ihBEnwN1wIGKP8KKVUjErsTxfwIYwxH+Lj4bJLN9FJOblnKgtrlF5CCYEH6bLBDioGBn1RVQiUYboyTEmaHpURFUixKTP0yjtaY18yT+UkfUqEDHtRsAyKbESAHmyLgWhrC5LpUr8RdxXpupSAFKfTyypL6O2JFSBNJ3l0pNDqKD3hpAh4EJ1RZfRfxulRl6nKTFRX8Q8HZRSZE5kvD9tAMik1QgsJQDitggwMWKT4tIUWwg31JRYSQEimIlfyXiIBIiML4lwxnRYksDjtqMAURSpGbthGQ7ffz88NPr21Xh12VXbCKzdEbAAtHafP7v3NgJfHgHj9b3j/fk46aJfwp/8BqJCHqjKwsvVIqTK4uekKouqSewTJOiQycDz4xIApZVbCk0GitL0FCHK8WQdmpYyPh0vawzPqXco9feogTpNYaV+nrRqTIFGFaDU+0MlSsHKpL0Ia6IMaUpNvUBlwJJ+QBV9gMQEXip3L3t6NJ1koILLsOxdSuMjAQrCCVNQ4gFKU2AGSAhBYj42CpBDc7NUh5m0mlleU1tUmcxzkoaL4IYGxsDXlVNxaaVYySSdcB8IX1wmgGwn0XSaG9BrbZSjIERMs9OSRRhx8P4Yc9edX3592CVsBNppBCwAtdMTbw+7fUQg1T9o6/3jzAb86sNGdJrxIZK3X0E49V8oLFiiSgiBJVslKSTXz4oyE7P6iDVPVFmYGmNayqUKRDWHhuYMnIynkCH9fFj5pQAk1V3iGVIoEpAxviKBlAqTs6SuJKWl6bI0rcX1xQZ2xCAtgGUAiP1v0uXN9kr+IrOfWv2laTv+KADxD5OCkmosKjFGBTJQknpuCC1a8l7hyaH60wZ+TN8gUYXUnyPbEVChX4hKkekzJCmsCs+PpMLUj8R1CiSZ5cXrE9AETQO0Gp5FGRJliuvXdJwWwodwgwBOax5uSzOC1iXA8uUYMeIYjB5zb/u40O1R2gh8jQhYAPoaQbMvsRFYWyLAgaPa3dnFnTOX4MQJ9ejWKYccS9lbl8Ktn4NgxnSE06cgWDgPrcuXIyhQTTBjGphOoq8mk0WSyanvhiAjYOLBS/i8MT0z1WbSUaW+PVyPpMaMb4epNk/7+ijwMOVVbmQoICaApEZopsYk1SXLmsqwNA2XghdhiqpTOidLUmarHgArcELoYFyEf0zZOoHC9AESY7j4d4w3RwzKmopKgUVMyab8XYEnhajUY6Rqjqg2hJiKKrB0eUltMfVm1BzCDRWhtGosCbguVaJcpr3Yq8j0FXJMJZjb2oikpRFxvgnIF+AHqmSxMeOxI0ZgzJgxa8ulavfTRuBbj4AFoG895HaDNgLfcgR4Q4eH2+qW4ufvzkZXl92JPRn/wDEOVRkP1U4Et9ACZ/kKJEsWIb9wLlqWzEd+0WI0NzejpaUFhUJBFBFRVETpiYFMtapDmax4b+jD0Woy04yQj4nCY6q0pJy+nLaSMnZ6d4zpmeoQvUMCM1LiTj+S6eps0lultFna6JBqkJTSq3la9k/8TYQ/r20VWNr7KO0BxDp1YywuVYtRkaHyI5VgTpvUlICMgJAqNpVQJOqMKXPXRoiqCpWqyQSqTJm9aYRIQJKqMTE+q2okaTKqQyx5N/2GXPYIKrTCKbQCPE+FPJywgGIxDy+FuIDnhl6gAuIwwrEjjsPYMfd8yxeb3ZyNwNoTAQtAa8+5sntqI/C1IxAixj2fLsNJ7yxA50yMHDKo9iP4rodqOMi5CTI+Z1g5qCYYeT5yng8/TOAFeXiFFYgal6G4vBFNjY1oWr4CK1aswLKmRjQVWtGUz6MQshIpRsRUDRWZtAsx02FSEWaM0cZAzaoxeo1opE4VIzFfS3WXpq4UgBRs1ANklB6mvVLQEUVIGycqnFW0AJS5Fab7c+oHki7PGkqqKmnzQgEgGctFBUhBRcdkpFVb+reakrU3ELtGS6UYzcmSymJ1PeGl7COS9XI9YUHXaUzX4isqaloskQquAtxiABTzSIqtcIIiMnkqP0VEHL0RBzrg3XST5t/iEYoY81hSZqm6FMUFjDjmvzHGpsC+9nvGvnDdj4AFoHX/HNsjtBGQCNxe14CTJ81HlwyHflIBClDlOqiGhyonQcZxkHUTgaEa10EWsSxXnXVkuRo/K4BU5XFZrbjOh5HM9mopRmjO59GcL6A1X5TO0oSiYksL8kERhWKAQlBEvhgiDEMZYEo1KWCjQQIEf5IUalgab+ZuySwwHXIqY0ONMsRmiZIaA9Nr2vlYlSNzstNZYOkDJTN02gFavTTiETLeIDEzi0Kk6SypoEt806zQNEw0vp1SVZZ0clZlR8ZcmHEXoiBFITIRGxcWZRkvLCKJinALCjsCQwQg6fMTIopZUcY+Qlqaz/2iuqN9hHSfYimXN0ZrgpYoStprKBZDtSpJ3OYImwKz73wbgS+MgAUge4HYCLSTCKwagJj+SlAF53MAiFPSAY4crfYyAkg1ns7QCqOYfZQR8J4MD0X2RabQwefMNPcAHiJOdU8Sne4eJyiEgUyD5wT3gCAUFiVlQ3iQrsv8W8ZDEJaKmnaTKqlYqrKkysqMrY+NGhOzDDw1OqfenYoZYGmvHfUAMTWm/XRcjsCQNBTTVwaOTIm7AAjL0gU+FFQkRSUmZPX4SD8hUXu0yzP3O4USPib7a5oZqreoDDOaGlN1SEzP3EYp7WYaIxq4Scv1CUDSR4heIQtA7eSdaw9zdUXAAtDqiqxdr43AGhaBLwOgLFUgV9NhVIB8J0Y1FICqBIA8ZF2qQaDugiBJUIhiAaAiXBSp6MjfQDFxBHboodHHuCzA6VeEoULqJYo9xPS5pCoHx0IIE6gSAtM7hzd7powIGNIjx3hnpM1RWnpuuiknabm5wEW6Hm0umDY71P+qYVgfN4pPOseLj0vFlWO6O+s2EWoKS8AnDhEYg7Oks9htSZQjhRoeV1oRpuk03Rc1UJsO0aa5ojQ+ZE8h4+dJAVDgK61UM6qQlL5HiUnfWQVoDXub2d1ZiyJgAWgtOll2V20E/pMIfCEAOVR5IAoPIWdlAKJPqMpjiqwtABFyqPgUBHgUgILERSExf5vng8RBQf72UIgiFKhkEBjIEen4iLRCq2IMhI6VUJOwzPASBUj9OaKgCDzR06M9e7QHDyurjMmHvhh5zKS8ZAiplqtz3YQtgRaBnTIkaX8fQkZRjMyiQkmPIAUXUaq48zKwlBFIGxRyHeojkmXMtgk9nCxf9hOZdaadpQ3kSGNE02xRvEGEPjMrTKBIhrqa2WOmQ7RNgf0n7wr72vYcAQtA7fns22NvVxFYFQDlPA/VSYxq8fykAATUuG5bBSiBmKMJSFV8jgoQYrRKebaHYuwI2BAFVPFRBYiCCQdKFPhYnCCIXZMOo8uHQOOKUpJWT5XUE1F1WEZOAFAoSGds6XDSdHxEeTyEgIlUcJmSdJ5dwouoRuz6rKCkqo/x2pj0l6agymXu6VyudJ1qhiZ4aLqs1KmZqTgqPXFRDNDSOFG2y7iYvj6m+WFJjeLjJrUl88BEPOJjpvP0VwQgeoZYHm8BqF29je3BfoMRsAD0DQbTrspGYE2OwFcBoIwTI+e5JQWIShD/XZXAKEAKQByjEcahwEyUeKIAlQDIodqjwBNGDkKHHiAFIlGIAEmBEaCc0C0BSalHT0k5MXO2UgOwaRgoKhCBxgCHdEc2ZmH5WyqjzJR16YtjvDtSzaUgVQlAZQXIVHcJsKjpOaLKIjPBjEqUKkDprC+yiwAQt2vgaKUUmFZ9qWcnnSSfmp01XffFALRyCixVgCwArcnvNrtva0MELACtDWfJ7qONwDcQgc9LgVWhrAD5biyAU0qBOUDO9SHLtFGA6OWhB4YqjypAgaTAXBToAQINzxHC2BfQ4XKyjPEIEYCKnNAVutpnRyquOJTU+GdMSksnqJvp7WY4aZoC08fVnExYYXUZU2PSNNAoMay+SlNg4tMxYFQCIKPEcI6Xrs8MQTUjLsoVWeo9Ar03xgPEdbisXJM0nQEms10OWU19PPLf1ABdKqlfOQX2+QpQJQCp+qRqlgWgb+BNYVfRriNgAahdn3578O0pAl8IQI4LmqB9h0oPU2DGBL1KAPI5IEMAiMpOyfcTqR8oNT1ryksfEyBib0A+HyeSOqMyVKkApf140vSRgosBHJMi0tlcBB4z2sKYkUWtEa9OKOMjaKKWUjEpGS/35EkHnK6cApNSdBGAFJI07WYgRZSnVAHScRRpekvTXaooEVS4D0yF6dR3ptlMc8M0vWXSeuk6Up+Q9gcqlkzQmuZLjdqmKaM1Qbent6s91m8hAhaAvoUg203YCKwJEWgLQD4yfhFVbIRoyuAJQF9ugk49QGUFSHw9UgVGA7RRgZIIND7TA6SAxMovhaNwJQCSdFBFQ0JVXcrwIT4go8ho9ZXQT8kEXa6qIsCoB0jWQY9R2jPHVF+lapIar42x2YAFVRUxHZtBpjJs1PTzIfBIA0R2WzbT2kV54jSuKNDKLoKXdIOuMEGbajI1NhfktaX9NdVrbZQnM45DAYnw9AVVYKZyzHqA1oR3l92HtTECFoDWxrNm99lG4GtEwAJQOZ1mAehrXED2JTYC61gELACtYyfUHo6NwOdFwAKQBSD77rARsBEoR8ACkL0abATaSQQsAFkAaieXuj1MG4GvFAELQF8pTHYhG4G1PwIWgCwArf1XsT0CG4FvLgIWgL65WNo12Qis0RGwAGQBaI2+QO3O2Qh8yxGwAPQtB9xuzkbgu4qABSALQN/VtWe3ayOwJkbAAtCaeFbsPtkIrIYIWACyALQaLiu7ShuBtTYC7R6A2LLDYTsPl+eQ/UXkD4AzftIfNkhz2FeEPy6HPktb+9hx4MkMaFd6fyR8wnHKLzXzGEsPsI+I65Re7zh8dfrDVvluaVHZLz5V2rYL9iWB45Ue1z9KO68rqtimrMMcoO6jboOvS9edHny6vdJ/OZzR0X1NtxMnHIGQPmRi5bTd7zbvBPNajhFwwP3XdXIKlJt4JvAmpnIoGh99GfutaMRlPyrilB4m16kLmxjw9bJ+DXMaG/aY01WUYyUzp8y5WvnYdUl2FE4Dlb7WnGuGmY35zPnTuZsJ5Myn+yLnzRyHuT4+cx2sfO7aBO+b+oceM8/B9dOX438mzEO22kEnJ4tcpoiM76I2ZidoT2aBuW6MWjZFdNkBmoNPY1SzGaJMhfeRcUN08Hw5lCiJZOQFuz9L80P5W391GGqM0DzHPkB59hhcqREi2964YYwgDuDBgxuGsl6ZBG/GTjgoaINBXszFkJ134EQu3LgoPYW8KJDltUMzr+8iOGNL4s91BBymChlpIfPEGHeZweUg4h7J6A0PCQJ4QR6h68LhENUkkG7L8t4O+X5P4BbYIFGn1bN/j8NJZ+w1ZPr3yH7zOpQmjuwdVJS2RTLLLAqkR5ErPYHMoFOZP2ZmmJk5ZdoziK/Rwa6VnaCl/xE7S7PxI2PG97RpwMjejUlYKHWlHn7gwRj3xGPf1IVk12MjsM5FoN0DUAkaKm7kyhB609af9CZSfnxlcOLNmh/QCh1liJKbP/9dAQ5cs9ws5R6cgoTZFFfABmkul0i3b/YhXa98mpubeSUgGXBIIS3dpize5ubP25BnbtAGmtL9E5AzwFB5kOnf3Acuo4dUjg9HAsg+meMvUeWqAY03Ex5h+qz+xR93FUyXHquBjpVWmcJK5AAub0wO+xTrMfA5E+0SzKXLp1BbBk9zLvjiytCvDLKVx11x2hjQ9BpI/05XJL3xzLWgEFl5fa3OzxU9JsLA0nyIe6bX48Elrfi0OQKKRcS+ix5OBh0JPZkItZwF5gJVLgejegJC1a6LKidBxiMIxajxPPiOTn8vzfeqnAAvAMS5XzoLLHDYAJEDUcvDUPOEI56b0AfiPCIz4sEjP3CXOV+LZy/Oww1NZ+WkCJfskhQRRzyrBgYSgoUjryFzwOH4C3ZvdgDCj+xHDM90a5bhpWmTQwKEzBPlXDIdWRFFhKpIQJ3QQmxzA+4vO0tzOryLiNvk2A7uZaQgQrjSTtVsdqiT4NPRFelgV5nwbrYtzRVDgpQj29dmjzqwld2l0wGsXJ5jPtIhr2ySyK9BEWExCIBCAU6Ql2u+S4/uGDp4MPbcc0/85KijMKBvv9V5cdl12wis1RGwAJSqPundvKRaKDTobYp3UqoT6Z2Qn3skAKOoxIAjXKBLGyHCqBiuQk6qVhh4KQMT77TpHV1hSb65lriItwnfKDn6TZJwxA9tfltP1afYSVUVflzzw540YNSmVMjgZnicst/clm+UrbZKitx4ZM38VqzKl6gxRonhv6VDrkBQxWtL4LcS1JUgUgGnUj3RYy8rK6VYmOPkN2xw9rhRVGRqtsAbxwPwGFNaqQCo9C2ZnssKtSddD5fmzVZAx5xWFZzS46Va5RnVzShR5vjkZum56Z6Z/dfQqspVJkQOgiCCMZapWqXnPr2mKtWtb/6zpATgjIGrZzVMYjQFMaatKODlhkZ8vCLAvEKCJoIPlRA3RC1C5OIE1ZwNBg85JxIoyjmOAJLnOQjCBEUOQ5fJ76uaBm9mgXEOWBLpsrErozB4u6ZS5HJ7QYjY5cgLHXIqYyQ4PFRmehV0RhdPTlIQsEHMAapUZhw4EVUaLuPJ2AxRThALMBASqO6EMm1el+W/+b4OY6pGAbzY07lhRrXxOFQ1JPq0mgn0fLtQVeEMsARO4IJH4hBWgqIospWdoCu7S6dT7tNZZAowBnhEjdKRHVRmRYWSmWKmw7WBJ3aDJkxRGUtCDmfley+CGxZQW+1js403wtDtt8OwYTthp52GoX+/AajK5vS9unovrW/+YrVrtBH4liPQ7gGINwjeBfXmlaY1jOJDhSbFk1Wkm1TtCZAwLRUblaf0ucMPNL1Bl9MtTEWYG2Upy6apHrlpSqpCn4/AmUZ++UOsIp0k6sJK6RaBCEJBKs2stCFJ0wj4pIk8TTUJj5VFIL2Bl3Jk+nyauTP/KkGhrtNAQ0nlSiHOxDVNBZWWNaAYu+Vso3yR1vSXbqsCZlbxelHI5PamuMTj9irVMcbP4Wyncpy4iQguUar0o1Oq/Irzs1IargRdJh0oN3viqN6Q09ScQIYBTr0mjApBcK1Ir5ZgmmBt0onf8vu9IrVXhvJ8sRGTZtTjrHseworaTug4sD96d+2Jzh26oLrGR42XRc7lcQO5JEKWQ0wprkRtZ4FREWI6jKoQU2CMLu/rCj6EJRcFPkfliK9PYngB48VBqQE8GfDJ9wBVFqOARIQRzvMK9ItEGIsaEwmcF7kTRDpRbWR8hFFjwiiR6ygJqcREkgoLnQi+GWbK9YccNVEahprO78ojjpkuLsCJHBQd7ksEj+IQIYQpKO4z027yDtLBqy6nunPumUhQmnrTuWKqAsk1K4CmKTWO3eDrCDNp+o4qEveLKTIEVLP4VYbvJ0fALnASxPwu4LvwYheDt90ON156CQZtsQlqqnOl967JHMuxybcU+2MjYCOwygi0ewBaBZHobVVu0GU44scaxQa1xehNXlQXuQ2n4MIPZujN2KhD9AaUvv3LzVpvuqXtlqw0quy0SSuJPFFWeYB6+SgAACAASURBVMrrVH+KiDIVihU/LMVVxA9p40/R9elGyipRWXFS+UKfo7JSTkqV/VC6nQiR48ErgRSHPmb05fRRUC2pAKp0m23TYhWWolLKyyQbjd+mzEkpGKaYU1bduJmQUS15e1QlSr1FkgqrTPuV1CQlPfFyCLCY2Jg4p3k9WY+ofkZFS986SYjY8czZNjeWCghMEqp9RrEzrxE1TtJ6Rrkz3iICmjy+un+MN00TRuXrd/nyZkx45z08+sKLeObll7G4oQnNRd6ZM0BtDtmaanTp3gPVPfugd4+e6NF7PXTv0Qudu9Sia5dOyFVVyfVKBYRXdCFxkA9D5MPIAJAqQ4WwINPhmQoriv+H6SMg7+iEeKoakrdKEpzXvwuOGtBdlM048s36CQQ+Ei9CSz7E+Kmz8LsPZxgPkKaN4oBqZIQk0C8bTtKMOFIllupJKKmtEF5IwA7hRwFCBEhIE1Ri+J4OQnhUePhvXk4OoUtTWgJaku7imHt+4eHyCjbUg5hSE0KhL8d4csR7RJhJHJkKTy+PDDs1io8oSmGADNcjnyjpvLNE98fj8XuAV4XEycDxs4hdqnOERK5XvU2ZfB61nod9v78rDtnrh/jhbsPQrWt3IwCtlCte3deaXb+NwFoWAQtAJX9PGQqCII/T3zkCnzb/Syc7i7FWVYAoSbB59TAM73s89tng0DKgKAkYc3QKCvoYv3nyVicg9JnPpNREXOEzSg3IZp0V+TADGRW+osplK+7n/Lguhs14YvaDeLH+YXzc+pbcJNzIwTEb/C+O2OgE1Phie00Rq5zCM9BWFpHoo/AqFI8yeK3yem+j9uiyAn5UtEw6amVoEgxKU0zGPFzyz4gyp6BZApg2+r5+F5f0Y2peTlUth8qPWdNn0lMrqXECRykIltDTIGQ5xWi+9wvopsZ3Hpfuo57HsoIntzZV80waqmQwqojT6vvcSNU0hc+6utm48s934c7HnkRYaIHn5RDV1gB+BsjwlzFOkE08SVt5rodI0owZeFU18HMZ1NbWolPnLujYuSM6deuBqg4dUd25s/zXq66CyxRMVm/YBc9D5DDt5gokiSLEFJhD1UdkDfHbREmI3WsyuGbHDdQTI6PZFRB5VoVFDQjdMWEqrvt4LvWlkiGYPqGQShACucZpYj5kYE8sbwnw/KyFBrJ0sKhMb6euFBXhRr6kl0IqhlSgOBWe6a0wQOTR88M0GQe70ixdHq7KbXuyTZPWKpmadXK7QI/4h6hAqeIjpmYalsnWvi/KlqTQCDZeBomX1S9HrqPLUBGi94epbnqaaKwOQlmXABWvdgIaU3GtEVDIw/Ni7LnbYPzxgvOw/aBtVt9lZddsI7AORMACUJrmMIoEU1n83L1x8u/xxMLrNL1Fw6P818CMfNNP8KNuI3DRNtfqZZDKH/w79QZVKCIlL02p0qtMQqUUWUXaqk0BEj+zHai6Y9QcSfEYBUG9Smrl5f/zw31u8yyc9+7hqC/OlBszJ1A7TkZAJE3fXLLZ/di9z55lD1KpcskcTpoSNKpPqoqpT2klY3K6b+aWJeE0cpbADqu+KkWTdJ2VhvFS+q2sepXSepIhZAUQdRNxN/OOWPZWVfgd2hqMy+m0skJVqYAZU7d5vVbzlexOFW9x4/dKVacK5U1OeUkZ04pA+UmPn74Sh0kbTcCpwqSK2bdl0+At/733J2PXvQ9CgCySzj4yyCHJZBDwRp9x4EpaLoeYdiXPhespxIj7mQqf+EpMwlS8ZA6cmDduV+DJyebg+j78DBWkWmSqa+Bnq+FWZeXfXnU1nEwGbqYKSRVf5yNLpZLbcDP4XhcHN+y8maSATn9jOl5taDbpo0RUm3t33wxb9+iIjxYvx9HPvYf1vCxu32tbbNi5g7w56BVCwgo1XicOPMfHzx98Fs/PWiBKEd8DVIKeOeFIDOzVFU2FIo6/4y+YsGARvNgXCON2Ro86EsO2GmCuLX2XsSLMdbMY98qrOPPucQgc9SNJRZc5iXxHSsWXSTvxcQEZJk0JOT5Rju8dSjz6Pk14sdA0TUCiOZvykxisKybRh/rFhSmyKCyK+iNma+4h/VPyrYCAXkBSKCJuzMNtWYFbb7kaJx599Dpwm7KHYCOweiJgASitopIPJKMIOCFumnw5nqi/Hgf2Ogtnbvkr85ymNx6ZMRa31p0L10lwzia3Y6++w7XM23z7bygswqkT9sXiYAaGdtofl+8wpgIGgOdmPYLLZ5wiH2qEJTH1gt/oeE+hSpTgid1nodqvklvlryeOxL+ankQvbyBuGvwsulX30FTVyn4fw2H5sAVnvn0kZra+gW6Z/hjV/5fYu+/wUpn9s3MfxbjZd2Jq/k2cv8ld2IfPGZXllfq/49UFz+K5hvuRjUMELnDs+v+Lg/odjm5VfeSGnQ+acOkHZ2DS8ifxwy4jceF2fyqX56fXaQLcMOU3eGreTejfcWdcN/ghVLvV5Uo5ua2EeHbuE7h62smirMkHvJOBHxcRsNIojnHQev+DM7b8Venqf2Wh7t8LDaNFFWAM9ux+LHbosjv26jdcyuuPfG0wlgQz5GYjqTBW5yVqZo8TBycP+CN+tN5wnDZxHzlH521yB/bqe4DcPEkvr897Ec8vfRwvL/o/xDw/joORfS7Bvv2PQM/cekJILXELfvPuKZi44kn0yGyEe3Z+BdVejdzwwrARl753Jt5cMR6nbng1Dt9opMEeGq8J2CYN+q2UwZvQxRGuve9hnHv22Ui6dwGqq4Ako+qmz5RtBnBVfYBHtS8r4XBdXtc+4Hti/Ha8rKaA+LebFaUm8bmgB0eW1bSY49Jgz9jz5h8DhCT+MoXoZhFnfMDLwPUNAGWrcES/Hrjn6L3lnJ348Gt4dOlyeY0AvJPBVTsMwDE79MespU3Y5al34TtF3DB4Uxy2ZX+Bl1hM/3SHUXViKjrGyU++gScWNsCPPFF+3CTEU8N3xVYbrIfWQgt+fM+zmLuiRd5//CJCdeqa72+Dn35vKHym6ygtSfqb8KJq1AezF2C3O5+A49LH45mvH6Zdg/ZEQBQpzIjxWUiIShBNzlrhpR4nrQhjeo3/ZppZyvQJa3xM0mh0ULkKRrI+9UaJMZzQRBASRYveIvU68WtQ1LQCh/74x3jk7ttWz53DrtVGYB2IQLsHoNKX9Ypv9PwGefNHl+Ox+uswvPeZOH3LXxnA0RJ1fojf8tHv8Uj9Ddiz+9G4YND18qHDD2r6DlvRiJGv/wANwUzs0OkgXDH4zopS+Bh/nzMOV047Hkj4DZs3Q6pLVElcxB79PS7G71qHqkwHucTOnzgC76z4G7r6G2LssJeQ9arKPWhKZfaprgA8PfcxXDv1RLkB3bPjW+hXM7BNZRnXSUi685OrDFyIkwGPEexmnF365qsOXmIEwcHDzTs8j827qKx+w+Tf4/H663HewDuwz4YHtTFwp2rXM7PH4crpp+CwXqfjtK0uKQGifGE2isns5pk4bsJOcmOhX1XuxfKlmDfRBMN7nI7Ttr5UwOvhurtw24zzEDm+8f8wuUTPB2+2Rfyo689w8bZX4ajXhmJJWGcqzvQMyzFIMsrHqQOuwOEDjsORrw7BknAm7hn6NvrV9hcYfWT6GNw653y5GabAJP4SejkA3LrtC9is67YSz5sm/xaPLbwJTGb8YpNbsW/fI0oQfePk3+LxhTfgikFPYnCPnUwS7jvyZBgX+zWTF+CcG/8M741XEC2fAxfViKszmv7yfLhOVoAjZh8cPyMeHNFTPHpRfDjiSeEJIl34sowIHh4BiJBkAIh/8zEDPAQj8NdzRfUhHJU8Y3yMJ93zcHjf9TF25N5y8x/5wEt4oH6pgpQ0darChEN2wtZ9OuK9+iYMe3YSEieL+4f1x2Gb9sNdk2fjtA/rFeSYbXQ9nNKrE5YEIR5eVpCLitBwaOcajP3BhpJOi7wixk1ZjGMmzaBJyShIMW7adkOM3H4AXp+1CHs/8zZ1GoGOW3bcBCfsuJl4w858/GXc9fECJE6Llrqnrxcw0X4/VHS0go2pKq30UoWH+8L0Hb1DafUXU2ws3+cXG3rUFHjoa5KqODEmMWXI1/BbG/eJ4GSAiiqjUY+8YjOiRQvx38MPxX2j71oHblP2EGwEVk8E2j0AlVNKbVNMN3zMFNg1OLjnWTh960s1316q/Inxt7lP4MpPjkd3f1P83/de1w+1hCZF4JFP78Vts/8HPfz+WBzOxDkb3YZ9+h5aKinTb8Z6M3xn0Rs478PhGNxxX1w+5G7TPa9shubz53x0IHp4G6I+qsOhPc/FGVtdWCp/L6VZWPAhaQlg7LQbMHbOJQoE211hbr6V5fRphZp6Vnir/2TpezjtvT1Ffj9lwDU4tP9xknJaml+K26ZchReX3YUB1Tvijh2fFVBgfJ5ccD3O2eQ27L3B4VJ1RXVDCED+E+Hv857C1Z+cgAN7nyWglVaYScqABlg4mN9ch5FvDpVv7eO+X4cqr8Z4aUz5uyktn9MyAyPf2ln299h+l+CoAaNQ7dXKxpYUFuHxmX/F0Rv9DNV+TZt3yvmTRmHS8sdw5db/D9v3GFrZ9RI/eW0oGgozcOeOb2LDDgMwpWEyTnvvBwKjjMFhA0YI+C4uLMDtU6/GC0vuwsY1u+K2nZ6Ubdz80W8xbuF1msJBjGPWvwQjNz1DKrxunvo7jJt3Ha7Y5hkMIQCJCVqDU644NL6m1fPelrVqWT4BzsNfZjXjuA8WoUPLIuDDiShO/heKM+cgamwC2EAv5wM5KkFZ4wnyBRREISK0eLy+acYhCBloIljyMASIqKApHEnKjGk0lwZ7V+CIoCTGXlGbPHgOgZ/sQx9MFods2B1jRx4gcEtvjYuMVHixoN2jMZol8shg7FtTcMo7dbKdvwzbHIduuT5Gvz8Lp703W/Zl9y412L1bJ1w+c4kAL69XXpv0Ij2/+wDstkFnPFe3CHsO7I3GoIBdH5mAaUUtoWca6c/bboQRO22K1+sW4kdP0gfoatVX5OD54UOx86Yb4N5/foRTX3hL/W2i4qSNDwk4NEQTaJi60rJ1lveLAmTgRwBG+hHR55PCUVHXJUqPPi7LUwlK2DhRFSVCE/8rJf1s5kivUVQAWluRNC0HmlYAzY0YdexPcffYe1fj1WVXbSOwdkfAApBRIkyv4lK/G/UAXYODev9PKQWW+nz4Gf/M7EdxzbST0C0zEP+325tSNcKb29J8PU57+yD0q9kCB/UZid9/dCQ2qt0V1wz5K7J+rekcnWbEYkxcPAHnf7AfhnQ+EH/a/nat+OA+GZC4YNIozGr+EL8ZdDd+8+FILApm4s/bvYRNuwwqlaCXm+3pUYyZeiPum/8bSU9dvO01FUaTstFa+utUlNk/N/tRXDbtRBzS5yycucUlWt6blmonwFGv7YRFYR3GDH4dG3QcgD9P/hMeW3AtfrH5rdh7/UNN5Rt3O03vAM/MeUTSWwetdybO2PzXJTO5dljWHkuzm+pw4sRhYhoVk7nxUwzreCD+MOSuUp+hp+c9hmun/QwH9TwHZ2x1seHWimaCFV4uTUdqH6cL3j4eE5uewuWDHsPgbt9TXjRNH3/yTypAdbh3yCSsX9sXz817AldOPRkH9j4NZ2ylqlOlt4vK0qLidIzeaSL61fbDjZMvw7j6G/GLTW7DU3PuxpTWN7BXt5G4cJurccOU3+KJ+TfhqkFPYrueQyv6JXGlq+qTtLo+SNKKRuChWQ046q2F6FDroZOfQc6N4DQuQzBvFpJZ05GfMxut9YtRbGpGEDQiiVoBt0rUGRqbqdRQwaFi5Lj0kzGdRbDRx8Uv5Drw0r+piNLYS98UlSWmu5jSouIpSpNnPEeh/PuIARvg3hEHgM2cCV5yjZiGWPLlw40w9o2pOOXtaQJa3PZ9u22BQ7YdoG0IpHrTEfPyH175EJfVLVEFRr5wODiiR2fct99gfNKwFFs/MQkfDh+KTTp3wkOTZ+CYf06W9KkTtuCmnbfAiCED8GZdA374xGuatorZ+yfCX/YYgsO23woPvf0Rjv37q6aKTY3V4kHi9uh5I7wYwFG1Rk3M0sfKQIyqQoQeTZGJadrAk5iJpKGYlNCpf4lVZDRFs4t1UESSL8JtbUBcKAAtzdqlWrYZSjuA40aMxD1jRq+uC8uu10ZgrY9AuwcguVGmJuMK4+6NVIAWXGdu3peIWTH9Js0PX0l/1F+HPbqOUMgwZt4bJv8O4+qvx5Vbj8eQnjvj/EknYOLy8Ti53xU4YqPjkTiBfItNb4JvL30NF76/H4Z0OgSX73CPMVRS/XDxt7njBCBO2vAKHDFwJB6ecR/+XPcL7Nj5AFw2eHR5cIbcT8swwNQT4YwG4jt3egsDavqbyiR1xaRdlx+eMRqH9z9eLuJn5j6Cq6afgkN7noVTt7oYLOkW86d4lFwc9c+dsKQ4A3cOexP9qwdICozqx0Ub34U9+x1o3gha7q3jLDTV96fpP8PhvX6BU7f49WdHhSDGnMZZOHbiYEm18B7Gb+rUpIZ0PAB/GjJa2wrEwLNzH8KV007BoeudgdO2/E0ZTIwnd1bzp+jXYYAoaOU+RjEumHQC3l7+uIDINj2GSXqRperMk2gKrA6jh0xE344D8NScR3DttJMxvM8ZOGOzS8250G/hVDSO/udOWBrU4c4d38aGtRvihsmXYfyCa3DFtuOxZcft8ZsPTsGE5c/gRz1GorPbAY8tuhFXDHrapMAUfNLO1NqScPUrQOKP5dl3Qtw7uxEj31yI2uoEtUmCXBIjU12FKj+Djp6LKqZyio2ImhoQL12K4tIGFBcvxIply9GybBnyTc1oLbQiDIsaG/H60BzNttE5NUtLOsyoQKwqk9ErVI2Y9jKPp0qSSZGJAgQfRwzog3tOHC6G5GPvexQPzW7AzzcbgGsP/YHA0ug33sPpr30kqS8x4fsO/rL7IByy3ebaCyih8ZlXjI//feldXM5KMUKYGI9dPL/PNtilfw9RG6UHEdNyEdAUFrHLmBcwvaUgitktu2yGUTsPwhvTZ+OHj75qGhSyF5CDvx/5X9iFCtDL7+Pk519TT5d4ewgsOhJDK81UFRLVx4zJkNEZpuRflmePIGl0mHZ+1uaIkgILWWUWwg0KiAqtSAoFJMVWqfTiYyzHdwhBcVGM3ZomMyoZS+TDECOPHYHRoy0ArfV3aXsAqy0C7R6A0tJ1meqVfttEhFsm/wHjFt2I/XqdiV9seVGpG3HkhHjs07/g1lnnwE18/GLTm7FP38MEomY0zcBJk3aSD0TVQUyvHhpNnRBjdngbG3TYqDSXih/ME5e8gQveOwhDuuyDP20/VtMWMjHJw8/fPADTWl5ToJAWt3oT4Qfs/2x6B/bbYHjpwqhspshjOvmt/aWMnwrVzwZcgD2ZgjNl5H+fNw7PLRyHScufxl07vqHpn+Uf4oyJPxQjKY27hw0cITfsJfnFuH3K5Xi+YSw2q9kFt+w4XrZJhUM8QBvdib37HiKPpdVPmtxy8MycR3Ht9JOxf68zcdZWvzZ3YjWVpt2t5zbX4bgJw6Qp3bPfm42cz74nZraawBdvLB5mt8zCqAlD5Ph/uv6vcMTGJ6LWrRGEIPA9Oe8ujNr4YgztsYtZv4bmwrdHYGLj3/DHrZ/E0B476nMmBXf0azticXGW+qQ69MfHjR/g9LeZAotxyoDrcOjAYyT9saS4CH+e8lu8vPRBbFK9M27Z6THZjxs++h3GL7wRf9rmaezQfUcxW1/27rl4cdk9qkS4wFVbP40degwp9UzSY2/bLXq1vbsrm3smwB11S3HSO4vQzWe1u4eMX5RxF1VwUINEOjznPKDK91Cbycoy1R4bHwKZYgFOsYBiSyMKzU1obWzE0uXL0NjYhKbmZqxoaUVLvoB8MUQQRAjCSDpOMzko9UpigjZtKCWFZtQgKkmsQiOQbtIX95x6lFRWjbxrHB6cs1AaXt6652CM2mV7gcfrXpqAi96arv11XOD+PYdg+Hab4r43J+PkNz6Udg0/6N4Zu/TuhMunzsXl222EC9+ZjkPX64b7f/J94Q4xVUsnaldmm7Ej9bhJn2DE8+/KO+/WXTfHsbtsi7c+nYMf/d+LCjQo4qb/2gGjdtc06tl/eQp3fjCrZJ5OGzdqHyKWqZsUFj9TxOxM87KqP1RwXIIRPUJFlsuzzxChhjEuwi0U4RAyowLcoKhz0AhXkmZTAzRjxD5CYkineZqNFsU4rV4ilvgfO2IExo4eszovL7tuG4G1OgLtHoAqKs9LN3F+u6QCNH7+DabRWxEuq1kSQo0aYiMvwZ6dR+Ki7a5SsIiAC94biQnLnpQPWP6K60ZdovJB+ePuI7VsvqLcfOKiCbjgo32xQ8d9ccUOY0vpmYfrxuD2meebcRzsHaKl9+yWy58BNTvjpiEPIufVmm/4eh2mTRpnNc3Aue8fjqXFT03tir5ey3ZVAflR1xH4Qa+9sMt6e8trH50xBn+eea54VaiUyDdqdltxAviJgxu2ewVbdNlalr3x49/iyfk3aZUMS4+ZThHvhoehnfaRYyEAXT39JL3hRAlCn+W+TJOw74uDZ743E/WFeox6i/BASKRXQwGQPhHeTHr6G+Gv33tTYvbArLG4o+7skimbcMTXBSwxj30M7rwfrtjBfOM1MHvR28fhjeYncNVWz4gil3b7ZhSPfm0IFgVzMHroa+hbO1CO65FP/4LbZp0rx5yJfAQuO0qzaD2Uc3DTdi9gi85qgr6Raa4FN+DyQY9jaPfdTAlhhBum/AFPLrgZcZLgim2ewODuwwx4qf5THnm7+j87KrsN3Fq3FKdOqkeXbIKck0PWzSPrA9UJUMsmlw6Q9ficIwNQM54LOqqyroNq30GV5yDruaj1fVQxXYkYeZlPGkt35+ZigHyxiNZCgOZCES2FIgqFIprzrcgXCmgNQhSoZAShjKooEJQizvVixZSHg/v1wN0nHCZVcsffPh4Pz5xjAuTiuREHYNhm/aQZ4hF3jsNLS5vESD12v51wxA6by3L80iEWI15jpt3DPa+/h1P/MRkvHrEbhg3si989+wYue78OHhslukVcMGhjXHLALsi3xtjplgcxrSWPP//Xdhi1+xCpTKQRX7ufal8iws0Hs+dh2I33c4NSsSjeHKa4zCwxaZsRKIiIEkSzs/xqh2uanxVSAmRlKKt2k5bRGPT6SJpMjdd8q0olohip1UOk6TJVj3QGmZbFS0pNmjlGiMI8RowYgTFjLACt/neZ3cLaGoF2D0CljsXSzVjl8kKxFWe/ewSmN70h8EJjsMj8Zn7WJjU74eANjsdefQ8uDZZ4et6DuGbK6eiR6Yebhz6D7tmeprNzjHs+uRn3z/ut3NDP3fR27L3BoSYNFeORuvtETeruD8SNQ8ajZ1VvzGqejXPeHY7FwRz8dov7sXuvvUo+nlfmP4ffTf0pktjBwb1/jtO3ulS6VsuOVDSV4bfuMGjB+LkP4vmFD2NK65vwUETketij80js3nM/7L7+Hik1lV772tzn8ELDs3h5EUv3tULtp33/Fwf2/Qm6V/USwGoNWnHJ+6fgvaa/IYz5Ld/TD2OWgKcANHis6aV0ozZ8M92WpZg4oV8kxFO7zcErC57FVdN+rtAjIyzY4TlWCIsjdMlsjId2eyudJ49X5j+Pf9Q/h5eW3aWVWU6MPboch6E9dsde6x9iAFKbKi4u1OPX747C9NY38N/r/wYjNj1dz3EUY2m0CKe/tT8WBZ/i3I3vFJN6Or391QUv4JWFT+OFBipysfiyRvS5BPv3OxTdq3sLwrSGzbj0vdMwacUz+OkGF2PUpmeZQRkuZjfOwvFvDRGPyon9mb4cJZdZ6Ebw2Q+pYvDu6v/gKPc8+nPdMpw6aQE6ZYAatwquV0DO8wVyqACxpivnuaICEYCo/FS5LjKOg1rCDxIBpBqanROqnDrclNdA4Hil8Re0v7Drs8wI42gMLkdQjbi8DkZluTkhiKMjRN0MCrhwwx44YuMeEvP7P16A3380B3HAAagRTt+sL04dvKl8kVjcXMTFL7+NqUuWY8wBu2JAt84K60ylhXmtaJOUdIyxb7yPOUuX4/z9d4Ef53Dzi6/ij298JMv7UTNO3n5r/OqgH4uJf/LMudj39gfx0LGHYMfN+5tJeL5UKKbX7H3PvoyLHnwavilZ1yGmOsJCmhWKb0fVGan6kgaKbK7IxovaLVrgxXR/Zlfn9LG0FF5SaWmKjA0V5YuLaa5IdYlmbTNCg//le0dGapixH7KtsIiRI47B6DHWBL3632N2C2trBCwAqWxS+vau+SkO7CzPfyr1BF7FbKhSM7uSqlM5uiK9LNI2hfx3hRF5VZ3wKkYXlBvpael92vsnHYFRmvlT8uqmPqCKJosrNdtro3iZwaJyQzY+l8rRGilPpT6pdLBV5YT7NDY8ssrXiscl3UEThjS1V0o1ps0H07EY0tfIVH+Z0RGyXnl9GjdjV0/Pj2lLUG4EWfZCpX2ZBFxTY7RZPj0zqVm6bCQ326uUTkqTacuT1cv7xMvHaDptGiBWNFuUdJjGI+1JJKMpjL9qdX94pOdPU2AL0C2TIOvUwvULqOVwUwGdGFk3EbWH4FPtEXyAGk6Hpz8ICao9ToenOuTCcxLkCUEsSnJc5JMEeap8HHdBVUgGpCbgpAsdlsrJ8QpF+ZjKUYzAdeEXXVWApA8PYSJBJqC6pH150maDsUyCV5Uj5heSkE0YuT0qdazQMuuJ+TiNxdoA84xBA3HdWx9LtXkmptrE88XXy4Qxk0pS741P1ZNmZx4AR2K4RU2ZyXDUgl6afJzgHbeqmsnmClGg87uMD0euO6PSaHWYVnBR3eEyvgx9VcVH0lYpQEkXRdqJdHkZDsvPAzY5NINiqSrK7DHOEhO1KIUjVZL4bz6OIj1Ax2D0WKsAre73l13/2hsBC0Br77mze24j8G9F4Pa6Bpw8aT66ZDjd3RcPp4NtvgAAIABJREFUUBV9Pk4iPqCsQwBSCKphDyAnRjVcqY6vhkmBuYmoQvS3FZMQBSpArP1LIH/TXFxEjCDOoCCg4aKFbREiMwFeZoJBUmdEECdUEzFv2mkVlSoqZkhoUpS0bzrCgsvR4CtT3BNOdFd1hWBECCkkHKqqs8Wk/46MpFDvjHRDJ1hzfpj8KjCoUqPdmBVMNKUl3hoDJ/TYiME/UJNz2phQTgB79TAKHNwqKWpNWUUsb+fICuGeonSUJ4DJ9szyadoqLZMXJTRViRgTgSDTNygFnBSAuG+czGrSYFSACFMCXEHRpsD+rXeHXbg9RsACUHs86/aY22UEVgcAMZ0VRT7yjio+hJ8o8ZCPI/078nn/R5CEaJZRFVmZIt/C55ilCpiS/AIAknla5Sor6a8TM5XG0Q9UZ9gxiKoNVRXO4FNFJkx0/p4AyzcKQIQlBSqt8GLxl0JXwKamLMpixSi7TlOUoUrDajAOSo05FpYAZNQaA24KZcYsbQGoXb437UF/NxGwAPTdxN1u1UbgW4/A6gCgPL0skYtW1gEw88JS/8gVGGrloE+OU0lcBE6CQuTIVPhWBMizQaKoIVSHPh+AWOadAkLMcQ+BDjJ1Ao7x4OT5VmRDTa7q1HWOlCBg0LBsprl/4wCkSlEKQFHMAaxmQClZh2mzxKTPpNqLUEjfTsFUh+n8Lk6LJxhZAPrW3wp2gzYC+mUk0RpP+2MjYCOwjkdgdQAQTc10WLUwCRRotWIrVaEkQWviIIwDRGA6LEQxYoqMpukIrZwGT+N86H8hAEn1FHGBaR1+VMWBzsAyfhummjjNXYBCAEhnZ7EMnBVb9O988wpQGYA8jq9J8nS4g8m/JKI/KNTJgDRIcb9NA8QkyiNify3CUymVlqblrAK0jr/97OGtgRGwALQGnhS7SzYCqyMCqwOAiqzyph/I8bW0XS0xCBMHLQ79Ohmp+qJHiEZp9gYiNLXIAbJy6Us8QGaKe9r/hl6aOMqLAZmVgtymmIrFdKwpJzcpijjjuQ5iKkbfmAJkUmriAdJGh9KAOmwVnxJ7fUU8UKpAbO0YaKk6x1Wwpw+N3Uz5SZqOXibusPh2bApsdVzvdp02Al8WAQtAXxYh+7yNwDoSgdUCQIQasASeM6ki+W+Bpe5uQpFDwEeACECL+Fxc5E0lGNNi0kbqS1JgBA1WbBF0AqabpHrKkRQXX8sEmMv0Gg3HYl6mw5rtFJgCW70AJCN2WQVG5BH4oXEasq9hatJmpoveHlGzIH6l2GGKjOkxdkWwALSOvMXsYaxlEbAAtJadMLu7NgJfNwKrBYDiGAU2+ow9FMIYRSfCVh1rcXL/rog9lv7TFOxJOip2Apm3NXlFAX9b2Ix7F7V+qQeIVVheHAhAsLcO+++EEdtUsJsyK8XZBJPOowRRQBSLZGgpy9mlrP0bBSDSnFaMlTxAUm1GQzaVKUd9PWJ0dhFylhrNz9xHeoA41JTT4wk9rMvnv01nZ2uC/rpXtX2djcDXj4AFoK8fO/tKG4G1KgKrBYCo/CRUgAgmkF4/BcfBNYN6IOfpNPfI8eGwW3hCpYSzw3Ru1wNzl+GauqYvVIB0gGigqS3TTPCXW/TH7z6aJrO54qigpfCmBxHVlUt33By/+de7em5WSxVYWxM0M1l/PHJ//PKvD+OCA/fGHx59Wkr0PVa4iSLE0rBESvKvPOV43PzAg6irX2xSc9YDtFa9iezOrlMRsAC0Tp1OezA2AitHgG4UHb9x+6fLcco7c9E54yHr+PD9EDUumxxGyDmQERgZN5Y+P+wDlGVnaIedoV3tFcRu0BV9gGhv5giMMGa3ZyAIHRToy4mBawb1kbEZT89bgbHzmlBwYhQjBwNyLs7YqAu27pDDijDB0RMWYm6BSTGmr9h1PcQpG3TGyVv0QeTG+MesBpzx9iequkivngL+efCu6JihquQjMs00ZXAvU18eMP7dT3D+K5Nk7Mj2nWtw9xF7oDaXxYxFK7DX3Q9L76HYKQgccZyHEyW4+qDv4+DB2+qgVBeYMGUq7v7763imbiaSsIB9NuqP608+FtmaalFzZOyLR/+RLw0tm1qK2OL40/GHY4fjmAMOLM3Fo9+HXbDZN4ndpOHkMezIEzC9fqHAkYy3YBN0mSFGg7dpZsiZXpzvJZ2yv7gPEBsvigHcNFWUHkVhgGOOOQZjx+p8QftjI2Aj8NkIWACyV4WNwLocAdZ4yhirGHfOWI6TJ85FF99F1s0h4+ZLcFMLHz4ByCcMOahyFYZqks9rhAgwMfVlAPTU/GUYO7cFRQJQ4CJ0EnR2gdE79BaI+euMBlwxoxFxUoBHR3GQYL+eOfxucD9Rlp6esRC/fme29PqRRoRhEf869HvIZhwZNeInMcLE0xQUJ87HDsZNnoaLXpykY1iDBBNPPQLVGRezljRhjzsfLI2RSNNPjx9/GLbYsLesT4zNHChGBQcZvD9zJva/+nYJ4ksXnomN1u8lVWmcXs8KMI7Q4Lyw5pYWbHHcWfj9fx+GUQfsLVDE/edz3CfpCy6TYWPsfNRIzKhfJN2pJWUmKpcCkEyDl0GnBCAtra8EIGneKGlBviww0+XTWWA6hZ5bi4sF2whxXX5f22P7RiJgAegbCaNdiY3AmhmBdAwGp5LcVrccp05cgM65EFUOZ4GFqPYc5JIYtWYERsZlx2cX1RyX64ar6ARNOOIo3a8IQHOX4+4FjTLQpJXG4MgXGLp1657YolMGryxswfkfLkGAVrhJRhob3rLd+hiyXkdRUZqDAEc89wEWtMpEMQGDCwcNwBXv1iFIinhm32Ho160brnh5IsZOmSmgdMnQLXHp6x/Cc2JcMmQrHLXzVjoDLolw9dOv4fZ3P4EXFaQabXCPTnjw1GMwq34hzr/vb5hQXy+enT/u/T3sMWQbPPyPf+HK519CGET4xyVnY8B66+Gkq27GUx9Nly7NHG1C2Lj8vw/Ghfc9gosO2Re/f+gJ8T6dtvd/4aITj8eseXMw7Pgz6fbGH08+Hrc98DCm1y8Ba+Zc+qI/B4C0S7UYhmSAqpTTE8UISfy3GYMhjRmlC7V2gmZjRj5vh6Gume9Ju1drTgQsAK0558LuiY3AaoiADt6k90Y8QO/MR8dsgg5xDl4mQBVcVHscfJrIhHemuHIukOMQVDdCDRxViUqjMP49AHp23grcM3+5VEY1x56krPJRhOs374nB3arw1uJGnPLBYh2GG8XYrVMVbhgyELOamsQ/1LdzJ4z/ZC5+/c4M6RzNFJhUW1FRCV2M338w+vaoxtUvT8HoyXVSdk6vEEdyZOIEL40cjtoqB29Om4M9NtscUxsWYr/bH5FqMabwduzRCQ/8fCTqVyzDvz76VLJRLGkf+883ZVTHxHmLZFlWob3wy9OxcZ/1cPIVt+LZydORREVctP8euPcfr2Du0kYBJxnhwTlvUYgz9tkDvzrxWHw6dz52/tlZmuISBUfL4pnuo39IAUhTXpUKkCo/CjqegE2EiIE0/Y3kWE1XajV761wxrotQNvLYEXYW2Gp4R9lVrjsRsAC07pxLeyQ2Ap+NgJl+S5/I7Z824OfvLkFnn34eKjz0+3ioQoxauMh4gOcEqPZ8VJlJ8ASjtrPA/j0Aemr+Ctw7t4laB4pJAUGYEci4eVAXbNGpCv9Y0IKzJ9dLlZebRLhtqw2wc69aXPHuXLnxn7f9BmiOEhz2t/cwL98COq2pZrHiy3WAp/cdgv5du+Dyl9/BvZ/MQBjpcFCCxS+HbY5jB2+Fxz+YhutfeQdPnDQcHbI+rnjyVdz57mTpIUSlZtyoQ7HlgD6S0pKZXklWhvI25QNc/8QzuO3VtwRSXrn4LAzs2xsJh6E6scAHmy7ucsbFmLV4qVSmsQGk0F6S4Kw9d8eFp5yAGbPnYNhJ5yGOWuGyrxEzc+I90v5FlQAkZf1c/yo8QPKYQ+M3Z6hp2ouQ6HCyWKhdpRkfx0yDHzXyONw9+h77rrARsBH4nAhYALKXho3AOh6BNA129cezcO47DfBra9EpCVGTC5HxcqhOIkmBZQD1/RCKHLecAvsPTNBPzWvAX+a2oOBCQIY/tY6L+wb3QbWf4MEZK3BlXYPczH/QOYNrhvYX3wyVjgw9NI4kvvD0tPn45Tt1AheEDN90gh6/387o36UaV776Pu6eMhtgB2gqTXEe/xh1ALrXVAs00IwcuxkBizlLVmDvW++X9RIa9uq7HnbfeCN0rHaxae8e2GxgP21W6MZYurQVgy+9HF7o4MVf/Rwb9umFDKoQoAhP3DY+djv9HMxpWC6GZVbC0Z/DdNsZe+2Gi086ETPmzcPOx5+NyGlFEiZiomaPICmLl6nvn2+Cjtlw0cwPk87SMntMAUhSYGKc1rloQZGl+DSTxxK3gw8+GI8++ug6fnXbw7MR+PoRsAD09WNnX2kjsMZHQAUgJsGAZYUiXlrSiOcWFPHskjxWFFrhOy5qHQcdPRcdXBdZL4KPGB0zGWSTCBlWibmfrQJzHZa/f3kV2LNzm3DXghUshkdr5GGTnIOzB3TBxl1q0RrkceSEeizIB2LovXObDbBDzyq5mcNzJVUk4yzgoSkKccgzEzC/tQWIXfEK0TP91H5DMaBrB1zxyru4+2OqRjQBh7hkyOY4csjWyCYOAiESDqfgc56oJpc99SLufutj8dc8f+pPMG3+Mtz64ut4e/4S8c8cNWgT/P64IwQyfnDJ5ahrWIHXfnkW+vZZXzxAT0+eCi9IcNGBP8R9r/wTu206AEtXNOOZ9z8yZfnAafv+F3554nGomzsXw048G1FUkOORpo3sEE0AYqWXeHfoVNfRGWUTNAelpb2CdEp82lMoKuRl38KWZn1NFCOby2FA//4YNWokdtttNwwaNAhdu3Zd469Ru4M2At9VBCwAfVeRt9u1EfjWImAAwFEYYtqmGAMNQR6Tm4p4s6EZkwsZzF5WgEsPkB/Di2JU00cThQpAki4DsjRJuy4EgNgEkf1/vqAMnocoaRrOzPIcmZmVeFQsXDwwqwFXzGwC4iJ26+Dj2sEbYk5zAcP/WadeGvpekiLGf38rbNi5Bk9Nm42LJn4qiofDNFES4en9hmLDrl1w1SuTcM+UWeoBihL849j9UJPNYP/R4zG7qQV+zGGkIf60x47Yf/DWmLV4Cfa8+QH8aMNeuOW4w+AxteSoyZiwBIeVVi7+NeVjHH7LvdK48MWLz8bG6/WUwa4+6+2ZanJcUaxY4n7yZVdi/KT34LgZqVY7fZ8f4MKTjsesObOx8wnnaCdrJy+xjZluC4qiQrUBIGOIZtNHeoJkyKqUudPYzJJ4lsarCbpXr144ZJ/9sPXWW2LYzjti/fX6oFu3bvAytKjbHxsBG4Evi4AFoC+LkH3eRmAtjwBvmmA3Zrm5szOzSbmwzCp2sKRhGV5850Nccv+DWF7bBev32wSd+6yHDr17oltNLTpXVYkR2veAXBIhS1Mu539FIVoiGnszaHG0A3MhyWCbji6O36iH+GiIPyLAOOy9oyA2fUUej9cX8ddFDUDoyzDT0Tv0wpZdqjGvMY8DXmOqy/TEiUM8uMum2KJHV6kCu/KtyRjz6VIxJm/XqQrX/3B7dO9YhZemzMdpL08QheTa722PfQb1R74InPDAM5i0aBnCJEE2LOJPew3DATtsg0wc4pFJ7+Ocp19CX78Kv9hjF+yzzSbIVHeQ9FdzayvGvfo2fvnUcwIde220Ia495Th0yBHnPOnroz4gPS76jn72x5vwzMT3EBOIohi3nDoSh/z4h2hqjXDMuefh9enTZVYYU2Di9TE9fsT4bMBHhpjRxGxSWWnlFzW8xHWQuGwk6UgqcLtttsVl552FHbfZFt06dOIpFlgibMqpFuC1PzYCNgKfFwELQPbasBFYlyNgTNBMn/AGKs314GHqtKl4+uU38NfHx+OdqZMRtBbh+DkkVA88F26uFtku3VDbrRu69eyBHr3XQ5fePdG9e3f07t4DHTt2guf7iLIe4sQTK24+5qBTjsSgQwZoCRIxJRf1fo1CGCFwXX3eccABFgjZ0JD9b+ifieHTRBwy1aMpoYj9eDhRnuCAEEFc1A7Q0v2ZWaGCaZBII7BWQAnwxZF2jqbSUqRixLlgOraCVV70CAlURKywYrpNvTPcPNUb9gGiGZnLuRy9EVPF4nBXpqU8GbHBEvXYcbXp4M7bYOmK5Rj/3scyDFW2IYZm3Q+qNpwZ5kSBqFHsCl2Uyi9HVB5JhclcNeYsPWkaxH5EhB3X9yiccW8FYN2YM9RChMUALqvlXAcb9d8Ah+29F4488ABstcWmyPgKQfbHRsBG4PMjYAHIXh02AutyBCqqwKgG/POtt3HhpX/AqxMmwHWyiKuqgKos3FxGFBzXq0LieUg8wpI2UCx18ctUyc3Yy1WhumMH1HTthE4du6Kmczd06tQVVR1q4HXMwa/uCK+qA9yMj8TzUWBKyPMROhFaqePEPkdqkVEEAqiGuISFkH4fTkwnx8Qyz4twxEaHfpTXTspRKBVPRAUdesoUEn0zhCmoGTgpqKJiQCGijyZkKwCumK/R8nOBQfIMimamGMvsOaSURmvtEB0IMKkiI2XpTEOxfzQBjJPcCW8yBJVr4XFEyIQshU8E2lgppg0LOQuNGUCqPZDYs6yfPbojj+0BXDiOJ8vwlMWOMT8HgcCSlMkXCVM6hiORknoCFfcpRhy0AK159hhA/769cfn//gqHDT8AGQKa/bERsBFYZQQsANkLw0ZgnY6AFJhLqfQ/XnkdP9h7H6BzJzgdumk1Em/CnNnlElZcJFQORHXIyL+ZwmL6yvEz2iHZJSRlEBMkWIfOX2TBldH7kuSyQDYL3yMIufCrOiCbqYVf3QEOQasqCy9XK+twWIvvVcPzE6la4rZdL6e+lzCCx6otqi5JAhbPx0GMyCnqENSwoFPUzegIgosQFX+NVybtpkwQIaT4XoAkoGoTC2yxAsuPXAEmggrniPFHgIXDWzmoNNTBqqAixf497PAs5eekGSpMCWKul/kmdoaW7GJW/E5cNvUTMXaEG3abpiomSURZJ+GI6w9luwJyhDchRNb7t+hAWTY+FMVMjdFUnagsxUkMl8eEQOCLx4diEcnipfjjZX/AheecsU5f3fbgbAT+kwhYAPpPomdfayOwhkdAPCGEGMS46cEncObIn8HvmkNUUwsgp/dnUWo8uA7Ns2zznBP4cTxXXs3/gkBE1vF8ASZJpzFF4/lwnSogQ4WDphPOGPMFuuhXcTyugekccpUqQo7H8nYHcY5OGq6DAFUDZEJ4bg5J1ofnslM1wcdFmOO2cjpVnk0bIxdx1pHmhJ6TlaovWV/iyH/5jECDMAsVEm7FQRKym3QkMMEfprUEckQt0hSUHD8VKRlJAZluL1DF4+HThAzXzCVj2g6cR0YPECfAE0TS3j5Mb+nYClWndD1+UJBthxFTe6peafPDEE4QSOqM6UB5TNKBZtwFU26mIoz7J1VjIRUhpu6Y3uM+a5sBSQEuW44jDtwPD4y+Yw2/Qu3u2Qh8dxGwAPTdxd5u2UbgW4qAKhF3zFiBk+6+F1V/fwLR7KkI3ASeWwsvlxHoCDkLK+tL32imaOD7AjFUeQg89AYp/FC58dRY7asxlwoSvBxiUYXIQewqRAjielgpRRWJBfZUilgJ5gNuVhSR2Od0Uf7b1+eYtnGzum4vA891EMl6uR6uj/vgyv7ILzfI7csy3A/+cr81vEzlCSAR0NKxE1SOWD7OfjwGfqSvIWFHOjorLElPHSpNBmAIRuzDQ6hhKT6N2QI39B/JqApVc6jeuEFRehPq0C9CEH1L9BdRueFrqGKph0j2xZSzE8gIM5pm4zY0Tchf6WfEZodG+WIqjN2i+eMGicwWc8MiovoFOO7Ig3HPaDsM9Vt6k9nNrIURsAC0Fp40u8s2Av9eBLT0/c66Bpz4QQO6+gW4Uz5E8OFrKHKkw+IFKBRXqPnZrUKczQEZAoimxRyqNgQTKjoEFgIQU2UCQj65BLGoOgQaHzEfkFQZlR+qSdy8gROfmo6joMTW02y/yGX5GBWhxEHic3uqFonk42n3HqbIYoISgYm+IsKNmxUYIuCAwMSmh6LKGPjhMFJWarH/Do+BqgqNyaZhs5jDaU420+Zp0CHYqIFa3MqmuzL9QUatkQaKfJwKDnsLOXBCNiHUXj30BYkvJ01nGSgiSImKU2QHajrD6Uei50jhhx2cU4+R7CfTgKYdAFUr8WRJmk/VIKpLBDWXAFYoIM43wWltglPII2ptxYgRx2DMmHv/vUvFLm0j0I4iYAGoHZ1se6jtLwJpF2j2tXlgdiOOfnsWOmZzqM50QM5LkI1b4C2Yi2TeTBTmzETj/NloWbIA4YoGhAFNtlRhfAEiUVYIRqwU8zOSGqNCI+qKQJGQDlyPHhjyVJVRhBwxRItHRlQbVXPoNVK1xtdhpYQdgSKmughbMRInq74kZAQA3Czhhq8ncCmUiYpE4BE/kunjw+2IB4dKlaawpIIqoReH4yKYKqLpWo3F0neHx8FUlnRXpjqks7WotsQxZ3epgVkaS7LjdORqZZhAko7GiMXXwyGm9Oyo4ZppqhIQmcGlXCdTZvQJCdzIa6jymBEZMgmeO1mQUnb1C9HjU4TDNFpQQFIowMk3I8kHcIMW8UVRhfJZvRYWcewxozBm7F3t76K3R2wj8BUjYAHoKwbKLmYjsLZH4NYZDfj5xPnonAGqnByyXhFZ10O1n0FtlY+c7yIbBsiw2/LypQiXL0N+0QI0NixF49IFKCxrRmtLC5rzrVJyHtKAGweIfU1fuVkCSUbTaKLeUEnyFTpYCOZWi2+Hj0mHmoy0fBbztACQx9dREeIoB0+VHYIS4SWTRcJ0ka/Ga0mpgaDF+ViqAMVORoeD0qPjZP4/e2cBZkd1/v/v3LsSJ0ECIUhwK/5vcVqKFyjuWtxbpBQrtFD4UQqUom1xdygOpTiB4lrcCRIIkBDb3Wv/53Pmvpuzk2u72ayeeZ599t47Z46858yc73xfKwKglA4cM7fO3WSVGGA5L3ZURsQnQt0mvfrFBN31xoc67e1xsWs9LItzD4sZmgjjZzXHXmY5ABQG17EHmgss6VRYICfscdIShshRQWmiVecJKhnbBQG8yP7uVG54ntFXmCnUXM4OCY+vGAyhKiu0ZB3QSbWgVmtxzE6qGQBEuWa15DNKReQ+iw2zI7zRnJ1Q1gGlkA2+t9+xof+zWwIBAM1uCYf6gwR6iASSAKi+rkWYEBPZmYSojZHixKfptAbVpTWgPtLAVKMa63IaAkMB69AyXfmWJjVNnq5JEydq++UW1tn/eU4Tp0zVlKZpmjZlsjLNWbW0tKgZBiWX13RHzBTj3TjVWaR0hMdUo0ucFdsVQfIAfhqUjuqUw0UNRsfZBgGE4vQYUQE3fWIaweyYF1pcB4DFGXPjmUW0agyfYYmU14QDNtdgYhbRNtilQB8s+nMc0PDKsW/pwCdfczY1LpahAzQAlhioOHufTBTXnwN84B6PgREsEvgFY2x3oXNTj5wnF4bdRe+sTJyoNJuf7ICUY3KyGdVlmlQgNLfzXssoamlRunm6Y5f22nwzTZw4Sbf+50Flo0h1GVKQ4KafdfGEUIEBegIA6iE3WehGr5JAAEC9arpCZ4MEOi6Bf370vQ54eQYD5ABQKq+BUZz9vTFKxakuooIGpABEBe0yepg2GDXcgYZioghnL4ONDT5c709t1k0TpmqrYYO19IiU6gr17hzxkgkSiEfSl5MzOv/lT/TolxM0PZNTpmWqfjRosA5aZYzWW2ohpfINyqda9OanX+msx17SXR996TZ09FT37baZ1l58tDPMvv+Nd7XDrU86AaBy22bMPLpmj82cgfaHX32v5S+717m4O3US6SNglsgnFhX09VHba1DDAF359Ks6+PGXY0CVLein84zQmZutoRVGz6OpzU1a4/w79O70yVpvxAjdst/WGjog7RKeAmScxxt2OoWUbnvmBe1x033uO3Vcf/TBGjqoQVc88G/dMfZ5XX/cURoyaIA+/OIL/fig38ZqtkxGZ+2/i/beditnM33drXfooutu1vXn/VljFl5wRlRpVIUONOZdhvo9DztMdz/8sPKZODdaBoCWKyibzzij6ACAOn5PhCv7twQCAOrf8x9G348kUAoADYzSGhhFGqiC6lIFNZALLJ3SIJgSFbTSoHodtfS8cURjYjFHGaVxa4ecyUf6YEqzrv30W60wx0Bts8BwJ01SRbAxF9AnYbycr9fEbJP2evMHZTMFrTBHg05adLAG1GGuTLBBIAa2P3EahzPf+FzXj5ukXG6qfrfYfNp1mQUdiLnznS/0uxf+58oQNXr9uQfp4k3WcmzRCx9/o13vHetyhxE9OpWvj1VBzhc+p7cP2UUDBtbp+rEv67hHX3Y2Os59vlDQggMH6YFf76YBDY26/vGxOu7esWoo5PXw0fto4VFzF1VleeXhlFLE60mrrpDWRbf+S6ff/YADR0+ceZIWXmA+HfiHs3TX62/pHwftpS3X+5k+HveZ1t7/SGcnlClkdfb+e2uP7bbVx5+N0+o77+UiP196/NHaapONnMt/CyotvO2Vc3LmAADd+Z9HnFbOJUQt2hTFhtsEdywaXGdgqmLvtqAC60c3dhhqhyUQAFCHRRcuDBLoXRIoBYAaU3VEA9Jg1F+pvOojEp5KxCjk88qDG/SbpUY6m59T356gxojkqHVad65BemzC91p/5Ajd89VULT98kLYdPYfemdSsv308waXCaM6nNDQd6ZzlRqoxVdBhb0zQW1MzumL5ebTgkAF6d2KTTn3/a/1vcrPmq5dOWWperTr3UDVnWrTWf95z9jO/W3xu7bzUKMc+TW/Jabt7X9DnmWZnrHzfxitroRGDXRTllz75Ur966DmncoM9KgDUYFJaYm+p5w/aToMH1uvGsa/rD4/d7/0iAAAgAElEQVQ+7a5Pu8SiGDundcc+22u5hebWI6++o/2vvVu5QoseOfogLTxqLu1/3iV68L33CTGtVK5Of9v1l9rip6vpsede1R4XXK6WQrOeP+OPWnD0vNrv1L/o/tfe0UJzDNDDF5yrgQMbdcAJp+iuF19xIPKlSy7QqAUX0JnnXai/3XKX68c/TjxKW262vq696XYd+ZdzXMqONBGvC3nt+8vNNGHiD7rroYfj1B0uyjT2PnL9EfZIAQD1rhsx9LbHSCAAoB4zFaEjQQKzVwKlANAAVF7CKFpqiCKnAgOs8HtDlNcqg+p0+FKjYnsZuofXUqGg75pzuuyjr5XF4yhKabkhjdpmweF6e2KTLvxkoppQ+RSoJ62zfjRSA+siHfrKeKIA6cIV59P0XE47vPS5xjfXKZ9rjnNt5fO6bfWFtfDgQTr7lU907RcTdcxic2jXJcdoSq5FA+vr9OA74/Tbl9/XXgvNqyPXWkJNzRkNrB+oFz79Sns++Gwc2BDX9+lEaCbWDik2cnrlkJ01aEBK1419VX947DnHsLh4O86WOaubdt1Sqy61gJ5/61PtdPltSuWa9O9jDtQi847Uweddrvvffd+BDsDU+btspS3XW03/ee5F7XXBVc7T68k//0GLzD+v9j7tL7r/9TedMfO1Rx+s9dZcXY+MfUa7n3K+Dt5yXf3+oAP18adf6Md77htHsc7ndckJv9WWm26gq2/5l4468yzn7bbm0kvqx6usrHMux4uL4IxxHCHAD/ZHdblILfmc0nigBQA0e2+cUHuflUAAQH12asPAggTaSqC0DVDKsT+DhINVPgZAqMTSkeqU0grDUjpm8ZFxAEOiLOOdVchpQnNBl378OWY0yubSWnHoEG29UMzGsGGzicPAcORSWU2antOur07QSkMi/Wm5+fXp1GZt++rXzgMqzr2VdZGRL1phtFabZ4hueO8L/eXtr3XUEvNqt6Xn0WOfTdKqI4c6Q+j9H3xe/7fWjzTP4MG67a33tesKS+vFT77SHg/81xkqO1BDuoqIHFm4rmf10iE7aEAjDNBrOuWJl5TBlgdPK+fJJt25z3ZaeuH59Mgrb+rAq+9VIZquR446RAuNmifOGVYH+4NtTsqp97DR+fstd+v/7v6PU0k9c8YftNACI7XfKX/Vfa+94QDLZisurUtPOkFTpk/R+gf8RuceeZDWXGUlnXfFDTrlqquBMs6j65ITjtW2v9gk9gRLxTnDUC+eds65OvvKGGBxAORyFiE6E+cbc5GgiwAoT24yDLaDCizc+kECNUkgAKCaxBQKBQn0fgmUVIGl0xqYhwEqqLHoZY76Cxug+lRBqwwcrMOWGa7mXF6nvzVBA1I5NdaltfaIIXrqm4kiSk2mkNIKcwzQdvOPIEWp0hF+V1j3NCuter07ebou+uQHvTM1ozED0rpwpXk1LZPVDq98rfFNuTiZaCHO8XXL6gtqscEDdfFbn+miDyfq2CXn1o5LjtQ9732tadkW7bjsgmpqyWtwQ72ueeMdpVukHVdeUi9++rl2//dLypNANU88H6ImkxkVj6+MXjx4Zw0ZUND1Y1/XqY8971zOs8XAhAs0DtC9R+ylQQ31uv7x/+qkex5zIO+R3+6vMfPNHafgcHkwinlhlde19z+sY2+8Vy4ZRjarJ888SQsuOFL7n3K27nvtLeeSns9n9K8/HqfVV1xGD459XpustbbGTxiv5Xbaw8UFIqgh4O+SE47RNptu6PKJ4fWPZqtedTrl7D/r7CviQIaMx10D40bC1VxO2UIcPDEAoN5/b4YRdI8EAgDqHrmHVoMEulwCBoCG16fVGNUJLzBUVAPx+iKqThQbQcMCAYBghFYa1Kijlp5HTXmzAcJeKCWSWjQro5ZC2nk0rThssDOCfmPyNF3w0SRtPc8grT96qAvid8nH3+v+b6arhYzphXpdsfycWmBAo96aPFV/fm+y3pgyTfPU5fSnpebRKvPMoeZMVr989D19k2nRsYvOo+2XnV/3vfuFjnv9Qz2yyaqae9BQfTdtkn5223M6fvnR2mnlxfXCJxO0xwNPxwlE0VURHRmGhHhFuVgF1jgg0o1Pvao/PvZfp8bDnXzVuebSyZutq+XGLKBpTVO16dmX6ovvmlTIt+ih4/bTmJHz6IDzL9c7n32lq36znxaefy69/f7n2vC081WXzTh2C+bmiTNP0KLzjdK+fzpX96ICK+bo2myFZXT5yScRQMi1efW/7tLRF17ivLgAMqTEuPT4Y7TtJhvqylvu0JFnnuXKrb3ssvrxSsvqrCuv0imH/Von//WvLg4RRt4u8SrqM+IQeUbQgQHq8lsqNNjLJRAAUC+fwND9IIFaJdARALTi4HodvdQ8mpZP6fS3v3JM0SAiQLtko3k1wYHk6mMj6AUG6X8TCzrvk69dnJ2t5x2izeYdoVwqr8ve/1Z3fDfNsRt4lv1xmbk0sI6YPSmXUR2+KEtq1CjSWa9+quu+nKxcJqtjlppLuy+xgO78YJyOf+1jnbDUAtp5uYX052fe1NUffakTl1tUu6ywiJ79dLz2+s+zIvO7c5eyiM1ObdSiV2CACHKESq4YAwg+x0WDjtLOJujax57XqQ+OVQFEV2jSw0cdqEVGjdB+F1yjB95619kmAYIWGT1a//vgXW146jmK8vVKZ1r0xNkna5FR82q/U87Q3W+8EydTzeCdldMzF/9Fi44era++/17L7Lir6gno6BKnUianf554jLbcfAMV8qgd044Vcik9Iry8Il1xw3U64pTT3bDI+k4mezCei1jtAjbGXmABANV6J4RyQQKxBAIACishSKCfSKAjAGiXeefULxYY6jba6z79Th9NmaaGukY1FApqcmkgUmrOSduOHqIfzTlIE5tSOuu97/RNJqORA1P67SJzaXgjQQ8bdN0n3+na8VPUkslrkYEN2mN0o9abd6gDSERQfnfSVF38zvd6YuI0BwyyqRZduupCWn3k3HpnwiRt++SrLufWpWuvoH0ef0X5XKRbN1hVS48apnHfTdVGtz2mQrZJdVG9srmpUqFeUSarbRZZUKdvuY4DWlglkd/MGV1HBDWU3vjsC93z/Ou64vm3nUu+si1aZb45ddVhe2pw4wBd89DjOv6uBx2oOW/HLbXZ2qupPh3p9fc/0f5/u0QjhwzUDSccqYahDbrhzv/o6Guvd+oqstBn1axnL/yrFl5wXk34dpL2P/5UPfP+OzHIyeW18NzDdcs552qRheaPgygCi1wMoJRjiQgGeeWNN+qIP5zmVIX5VNaBOxeFmtQZAQD1k7s3DHN2SCAAoNkh1VBnkEAPlEBHABDG0I1Ka6DyaqhPEbtZg+rigIAtqSw4RbmoTk3Zgppdrqy0pqfyDki05FNqxoBYdWrJ59WUk8tAT0C/KanIxcaJMnVSrtmliRAbPmwGrEwL2dhTzuPJ2b6ksIFBBdSsApGWi9GaXWZ0x4REjjEiYGMWNRG/p/JKZ+uUyU6LwQRBErN5ZUiAqhalM5FaopzSzni4mFKCDOy5rDPKBongDo+hdo7GXbZ1YhxlVGDgBX7Puyzs+Mhl86SswLaH5KvNcZtFoONiF2VbinnGUM5RL8EMW9TgCKsoNnIW+dfoQ+RsfMgFdtqhv9GJ556lfD7ljKYBSPSZuELMQ2CAeuDNFrrUKyQQAFCvmKbQySCBWZdARwDQgCilgSm5YInEB2okPhCpuaJYVQPAyeRTykQAjbyaorwyuUiZqCCyO+TyBPdrUbZQp+lZ7G7SyhRymlrAiyklCA0MfF0qB/KBEQG60CJlATnE6WmZkZmd79kYvIACMDSGJaqDgiIAo8viHqemoG8AkxwArOhujscUwCJmX5pjLyy0XajCspFjVEiOWsg04RPn2s4Sk8eBsoxLe+Fsilz29vhzgfKwMNnY64w+EFcoxbXOaLmgOjLFu3Zw90/H7BPeb4QUyBC0keCGdBsT8oyrG7aHul3uMjfenJMVHFEui/EzWeyDDdCs3xWhhv4sgQCA+vPsh7H3Kwl0BAANjPKqTze4XGGD0wRLLKghSiudSjkg0OKiEac1DXOWQuQAESCnKZ9V1jE40rQUIAdAxF+klkKkFmfNwkVwJ8Vs6Nje5LleKri8WnmX1dyBlii2d4EdcVbXYB6AjmOAYsBDBncHSBw5EzNAgCDahcUht1ZsQEyeLarJKU3gRBezKKd6VFa4kONK30JC1TjTuwMa1IHKr5nx4uHFdS2kco0BjcsYTwZ4QBr5xjByBgBllc/CTEXK5acrnSU3GQxVXAcgz7FGhYLSADyAFueoKUfU7TjooctFht1QkZmCjXLyCEbQ/eoeDoPtXAkEANS58gy1BQn0WAl0CAAVIg2ua1CdMmp0KrC8BtU1uCjKRCqGyVGhQVNRYTVHak7llCnUuXNNqMEIWJyHLZKmsZnn6zWt0KIm54VV54BFPoO6i4SieceyuIjHMB7OiBieKKuWXIvqSceB2qrQ4tgily+MtBckGcXjnXg5OZeIwwEjUnE4lijXrLpcWim8tkgVoYxylIONUVa5YvwcA1LOUhtgkUdFFWeGB8hEOYyPc2pB7dUM+xJnR4MxIviiiEBN3CHXY1R3jt5ybBXBHuVUZLjUF13Y8QIrskmUQz0HwMEkiu8ulQdpL9B5OTYM0AWVFBtB4xEW3OB77O0WOtYLJBAAUC+YpNDFIIHOkEBHANCgKK1UXVZDldYApdVQl1VDukEN+UjNUUbZXGznA+uDcXOmDhYIeyBATJ2ac1llIhifgjJZ1F9ynmPYBGXJe5Wpc7F7HNPi1EUOkrhEpQAKbHFSOc5HRVVRkwM7eDy5PO/ZjIvRA0sDuIEdgmGJ1VkNTjWVyzc5MNPKtGQyzuvLMTDOboms9Si/MmpwajPSUMT2NTFLE6ucHBgDpDh1VZyOw+VII6giYAlOy7FNscu7C2yYzzoWjDpQwXGNA1dEqIZJypLwNG4nrgPGC/YHmyTaZPyx2i9uFyYpo3rnZAY4CjZAnXFvhDr6pwQCAOqf8x5G3c8kwP5/2aff6qAXxmtIY1qNqlNdfbMGpupcIMRBmCqnpbp0QYNSKQ0QaSxSqic2UFru++A08YMi9zsu2sCIlqLtcrOkplzBgZ2sM37GSLdoA0QGc+IGYVSsSC053OdJguq0WE6144COU2PFKiYAQgxQYoAB+8HnQi5mZvhzoCSHYTH+4TFocDZDxUjQkcudFXtbOUbJAZUZoCauH/AT/3dAw52H7YkBissV5lRrxbg7RdUV7u2U4XCG2q4PxaSkjsGhr9A0qNAUg6lcUY1XDNSI2i1W54GkYlWYSzVSzGfmxllodoAPTBir+6gbnVg8Dq5xLvBFuRAJ2p3LNGuP3ffQVVdd1c9WehhukEDtEggAqHZZhZJBAr1TAuyjUd4FKDz85a80V11KDVGdonoSm8bgh1xgjVHBJUAF4AyqSzmGZVCU10AHfABCAKK8BqfI4i41Y73jSJcUnIuLFu0saApy37G9QWXj1GDYB+XxbIK5KGga15IuA4+uom0LgMYZAMOGuI3djKBjJiQGQDHQcGogZywc290Ya+IAizNqdn5VNQMg2kxTbQIAxWoo7IdKASCHdOKgi74tDowShtNF+ySnJTT7pCypK2Kw5QyrKeOATs4Bt6wDdHylPcaQKxqIx4lQHSjD4Nq1EavqnOG1k9uMugBAO++0s66//vreuWZDr4MEukACAQB1gZBDE0EC3SUBCAMXVkZ5XfHJZO397MdSwwANS0tD0hnn0j6wgJcX3l2kv+Av50AP/4fk0w74YPxMdGiiRAOQUhGMS1bNeD7lI2XydS4BKoongA0MEKox7IOaAUEFokAT9BAGKNfqKp/CKNhjgMATMQAypgYvMB8AxUbJDkQ4VdjMAMh5ZWG43AqAYgbJVFUGanwGyKm3zA3fY4CsLKoyZ4BdtEtq/e4BIH7LYwfkiJyYTYrd4ovG3XnYnBi8UCiXKaq1HACCtiK6YQy0AEbELILhcrOXiZmt2AA7ZsecxxsRpwGaGQy0m2IWKU5bq8MOO0znnXdedy290G6QQI+XQABAPX6KQgeDBGZBAnEKK4eCcOn+pKlFD30zWf/6YpLem5JVc4vUWMhqECxPvTQgndfQKK3Bzu09rfq6bKz2giWqr3OpMgYSsdml2cLguaBsIa1mgE0+ZnXcXx4QhKdYLlaLORVZfI4cXKjAnEFyLtUKYpz6JgGAnA2MY4LaMkAuNRcAwMXW8VVgpRig6gDIqcJcBOjY+NiCDMaG1qieYmDCwGIQUvRII3AhTI0zms7HhtkAIFe+aASNkbVTWcEmxbY+DsSYCsypyYoG1U6dFoPA2PsMgBdnoY9aAEV5ZxDuDKmnEjCSZGc5perrNWrUvFp33XW10QYbaN2119GYMWOUIrlYOIIEggRKSiAAoLAwggT6sASMAcI0mAO1FgEGcT6flpG+bMnotUlT9OoP0/XBDxl9PbVZ05VTY6pBQwrE/ck6NoiM8QPSkYsJBANUJ9RZeHrhKQXYiQEQPljGALU4lU6klhQgKXZHdwAoFzkABFuETqyyCsyMkYtRjx0wKIIMZwOEempG7BwXXLFo59MeBsgxOg4AxeDEAFCrEXRCBQa7E8ftaWsD5OIZ4WpftAFywZxd/KJMK5ND2o9cEfTESVNRdeG6n3Hz4sARY4QJKmTU0lIMBTC1yZ0H1AwdOlBr/GQ1rf7/VtJPf/pTLbn44pp7zrlUX1fv2mGW8ZQLR5BAkEB5CQQAFFZHkEAfl0Cc7womo055PK8gG9gc3a6LfVBRAAVpei6riVlpfFOzvpua1buTpum7TIu+b25x2pXGKK0G5ZWOcsqlCs7FPQvD49zQZ9gAsVUT74d9P5NmLzcAlHI2QNMxkiYVhbPnjePb+AyQeUnF3lNF9sTFAYrZnFhNFtvszGCAYqaoLQDyAyHGNjLGxMR2RbERNCAktgFqywA59ZXrX8wyxYAlLh97msXAJXaVj9VdzjvexR3imsgxXPE1ceBE6jMPM8acR33VQpmssplm993ZOEWRBjXUafSo+bTCkktqzVVX0Zo/+bEWWmgBzTXXXGqoT0vir1XPWYS5bX7q46s7DC9IoOMSCACo47ILVwYJ9HgJ4L1EGgZ2auddFUVu085jOFxIO5sTeCGzG3HsQTFBaDw4VD7E3CloWj6vabm8prRk9X3zdE1obtYXU5v0Q0udvp4ufZvJOLsf3NuJAt2MdgYQlEZdli4aRbtQgS5SNJ5hqVx6RoC/IrPj2wDFKrAiaCmmifAZoFhFBdjAIDoGQG2NoGsDQICX2AtsBgByMXqKtjnO46qoJjMwAxhzubtgfYrxgmIVWGyojKF4JtvsbH2QKUyOsxHCbilDLCPCKOY0IF2vUXOP0OILL6iFR43SaquupEUXWFALjV7A/d7Y2ChfkxUzeDOOeL5mZnvK/d7jF23oYJBAF0kgAKAuEnRoJkigOyTgVGAwE1FsC4IKxQGeIvPTZiMtdnDGb4CJOIP6jCO2VVEh5Zgj57EUyeUCm5bNaEpWmpTJ6NtMVhNbmjV+eqSvpk/Vl9MympBL6btsQZNbcvrBpdCAfUmpgMu7i7gMexOnqnCsSz6vuoh8XnhMYQxcNER2wQNRM8WxfWIAFAMdp75ijM6l3NFSXiqMmRkgZAGTA6PjVFUQNNjhuN9iF3bczvnNsUGZ2DjbqbpyhAHIOgPl2E6omIIDeJIhNYY0oKFOIwYP1DzDh2m+OYZr/nnm1P9bdmnNO+cIzTViTi00/3waNmSQGusbVF8fq69i+Rb/FYk6/+eg2OqOOym02RclEABQX5zVMKYggR4iAWMhwCqwR3iApVKo4gBNGX0zPacpmYymZLKa5P5y+iGT13fTmjQ1k1FLRprSNF3TUA25+IhEQ5Ym/DDJBVvE+8ni/6BGcl5omSa1tMTpNVz0ZMfQxK7xHE4Vlc04Q27iBsVBCEm3QeTojOpzxEOKnKdbXYoUFbGH3ODGBucFVx9FGjKgUcOHDNOIQXVaYORIjRgyUCMGDdbgAfUaMXSwxsw7vyvfnG1WXV2d5hg6VOkiCO0hUxO6ESTQ7yUQAFC/XwJBAEECs08CM9zwY1LDmWCb0VGRyjDVHL1wP/kXFVVyjm2K9Xius3i05aJU7B1FPB2l4sCKsDBOC0VwxZQDWg6EEcqQslzj3KwKSqekVFQXR6BOSS0u0Wle6XRKDXX1Tq2EwXJ9Ku0Mj9PpdJzywqGowgwPK/O0Kw6gtftFdszMzmeflEPNQQJBAh2RQABAHZFauCZIIEigdgl4rvgxOCi6fDv1XGyfVOrwcUUrOGq1UYra2DS56wsZ5aJ6Z9HkjJMd8ElUntT5EXen2AdTD7oko0XjYgJIxpfEKkTfjsqwmt+3WoQSbHNqkVIoEyQw+yUQANDsl3FoIUig30qg0mafIHpqRkFW54y682pplr6fOs3Z6sRABU+1tEusCgvkIIyzAUfVVQxUmJPmHD5YAwdg51QEODMcqpJEVMU59McZAE6/Xe5h4L1MAgEA9bIJC90NEuhdEigaTXssSquvtgMmJc57A0yCJI9MiksVf7jvxXHa85Ymfdsy0Km4yPNOAlWnssJgu6g6s6pJ9IG7+d17pLXpj0c7g2XH/ETpIstDqony7NSMLsZecm28sGjSi8MTAFHvWrGht/1HAgEA9Z+5DiMNEugREkiYzLSCmHKqsJjRKePqXbQruveV77XXvY36ITfYudnjbB9Fdc5mCEVY61F0W3OO/5m87t3uO2264hyKCvUzVHGYCEVEXea6RCTlpF6Oir3q2zBBRY+74LXVI5Zd6ESQwEwSCAAoLIoggSCBrpMA7mDQLY788T4XezATviiyMqU6aOwQ/+958Tvtd3+9xmeGxpiFJnD6Mvzigj/GcZBamaOWgh7ccZI2Wn54HCepeCrGSGb7M6N4lLADKg6iWACAFgclDIxP1y2n0FKQwKxIIACgWZFeuDZIIEigigQqq7h8wDATcPD0X75nlWswYcx863Pjtf/DQzSpZXARV+WVx+3cqb4M2RjKIhs7EZql+3f+VhsvP9xTYcXqMqfSmknfVvtktxpgB/qndqGFkkECXSyBAIC6WOChuSCBIIFOlIDDN3k9/OoE/fKOAZpWGOYIpnxrhOu4LZc5vjXlRwyKoqas/r3bD/r5cnO2klKd2LNQVZBAkEAPl0AAQD18gkL3ggSCBCpJAD+vlF7+6Hv9v0vqVWgY3Krm8kFPOQD00O6Ttd6yIwIACossSKAfSiAAoH446WHIQQJ9RQLTp07Tw/ffrbPve1dPjjpc+cY5VCBIoXN/n2HAXA4APbLHD1oXAFTJAruvCCuMI0ggSKCNBAIACgsiSCBIoNdK4JtvvtE+e+2s+15JK7f3rYrqh6qQyrkU9Jgk54oYqA0AYrTYQzdl9eiek7XOMsMDAOq1KyB0PEig4xIIAKjjsgtXBgkECXSzBCZM+E5HH7K3rnoxL+14o6IBg8iN6lJfFMzbLGkDRJ+xzW7K6Im9pmrtZYYH/qeb5zE0HyTQHRIIAKg7pB7aDBIIEugUCcAAHXXo/rrmJUk7Xa+oYWCctZ0gho7m8by5aNEMoYsA6Km9p2mtpebolL6ESoIEggR6lwQCAOpd8xV6GyQQJOBJ4Ouvv9KvD95fN79ar/xO10sNDbGLeyEvYQPkkoJ5F/ieYNMyGrtvk9ZccliQaZBAkEA/lEAAQP1w0sOQgwT6igS+Gf+1Dj9kX934eoOiHa5WoXGQokxM/OAfVpYBIj7QtBaN3bc5AKC+shjCOIIE2imBAIDaKbBQPEggSKDnSGD8+PE6/IBf6Za3h6qww5WK6gYSFsjF/HGGz8Vg0K3fjRHi/9RmPbt/s36yeGCAes6Mhp4ECXSdBAIA6jpZh5aCBIIEOlkCAKBD9t1Dt783XIUdr5JSAxTlPQPoCinnU1Oa9cwBAQB18pSE6oIEeo0EAgDqNVMVOhokECSQlMBXX32lg/beRf/6aD5ph8sVpQFAcZoxl7qrNWGYlwesWEk0uUnPHtSsHy8WjKDDygoS6I8SCACoP856GHOQQB+RwBdffOEA0N2fLqjCDpdLqXqlAECMz1d3YfNjiVA9APTCIRmtssjQPiKNMIwggSCB9kggAKD2SCuUDRIIEuhREmgFQOMWUmHbS6V0Q5H+iUoDIB8ITZ6qlw7NaeUxwQaoR01q6EyQQBdJIACgLhJ0aCZIIEig8yXw+eef68Bf7ah7v1xchW0vk1LptgDImjTgkwBALx+W10oLDW2bXb7zuxlqDBIIEuiBEggAqAdOSuhSkECQQG0SGDdunPbfc3s98PUyKmx3aRz7B22XbwhNVTMBoLz0wzS98mtpxQWHBABUm7hDqSCBPiWBAID61HSGwQQJ9C8JjBv3hfbdfWs9+N2PpG0uiwcPACq0TYURAFD/WhdhtEECtUggAKBapBTKBAkECXSTBAhnGOdqL3jqq6iQk6K0xn32ifbdbXs99P3yyjsVWEHKYQBdKKbDmJH+ojUhqnmGTfpBrx0RafkFi0bQFVzmk4O3vlhg6W4STmg2SCBIYBYkEADQLAgvXBokECTQRRLArx0vLoc4nI+XCoVIH4/7TPvuuKUenb66CttcHOMed7qIZswd3vup1TV+0g9646i0lhs9uJU5qpYV1QEfMFUUOUDG/3AECQQJ9E4JBADUO+ct9DpIoH9IwOGYGPDEgX1iaFMo8kKffPSp9tltKz0ybTUVtrpYUZRTIU8OsCi2A2oFTX5MoKKp0MQZAMjBmiKgmRE6qC3A8QFPAD/9Y/mFUfZtCQQA1LfnN4wuSKBXSwAwklNBaRWK5EwMguz4+OMPtdeO2+jxzNrS1udLhWL290KsOCtyRTNygvmxgSZO0tu/rddS8w/yGKBi8gxPHVYK7AQA1KuXVeh8kICTQABAYSEECR3D/L8AACAASURBVAQJ9FwJFHIqRGkPyhS9vBwrlNLHH3+sPXbcQk9mf6q6LS9Qtpj53fKAtaq0WjPCx8jGOYt9P0lvHV2npUcPbtWK+YJoaxKUdyq3oPrquUsl9CxIoL0SCACovRIL5YMEggS6VAKtKqliq7HVTWwc/eEHH2ifnbbT4zkYoHMk1Tsj6JTyyoNy7Ij1ZrFxtNntTPxO7x7TqCVGDXR1mQrMv8SMryOuc0dbBqpLBREaCxIIEuhUCQQA1KniDJUFCQQJdKYEYswSgx0yuqdRarkfU87Z67sJ32m7ny2vpxq2VH6bi5zdT5TLOw+xmdRfdMxsljFmnvS9xp00VKNHpGNgY/ZGNFS0HaINB3nMPigYPnfm9Ia6ggS6VQIBAHWr+EPjQQJBApUkUFBe06e16Pm3v9BX0wuqT+VVp8hZBTXUS199O0kn/fZwjZtvW0XrHhZ7gBVSJQIhxkAGbONiAqUipadM1vnrj9fo4QVl8ymhaDMPM0q35LJaZaEhGrPQ/AIihSNIIEigb0kgAKC+NZ9hNEECfUsCzq09rwdf/FTbXpXRsJHzOvfzQpRTfaFOTfkWfd80VfnGYYrqh6uQi8A2KhRth6q5tTc0TdYc9VnVQQBFaeUKWQewcpHUMrlFj+6f0Y+WXEB1qNwwsMa7rMgtBXVYHJupnF1UrYbitZaLibjqoQdqKWM3San+V7q+PXWXuxE7o46+dZN332gCAOo+2YeWgwSCBKpIIKc8JsvKNLdo32u+0rXvL6yoEVQUxwRyWqv6+L/TiUHuFC2EktnfSzbFhXlUZrENUMwSRS6g4ubDP9B1By6moY2RLPDiDMNoAFGqpib6yiSX27grgaCK7J4HZjoTdCTrKhW7qVxIg1rASan6a4kHVUvdSWDWV9ZOTx1HAEA9dWZCv4IEggRmeGflC3ruw0la/e95FYYOd5Y5ztPLAh0Wo0RjA+SOdBSrw6rFKWy9rhg4msvrpPQXX+nd3zdokVFzSoWcIpRgibraETi6T81kLWClPSBhdsRX6mjogo72OznB1cBireX71MLpgYMJAKgHTkroUpBAkIAvAQyfU2puadbuV03Q7R+PVqEhttaBsYnf8LEL8gBPTOLENj8VaQjfMDr+HE1u1h9X/0THb7mo0vUwQwRW9NQvEFAu4RjcVP84OsrytGejbw+wqqU/7WFcKvWzln7515frWyVQ5JauF1V8VvreP1Zk54wyAKDOkWOoJUggSGB2SKDomYX9DVqvF978TBvfOZcmNg2M1VYcrVRM0cW96PKOLVA1AARIYrNxYRaLaGaJxq/09IHDNdeIhtbgizMycbSNSj07htyb6iy3UX/zzTd67LHHtP3227cOpxIr054Nvz0sjTWeBCW1MES+6qwUwOlM0OSWcQ32Tb1pbfSGvgYA1BtmKfQxSKCfSgDbn0/HfabGxkblcjkNGzJUv7rxB9351RipLh+/NWP7496gC3HsHwvZY+qxSrIrgieuBWSlm7I6dZ2vtN3iP2jRJRZXSvWxka8jh7D7MSPcVL/ZsJIqqjfeeEMrrLBCSakai8E1N998swNA5QBLJVBSSi1WCfiUAyvtYaCSYKnc9356K/bJYQcA1CenNQwqSKBvSOD9Dz7SDttvrXnnHaUoSisVZfTmFzl9tPF10qB5i5nfi2qs1mjPNdj+FMXj8oVBFeUK0hApen+sFn/2aK00ZoSuvekeNQyIHeA7wjr0jRkoPYqll15a77zzThsPMAMhMRiNdNNNN7VhgHw51sJ21ApqqrEztbZViyGzjYH/t95660zj8/ty+eWXa++99y4JlP0+Pfjgg9poo41CYt1uuGECAOoGoYcmgwSCBGqTQD6f13bbbK877rzdWfy0Zvfa8I+KNjhJ0TTfENrl9nEbSRzvpzYg5AynMZpWVrrzYOnlS/Tg/fdpo403LXayqPbCFsjt7rX1vS+XWmqppfTuu++2sjzJsX799dd6/PHHtd122+mhhx7Sxhtv7Iq89tprWn755WcSDeXXWWcdvffee63ACYCxww47OACx88476/rrr29z3frrr69HH31USyyxhJ588kmNHDlSgIlNNtnElXvllVccU3XyySfr1FNPdb+NHTtWa6yxRivYOPTQQ3XhhReK/+edd14bEGJ9Ypw77bSTbrjhhjbtn3TSSa312gk/JMCOO+7orqHcn/70p6Kt2syrIsmU1QLY+vLa6sqxBQDUldIObQUJBAm0SwIEQvx83FdacKHRLouF834vpFQYOEw69CVp8CJKESm6aCPk8nxh0+MMgGIradKGOXIotphui2CoDwBUF6nwxXPSpetpmy3W1y0336EojZt7QDulJqwcAHr66ac133zzadFFF229bOrUqRoyZIgDKoAJjlKbPCDnxhtv1IcffqhFFlnE/V9sscVc+VIABAD0yCOPaMkll3RsFMeUKVM0dOjQNr/dcsstDkhxXHrppY6VsXm1c5dccon23XffmYZq4/Tbt77//ve/d8AmeRgIsmuQyVprrVV23RsAateNEQp3igQCAOoUMYZKggSCBGaPBPLOkvm4E47XGX8+wyEZI3e0xuFKbfE35ZuKLccBgFy+LweWAEF8BeAAkLg4HRW9w2J05FRggJz6vPSPtdXw+TO6/e779YtfbBKIngoTasCgVJEPPvigKgDyrzNAscsuuzjGxK73ARCgApbHgMRll13WClh8AGRgy/8NkAMbYyo1HwQZAKI+gJF/+MCJ32GP1lxzzVYA56vArD/8/9WvfuUAFp/32WcfGQACMJ1yyikzgT9YK2PIrH2Yz1Qq5J2bPc+UGbUGADS7JRzqDxIIEuiwBCx/6edffK41115L4z7+1KVBdbEKhy2o3H6PSHMuLgGCirnCclFKqayUT8dsT2tiVMf+AHzScaqvXNFLrFFKvXGT8jfsot1331lXXn6NUmkKZOOgQOFo3fSNOSkHgDiPGsuYGy4sxcqUEimMCXZDBoD4v/jiizs2x1dDAXJWWWUVVwW/c/7tt992oINzMECwTcYKwbAAgFBz/fvf/3bXAIIAJwaO/vnPf7ZhgABLG264oT777DPtv//+Ovroo0uyUDYOA0BWrz8+A0Annnhiq8qM+m+77TanIgz2Zd13gwUA1H2yDy0HCQQJVJFAayb4fFZXX3ON9toLNUUxcnOUVnr5nVXY7SrlpxaxTfKl2em+rJacS5LqGCSMnusipQBB+cnSP9bSXLnP9PTY/2qJJZeKA0MHc5/W2Ulu0tVUYKiwTBU0bdo0pwLzWZlSDJCpwN5//30HoIwBAhhxoB574IEH9PnnnzvwArBBtVWKAaJ/b731lrsOoIE3GuBkmWWWaWWR+D5s2DBXR5IBMnaHMrQP4ALY+SyUjQHZYPCMCq0SADJ52HWlyoYHQtdKIACgrpV3aC1IIEigXRKwcIfSl19+qZ+tt77ee+etVk931Q+Qtr9OqeW3UqE55VRfeTLC10XO9ifOIx/NiBgN8EE1FuWVQv01IK3CU2cpuv+3OvSwI3XeuWcXs2xkVXBZwcLhb/RJBggGZdttt221qSll2wMDBNDwWZlSUgUAGQM0ZswYffTRRw4IAUCOO+44rbTSSq12RLA5RxxxhDufZICS9kbG8mDnA3BClbX22mu7LmBH9PDDD88EXMy+KNnPpC0Q503dBQAqpUorZQPENdafZBsd8X4Lq7RjEggAqGNyC1cFCQQJdIkEZiQhxYD52GOP1ZlnnuladnbO2AQtv4u0zZXOlifK17nAzeT3SqH8iooAqA2fUwyY6HBQswrnr6RRdeP15jsfa/jwYcoqpzpSXwQKyMm5FKip5gXmq3hggAYPHjwTA0SZCRMmOGYF25pKDBC2QdjQnH766cI+BvUYhwGgSkbQPptjBtA+KEmCkaTtj+/ZRZ99WyC7BUrZAJnsnnnmGcc6mQ2QXUM7MFP0D1VYOLpeAgEAdb3MQ4tBAkECHZTApEmTtOHGG+n5Z1+YofPC1mfX26TltpSmW1JTXOGLbmPuNZ1kqbERNMwQNkD5wS3SbUcoevbvuvCiC3TQQQe4tBdxntU4/UaggOKJKqcCs2lMqnf4bnY1xgD5cYL86TdA4XuBJRkgABCMEN5lxrKYiqwUA5Q0gkbNlVQ5AYJgguiXfw72Z9y4cXrppZcccLPxo+bab7/9nD1R0iWec7BLpbzJfMYpCaao2wdGwQW+gw+GDl4WAFAHBRcuCxIIEuhCCUD1uLwVKd151x3aaivemMkUD1GTkpbeXNEON0p1A52ne5TDEyxSPo5jGHt74QGWyykfpaVGgh4+pcIt22rREfX631vvacCgRuUL8EbugqLyrAvH2MObss2ZWD4rrrjiTL0tZ+Pix+YpNUQAAsbOxAHyYwsZE/Pzn//cAQ7i/JxzzjnOKBk1l50H7Dz11FOae+65nZGzxQF69dVXXRwgi9dj6isfZJiq65BDDtEFF1zgwBUgx48tZH32Pc+Sqi5UchdddFFJcJSMF5SUU5IZ6uHLoE91LwCgPjWdYTBBAn1PArZh2f9MJqOf/OQnLtBdjG6Kds473arUstsqnyuqvYpu8S4uECxRIYViSzl+r89Jtx0svfBPZwOy3nrrVbRj6XtSnX0jsnkyFU+llgg2iNGzuZfPvl713JpLySkwQV0zXwEAdY2cQytBAkECsyCBJAh67rnntNpqqxWjGxYNpUevIO3+mDR4CD7wRVd4Y4DiOIiULAwtSG8/LF2zo3605Px68cUX1dDQMAu9C5eaBJLz1BHJ9MfNvz+OuSNro7OvCQCosyUa6gsSCBKY7RLAEHbLLbfUPffc02qnk0LltflfpbV/7VJkODufYqTnOChiXkqnpGmTFF29ufT5U3qlqCaZ7R3uRw3MCgjqj0AgxAHqvpsjAKDuk31oOUggSGAWJBAHyls6ztKOB1ghp8KwUYoOeUWFhnlabYZaU2EAhurySr96q7K376jDDj5YfzvvgjYJPWehO/3+Un8jbw+Q6e8AoKNy6/cLrhMEEABQJwgxVBEkECTQ9RKABdpvv310xeVXusZbk8GvdYSizc5yHmGFdGwA7RKkogPLTlHq76sq/cOHeva/L2ulFZcLtj9dP3VtWiwHltoDorp5CJ3afH8dd6cKscbKAgCqUVChWJBAkED3SKDShkAKhJ+vt46+HD8hTltRyEqD5pb2e1wauYzUTM6MYhLUAZE09nzpnsN18u//oJP/eLJTkznwVMwin/zcPSPuXa121obdWfX0LumFtded8xUAUHdKP7QdJBAkMEsSgAUi9sqBBx6qSNkZ2eJX2lbRbjerMLlo/AzQafpS+tuKWmWZBfXoI//W0DnmminMT3/dhGdpEsoES+xInbNiP9SR9rr7mrDeuncGAgDqXvmH1oMEggRmUQIffPSh1ljtJ/rmm0lxAlN0YQOHSdvfLC29sUuUmmooSHcdofxzF+qSSy5uTXwZNqBZE/7skN/sqHPWRtn1VwcZdI3MAwDqGjmHVoIEggSKEiinbqr00Occh+WiMmHG2eLzuujvl+iQgw9sK+OVdpW2u1JKpaXPX1T0j59puaUW0rPPvaRBgwbUNB8wTKlUMsNq+UuDKq0msYZCQQI9QgIBAPWIaSidb6dU18ptBD1kGKEbQQIlJVAK3JRSdxDk8JNPPnGZvMkTRdqBgQMHzgx8Wm124hhAEydO1M9+9jMR/dci/kSD55W2u0LR6psof+7m0jv36fprr9NOu+6kAnGenYV02+769xd1nnHGGSLy8R577KHNNttMQ4cObb0g3IthsQcJ9G4JBADUA+avnN672htx8m24BwwldCFIYCYJVGN8vvrqK/3www968sknXVDCu+66SwCh5uZml/iU1AeVARTMUF5XX3ODfrXXHq5soRAprbxyy26haPEtVXjwKK2y7EJ6/qVXFTnUk1dUIdcXdfzjH//QwQcf7BigXC6nuro6lz2c7Oe//OUvNe+881Yca1gKQQJBAj1bAgEA9cD5qSUuRtAR98CJC12qSQKsXbJ3t7S06Nprr9XHH3+sf/3rX45dIdkpaifKADgAGTAwc845Z1VmaerUqVp77XX1yisvxWWjtIsRFKXnUD47Ue+89a6WWHoJkSMVDFQp2TuRpg866CCXbiMGVLErvas2itz3NdZYw4GhrbbayiXpDPdkTdMfCgUJ9BgJBADUY6Yi7ojPBtnD1roYHrA9bLJCd9olgc8//9yVJ/cREZyfeOIJ1dfXq6mpyf0O8AFcwLj4YGOvvfZybIyfSbu1YR/MFLK6974HtfkWm8cgx2IDRdIBBx6ov190vmOG4IZKZXm3+2v69On63e9+p/PPP1+NjY2O/aFvfh/9gdMvkm5ut9122nvvvTXffPPNpLJrl6BC4SCBIIEukUAAQF0i5sqNJFVgtTBAPaDboQtBAjVJgPX85ptv6vTTT9cjjzzimB0DQ1RgKib+G9tCGcAHLBGfzzvvPAcuZjJILgIglyw+ygucstFGG+nhhx8tZv6SBgwYpDfffEOLjFnEZXmPgVEqzqFaZHbsP2Ds1ltv1VFHHSUSdabTcTp5QE42m3Xtm2G02QD5Qth000110003uWzl4QgSCBLo2RIIAKhnz8+MF93Eg7qXdDt0M0jASQAAtPLKKzvAMWjQIKfqKmfDZiwQ4GPAgAGOIRo5cqRuvvlmrb766iUkmm8FNJz86MP3tehiyziWJypkdcaf/6yjjz7SeYMBe3KSsw8yEGQV0jcywx9xxBH63//+16YdA0jGQpWaVs7xd+mllwrWKhxBAkECPVsCAQD1kPlBLfD444/rwgsvbKX6DznkEB155JHOviAcQQK9WQJjx47VLrvsos8++6yV2TGVV6Vx+YwP7Mrdd989c3FygGHvU5ALhIhxz29+faguuOBCDR4yVO++/57mm2feWO1VIEFqzgGhJACaMmWK6+O9997rgJp/VAI+lIOlgiFCpXf11Vdrhx12CGqw3rxgQ9/7hQQCAOqCaS7n5WVNA3QuvvjimR66dv6cc85xb6X+Uc0eqCPnK/Uzee7BBx/Uxhtv3NqlZHsAul/84hcaPHjwTBIu17dKv6OW2H777ds1W/Sh3DW0dfnll2ufffapmAahmhzpUCmVJb8bw2HnMdK977772j2Ocm1QP2PE9qQcm3LZZZe1jtHvUzlB1jLeUtdWW+N4d+E59eWXX7bLWNjl8PJi8dx5553OHd0fb6m2UV9hi8MLBcbMlfps8r3xxhu12267tdr7tMfL0gASjBW2Q6wrO3yZVpLvrMq+s+e01Lor91s1+bbrxu1A4VrkWqt8a6mr1i6WWpu1rIfO6Gt7+1ipfKn+1NrHWvvRHeUCAOoiqZfaJI0u32+//Vwvfv/73+uwww7TPPPM476zud1+++3iwQxIuuCCC1p7ywMeDxpsFezhW4oxYgPcd999td566znbBKub69dZZx29++67TrXAJnrbbbe5zZn6SC/gP8QNgPz85z/XDTfcoMcee0w77bRTK2jzDVRtrLTHmzDH2Wef7dgsO0dfL7roIi255JJ64IEH3O+84dMf26jtLZy6F198cXfOrv/mm290zTXXuPHbgfwwXgV0Ue7kk0/Wqaee2iqf5FTT/+uvv771PKqLs846y7VDm8SgQZVhQI86AX4AO9sI/L4yFmxVrDxlN9lkE1cWbyLGkLQN8ZkFPuMSjrrHjvHjx2vdddd1faK/yN4/GPOf/vSnmVax1WtjhNlgPgADgAI7nn76aScDYx75HRkccMABbcDrSSed1CrLp556SmuuuWZrHYceeqiby2Tdfqc+/PBDrbLKKpo8eXLrHNbCACFz3zZomWWWcTLGHb0UQLH1Qd0wOaxXVG5JMOr3jWtYz8cff7yeffbZDj8RTOa47h999NGtayTZz+7YOPx7ydZurf2qZcNO1lntpaDDQi5xYaX+VQMgVl2yXEfnqDOvq2Vcyf6XG0+5OU/eB7WC/vYGCO3M+e7MugIA6kxp1lCXv6hhBNgU2NwMIJSqYuedd9bf/vY3B15YoGwmPlhIXoO6ARddyrLBrbXWWm7zvO6661o3E85RL+Dq/fff12KLLebq5T8H8U/YFK2/nGMDB9BwjQGipGrA/45KAfBFeYAYRqx2AE5OOeUUZy/B735/KJOsF3CB6zRHcvxmmMq5pZZayrEsqA1t0/bl49drgIJ5AOwBBG2j8K8xMMi106ZNawUGyU3VZGUghnoBPNZ3+15umdB+KcaKMb333nutsvfXkD/GUiAUEAdoMiDstwHANoCalDcAg/VisW78+U6CY+qhneTv/jgBgLTFOPx+1nDLuPL+g5mAh4zJwHylDT25lpJtI0tsjOg/68ZAWS3grNTmwVoERK266qpthlZqI6409mobabXz7am71GZWrv6OAIXkRm5zUm7zTva9PUCgPeOu1n6twK9Sf8v1p9L8ddbclqqnljHNrr7Vcq93dZkAgLpa4sX2WGTPPPOMAyccvOnbm39yAcLW+KyAARdACkCCc2yuf/7zn91bum24fhu22ft1wwqwkQAoxowZo48++qgVANEnn3UycETbMAb//ve/nbcNB4Br7bXXdoCKTZNNho128803d8wHY+RNHANTDoARwI9yqEYACfSL/gCWaGuRRRZpMzO2cftAiTHBmBnYYyM+8cQTtcACCzhbEVytjdECaBFQj03aAJeph+wcjBjXW32wb0QA5iDCMK7OyJl4NUsssYQDZP6GsOuuuzp5wmjBAiXLllKBwZ4ANE3WyblPghRjX6ycqfn4jkoPNtEHIgY8OQcYNZWZD75hkQCjHMj+r3/9q2Mb/flP9uOf//xnaz4tO4cckypFm0RUXxtssIGTmbmU13Lr+eCHMXItjA7tnHvuuWXTVNS6ieDiDrjbfffdWz28sOVpz2GgGfAD+4g8fPVwe+pKgioDC7WOh/LtAVvtqbcaYCg1zlo2XL9eG29HgIw/9o4Aj6Tsa2XIyrVbauzV5N2euevIGGttv9pcdnRN97TrAgDqhhnxNy/ein12o9qNj+oH2wbYmJdffnkmGxsDR2yUAA9jgIwJ8G9qK/vBBx84xgQAxH/e/gFVbObGBCUZIL+fADlUIqVUNJQD/Dz66KMOGACabDNObphcj5rG+sO1AC3GYbZEgEFYCWT20ksvtRk/cn399dednYmvtmLMxoBYm37/GS/u2RihA34sEB8u2Bi0ArKw0frVr37lohPPMcccrv233367DZth8rRxwhYB7mBwKJt8uBlwQD0JYPNVNdY/QAOGw4A31CqlZGz1Vhoj4wYcmVrS1HOl6vPBEWDVNnXWKoCNOYHJMTBpqlNftskH7ffff6/ll1++1f29Vqo9ubkY24exMSBszz33dKKq9mAvd1/997//dfZ1BD40Q2bq6kh9XAMrBaBNMnkGkmodd7X2q51PjtfKd0R1Uc2WrhKjV66fleosNZ/tGW+5sv79VwpYVmujWr3VAFS5NVhNFvaiVg6AdqTfHbmmo+Prhi225iYDAKpZVJ1bkAVYigGq9saUZGL8hwXXmt2LbXS+CixpP2IMkAEO/gOs2BR5u+Y8wMBsi1CPldowfQBkNjW+tGyjN/aITR02yGe9KE/dpoZKqtIMHNh4fLap3IPB70MlcLD00ks7ZgL7FAALmwR/PjtwzDHHOJUa6pK55pprpsXg9xeQxkYIeIAt8gGuzS/RjVdccUVXDwyab1NjlSMLgCt9RzYrrbSSU1cmbXCsvM9y+fZbnE+qwCqxNvRx2WWXdaDN2Di/POesv9TLGKupwABxW2yxhWPSOqICs3VuY6WO+eef360j5JtcA6XepEs99GEuUVkZ6J2Vu9zYqueff97NVVJF6tdtrKnNv7GO9NGYUGPmeDHBlgxVud1DJo833njDMZMc9tLDnFEekOrbuVGGFwQrb+vOZ/d8+Rpo8xlC6y9MLSyhzaWvWuU6ontbn/1xW3l7KbBz5pDAd8rAxAJueebYvHFf0SY2b9Y31h9rz16Q/HmHyTQbQQD/hhtu2EaV6tvoWbt2Pc9BjNl5kbK+0S9eVkjVQnu8GJkMeN6Wc7goNTZsC827F/medtppZZ1gbM7tBbHUHPGi+pe//MW9RNmzlD4Zi+ubDSS1ATyLWK+M3TefoB5kdOWVV7oXJ87zMsv6TD5fZuW+6c5rAwDqAumXQ9u8aWMrwObr2wAly7PxmoqiEgPCUHwWgpu3EjtjzEcpAARYAqAYCGLhA4ZKASB7mPMg4sFY6jAWiHHyUEo+VLnGAFnyemMh+N28e3hAoV6zG96u4TyHrzLkuwGApC0S50wOPhCxBywsw4EHHuhyUv361792IGnuuecuO0ZUkLaZmb1QKYbP5qmS7Zf1K9lYKfDnjzHJcjEWU48xPzA5pRggW3f028CW2TPZJon8YMJ88G5roxIDBHMG8EXGpR7g5W5D2zBtPnwGhThBgCrUriRMrXQkAdF3333n1sSxxx7rNsWO2v74Y6EONkbuHfrFUe6Fxrcl89c35a+44gqnXvQ3VQADAMicEHx1OYbhPEP8epLlzX6QPtk5K1/NNs2/V20dJG3GbNNlDRgYsfvZB4ImL/+eMDWwP39Wv23g9BEvQp5ByYOyvqxM5j6wK/WSYeMuNRZrg2cgsrMXSwCQ9cGM/wEeBrSSz24fJNkatrptbKVsFf11Zey9D8T8uqz//rPEyvrA1OadMbBGYdKtv/YSaGvCnhmsw1JHKQa+4g3YQ08GANTFE5O8QWxjphs8aLip7GHFJoVqBEoddQOLkevN1oQbiJunlA2QqYd8psFsU2jLf/th0QMkzAbIBzkACjZcu+lL2RIZACqnAqPP2FmYwS3t+2oum4KkCozrULfwlk552Bnemowp4sHAA8bYCG72v//97872CI8z/6hFPQTgAGhaff4DFPUYqjgA0IgRIxxTBptBRGPcsmFmSyIu1AAAIABJREFUfLsY2rYHbPJtl7AGPDCT8mKubIyVDJSpGyYMoOUf9tArpeaz8ddiA0T/WHN+/6w/tg6tD2bDxvdS4NL6BwD6yU9+IhgLU2MlN4T23opstCRNZQPCa62hocFVQSoLABEqTM7bhkx29+HDh7syqO24d8g6z1FpE6ylX3Zfs6mwBrfccss2lyUBmA86+Mz9Z2WSbB2/s0GZhyQbGEDWQFAS0NCw/ca4MBr3PUDLASDs2qwNv/OmovFVo/6zh7JsvqhofbuxpIrdr5N7leeBvdCx1nxHD9pEjjCvvMjZ88pU8laXyYp6eDHxAbL/AlHq2VTuBcV/xt5///2OyaIsoBZVPvcAdob87ts2JteJPzY8F61/NjY8VjEJ8FVgNh7/PvNtFVFjJ50leP5iv0hfHnroISeDamsoCaQBNDzDSErMM8henBmT781rLBxmAL4Hbi33SE8sEwBQD5iVUm9AfrdYrLgY46rO4VPc/sPbHuLJt51yTALX+g8GQAYPQfP08qlnA0GlHiSV1GxWRzmjW3+c9sAsNyUGmqp5wXEzm3G1/6Dk4WEgxQei9M281Uq17Xuq2caFnABA2KJ88sknzjWezaNcWdtYkrR7sj1TOTFn48aNm8nOyR5spebBB3lm6J3cKMp5gSVBQPIBmVSZWb0296y9UrK1cgBFaHM2EGSPerE9AMhnaaxOgDFqHuo64YQTXLRp7OMAPNjHseEAeACW/M5D+8c//rGwR7rqqquc3Q/Xzsrh94vPgDsSuwKK/SP54uMDIFO9WvlSb+/2hs5LEiwj84O6GcBlgMavx36rVN5ngFBjWqgJ60fSNsXWrq+GSwIlwJZt9KUAEHUwb75NH3PDdbzY2WEMmoE8axuAhQMF8uSP+5Z7Jhks1tYrwIw8ctx/yedi0kvT2qZeU0P6qjPrA/NsYNHqTM4vdcEeMTbmirHZek+OzZdhqXu4HDDmOs5hx8ZLG+385z//qQqATKPg3+PJNWQvaf7LlL8eko45s3IPdee1AQB1p/S9to3tIZ6K3Shscttss43TLSdvMIuDw1uXlefhACrHo8unnSmbjBlE07xl8JCyh5G5OgMgnnzyyTZqJHNbT26M1GM3LQ8F7BCS6ifKcMMQzwaq3n9LtHElQY3/Rm6fDQBxzYQJE5yBssVboQ3ejAlkB4Dz4+1QHqYIVqPcw9vGgarLwAry9+MAUQZGygysX3jhBfcw5jA6nM9GRSfjAGHzYw+acsuOtzBi0vBg9+fBfwgC5PieZFwMSJdi6WwzogxvowZ4eNNDheTHBuLhh9G1H8TSaPok8KIfqLZgCKkbu4lSB2wMaxmZABJgZmo5fBWY/3bPtTA+sHEwO6if+G6JVZl/0m1woCozz7Nhw4a5z7zpJuurpT/VypC1nk2RubP6SxkeJxkgU+FxjdlylVKBAVpgDpgvuxd5+wcIAoBsznyWx8oDqgFNBhyN+TVjfX9s9MNehOz3Uiyq/1xKPqPKvdD4qjrq5nkA22NqSHueIUPUgWzuXAOrZgDa1i9lYYJZ0/5zx3+BgC3jfkqq6M1GLzluax8ZJONy2T3GOeJl+UxzKVn4QW79Z5o/Nr/9ciwudSML3/YmqVr0VWA+A2SBUn2Qg+rX1hDygcllDdnc2Nz5oDFpopCMTVft3uiJ5wMA6gGzUurtgW7Z7+XOl+p6pbLJc6XKVnqg+X2qJrb21F1t/LTlq4fa049aZeQ/9JLXVOqfPYgryaPW+WOMvIknQwDUIp9a2/D7WWk91NJmrbK1crwFs6mbwXF7AIgxLb686SMMHDLDdR1QYb/xH9Blm44FU7S+zKrKKylH6udv1KhRjl0CjJdbp/TNBx1JQGBv38bWUR4GiA3KVBS2EQOCYAoB7aZKo92kmsvK068vvvjClTfAlLSFMdn4YJc+AP5R+5RTdQOmTS1LeWNRfLBC3T5Q4xyqdwzH+R3mzgfjvoqJ+wPWDjmj6vHtDf3Nv5z6mLZ9B4JKtk+0izrcV/HSV7NBZHxmH5Rcx/5zm7HxosQcw0rzgmtHKfWZgd+kOp1rfHOJ5L2XtKksFfcL0OWDHH9NwND6IDq5BmnPB7SMuVLcr2r7Q085HwBQT5mJdvSjI5tdtU3dr9N/Y621rWrlqgGrdgx/po2lGtiqpe5q/UuC0WSbfobw9mzs5fqWbK+WMbQXkFj5cmMr14dawFGyDMwMLBL2Opbfy0BnR8bGtX6EaLMrQva4s5snX0eAbUf6Y+2jZsO+iM2t0mGgJhkEFSYUhg9GzX/7ts3LBzlJ1XkpFZixPMjFWEqTSdIIOmkDZCoP3waIhLZslLz9s+laoExjLnw7w6SXqYEoGCuYTtgqvLzYWFFNEosJ+0fK4a1mnkn0kwO2FTbLD6hqYMcHZZVU/sYC+SDUDLJ9FrqUHR198EFTErgm7ye+IwPGBvg3207fLjNZRyVnDc6xNsyRwVjZpE0Y7VZSo/rrJLmGrD++l6KfKQA2yfpfTkYduX+665oAgLpL8sV2kxtFLZtLR7pcDaB0pM5qD/hyb0ad2VYp4FJOptVkUO18qQdcNQDTnrG2B/RUA2x+u5UAYqk229OPasCa89QHIOFhy5tte4GPsT8+yCkH9nymxx8H5cuxQe2Zo3JlyQGGWs9swvwo1eWuSXr/WP/4n4zzVcrQmXr9DawSA2R98MvbZldKFeT32Y95xWYI2EjK1uQLwLBQGKVUYD7zhkqbAxBUjpEzZsNv1++bXWebtDlbJD0SMYw38IZ6H2anlA0QfcJ+C1V9KaN+ny1LMlnJebaQJf682v3Af+b/D3/4QxtVrIGcUuyKgRpzZKAOc6EHcPuR22thgKwvZh7Ad8aHOpY+0z8LOeDPj30OKrDOeHKEOpwEamEQqm165TY6ezhVE3Vnga9agYTdgJWAUq19qrZpV5NdNcBQSXa1jrdaHyv1oVr/a+1DOeBgv5diryoBqHJzWKod3vDZHP21Xm1N+v0qB2jKAaRSm6qV7QyWzu+7sVqoqjCCBsDUcrBR+XZntjESAwdVKP1kUzYje59hoSybIaAD2fhxgCxVTqny5o1p5ZNxgJJy8yPLc87PH2djZDP86U9/2hoLx+9zUg5Wv9n0AcBQjRLJHmaIscBGERvHj60DoEC2vt2j2enhTYWtozlrwDRaOdpLhvTADZwwGqj0aM8ivdNXy1PI52R4EtSAyJZrkkbVpe5vVJ2sefpjtoWAWQzZbWz+/WVtJ9WPjMG8ZH3g4XtrwXzxgmGeshYHCLs8VHHl1oQPLpNj4hwy92PIsd6IqURYglqAfi33QXeVCQxQd0m+k9utZYOsBITKsSblulltw21vfR0BGNXGXK3OUvKoNK72tlcO8JSqp1agVw7A2IZeTu7tnS9rp9p1tZSjDtgR3ibZ5Go1gK609pJMj/+9HPChH/wl7YFm5VakLfujnoUXXtiFfEB9U+u9U8u9Um0ttXeeailvZcxlvdJc13rfGGAmHAKu/5Z7cFbmoJxsau1ve+7rWu/Tan2qNt72yLOj68y/rlR7tayRauPo6ecDAOqhM9TRG6jaoq12vpYNzR5i/qbrg4la2+hs0dfSbi1lOrtf1R40tT7AqoGfruj3rMgPjxlivVDHrB61gIbkOrU12t5Ep5X66gMgGxdRrzGG9tufFblVk1U1cJS8vlbZlZJfqbpMrrU8s9pTptZxJ+XsP4uq1VHr867Wemq5l8vJv9o8zs411FVrdVbl2NnXBwDU2RIN9QUJ9DAJVHpwwsZgNJy0U+goaCs1dAygYX6g0lE19MUDGXI0Nja6EAKHH364Y4M6e2NhLpkzQBzqGOxVcPPvqo28L85dGFP/lUAAQP137sPI+5gEjIGoZsdjgIiYKsQWwbUXuwL0+hjzVjtqeROlDJs0beDW/MQTTzjmhyCElcBWtbZ78nlUawRWBARhD0NMrmT+qY6qNnB/x2uK3GfYrmCbwneA5bbbbtvqWReAUE9eIaFvPU0CAQD1tBkJ/QkS6AIJYINBTi/irnAQsZYAeaSrwG2XhJkEDewIWGGTJ4AciSLxZiEgobEUpMToiBF0F4hklppgzEn3fr4ff/zxbdLb1AIejTVCVgBSDFMJjnnnnXc6Lx2MaS1zPQlh7733Xi233HIdmqtZGnS4OEigl0sgAKBePoGh+0ECtmHy3+LfADhsQ05KiACBeGRhrMtBWUsJQRwbYrvghbP66qs7MIRBby3eHra540J8xBFHuI0bDx9+tzasTDm35944mz74Mfsi3zONOC24OxMkEDkkbT18UGSfAaYEBySNA3WS5oMo00RAx9WewI8YEaNexFuMjPYAVlsLne3l1hvnJfQ5SKCaBAIAqiahcD5IoBdJgI0RMANDUMo2BHXXX//6V2eMTGwUA0BJkMLvRFgmvQButaQjABAtu+yyWnDBBUtKBNsUchERQZdkvHxPbvYGfGplQnqD6H2ww7j8MZt8F1poIRFdd6uttmozJL8szA5Rmk8//XQHHN9++23HnlGG+TQVJwDIPpP+g3kkOCDpJALw6Q0rJvSxp0ggAKCeMhOhH0ECnSABY4AsNUOyyosvvtjFJCEuCEc5l3DbmC34ILm1AENkwUZNBpuBmszcmGEiUMWg8mEjN5bCGAmrp1KbnTD8bq/C2CADKIBQQIolfz3uuOOcvRVsDucsmSuAFLmR2NIPEwCg9Y9SzBn1oCpD5UguPB/4drtAQgeCBHqwBAIA6sGTE7oWJNARCSTZFfsOo0BAPbLX2wbtb9ilWBn/vDEdRIrFZghV2eabb+5UZBjmwkDAYJgxcKm++xt4X2KBys0TYwQMwuBg04OaiqSwe+yxh0uZgboQzziAzrfffutkxx/XAIT4vRRI9WVn4BLgg9E5tlzhCBIIEqgugQCAqssolAgS6PUS+PTTT11kXSLF1qImqWSjwzk2XYuBg0qMqL4wHcb4GONRjb3o9YKtcQC+zAEqZLFHzYWcAJOAIwzHOUyuPkitNGcGsiiD9xnu8f0BXNYo+lAsSKCsBAIACosjSKAGCdhmVAt4qKG6Li1C31GPEH4fN/RyrEJHOpX0EjM2wuRVrs6eYARtc5lMQ5PsuzFf5eY+qfbyx1wOiFhdqK4AQ3h3TZw4sQ34aS+IsVhEGFyjigxHkECQQGUJBAAUVkiflIC/ebR3I0kKpDPr6g5hs7HiJo0BNIyDqahmB5jzo4P7Bs+V1DgdAUPl1Hwm32SdlUCKsVZJeSTVf5VAXUdAUJId4ztgzFig9qwV37sMNduVV16pLbbYoj1VhLJBAv1OAgEA9bsp75sDrgZyaj1vGb1LSak3AiFsQu677z4XOA+GwIyky236s7o6qqnOSqWhqAUAlZK9/eazUPZb0h0d9RzMl5VFFoBBc/83tVO1/lWzkyoFzAAn1Fvq2lLsUjXGqdQcme0Q40SdRjJWPPJGjx49q1Marg8S6LMSCACoz05t/xlYJWDCpoetBW/FxkKwweC1hPoBw1M2QSLtkk2ajYpYOHg7vfjii5prrrmcpxMu4f5RDVD1FOmTDZx0CaUYkVqAR63jqGTcbOyID0qqqcgqtesDH+YFo2xUe2z8/hz77ZVLnkosHdRPvorTB1HGxnR0vg3MWPulANKsJmf15QHYYs0TjfqPf/yjjjnmmFqnMJQLEuh3EggAqN9Ned8fsG0IABvYj9dff92xH3PPPbfbLNnwOKZNm+ZAD38ksCSeCueIrgtA4jdcvn/zm984l++OboLdKXHA37nnnuvsf+h/0q26q/pWSkXkq8tK9SNpX+SDLB/csNmblxWMB58J9sicAWz5zh+fcTVnfpnbyZMnO8Dkhw6wev25Nhuh5H8DTT648QFTOdmWkoX9xjXtTdaaZIzozwYbbODSZKy44opdNcWhnSCBXieBAIB63ZSFDtfCDlAGl+ybb75Zv/3tb92mgrcN/3ExZgPEjZtAc6i92DTsv78Jrrvuui5oIK7evfGwjRx7ENigpCpmVpiYpDzKAcSOMk1cx1zx3/cqMzsZjIfJuk6ARoDtjjvu6GLg8BuRq7kGhoj/3333nYu9AwjiD/UQebUo++WXXzqgzO/lDKPLgRLKWzJZA5e0Zyo1k0kphsmXvX++I+vMZMz4kRmpM4jiPTvsvDrSv3BNkEBPlEAAQD1xVkKfOkUCbEj/+9//RPC/22+/3TE9dviB+ZIbtH2nzKabbqqrrrrKbZ69dTNhcwUMkpiTwHt8t026UwRdppJq9kBJ8MV382Sy/hGAEdUWB/PBBr/xxhu7zf3nP/+5s3VBjQVAQZ1JjjPqISgj0ZcBQgQXJDM7c7jyyiu72Dtcv8wyy7SyeqyNp59+WjfddJMefPBBp1LzQYk/Fp9xsT7Zb1zj//mi8dVhvueZDxx9dVZHwCkg/4ADDtDJJ588O6c21B0k0CckEABQn5jGMIhKEiDQ3GWXXaZbbrnFeUIZg1CL1DbZZBMHoMaMGdMrVWD+GO+66y4XhRjVH55hHB3ZZGuRG2UsfQPsDOpF1FO0C9PCkQRIgAnKcgB6DARRD15s22+/vfsD2KDigrkhn9m4ceMcg8P1MD20QaZ01Jm0gWEwc059fLaM94AnVEXYeGHzBcsHKwhYxGj8mmuucapQ5AUQQ2WWZHRgWziok+utLKDs8ccfd+MYPny465MZYdciv/aoW82gm7EedNBBLgs96zUcQQJBApUlEABQWCF9XgKottiYyIF16aWXug2u1o2fSMfnnXeeSzjZ2w9AAMk1f/3rX7vNuJzapaMqKwNUxpTxf6211nKRj/kP+CQFB8EYSe7JYWDUErdaBnrmC5ADqAD07Lnnnk6FCYNFxGlsm3D1BmjwOcnQ+CyMATHK2LjNM8uStNL+qquuqv3331877LCDU50RUPDJJ5/UDTfcIAJJmseYyY16uQ6WaZ999nH9BOxgY/Txxx879SvrDVAGAGQd2nhrXX9JI+rkGuS8jQFGDJBvMuxMxrI9gKzUfTKr11e690rVPTvbs75UaqO7+tTbn1Fd3f8AgLpa4qG9bpMATAGb0oUXXug2qEpMEJsHm9tOO+3kDIgNAHXFg3V2CggAsOuuuzrmxB+/AYJqG26pvpUCTDAisCvkHVtqqaVaL0N+GCKTCuK1115zDInJFHlznbFAGJ8DRmBqUGk98sgjuuKKKxyYAPgASABJjImxMAZLAgtzQz0AKeo3lafZE9GhpGcYv3H9EkssoXXWWccBt4022siBLlhA1GOoyozJsWjY66+/vgPJSy65ZBvx0C7q06OPPtr1g/LWn/aAk6R8bTw2Bs4jY8DWaqutNjuXj6t7Vjf3jl6fvK6U6tDvX6XyvpB8Vs9knZyfcvd9LddW6lO5yertz5nZvgg7qYEAgDpJkKGa3iEB1CY33nijzjzzzNbUA9bz5EbDhkpqgf/7v/9z3mC99Ug+TJEBNjD8LxV4z7dxqXXMJjtri+zxZ5xxhstLVWojgr1BXQPg8HNeIXMypgOc+Pzyyy/rhBNOcGqzZAJXYz8s2ShjMUNkVFMW9JH6TU3EeAwE2SZngMJYI6sXMIYr+ZZbbunUZKgQWQvPPvusq8OYF4zsTzrpJAfKSh0wM4A97Ip8259aZZss54NUQBVecHh8od4sB1A62la5+mwcpYAEv8FEwYjZUSt4KVUfskMFueiii3Z4fJUABTZf2JVVA2b+ebumHLhh/OTdY03466wasArAZ1ZWavuvDQCo/TILV/RCCfgPFjay3/3udyI5aLUD9oHUAr/85S/dQ7g9b+7V6u7q874M8IACgJDDyzZ+35271tg0SeBj8tlvv/10+umnO8NjfxM0AELeK9RiqCMBLYAV1EennHKKtt56a2cvdNhhhzmVHf3zgxhaHcbSYe/DRgM7g7EzcZyI37Tsssvq/fffdwABtRDn+c6YqR9PwHKAhLoNaFDnwQcfrAMPPNCBNTK6Y1SPByGeaKjk6HOpA/UcKsc777zTqcI6Ai7LbbIm6yOPPNKtZ8I8dNUBGMU+DjbPDv8FAjaM+wuZw6bBosGgbbfddjPdQ9hq7bvvvu7FxD/8+pgzABDG3RbSATstxm7ygdU1kIRHoNUHOOWacgesMP0iOa2BNmwG995779a6YUyp82c/+5kbBwFG+Z4cu99n5p61CRhijcBgcrCWANWwi6WOAIK6ahVLAQB1naxDS90kAZ+mZqO9/vrrXa6kzz//vGqPeKDCQGCDYiqPqhf14AL+wxXbFjYeHtoWFLK9AM9nT2zYsC8wP4CscgceW4BLy3/FhnnJJZe4zfK6665z7BGbHiou307I/4ydDgCEDQV1FxsKm87yyy/vQJNlVDdDZfrC9S+88IKzR0L9hucXjA5ME+opDgNWVp66YHtQdQHqVlllFbehwfywngDUeNiV2rgwnD7iiCN0+eWXt26m7ZVxkpn05Uy7qAWxQ5qdG2epunfeeedWkJHsI/OJtx2HlTMQU0p1BeBgLZY7AK6wcIAJ1KIcqPywvbLjww8/dGU4fv/73zswzcEcA7bLyREABPDxr4dNI39esm7GwvoEEFk/bM0wLv8A2KG69cv552EG7777brd2y6neevCjpE90LQCgPjGNYRC1SAAWgTdWAA0PHjNqrXQt3kfYd6y33nq9lv1J2ikwXvsNoMFbNewW8uGNdcKECe0KmOhvaMacwL5gRIzhcqmDjWG33XZzLApvwwCLkSNHuphL9MlUWaiu+Ez/DAyxYWBDxNs4f7A9qJcwrEatBxPAd8AHxsuAIlgcgAtMBKABg2faA9SOHz9ezz//vDN4Puecc1qBim1oljuNvtAW6ibaf+6555ydEIbTsAylDlR3GNKPHTu2jQdZR8GKz7ihxmRtEgfJPzpad6n+lwIrVs6AjYET/3pfBVapnF0DAII1hF3xVWcAVkIbmAoMsIJdHge2Wi+99JJbs/QT2zZAPTLiHjfW55lnnnEA6MQTT3QqzSTYMHUWrJYxSNRvIIi6jV2ibdrwVWDMLYCfcfJyxWEqMJhjbA8BqaiFqYuwDIAowBrgOBzdJ4EAgLpP9qHlbpAAUZHZwFDBcJR7K7Su4dFz7bXXOgDUVw/UNwASn11pT8To5IZrah5LxWBu5z4QQ32AWoi3fjYrrsF9m42Dz+atxWcLhohrNyCG8ksvvbQDOGw4n3zyiQvyCHDjrRvAg9oLQ2gDZKbmA8TAlgCIcKdHNQYQY3OiLB5qbMKETqAeXyYWZJDxsJkefvjhLqAiGyUbGqDKZ3e4HmDE5m5BFjsCTuwaX32G3RPMEzZqjDVZb0faKbe+y9W1yy67ODBgzA7XMw8ED/XtoQANABeAEs4ESQaM+gEIsDnM/7bbbuvKwNLBIgEu7BpjgGCYeJkxVZWxPPa7zwABgJhf+83Gk7RTYhywkjAzgGNUaAaCjB1iLKw5/7lhAMvAkS9HWENUX7BVdrB2zSuSdgxot5cZ7KvPo64cVwBAXSnt0Fa3SoCNEvsNHnx+ZGHrVCkwhK3IWWed5Whsc9Xu1kF0oPFqmyHMCeocNn0O7HI6epgMkRX2P9hRHHvssc6+B3YGZgabKhg4NiWAF5sLmx8bGvY7qCaxtbH4QQAO3q5hXdhcAaSkN7nnnnuc3Qtv1L4xN+PlWgAQh8/k8Nl3ZwfUAIgwvAbAsPnBAlAnNiZs6KjGkkCKetkcYWDoBx5re+21l8u7xgaHjQhxgFB9WVDFpIqkvTLmeuQKuAA4si79LPBWXynGr71t1VLeV4H55c32xX5LqsBK1V1OBfbUU0+1glOuMwAEU4cakuOJJ55w8ocNgvUBXCdVYGaM77ddSoUGAOJ6mEj6DXhhnrE1grExkOPfUwa+kgCIMmY7VGruzfYoAJ9aVtvsKRMA0OyR64xaUQtH9jWrguoUFaRChAGW5LTGUV6RUnGh1vJZnHJbv8c/51VQasb/NnVzcaJ+5aVCSgUVZrx1FduWaJOj2O7slkM3188mhk0KAIjo0P7BBgvQYdN866232mQIx72YjQaDz1KbTTcPq9OaRyaoIEgAi6qpPQ/lJHD0H/Zs2NjmoMKw3GyAG9RCbEBslgAb3qIBIjA0ACDUGoChH/3oR47xwa4HNgD2jjd1QBsbEobFlu8LwMMbNdfyG+pL/jM2Ah1i8wMIswCL9A2myVzkAWysAxghkohSHyET8PzyQYwBYfoKcAMoYUMEiKLP5tmG2qRU1vmOACEzSgfooeqBXTN7l05bBDVU5IMrGKCk4TJV+ADIV035TFESlNcKgAAUqMhYO7B3vJgY6wOg4OC3WmyAkgDIVGCmyoKB4jNgFgbYDJ9hvfzDAJBveG3jow7WBmow1L2wnP6B+pU1G47ukUAAQF0ldwd2Cuhc2gCZGKC4n4sAKKdClHbgKBdJqUJBkUNLxfPuf94Bl4IDMcXr7XLKR1ErjnIPW4e0UsU28irw2QGvrhp897aDDHhIod5AVWH5sJwIosipQtj82YCh4nmTNBDAJgNoMo8Qh1GLxo7tAQndK4HyrfsbEa7pGBRbbJ729NnYCZOPLyPkZHY0gEhCCtAWgBP7mYceeqiNgTkABcB06KGHOg8qDuyCYH7YRAAZAB+MoAE4qBP4jG0Pb/DYH9EOKjKYJ9RF2P6g9sSlGsALgIK5oT4O2rSAiXzHroZNFPdo2CaM4LmWegFwtnYYJwzXaaed5lgDgJMBK9qxaNS++qq9cgXQmf0TGzLrkTF2xeGvjyRogfFAXQiDZ3GyTAWGusvsdnwGyFeBGUMCoEnaAHEOlSbzBlNIvbyEAHIAGoAX7kliTcHSwNzxgmMACdUjIJEjqQIzuVEXYMlUYabm8oGMgSDz4Cql5jIAZMDJlxPjAgABFhkHB2sC2yDqxH7Ifu9Lz5WuWJud0UYAQJ0hRa+O5EMCkKIiKHGgxT4X2Rv/e4xziixPETC1vl1HhRivkGsoSs+osyDlo4wKqlc6X1CAzZVtAAAgAElEQVQhFQMsAA8X5CSlPcYpriQGUDPYpk4WQg+qzlQeBKRjo+Kh6m9e2JcQbRjgAxDiYXj++ec7w0vYAZgDGAAeipRNzm8PGuosdwUVlOXHMkDTEbbCrikVaBCW5Y477nCqLFyPASEACoAF5QFfGE4DfpgvNi+LvWNghXuCt35sl7CBwU4LQECARAuiaECsFEgFTACKAEjUz3xjy2NqNAusCBtEEEPUK6+88opzNWfT8tWn1E9/YUIYE7ZBsFTUBVCDRTJVXDV7s3ITiI0PMgLkwTb5YHyWJ72GCkqteX4rxwBZlcb4AAwASqXWkrEwqAp9j65kt8xTy1Rgdp19NyBhAMlngMxI2b/v/c9W1higpJrLB0HmBeavKwAQKjbAVJIRMxsgfzy2DjjHugtH90kgAKDZJHtudh5ah7+0rT5o/q8EOHGqrnrl+Z+PtNjgn2jr+ffRxqO3VhQZq1MEQQWAjMf8JIFRghVyeMpAlZE75pVJ3TBNpnbzVW6zafw9qVo8gdiYYH+YF/9BzMMIY9Y//elPraoT7FJgKGAmYIXYdHbffffWIfVVEAR7gbqvsw+znwH8EOCQTQTQAbjwbWto1wCnba7MDa7ygE+AC2CDc7xBs+n4QKfWeUmWQy129dVXO68uNjM2PJ/RwkuN9QAAwc6HHGHuNSKfd/3ivxnLr7HGGg7YsbEBfMwYO7n5VgJovvxN7WpqOsYNE1Yu6GJnz105mcKWkCjY4gDZpu6DPAAQLBDAEPWlf84+E/qA9QD4Abwk7037bgDIYvr4bur8Zi7vAGfUlr5Hll1TDoDybMB2yDzMYBGxPfJVU3hK0gZMEyCH54Idxl7hlYYnIed8gES9xI3yx8czhaS1sHvJo9Z13Nlz3R/rCwCok2c9uXjPe/sU3fXVecoVDRhTeTgZKZ+OlMpFTs214Zx76rgV/lxkZYo2O4piwFRkchxrk3c6MWcHZDY8BYAS+jOHn2CP+JhSSllFqptB8uQLUgrVGPR9vaJWtqiTBdADq4NlQG0Aq5M8UHERFZqNxTKRQ1FDW2P4yAMecMQDGpWGPdj62kMKVgMmDHuZjjIVSdla3CQDndjysImwgcOmADxMNURZXMzx0gPgEACRshhkA5zYKNhwUVXC/mD/Ue2YiY1tZWJLX4mKDDUKQNCYQsAN6wJ3d9YJa4D+AZSwK+McTA/MFcbT999/v1Or8XaPLYx5f5WKuF3LGqKMpfiwtQebWS62TDWZzOp5v8/lmCH66UdvrjTOpCeW3z//OkIqYEtWi8yqjTFZh9+HWuovV6batZXOt3etVhtjOF+bBAIAqk1OHS4FALp7/N+0xcgjdNjSJzq1lDE1t3x0lf758VEOmByx6MX6xejt2tgkf9v0tQ58cVN9n/9Eqwz+hc5c+WrXj1yUVzof6bx3TtPtE/6qulykQqqgVC6tvHJKAYQKaf2/YVvojJWvcOqy7zITdMALv9DElo+06rCtdcaql3R4TL3pQjYg3tBQS2Bw6G/ubKJ402D3kjQo5YHEmx4qD0La8/BNvq1Ve+D1FjkxDsAhAMjASkftm5LgyXKM/X/2zgRMjqpq/2cmCfsihB1CQgA/NoEsLIKggAjKKpv6F9mRTUCQXVH8ZAvEACIgoBIWAT9Zwr4KCKJAFhBkUZaQjS0QBAREkpn/87vdb8+Zm6ru6p6eme6ZunnyzExX1a17z71d561z3nMOlhIsK1hFIZTCqwE8iI/Febwh49bijZwIH4AEx3E/8rYMV8InNZR8s6xDOWUd9wNhFbBD/S/PDcLiBBcFiyJZtB966KEAxFS5HtcZQBnwBmcIVx8giCZLRq1y1fiRE0CQEPhGalnWIA3cJK1jNf2VW9tKoIN7e+tVrXsqDcBkmYfOyUFQz+/oHAB1s8wvef6nduObF9guKxxv31vruIL1JTwR28xaWu0Xz59ut7zxc9tmmQPslM/9PBCbg3WnfaB9Mu9D2/fxL9o7/33VRi25i5018vJCtFjwaLXZL58/02594/yCZQfXTitkn4EBHGFHWn/Jr9g5G14VeEEfzf3Q9pv4xQCARiy+k40ZcUXkYutmQfRS9/A8UGb8x4WixkNvgw02CERJyJVwQuLGtZjuhwwZEszaiv7J8lDrpenWfFsSEcKF8AVSa1XWDAJFLcIwoeqEvlNKAtcERFVkiDUFgME9sbAAOHkb5xzuzTEAEUDEuxUqvYFnUSSVLBm43QAyAGd+Z+3hFwGGsWBBzsUtSrkHjrG3xA0CNOM+ISSeSLCk8VZjZdP1ImnDTSJa0fOdal74brqwnHwryd6DEAGUaodZzXc0bTwxMMl6XgyiyvWTNq9qxl+tbPLzOySQA6Bu3A1s4gtfOMNue+N823mFo+zItX9UCjsP9Jz2eXbvrJvt3JcOtcEDh9rvN58cQuILoe5mN7w63i6Z/gNbbsBqNvvTV+3YNX9jX115lxLJWTQg+rpp6ni7ZNqxdtiwsbb7sAM6h8+3m9346nj71avH2eAFhtvbn75ix69xmX15ld1sQDfOvxG6xgIEBwAl6gEQ1hwULccAOGmNt3q5xiq9wTbCfGsdA1FPZEMGjEg5Z60HlnRP7yokPByuB9wquBTU4PKWJqKAWB8is3BxASoApESI4TYDTFQCY2lv0bXKQ9dRDoEcSVh5kAcWqP333z/k/yGRI+4w7q1M1bjF4LxgHYJzhoXRV7zvyniQAbIgAg5XIYCykly6cr+ka+ulmOvVTww29HdMiK8khyygOTyyU9yolebT1f4rjT8/XpsEcgBUm9wyXZUFAN0z61Yb99JBtsSg4faHzSeW3GOzP37TjnhyJ1ttwbVsh1X2tp89t7etscimdt7Iq2zBQUt05A0qpg668ZUr7NIZJ9ihq55ru622X0eEe7vZO/+dbYdO2t6GL7K+7bjit+2nL3zT1lx4EztvxP/ZQoMWDaCrEKE2r/BALfKO5kszlGnWjXGSHjhYceCbQHKF26NGVmE4Jp7c3Bgj7/lRQFYlZw4AEbnRqlWs4vLEHCkAA4AGeW+yySahDhfgRq4vrCa435ZffvmQZA7rCZYjSKJkBIZc3NsNtxcuL/ITKcQdiyJlDABsRBACqDmGywuyNJYsCLNYrnCTwXfyALyWOdE/1jRyEkG0BmBV27JaX6rtt9HOx/IGKEVelcBJo409H0/PSSAHQN0s60ousF8+e4ZNeOsC22qpb9spG55n7XB42gfYhf/8md3y+nk2Zt27bOSym9iJU/azp96/zQ4adp7tOWxvqtgW8gUVx3/Dq1fZr17FAnSO7T5sv2KGoEI+oIufP81ufuNiO+dzE2zEMpvZSZP3sUn/vssOGzqmYC2yT62lbVApMr7QpUvO2M0yqnf3/oEH6CGXDErKu3fgc+Di6Kl8KvWeY7n+yllDko5h5UBGAj/VKAwBHlVV9xYkxihrCORiiOayhgCMAELwfSAdQ1I/77zzwrQ4Dz5QtSCsu2QMSIPPA9hhPxGpBggh4geLDPmHIMsTmQUA4nxqlBEJhqWGulEkmBSxWgBT8q40bq0H8lA0GJw1CNf8rGa9Kt2rLxxnD8L3I4qT/Qf4zlsugSQJ5ACom/dFJRL0JdOOt5aWdjt+jUtt+xV3MmsdYNM/nGkHTNzQ2mygDWgphG23k9yQSDIzu2L0ZBuy6NBAbiYqjHbDq9cEAHTosLG2x7D9Cvl/5pnN+M9UO+CJTayttcUGtLeF0+cGFnahjR/1hK2y+HAnBZeBOjypu1lA3dg98iK3B1FchC6rvhWKijBa8swQYdSXWhZlGFsB4EChLGq1/vj+PLeFzwGZ8GawtFEawkd9ESlF8kBVTKf8BOAH6wqhyI0CgDQ/9gzADGsP0WkAIkKuqQ2FNQjwg/UKYAdQgtNEwVJyFc2ePTuQumtxKyatKbLBpcjaxa1WN01f+h5gbQMgshbIKN5LWb4nfUke+VySJZADoDrvjPiLVSkMHkTypSX3sR9uWHj7heB8/N/2sb+9d0cpzzNWIcjNcH6w+my91Lfth58bZ20t86zVCpFfN0+9zi6efowdNuQc22O1/UN4/YD2uXbCkwfZkx/cYq3zBtmnA+YGANTeMiiEww9oa7WtBu9tJ68/riOjdABIZgOD/6uYMLHOMuqp7ngTxPJA+nmijqSceYOH14ECa2QiaTVySuMYVHJ54JohfNtnf06KikkbS7n+OUbkF4no4PNAJlbSQ6wk5FohizMh3eRJwQ2GWwfA0Gjgh7mQ14corxtvvLHk2powYUKwApH/h9w4KFw4YwCgLbbYIliBmDuJ++o1J4EoVTfPsk/6ssIvNzfWCwsjJW3ylksglkAOgLppT/ClzJQIceUDbPuVdiskKbQ2u3vGBDv3lUNscOsQ+9XG99hSCw4OhcP4d+U/z7er3vyZDZzbYt9f8zL76pBdC7mBWlrszL8dbQ++d62NWHwHO2fkbwOP547Xb7Lz/nGoLb3gqnbxyDttmQWXC7mF6O/qF39h17x2urW3tdoPPnuZbb/KTh08IEBVEVx1k3h6pFsAEGRUajthEpcLjPpSKCQ4KX2tJSmD+DPejnFBQXrG6kKmYzVZgaq1VHjQJDcYUXbkU0IB4d7yLjYimShOe+edd4baTgAweD9YWZJC3Xtznbz8AHOMF34J40fBXnzxxYFjpkzjimBbaqmlgtUL0jJEcNxmapJRtfOSnMk9NGLEiJAuAJ4U4ynXklyf1d67Wc7360UGbyI9Ia2XC3Zolrnl46yvBHIAVF95zuePr1QKI65KEVxXxazPDE0eqHnWVozYKpSwADCF0mLF8XvAEnisLt9Q4YFQqAdWsuqEPrDwcCp9Fu4cjhfPK3TTHMVSkxQ/LgmSxuFSIXcLDRcFyojPsHz09Sa5AMaxYKAQqPqOxQWXDH+Lv+OVZFcsBlyLJQTXI1FQuLVIHMjnSiWAVY4IPIjPgCDAKBFi5Fuql6WkO9YWNyrZqcktBdkZsIYrCrADkTx8n1paAk8I4MM+A4BjISI5IMdqKTbrARNyHDp0aMgyzR4mMSSuXPIkUTSWbNm+dWUtu0OG9e4zCdzpM3hXuMAo8QJYxP1djYWz3mPN+2ssCeQAqKfWI6UYaqGERbFMRRiLdzt11AXjSEcxVUW5z39uCTQVMz0X6pCJ81MonBrOKYV4ddQNC8miA6+oWEy1mcPAzMIbN9yfU045JWTtlWKmmjY5b1TAsae2QE/cJ1Z2AB+qWJNJF2vEO++8E8AgbhrVvOqKskzjpwAMCGvnP+HaZFlWFXYUENFgADBCygmLp1YUOX8EkHpCVrXeg5IZRGEBcOQWI4wf4jMgB/cX4IhCrAATLG0kRqSKuGSQ1QLkOVOyoGncZM5mDPSFBQgXInsaIAT3aP311w/17cKzo0IW7Fpl0ejXIRvAKtY5wH5uBWr0FevZ8eUAqLvl3QlEzLV2G1gozl6y0HQGMfMVKQ3FTuH6AEpai8DlU7P2QSXzT4GuUwAusg6Fe8AdcpFiAf3wv3VuiVMkwATUKlYfK5TPaHLww7xwq/AGjosCBUyD80NYPDWDUCB9qQFoUHSAC0i3WHkAFxT85JgS9aFUsR5wLjLyb8RSsp7MXI2M5DrjjZvwdrhWuL+4d9hrLS0hNBmXJPWX+E+YOGHLgIZmaIBK9hB8JayMK664YgA5gG3Kp6gxV6IMccOSuRnOmdaoGitXnGLA95/EwUKOWKQAPwAhcjyR5RtieX9srBdzB4SqZlh/lEM+5/kl0BQACDdSwUpCaDYNS0YBOHRW1B3WjMJUO5N4/cNdoigoe4CCAxhCBUW8UPQ2dT6vkywLlhrcSC0tA6h7GrCIv394UBWLm3ps0RlnaLxxtXb/ueZfGEBBHh3z7DAHF0jMsi4VDDsu30/R3aWki4VxdNzX11otTbWTFcsVk+8IKgunis/UyeU233q4e1lBbqU1Kb2tugKxDjR2gMfyX2mSoeGGIcuxGooftwxFOZuRAB2/yRNBxZwefvjhEIqNEmbelHPA1YKFQi4ur3x9vp7ueDCS+RkwgFUHIrq/H0CA0HtckeTYIWNyo5V2qCQTuFNEtyFbrItY17DA4MrDyqaQdfqB7E0+IMjd5BLqziY56yeWOO6NS27UqFFhfCNHjuyU/qE/WIeIQiQdAevWH1zf3bnH+lLfTQGACoVAW4M+nT8/jZSk8tYUwrg78V5i95FTsB0ApLVQRwtIUVL05Nkp8GQoOhpAksBNsMwU4UNk0SlkeS4WKXXmZ+9+wjrTIs5NkWdTSEQ4oHMW52i3dYy3g6vT1t5aBFwFxIarDLdXqVCqFSw+jDeAMNf8/MJb/3ygqgOElOYOR6k4P7hJlF4NYCxcjPwBqIVs1vODvfkjy7w3bj7KUcLB+cfYWUh6oKPwqW5+9tlnB3cLDQsFSe0ARVkKajbClz1WUPyNhQdOA3OkUjllJYhCKuxV1r8lADwsL0rA5/Mgdce8/DhxfeFqgyQMGGM8siqR7BArBTW+SMJIlmhAaRKXozvGWY8+GSs1uZgLcgVQww2icjzuRuQO34w5s9eOPPLIwM0hEk5cqNilVY9xxX34e+H2xPoGAR2LEK4yXEJEqwGifetLoAgLEOtDVnEskliB+L70pTl2x97pD302BQAqAQetSClEu6hgC8goNA9K0MAF8nDheKGfIqBBRbdD+i1+JuJvEeh0GHBQ9q1gn0IrkYU7lHvJGlUo0lV0M+n8NmtvaXXc4wJQkxLvsLxwWcGiFQjOJYsMvxUsXgVCcmQl6sSiBsIx34GF0+gnABIAYcBvpct1fxwTrSRCtEGlgwV3WHuhEn1hIGaAKPotXlhaAskl9N1u80K+oaCFQw2ydFdaoXJ9uHxea+BfF8aODAd2fPccJ0nyLyjSDoCZ9kVF8aNcCRdG8XAdOVwofgonADdBszby0fBWq2KdPOS9QtXDvRyHpN5zl7KFoAuw+e1vfxtkrbEBCAA+EFOJ+MJKxGdYrgAH1biF6j32Wvq78MILQ4oF5g2X6bLLLgsuVxQtZFvmzR4kR9BZZ50VEiZiqYuTRtZy72qu8cBSiRQBQ4Tv48KDD3fccdQp7HtNcyfPFZnFIaOTuqAZrb99b3V6f0YND4A8H8VbdUjmN7CEFOA+AGYKClcfe2tNR7hUQev6OlqF4qR8VlTyzgpSUNJF8nDRQhPARNHVU1DKRXARorcKgCUApZh/w30LNVALgMYDjBJg4foOC0vJuyTrUPF+nYGb609urjCWFmttbylUjw+lLgrjDPFenRGY4/0IxJX8eMUL2gIEa2mnVpTcVUUwVmBPB/BXsu8EQ5p3zRVMRKxPAcDI7VUApAWQ1xHV5r1qJexZPF46r7P/cL5vE+4fwpMhQUMWZf8o+zBvgrwFNlPzigzliilfJFhxfDSfGEzEnJ5aOT7l5CW3D0qGyC4UDbwLz2EBtGGxwvoDR2m77baz2267renAD3LAfQcZGpAD+RiSLekVsDbgBhPRmTlSGoNs21jtYnDak3vQWz20RyBv46ZU64uWEYAeaQMAfhSSzVsuASTQ8ACooBXnmrUNKGY9lqtqgLXb3FA1XWBmXvtcGxDQhRCJlGpReQcFPq9gaSmZQ4rgIVg3igq74AXrcOHI3VVEVp6LVDixqMQBAEW3mMZW9KgV+UOMuYOwXAAICjWXq81bmwqbNLjL4BaFkePa4pw2k+srgCnyARVJ0AJ7Aei0YWBpswGlEPgOsCFzEACjEATvSdodLrZOlidvoXIARCIvhP0XrTNeNrJelUCf42sloZ1OQE8A1a1JEVyVe1ijgCCqkodGJGhcAIRf88ZeKXdKIz0i4nmS4Ro3BhFH7GURnDVmkZG7A+jEcpHlCWsO4wDcAHIOOeSQwEnyJGs4WZS94ByqwpODCBeRXDDNpHwBOfB6sHbB/3n88cft2WefDa4x9p6is9hnkNHJeo3FCBAeW+y6a6+VcyvCD2K9yMjNekHm7ssNyySWYCL1IIg3m8WxL69Nb82tKQAQlpkxT59o98+5MlgZWoNfpc3mBg4N/JZW+/JS+9g+w4+yVRYv1n0pSyxx4i7q4cAtKhYBLRx11g3AUtEMER72RUuTrDAhH3Nkjehw75hhnCogmQ4idKd7dOLKwHcqgpnSMGUl4US587yFqeN4Bx9Irr4CF6eIpDry/JTKaDi3mpOZLF8FSeAu7JBBwVom8FYAVKVWcpH5WmIdVqX21gKAE1aTpIOIipFrgL2Sta/TN0MWpaKbkWMppTq4HqsI5QhQui+++GKpajeKCMsECrtZG6RbEvLhThLwqDQXAZF6goy4L8YCuKQEBuOjhhafsRa8feNqAfBgvaKcBFmScYdxrJEVUpLMyKLNPoIHhEJlroAKgKmKvTInSMcQoakeT94j3C8Qp3uilVtzpRwgMSgJHnEPFx5ThTeSRl6PWmQ3evTokBGe/UYUaN5yCTQ+ACrgBrvntZts7IvfDS4UyjwMCqToQp2sYGK3ebb0AsNt/EYP2YKDFguApMOK48i/LUX3EiyXok4vfN0/tZb2QR2KvQRCxFXB8lTkxgRdLWDhwEfp086coxKwKrqKSteWLCSOwyRydNGFJtJ3AXc5/k8pWWFhHKXIs6KFhjMDnyY80YoRdMo3pG48n6dk/UqIBCtZaIqMqmKyxNiNWHBXFiLqSvcs8a8UgaYIOUGfAgArrOP8gKSTJa5kNCrmR6rw/cU1gXuFkGXe0mk85CFFk5sGpdvoLUnx8hkRLcwBEMFbvOeV+CzO5cBOvYGQ7gvhl9B3ubmQM2uByxGXJKTbNddcM4geoPT//t//68DPxe9zPcdWrzVOGhMuPfhYyJ9kj8wRrgmEdAFTIrA4Rm0qOFEChKpNV6/x1doPYJTcRnFdvEZcg1rnSLoHZA8vjSAI3JQCfLX2mV/X/BJofAAUAE+b/XH6BDvnlYNs6QVWs99vNtmFf5v9418v2OFPbxHcQKetdb19YYUv23jKRrx2urXilmr9xAa2L4DDLACcdRfc1PZb40QbPXiLYBG56LnT7Za3LrS5LfNsYPsga4PAO2Cetc4jZmqgHfvZi227lXezS5493W6YfaENaJlr7W0LWFvrx6F/cvLsssKRdtCax9jCAxe1OZ/MtiMmbW+zP50WIr2ou8U5La1cN8B2WeF79r21f1zkKxUsJffMvNlunHW5Tf3oCZvXOtdWalnHdhlyoO252v7FzMwFwDDXWu2xN+63B96+3f4y+3eGQw8X11c+c6BtMHhj++oqu4fzp370qp385O721txpoQgqBOa2AfOCjIgQW3rAcPv9Fx4Pff677RO76eUr7KqZ/2vtAz611rYFbKcVjrDdVt7bVl58WLCMkYvok3kf2fWvjLerZ/0s1BmD3L3L8kfZrkP2syGLrRQozO/+9y074vGd7c22F+2U4b+2bYfsZnfM+oOd/8/DAuA8fNWxttvwvQvEbDO7f8bNdtbLh9r/LDLSTv/c1TZ4oWWCy++jef+xu2Zcb5dOOyXIjzFstfQ+tvny29kXl9+uRO4u9xXkAY4FCA4QEUkoKUi4pMbH9dIsb7heEel3iMNk/fVKVG/uSTLpKWXGfSg7gJIhAzTcEg/QcHuRI4gQ+H/84x8BEJEp2beeGmuWx3e5sTAv3HnMl4a7lTBz1oWoQ4AO16tsBnXBSMKJ+yu8lxQtLVnGUes5nn8V9wEwZQ5wY3BVsi4aV7N8N7LIBTkjcwIi+N4T/Ub27mZygWeZZ35O9RJoCgAEaLl35i025qVDbblBQ+z6zZ8ofFGLVpgX/vWUHfm3bYMZ5Mdr/962WGErm/T243byMzuE6uqBcBssQgOD4sRytNyA1e26zSYFpQz4+PnL37X2doAKwIaioR1WmWPXvMy+tvJudteMm2zcKwcHEEMftGDxCD8H2k4rfs+OXOvHwWR10lMH2OR/3RHOA3Sg7v8LcTtQg9vtmDUvtR1W3jMAkDOfOd4eePvqQt6ewFImKgqryDxbY6FN7bzRfwjAinbjy1faxbOOLQIZVYgfYO0t/w2RUVstvV8olMq8vvnoSJvz3+kFObXOM/4RYTXABtjgQUPtus2fCDaiUybvY1Pev7uQJ7G13Vrb5lnbgJYAAOnv5A3GhnufOGU/m/L+7QX3IJFawf040Fpsrm2z9IF2/AZjQkj8t/48yt75dJr9ZuOJtuqiQ+21D2bY3pM3CuePXnxHO3GdsTZ4oeWCiW7GR1Nt30mjbKPFdrUxo34d3Glv/+ctO/Xpfe2ljyeV1o51ZPwD2gbaVkvvbadsMC7TbicJIPloyP+BbMnOCyCCixHWrRTel6m7Hj8pTQFjUSB/jsL744H1NIjwPB+iiihrsfrqqxtuIt6+4figbBk3IBTiLe47iMRbbbVVqUq676fHhV3mhmnyxJoIp4yIqnHjxgXr1rBhw4LFSy4manVhYXnppZdC7iBlJe8JflbSlHRfWeywWgFGsVT15UbSTV5+SAPAC0Qc+t+X557PLVkCDQ+AFEl0z4wb7dyp37W29kKYNdFI81rIhkwI9wAb2DbPhi36eTtvxO9tkUGL2MR3JtkpT3/NRi7xNRsz6qrS7D+a+x/b8c+FL/qVG020IYsOtftm3GJjXj7YRi25k43Z4AqzVhf6Ll6Kmd018xY7/8Xv2o4rHlUAOkX+yeTZj9sJz3/Nlm0Zbtdv8XiwwJwweV978sNb7dy1b7cNltu8oGytzf5v2lV22dTjbNflf2DfW/vkAKrOnXqYLT9gFTts+Nm25YrbhpBz+vzDjMts8gd32o7LHmVHr32qTfvwFTtw4qbhzXHfVX9oew472BYauGiwAn3w0bt2y2vX2jeG7R/AEmDmm3/eyN6d+6qd8bnbbKOlNi3IIBC8O/INvfPJG/aNv65vo5f8qp26wYW26IDFwrWPvPmA/fmNu227VfawUYM3tTkfvWnfmLhekOdP1r/YFhlQuJge8DUAACAASURBVMef37zXHnnzTttuxW/YqGU/H0DNXn8dZe9+Ms1+u9HkIN9pH75qB04aWUrKuObCm9rJ611oQxYZZtM/etkOnrh5KOI6ZtRvAzy88IXT7bY3L7RRi+9oe656mI0avHGwQM36cLpd9fJFtuPKu9sGg1XItHytMhQwgIc3XBQw/AtcNLy5A4aasbH+hFPDtYEMrdBmgbmeBD+xdYqxwPMh18qXv/zlADxpnAfwoWSEQAJ8GfhY5ABqdCCqfRLLFvcqc+BzXFyEv5P7SJFGfL711lsH6wNg3EfF9YQFKGl/676SOQANAjfAQGvVLOtR6fur9eInrkl4Wri+pkyZEmqo5a1/S6DhAZCKV90980Y755WDjdSEWDpgvhCzhPprb2mxrZf6ju2/+lG20qLDghKe/Pbjdvxz2wWLDl/mlvZPihFjJO5rsc8ssJr932aTgjXjrhkTggUocFFaBlnL3HZrGdhuhww91/ZYdd9Cbhszu6cIlHZb4Wj73lonl/IDTX7nMTvxma/ZMoOG2/WbTwpK/OQpB9qk9+4IVo+QY6f9U5vXUiRLt7bYscMvte2H7GZnPfMDe/Dtq+3YNS8J7iufDPHFf/3dDvnb1rbsoFXs+s2m2L2zbrZzXzrYdl7++3bk2j/qyLFT4v1ACyfnTwHgfOtRLDHTC3JqbbX2uQXX3h2bz7CFByxk7cUw/W/8eSObPXdqkOUuy3/fVl5wFfu0tT0473Yftl8p+/Y3H9nI5sybHixlOy9/nK20yAqFuLH2Qbb7argxCmBkz0dH2Zy50+3KkY/bSosNt1kfvWz7TdrMRi/2Vdt46a3tomnH2rIDV7MT17rQll1oRdt/0igbtcRXbcyI8YG5tOdjo+3d/0y33wYL0sr28dz/2s6PrBJcbgWLWrsdNvT8TvdM+xpjfSA0mUgw3rx564MAiQWo2aJevPJ96623goVF1oTeeozJxcL95fIh7w0cCwqb4gKTqwXZA0TJSMwxeFnkaOKtPA1g9Na8yt3XrwP5pM4///zw/QJsU2iWKDCycQtMECFGqQ9cZFgjyd7dWy0JHFPE9dprrw2uu54Ezz0lA82JrOQQ0QF8/ISc3leAXk/Jsq/dp/EBUFHid8+6yX7+4mG2zMChdt0XnuhIDFgk6OLyIQMyNOUBbe321DuTCwAohM/PK4KPQqTXBkvsZN9c9VAbtczG4Qt//8wJNublA4tunbaQXwiryiGrnWN7DNuvoNjb5tldr91gP3/piAC4WtoLeYjgDSlqaeflj7Uj1zo5kIBPwq3077tCRFcbSptK2MEG1G7fWekntu9njwhA7YxnjrMH54y349b8tW2/4m4FDBH4wm323L+etSOnbG3LLrSqXb/ZRLtn5gQb9+IBtsPyx9hR6/yk8IANRp1C/qJZ/55mKy02tJQLaS+AyCfTzQa2WcvcNmsZMNBa2z61m7aYaYsMWCy43IjI+svs++yaV863F//7mLXMG2BtA9q5JIx1lxV+YEeudWLIkf2X1++za6dfYM9//NcwF4aKS++T9lbbc4Xv22Frnxzu/c2/jrJ3Pplhv9noCVt1sWE27YOpdtCkjWzUZ3a0M0dcafe9NsHG/uPgwIY+Yfiv7ayXD7TRn9nBztngymCh+safR9mcea/YFSMn2yqLD7ePPv237fSX1aylrcBFwj157vp32IjBG1X8Pob1vf/+kKX3hRdeCMkPiTwCAFEioFlabGnBsoKFBUXbm0qLe/uQe+SJfKm/9oUvfCG8adPgX8FXuuaaa2yvvfYKkVJYSRQF5hPTxRaKRlmjeFzkYCLpIURuiMS4895//30j2si7t6jFhesPSyTAkH66Oyt3mswEWGU15Dy4P3BicN31VUDA3sMCRMkV1griOkA8b/1bAg0PgAoZkM3unjHBxr78XVtq0FD7w2aTi1CnvRjJRZK/QjRYwfrRYlPefsyO+/vOttGSO9nZG/7aprwz2U54ZjtrbR1oZ69za8FdU8zcfHeIMDvIRi3xdRsz8vKiJaMUH19ydd094yb7+UsHWVtrIVqJew4I92wPZOCDVz/eFlxgQWuZ12In/e0gm/jvCXbu2vfYiGVG2VnPHmsPzr7atlpmXzvlcz8vgpc2u3/GLXbWKwfacoNWs+8NHxMI3MRaPfXOY/aHaZfb5PfvtB2XP9SOXvunNuPf022fyaNtoM2zb694qn1jeMEFBqy6e8bNduusK+2gNX5kI5cZHXhI33r08/bm3Fds7Hq324hlNi5liOz8kGuzs/52nK255Hr21VX2KrrA5tmNU6+yS2acFMjOE7aYYYsMWMTOfvoHtvri69mOq+5mC7cuGeRy49Tx9qvpx4f53PKFabZw68L2zUc3tjnzXrUrRk60lRYfYq99OMv2f2K0jVpyBztzxBUhBH7K208Eq1khv9E8G7nkTnbOhleE9Rzz9A/sj3OusQ2X/Ip9a8gRtsEym5Yi2m549Sq7dOqxNuZzdwcAlOWBjZsIK8OVV14ZzscNgUVIpM9mfARgUdhxxx1LrhZZXxR+3VNz8iTbYGltaQkZqom2gdzMmzbfD5JScoyMyFhBGDvWIYp1EiKeZR17ak7xfcoBTOaK9WTLLbcMFe3ZY7jFaJoTuYIA4bjBiETSs6On5qPxpxGisYjwHcElGQPtRl6XauSHxZTvPOuDm5Ioys0337yh910188vPrU0CDQ+AlAjx7hm32rhXDrSlB65p1232uM1rgVhcLELaqUwEgmi1SbMn2snP7mgjltjOztnwKmtvabc/v/lH+/E//l+Iihq77u22wbIFXsw9s26wsf88PLiHsICIjFx442sL7p6j/ueUEIp/7kvftZ2XO8KOWuenxbw1ygKtUhsFvHTClH3syQ/usnPWmWAjlv18cNZhFZr4wZ22zdL7lIjKAJWz/36s3T/n2kCoDsYfEh3iXGoxW2OhzwcS9EIDFwmunz9MG2+XvnpikaxcyNYcxhmSI7bYBkttb2OxpARX1Eh7978zC/XMlFunmLF5bsundtXoyYHLs+cTa1srYf/Fel5tlLAIlqu5ttFiO9vZo8bbvz5+w/Z8bP0gOzjaIneHcPv2Vhux5NdszIjfBD7WNx4dZbPnTrMrR0+xIYsMsZkfTrP9Jo+20UvsYGeNvKKUb2nmB6/acU/vYe/MnWojF4MDdFWw7M35z1t26OQd7F+fzixaqQrk8bkh23fBhXnw0LNtz9UOzLTrSRaIGwwSJMnrAD4kfsME3gyh8JpkrIhxgQGElEPHZ4P2ofCZhFTjSX5MAkAk1iMTNFYgcjBxDmuAO5LoMKKm4Anxc+ONNw5v5YMHD+40gt60avmBlAMEHFtrrbVCjil4ZbjCAD/8VGJK1gEgyH7DNYbiTVvPGpeg4mWeB6N94a1ZRKYRjefBTqPIv+LkMp7AGgFW4TqFZ/499wQ3bN76twQaHgAVXDxtdsbTJ9hD74wP3J1xG9xgqyw6NCCNoNxR3iFZYUfR1PEv/9KunX6arbHIJnbWBlfZZxYabB99+qEdN/kb9uLHfwkRYT9e5xrbYvmv2EXP/sxun31+ULAkWZzb2hpcRXB3iDzadYWj7Ki1fmQXPne23fzWONt0iR3sx+tdbAstsGixhEZxHMXcPO9+/JYd8uTO9vZ/X7Ejho613VbbL4CXe1+/xc5+8SAb1N5mWw3e345a938DAKHdPX2C3fL6r+2ljx4LYe3LDljN9lr5mALPpZgTSO6uP7/xkD08+y67f84VNqCtNeRF2nbwd2z9pb5gO6y8e0gb8Nq/Z9iJT+5hs9teCe48Ir8KtbrgCQ0KkV6QlFdebDX7eO5HdufM6+yGmZfb7E9fCTW8mP8hQ8+zPYbvW0oK+eHcD+2u6f9n//fGJfbuJy+VODmHrTLOdh++b1iLtz+ebd+bspO9/elLwa1H+oB7ZtxkY1861JZZYLj9cvQEW2bB5QJIBe5d/PzpNmH2Bbb6Al+wMzf8jS1DGHz7PPvv3E/stpnX2q+mnWQAspBosq3Fdl7xGFtxoRVt92H7FJ1wlb/APMxxGRECO3HixPCmi3LGEtRMAMgrTt5oKTlBeL/cLShd79roybd3ZEw0EbIln8zkyZNt0qRJts8++4R6U4Qhcxzw+eCDD4ZkiGPGjAlAgaSOuMt6g8Rdefd0FJeNz2XcimCDVwbwgf/ETzVkQeV7+CeQjN99991wyLsOs4yhK+fg2iITOla4pHvzIgAIxRLU14CP5Hb77bfbbrvtVkpBABmaVAx5698SaHgA1FH8U+UaOhIZhqVThuZS8VDVvOqoYl44peDSAiyU0u25RISdEzl31KfSA6OlhXD3QjHQQgJA9e8zSBfuUUqarGSMHZVVoyKoIvEU6tDDqelIbFzg54DtlGW6kGhQpTeK2ZDd/IM4ErI5d1zXsdmV2zDMozjmQtJFl+SxUxZCXdtR38sXZg3lORLro4mn1FFao8CpKvCcOrJIu99LMi5VsHWCKSZNDFnAs395CUFG6V5xxRUhCgTwQzFLhSpn76nnz/Rv8AIJcH/IqQOQowbVkksuGQb25ptvdpqT3vS7c9QaHwAHQEN0HWHVKHssJLKGQIImPByyMICURI6UJsAtQU0t3xpVEftxUU+OrMLsIWp8kZYAJQvIFs8HYjHWFbhnJHyEC9STwJQ1IfqOe7IecpEyZtaFvEVw4eDEUKKjJ8fWnXsy7hs3JXwzLJHME9fs9ttv35NDyO/VgBJoAgDUgFLLh9RUEkAZ8bD/zW9+E0iruMFQuORtGTJkSFPNJR4sgIJoKixCZB9GwRKJRIZo5undYt7tgaVGCfm8VUAFPKsVCgpVyhMABDCDF0PIO+Oi6Rx4QAcccEAolQH/h2KhkKObKTEd+wku00UXXRT2FhYW5oKSBWiIbwMwpT4YIBXAN3PmzLpZumJwizVTAEcWJkAn64zSR76MFe4LwHSnnXYK1rp11lmnKcBntXvSn6+14vvCnInIywFQVyTaN67NAVDfWMd8FhUkgEIg6ojoL6J1IN/y9u5dL80qxNhCxDyffPLJYGUhCotCnFiGUIQe4Pi3fX5HOcqdlpVDpHsrqZxAleqBwY2B/4Li4VyAF+4g3si/9a1v2Y033hjckLICNaoFIpYxIJOkhgAf9hKylvvLR8VRIwwACPAmaWI9WjwW/oYE7/k9/A74XWGFFUKCQyKftt12W1tjjTXCeCECJ7VGtbx1RW7svdVWWy28FLC/kAn7DXnkrX9LIAdA/Xv9+9XseTMnOgliLi4kfvLGjouAFivfZlYGGjvKFxBEJmJcM5CmycCsYpw+MkgWhVrmjYWB6wBAKN//+Z//CZYPyOcQn1HGAle4ZShKSTZegBLjIaQfHkojZudVnTX/ZSGkHUsWhUTPOOOMQOam0OkjjzxSCnFHDpzHf1xj9957b6mLrK7JOHLLc4e8RY/zAEHsZYAs/BbWgiSTWDw22GCDzN/1WtY/c+e9cCIglZxf+n6TlgAADjcqb/1bAjkA6t/r329mL2UBGIC7AREXfgauF35KOfufzSKcNIXlFSS/z5o1K7jHICjjrpk9e3bg4+AqQ8n73DRZLTFeISMvjQVeyXXXXRfevKk1RX4cNVwxuCN32WWXQCKGnwUgVVi8zmtkRUyuH9xaRFBhTZgwYUJIsCkrA7Ikso19Bs+JCCQscVmBT9re0/VYcFgjIuvgtPETeWLt2W+//QIQGjp0aKlIbpa93MjyzjL+tH1DVnJKs6jhihw7dmxeDLUaofbRc3MA1EcXNp9WsgTIwksILKUwsIZQmoG35GZ9+MfukKzrDviBO0R4MHwcEZVlCRMQrNRfbEHSdViEqJGF64eq8JBsBaqwVCj/D6HwrAUWIsLEyRQtQnele/fGcSLaAG+4UrFkQaxn/xBSTakLGuCH+WPdYn9hKTrttNOCRaaWUPMkUE4KBPpDZnCuSPJHFBeWjiSLlQen8V5v1r1fCSgzLyLfKMpLHiY1wI9qAfbGHsrv2TgSyAFQ46xFPpJuloAe9JjESYxIBl8idy677DKjXIGPCGsmpVDJAiRQ45WgRA0/gkR9uMfg4mBJyGr9ifsTGEKOWHkgmGMBgedDJm6ADe4u9U8UG/LHXXPfffeFIeEGg1vTqA2QgwXh6aefDlYdQtwfeOCB4OJiXpLBmmuuGRIfrr/++uE8Mi37FlvO0uYbA1Gug0cFYKVv8trI/Zjmwi23l2sF0I24Pn6espSRqgCuGd952jLLLBM4aey7vOUSyAFQvgf6nQSwNuAG4s0QpQ9RlygRFEs1yr+RBBc//KvhM0HeRSkQqo0Lp1oQ5OWAdUe1v+CeEAJO5XfcYLiAcHWJbA1vBkDx6KOPhrQE3BuSLtYiopQapUm2uPEAOvB8sLoA7nBzAXCwMAgAcT4KlszQEO6xcJEWoJo18dYNT6oWcELGuNywZiS1ZgLw9V5nP3dcX7jA9BJALqaHHnoo1NHLWy6BHADle6DfSMA/GOHDUJeJXEAQWflJeDAKvJlbNYpP55IUjmzFWBJQ8l3lqVDXCzCJ+4HcN7iMzjvvPKNwKMocqxM/l1hiiXCMqDBKRECYBpxCiL7pppsaIixeMgK4EfIOmOEzfpJZHPcWBV0lM+bF3AGVuMcAcnCc4tpf1ayT34/eykZyP1xgWVqt98vSdyOd4+fJXj744IMDoFYj6SMBAc3+PW8kmTfzWHIA1Myrl4+9Kgn4hyNWCNw+uMIgBAMAqBUEabe/NbhQWGkAhchFLSsPSG/XAgGeF4TLgegncs3gsoFz5N0uRH1hSUEhAYRwVXD8kEMOCbmEaJWUd5IbJ+maSv2krTuADa4SgAcghKwAbgAb3CvkYPINUILlC7nCdepqS1oHCM4U923EqLmuzjft+mrddbhV4bexr7kWWRGRCBj3e7W7xpv32/gSyAFQ469RPsIuSqCc4gP88BZP7hwejCi3rCTcWhVqF6dT98uxTkCive222+papVwuIZJOXn/99SFbMu5GgSyO43bDXUQkFe4iiqQqVxFWFMjDcYLESnLvKvjx1wN+SJgJT2zatGm23HLLhSzCirYics3nVoIYjWUGFwsWL9xg9WxS3ER6kdW8v7VyIChed+RPri+lYGDtCICoJiVAf5Nvf5tvDoD624r38/nGD0mU8cMPPxxC43FfYHngrbGWaJ1mFi3FS8WJUkRY7LapZn5S1IAXZIn7iGgwAKZKRdAfbjCsP+TKAfAANHApvffee8Elt9dee4V8TUQ31WIZqASWZGHyVixZXOBCEZVGDTkiriDKkzYB0jgAhN8lI12jwqdYgNhLPtt2NfLz56pv5qJab4B2wCQh8P2h+XUsZ73ReaQooFae6p8hI4A2ru7+aOXtD3ukljnmAKgWqeXXNLUEYqVIaDx5XHBrEKWEJWizzTbrV8qFeeOimjNnTlCy/AcAZAVBXkmzOQA1KGfIzyQ95Djur7///e8hXw0y580cvhD3IW8NnBm4QKwD5FVcS9wfqxAWonKWudgyEK9x2vEkgARoIUUAoI3EmfyNRQcyLZYyuGNwgFTagz74D98H6xANYjTZoetBqo/HiFsRUjXyaIZadvV4WGQBsroP60VaAsjOHthimcujv+qxGn2njxwA9Z21zGdSQQLlHqJkRoaLgomc6CWIuCS7w6VRzcO3WRcBQEKoOlYNkhgChGqJBvN8FcAN2XYFfuBYwaOhJAT5gaScxBlC1rh1qBGGu+yII44I5yB/MksTKXbggQcGN1QtaxJbEdLACe66c845J4A1Gvl1AEMoT0AQEXPU9ALACewxV0jcWNGOO+64YMnS8XrtCckWl6In9tar/0btR+uGNYfvKRF4cq8mjZm1wjomSxHnUPaC+l/s7bzlEpAEcgCU74V+K4EkJUr5BhQfD1oyRGMuBxBJWdaieJtFwLimKJDJXLEIeUJ01jl4+Uhh48oCDOBCIroLYjAlSLDqiD8D+FH+IJQ7NdoAIqeeeqpNnTq1BIQgHWOpwjUWlzLoytoQMUTGZqw7WAP5HcLzuuuuG7hR1PTCHQYoU7kPFZpl7JDpSa5HXiCsQ+wfr4Czyi/pvFimADBcbfWwLnVlXD15LTKAgwWvh/B/9kdSw8pIAV5q3/kGF4hUF2pd2Ss9Oe/8Xt0rgRwAda98894bTAKVHnwoNcpDkCeIEhGf/exngxuH0gM+H0uDTatLw/EygdsCAEH5Z1GwWSLF6J/QcGQIaIE4jCwBMfxOox9Z2yAYwwliLLgxABfwtGgAJnhDuCg5Z5NNNglcoVoaWZ0BeQAcIqoAXChZxkt+H2p7AWpwNV1wwQWBi8T+IAcPLj6AEPPaZ599QlJNSNy48NRHLWOKr/Frwz2RH0AVK0ilvVyP+zdCH5onLkWAD7mYkixg1PrjmFxfGjsWQ0rAUAQ1b7kEvARyAJTvh34jgZgHkvY2iJLFAkL4LG4gkqdhvWjmRIlZFhnFSmFPeCxZq8H7fiVfEXV1jL8BDYAcAMc222wTskNTDHXrrbcOeYGQM0CGc/idvnD1EAqPBQ73HCAIaxDAhQYgYF1wV2K5gvfBHFT9XLle6I8QaKwC3INQ+yeffNImTZpkf/nLX0K1dpQnwApLEFyeE088MVhZAMJEopH8EDdhLBdcK/CESOIIWKI/9gl7CJdNFhBZaW0ULcfYyTDN+gCA+lujgCm111hzQKtPMYDFjgzdPupO4BwgS126/gIY+9u+6Mp8cwDUFenl1zaMBLrj4YYCkxLDOiEFzaS7437d1W+5seoYCoSkcWQ0RtFnJT9rA3hLkEo10Df/PVkYAq+IzQAHeFcoKABnfD7XAW4gFOP6wj35hz/8IVhidC73170JqYfjAQAiozQWPJQkKQ4ErChhgXsKEAXo4R5YdQA/jBurEkqWv3FnYdnBoqPs1QqpBtDRN4oVcAWxGyCFVQi+EsCJPcO9qpVl0pcKueGGAwAiC6LAII73pwYZnpIirCV8LPYP6w3AJYqTCC+/H/idtWEdqdfWXd+v/rQGfW2uOQDqaysazacc8bPeSrxSf0kWmErXlHtoiWPRVX5OpTFUOl5pC1U773qtmZdPpT4hHRPurarwurbS3JKOY3nhen7S36hRo4I1BwUOiMFKA9ASKRo3GKCGnEwAC0CGAI7WdrvttgvReYALCMiQ1bEIAKA8CON+9KHxA1xkfdKY5MbCnQRnBIAF1wsrEwCGqDXI2LhZAB4UjhXplv6YF4CH8eAeI9s142GeFEBFOT/33HPBlUo0G5ZEAScBqazKWGPmOojWuBFJEQCJHMtUUj9d3a+1rHl3X8OcyOJMeLtADsAGlyN7l5+ShR8LCTjZI7US57t7Xnn/vSuBHAD1rvx75O7xA7HSAzLpeDkF6ieRdl6le8aCiEFDlvuXu7d/M/RuiVrHlVWBZVngasdQSelVs96cCyBBiWNdkJsqq+smjQOEZQWFTUQXFdFVI4yxo8whpOLeomI8RGfqhGF5wdXEuXJfAUgYI9YZEthRKJX8Llhf4OkATihGCn8H1xBWOrgeuLkUXk8f5CPivlzDuCC44+oCmJFVmWMAKkKlAWf0gwWHPvjPcVVZBygxZgAOIAR3HqAHQAc3SeANGWBxwsKFu48x8B/rEyAmq5uR/hTuLvcaY4OsjQuxrzfkTrkWIgCRmxqu1KOPPjoAV/GutB/5iXWIPUbqgqSXkL4ut3x+lSWQA6DKMuoTZ2R5AGQBGVmFUcnikFXBpgGjtHGUU/5Z51cJANYCfroi/3oApDQ5YpEhagnFX4/7eGUNSCEkGctI3AAuKG/cU4S3Ex4P1wdAxDWADjX6VLQY+wYQQd8kVeQnUWEkSsR1h0UH1xekVywGlKPgWojsuKg23HDDYA2QooT8DOgCQHE953A/chjxn98ZKwAIwjUh/IAcLBGQuDkGh2nKlCkhYszn5ZE8CY9X2D/kcsajKLGs3wP1pfP5iXWDMiNwYuJ+ql3Las/P+hyox3mM7fzzz+8UxUW/WMMAs6y3f8Hhd6x+pCMgbQGgsZbvbD3GnvfR2BLIAVBjr0+XR5emzImoIC8GykaNEF/IpLgbygGPrEDC95HVKlEOfJQDEZXGVMsDvpZrKgEz+lRLU35Jc8kylizn+PGhuLH8QCjFSuKtOdX2JQXk38AhpaKAADZJjcgqlBQNrg+cDiw0AAbClvVWD2DAIuTdR7oPlhBADSBryy23DPwfgAsuLebHeShJAAeuMwAIPBL6uvzyy0O/fAbXC/DCT0WjMS7l8gFs4WrBbQbvB9AoYAQQwdKT1rBaUOfs8ccfD/eSMs5qAdI+EQhkbZRaAN7WmDFjMpdvqbQ/u/zA6YYO4GoR+o6FLksDGGHZGzt2bLACZXmhydJvfk7fk0AOgPrempYFLxzkYY3S8MpYCozPCP2Gk4FS4a04rXYOb9kffvhheCNWS3rYwKXgbVkP/iTFn6Zwq1HE1ZxbbtmzgrVqt44sGSIF++uzjD3LOVkVHACAdcH6IjBRj8R94v0wDiLKcAuJP+MBLL8DvABggA6ug98DuRd3EhFblMTAMgOQEUArt8+4DxmbARxYkHBxES01ffr0YBEABOFqEzmZMfAfhQkw8cBCYIMxEV0G4EFmuFuwGEHaVsV79jagSNafeJ2wQqHA77rrrnCO8itVs56cq/5F3Gbc9AUBGAtapZeAavdro5xPZBd5o3gWpT2zPHgHeEOIZs2TWjVybxQZ5OPoHgnkAKh75NrQvfIwxvKDxQcioRoRNvA1eMDCg8AdgEIp1x599NHwZk2dp7QGXwJLAOUF4HDAhyCcl2v9GxruD0X4QCpF8TAGqmvrGoiyuDDUuIaHP03XUEKBZGhcg5KHh8LcUFQ8KMnSq6gQrtOxrbbaKihcT5jkGOOn9AANsiXWAPrM0vxYkBFvsQIEXA+AhNvAOJEJrhS5XlDYZBaG44K1gjF7ecT3Zz0BFJUAHdDURAAAIABJREFUKddxP8AGINY3xuaLe1aao1cmmhdgBjAFWIAonKaEbr311vCmjhIHTABysOAQfg5HCGsQ3I8bbrghhDcLsHhAFfftFaTC8b0ilCVJRG32N6BIeY/omwgwxo8FgWzgvCywbiRu/NOf/hQAmRr9YG3CqsT6qXm5QPImMzF7SONL406lyVvrwnEfVcff2tMQsL0FrtLaJY016zU9eR7y4/uGJUjz9evsZQkviFIq8LrylkugkgRyAFRJQk1+3D9wNRVImShA3khjdxcKm0RigAUBoKSHtT4DxGAhUsXupHMBECSz4xhv1AATrEyECvtK3x7MAJaGDx8ehuyvEUDQXNKuIVQYMKN+IPii7JAHAFAhs/SjeSpfiPoWUEzaAvG55baJxp+Wj8TPAXl6AKNj/nP1l3ZPQA28mLSGIhE/xnNKqgE+vm+v7Ak7VjFV5I2rNSlnDTJnX2A5kVKXdYSfrD3gj31DnwAhgCARPfB2pAiT5qg9L2uUt8xwTFFizBdXki9oCuiGm8T+gVsDRwk300svvRSsPjQf1k5f/A1Hhf0SN8ASZTUA6Ypuq/cjBfDIOEjECPCvtilCTcTzaq/v7vNZd4BNWtMzhz3PCxwk+azcqu4ee95/Y0sgB0CNvT7dMjo4FjzU1VBEemPCCiLggZIiYoUHC5YKgRU+w0pBuLBcZBwD1MhS4geOFUUWEylvHlBYNVR5nQRyZHmV8vIAiH4ht9IYOxYTGtdsvvnmpbdexqtKzzEA8tYs7o0lR9YvwBFz9qCGt0gsLihD3DgCitwTawDKGWVZqXnLE3OLAQ7XI38sX2qco4d4GgBCHihlrRXAFbBA1Ets2VO/3B/XEveDb1Mr4Emaswe+HlSxvriyCIGXBQeAhJuC0hJyuwlIeHCBi4dEg4cddliwxPA34I01AKRjDWQPJnGDGIM4NtpT4hIxfrm7sEASEUa9L6KFAPN8BogEQN95551h7+laz5XiHrjTFGXGPCFKr7322oH3xB7+61//GqrCK59UPXICxfIHIDIfXNYASmRdTZMLEiDViO4hUgl4F1/sBmOu5EQiGg8uWQ5+qln9/n1uDoD66fp7qwMi8ApMLisvGgEgzgMAoYzU+Bu3AcnnsO6o4brAxeGtUAJAuAvoi4y8kFRx3fA7CgKFk2YBom9ZgQAsROPoGgCBrDz05y1AAkAAGlxcHBNQSLIA8cbJm6cAC/NH4QKEABtZ84rQDy5COAwQfj3IkrLRWiB3ufN03xgAcQ0KFjkjIwE+5KJ5IGNZSaTspRRQ0oAkgERPKAruQQK7TTfd1EhUCODB+gYQK8fpEOdFrh+yccMNAjiJv4ZFhig23LUADfpD1lxLYkfVH2N/4k4ELKLssexgZcM6AxDmb/Yv0USEliM79q5IzgAp/isk35OXZV1SIkVC8LGuIV/uydgkZ7kGq3V/lXtE+e8WIJJSELxYpCVJTOIJASCTeGmN8Ghkvdg73lWbJD/O4WUDF2recglklUAOgLJKqo+cpwegfxBi7aBBHiWdP81bKjiXhzlWHh4+KBosQGoc4+/4wYSyF+dF52LNAahQdBLyJj+xdmDJ4cHN31LusQts3LhxgRsCNwMFxn8sQrgY4muwAMEbkZXEgxyijzgOwAEE0SfgDbcfwEjzYcwAHwAaHBE/Z47JGpUkU46jROmTeSEL3tCxkKW5ubBskEBP/CTOw00JmRjwJdeYLGKyeOn+AqL8rTWS8kXJYR045phjQqX3elp/kr4a2gtS0ChYrCICXrLaeNmpH4GftDd9IhUBGQAh9gjgiPlgCUEmAGlAInl6lImZMHmOAw7plzWFKA1B+oknngi5kFh75f3BisKeUhkPFT4VrygGj0SHkXsIUMVYsKbwuwdLmle9Ze+/d4AsyngApP0Yk4BPJWDVEwDZr3nS/XBB8hLBWpZrXEuUHi8ajWjF6iPqo89NIwdAfW5Jy0+IhwNkYXgZvDXFDyC5jryriXNQrnqrlAtM13r3mL97Ek9GFiAsAAIhKHSUGFFBKDYPZrzFg4cglh14IACWIUOGhGtQhN5qxDVpFiCNCSuO7s8DFqKl5+hgSgcgiU/jwYXmGIPE+AGOtUmZiqWk+AkZWtwX+pILDJADEJT7jWMaWxIHyFvJOJe/kQvyxDLiMyIDCkg0CEBQUr/u2PrlrBseAHBvz83JMhYBIl+MFFCOmwyXpHIHwYMBbLFfOJdszsxfVdwhMtMXoAdAytoqPw/j8AAMQKHSHnGqAD9mrvGco9jVFSvlelqBNA7Jk3EAvgGK8Rh7EtRkWdNy57CeADlyLyFPb+1KAsfkhMIKlBOguyr5/nN9DoD6wVrHD1+Re1G0uCfgPPBghBgNCOB8CJW4e3RtbBWRC4zjso7EHCBxfzwHSNYLlA78CkVmYa2BJySA5Pk8+gygRbSNQuoV4UW4M4rMAwIRvbEA4SYSCdqDHFwo/A3QoQGIrrnmmqCYBUIAIFiq4CfJBSZej0BJ0ts15wB0kh7U3MsDGrm5BIC4hlIM4jqxNrIAcYz5xhYvAB3KQuUBxG/iWsjmWMluuummME8UJMqlnsrQK3S5rdR/2ht5mqUnvl6gJLZo+CgvyZnSFIB7IruwDmG5IZ+QskPzN0BeiQjjtUsCKrpvOf5OPBfNIQ3olbNyVftI0pi5J6RuQCERdPC8PKE+DQw1osWEMbFGuCjhijEvnxzTz0V7D6BKZKOs2NXKMT+//0kgB0D9bM2xvOAG8RYIiUAPkiTLTRIJWtd561DSgwnQA6+C/gVmZEXC0sIbOu4Hmo7HJGiADC46lBegBA6O5iBQpWt4eGLt4Lg+S+L5cB48D4APlhpZZgTqACAaVywj/sZKJhJ3vI3E/QF8yD2oazDTeyuQABAuMNyBat4S5AGTJ4UnbV/yPK233nolgAPBGvcAIEm1vuq17aXoPeHYA5VKlo5yyreSNckDLJSfopmYm6xfyrnj3U5ZgJe32MXXJgHHJNCWtGfKfdaVNdF4BYD4rpCZGssmYCiWcyOCnnj+WNzYs3DH+B7hHgfMMjeeRzxD4Aj5hiUZ3hUvCXnLJVBJAjkAqiShJj+e9qADEED45G1JD08iwMjBglKPm4+48uHz9I+5vZy1A8IzFgusMFiVADOyaGDFgbjImyqKW0kXZYFinOQOwsIjgIB1hQdd0jVEZgFq0vIAAR5IZCerF/MUAMFlBWjiGA25AELEMZKc4A3hqiPvis6TvJAHb97weHQvn7fIgxoAFHIjIg+gRfZj+Eg0+pHVir+VB0i5lHD5xdYlxsV6wkfxSpoyFyQ8hBgsIm69t3XaPksDBlkUcGydKZc5Wef6a2K+jrfgJIGYJEue1jfNkqe1isdWDhBxjR9bub6zrJMHiuoLAMi+Iw0BruJmb8wLMMT+h9/22muvBT4Zz4X77rsvlDxhzoAmXvD4LtXTwtns8svHnyyBHADlO6MqCZRzZ6Q9cLwLrNLNsijGcn3oehWurHS/ao6nKcgk5ev77e23b1wHhJLj3kMuPmy8mvknnYvS8RFSlRR/rffzFhkpee/60WexK47P/fro/jE5OXavpe3lSvvfH0+zYOE+VjJFnxW6VtnEe425YUklCaXP85Xlu5XlnHqMM6mPSvdO+v5hAQL8YP3jxYyCuAAleF4Q3/OWS6CcBHIAlO+PXAL9QAJYxahZpWy69chHg0ISSVgEYU9W7QdinW+K5QCQjgGAACm4cGJgl9VlmHSez3J95plnBu5af2qAIbhf/AQA4g7MWy6BHADleyCXQC6BkCWXquQoXiwPhIVjHYqtZkkuGT5DoaBkFeqNSKWIlStHPJy4j9hN05/cEyrzIRlgNcPNCigFOPr6ad5aleTy43js2otz+BABiduW/Eb9oVWyHPUHGeRzrE0CuQWoNrnlV+USaDoJEK1HTarx48eH0G4UJ2/LaXlpvFsJ5Q1gIsoKAMX1cDHgYuFqIFMz5SrgZggYqV8pfu+yqncunN5ajDS3KOMRaNTYAIcKVd91110DN4cEjuQiAgxxvjJjx6489eFdjB58Aqq4lqztv/vd7wIJuBaQWW4+vSXjau6bg6FqpJWfmwOgfA/kEuhHEoA8vd9++4U8QYQZS+HKssDPOIJKQAhLBQqcMHOA0Ne//vVQPgKyNyUhKEVA5BwWoiROTSX3TrMvQ8x/EgAC7CFTrG38JBs3pHTy1UDiJcKJZIyTJk0KmayVUFHy8FYhD3o8z43fCSagbIQv9FurTOXKbNT6YGnzygFQrSveP6/LAVD/XPd81v1MAl4xEG238cYbB/AjRYdiRdnBT1FldHFKOA/3F2VGCK3GxUL9LBS4V5Dcg8SRuF+I7pMVxP/U77VYJxpxyWKLiaxf3mKjRIpkl/7+978fQKIvJSOZQOYFDAGEHn/88ZJliJDvWJbIL04kCdGdpIE+7UKtMhNRXveotZ/eui4HQr0l+ea6bw6Ammu98tHmEqiLBAjHp66WKrej6HBxqeSDXF7kaNpyyy0DgZqQfYqGYu1JUzAAKiwYlGMg6ox+PNFXVgv9TOIb1WWCvdBJzN9BToBJQCIuL4APUVkCf2ky5HNciQBVslUTyk46CORKDhwPHrVuI0aMCPImBUI9WndEUdZjXFn6yMFPFinl54SXlfa+9ATK1zSXQC6BTBKAfEv1+DFjxgTrjhIkolzJJEw+JZIpAn7Igh23ckqGY/RH0dVLL720lASTgqHwh1SSoh6RaJkm280nJfFmBCBxF5Lbinpu5I7K2nyf8IOwrGEdgr+FG1MFTOmPtQJwfulLX8rafcXzchBRUUT5CX1AAjkA6gOLmE8hl0AtEsCagFUHlwugh3IR/L3JJpuE/7XwP7zlACX91FNPhUSTZCRGqcId4r5YmvrKu5e4PwBJ5ixwgjz/93//N2QaxxpUD3cSSUSvuuqqUAMPUEQ0GSVlsADVo3/to2YDQM023lq+r/k19ZdADoDqL9O8x1wCTSMBSLeUycCKQEQXPJ96Nzgs1HNCcePWUeRZve9Trr+eIGCLRwU3atSoUQH47LLLLt0yTQjVzz33nFHaZvvtt++We9BpDCwqWf68u7PbBhV1LCBdiVeWNcItbc5ZQVaW87KckyT/cjJNIstXkknWNYr7Trsuy/5oJJCdA6CsOyA/L5dAH5WAD1fvrinyYKT0B7yjhRdeONRyqtfDOR5zDHbiv7Mqn2plofw8ZCTGbQgZuTtbGk8nTdH7zyGpP/zww3bRRReVhkiRZMpIUDy43NpUUrRJ8s0q8ywK1N+fwXvQlRXkCFzo+lgpp40jy/g8cKkkq6T9Ucu9swCjpHFVsz/rAYKquV9PnJsDoJ6Qcn6PXAJNIIGsSqrWqRAmTwg+4Kc77lUO+MT3q7dFCBcX4f9EfJGHZ7fddqtVTPNdl2ThqFZ+/nyADvysGEgIDIwdO7ZUk84rzXhg5SwvWZR4PcEBlkUKJQPessiLc+69995OpULi+VHChzqEANlKyj+e7z333FPqO+la33caGKu0gardA+XWstK9IOHD3yPPVFJD/hynPmNX7lNpHPU+ngOgeks07y+XQBNKoJaHabXTvPXWW22fffYpRTLV855x4kCvBNOSLtYLBHEv8vso388FF1wQLF31aNWChErWF6xwFN+lnXrqqUYBXWWMRikDUn//+9+Hz3/5y1+WpgARmygzFevlAOfw9/Dhw0vnYVn65je/GQAD9yLyTU3HvvjFLwaQiMwoWgypG+4ZhYjVGMtee+0V/uQ6gAj5jSganLRufAY/irGMGzcuFAVOaowNQjrn+XtwblK/KHVZ8rxsH3300TAWyYhCyqz5nnvuGW5LgWj97vv296BvikKnuTDJr/WLX/yiBKQAVZxLH08++WQg16uQM/dQsWjNG6CLhY+fF154YUkc5P/C7e1lxF746le/ap///OcT5QYA8u7xpJcNZLLpppuG8ZHgkzXm/jqXArWHHHJISAHRXdbfar9zOQCqVmL5+bkE+qgE6glIkkR0xx132M477xwefiIKC6h0VaTlXB8cU1kJ7i1XVb1C8fUwF9Ci5AgP+nq1SqBG94lloM+lgLC8kbGb5IsoI9xdSYoI7hIgjmry9El+IhTvP//5z8QpocQ333zzcEyKkn4PP/zwTiBKx/bYY4/AB4M0TlQbwIZ7XnvttSVLi8AJgEXAiNQNcZJHr4gBQChpgIDGE8uA84mWe+CBBzoBoDQAnQSAsHZsuOGGiSR+QMsVV1xhs2bNKgG4NHAlSygBCL7F4AKeF2vB+ZzLPVhDmuTENZdddllJPqwbYBYQ5oEohWKR6UMPPZQ4fmR8wAEHzLfOrN0aa6yReI3GCwDCAgRgBdAmzQmgyHoyn0ZoOQBqhFXIx5BLoB9IgFIZ3/nOd0JunHoBn1rEptpZjEH/k0BElr69hUb10M4///yg/KX4svRT7pxKwDQ+HnODdNwDAylV7htfj5IkukzgCIUpqxAWB46xhiRd/NnPfhYKjz7//PPh/NhS4C1JU6dODZYXlDLAB7chSn2jjTYKCv3ll18uWZMARFhYBK4YI8ACixIK1ltXmAOgBHCAC4x5wsHCqkEUnhr3IloOixPzx4pCXiaarvGWqNhNJVmdd955wXrCccAcDZlhDQIEEPHoXWB8xngE8gRcsGoxL9JDAGpeeOGFTttAMqAvghQAY7j5dC7y9lYs/r788ssDgPHHAEACNSQxRa7eeiewBHAHhCbVkGNtkB8JULEgCbQxJiw6ZJZ///33g4uMAADAspc/+wLQjesVixSWrUawAuUAqKtPp/z6XAJ9SAKVlG1XpgoAQoFRQ6xeVeMFpHyBUBQrkWblGiH+WCBQ5PVsPNTJ9gyPprse8OXWqJwlTG/mAJZY2aYBQIAC4fwo3SlTpsxH7JaSlvsFRYmlgDd9FClv+wJBAkeAFxStsk0DGMljhILEpSbAIOuP5iQLUAw8sPyIeyIwgwUIBUyuK60DihsAhHKOASAuG66J75m0N+Rio3+ye9M/IIZ5MUfvEmTscd++T8aEi81bdXRcsr377rsDUIstQPSNqw3QBuC+7777wtyQ0/777x+O4UYEFGE5A6SxJn4tGRvrRcJTAdSkOXtQrXFwXmwhYwyMNUmOXEcuLMbIvPmedtd3JOt3OgdAWSWVn5dLIJdAlyTw4IMPhjdZHsI8jFWHrEudFrkbPKAhIKMUADfKM+TdCZyjemZ6oJOUkcZ5SRyQLGOLAcnpp59up5xySpZLqz6nHMChM2+R8sqFz8koLaDgAUAMfvw9BFpihaZzxEGRVcafD7BBibPusjjgokIpY1EilF9Wo7XXXjsoZpI9nnvuucFyg+Jnv2geSS4wxi7Xi+aR5ALTGjNuwBlWGt90jXe5pS0O1ib4N0kt5k55QBb3zVi8NSXtfrELzFvcZAHCyoMM5frjb0AZspYLzM8RAIpc9Znf+7E84z2VBoAYvx+P539pbowdACR3ZdVfgDpfkAOgOgu0P3aX9kaqt/N6oPz4S1iNpaKWa6vpvx5r3tP3q8eYq+mD+cFRoBq9wArgI0s26CR+hoCOrsc0TzFQzsX6w9ssCRcp3aGQ+zXXXNOmTZsWABhWjdtvvz1YgMRH6kqFeo0RSxTcGkAQpUUapSEv5gp3BeUTR3r5cQJq5DpKshr4c2MrhQCQ3D1cz+9wbgAegCG5mZA3a4XMsNTgUmNcxx13nG2zzTZ2//33dxJfVgAkC5K/WOsDQGF+MQdFLjAAAy6iSt9H3FLwfDiP2ncodd0jBm4CGcybvj1Q9WAi3ivIi30kYrJ3gcUcoBjk0JfkjQUIMKK19AAqCSx6q07S/i0HgJALZGqtsdcB3gKUBMB747uSA6DekHqT3TN+GFR6OPgveLmppgGTtPtluW98v1rAT9r4K92/0nGNrRxgrAdYbNTtBbEWVwfWGSmLLAAoSV5cj8WH0HPqlKGEePCilABWABxVVlf0Cm/bZKLmOh7GvJGjLP1Dmt+9Oy2rLAXIOB++BWAv637Ieo9az/Pj8CACFw58DIEBlBcZpuFpSGlyT4EcwAPXACCRH4AFBe1dKnKBeWVPBBmyBgTRYmsSliAUuqwqrC1AQVFgmrfG7jlAKHW5wMS7kVIXB8XzZGLrhvqO3W7xM8DLkHOJbvr617/eiYukqCu5nNS3xhMTvTmOHOH14IYCRAEg2cf87vvx1iLvwtTcRF7mPNxacI60rwWO+Pvb3/52yS2Ju5H6ctybPcD6svZpAEgykNuOdeJc8noluRljDhCuQ+SWxcpW616v9rocAFUrsX56fvww50vNmw4kSDW+4Pvuu28ns3W1YCKL0qgWIPnzs/SfBqKyALsYcPlrsgKfpD6afdsBem655ZaSwqh2HXS+HrTenUX4MW4TLC7V9MseRtmghLAC0QR+FDVWjdwZG9fxPUDpwDFqpCbZSNExNgFRb2XbaqutjMryIhp7pezno2s8qFC0EABIbhbuCwiSJShWgKwloHXvvfcOvBXC5LH+iFTuARAh/FLssWwFjAQ4sPRgWaJVAkEepBC+HbsP/d9y+yVZJrmXJ3Pzd2xd8uNOiuzCegmPBrK2j+DiXNxaAHpF5DEvZA3gxsqjcXrLjgdSrA/ka1mQkvanj+pLOi7QxjoILPnvncbk10myyqPAGumJkI+lJgmkmaL1QIWQR5HNajLhVqO4NOhKwKZSn/7NPwu4ySqsrEDH95cG6rLesxnOI/KD6BmBjWrGHPNzZAGC00KZDcp4lFvvNFAJcPrRj34UXHEi5fpzK41R4+IaABhAb4cddghjQlk1QkuSi6w9ygTNPLC4kMAxtrwwBywtzOn4448vARC+51gRfH4YAQ2sQo888kgpmowx/OQnPwkvTLi3AEexGwpFDoghNxA5h7DiCUSidNPyAGkNBICI0mJcADksWjyHvCuO+TD/bbfdtgQYABrf/e53DTcp404K0/Zy5OUPF6oSStKnMml7EjSf87wEuKlvH2Gn3D6cR1SawutxFWttRA7351IHDrfvaaedFtyVSVYV5IzVLeYlaS1xNfrGfYYMGTJfhF28hz24EkE7PgdQDAHeZxqnf4B1I5CfNd7cAtQIT6gmGIO+/H7z88UirBIftQh1vD3xUADpk/hOWVSZ4m9/+9vwpq63D94IyQwM0VHNJ1LzYaM6ri81D1jeVHiYxEnHSpu7pSU8dHwyMcywfPH1cGReerBiWlZhUPrgoUveGh4iCiV9++23g3mZNzA9cHnj462Kz/yY6fuZZ54pmfbjRGU80AgHVnI3xoQ8RR6sBOCaYNt0GiLKjyR0Ih5n4dykyYD9xnpBtNX+qcZypnOJSEPmrAXjkUsuBlxZZK3wepLBoUQbYf1iMJfmYs0CHtNkkHRtuZeTcveSNQiyOv+rGW9S9uV4zOX2SKUXqqT5J11TywtQlv3FOeVknWW/VVqrSuNIkl+W+2rs/NSaZr2u0pi6cjwHQF2RXj+7lg2LsiCCI87c6kUByFh33XVLigmfMW9APtOrP9/7r0m6pjeopFBKABBESvnM6SfOPZK0LCLd4R/HauDN4/wOl4H5eXO+f2vV514GcA+GDRsWTPWKbgDEAGiURE6KGnM2eTKUP6NcUjdAG2+D1VjQGn0rYhlhX2AFkJKrdcwCJ7z5EnKOnGJFWc2DHmBK4kJy2bCWALRquVicj7WCa3fdddfgcqm2j1rlUe11WcBOJUUHeZn5qgJ9PZRZVgBSy3mSURZw0hWQkaX/GMhk2avxOWl/V7O2lQBdNeDRn8sYPNCJj3m3a7V7t97n5wCo3hLtw/1536+ScyU9WDCxehOylD3gBZ+8QjW9Xx6TLkm0fCZZD0j4HQuSMsH6vBm6JimXhoCJ/PIxQZLxxz597wNHYaNo/WdKDOd9/dwbkMOXGxCECX/w4MEh3T/hqViH5C/3VrSY0EkyNYi6aan8m3l7YYlT9mG5myrNh3VP4uNAfCbnyIorrtipi1oUMdcAquFddCU/EWtN23jjjUMW3qSEcpXm293Hs8inEvgB5PFCsdRSS4UkeGnKrrvnkqagswCMNOXfHXNJkmc8xnKyyrJmWWWdFSDVQw71HHfW+VV7Xg6AqpVYPz7fJ8ryyj/tCy5RKRzTZ3XV27HAkch+ugdWECwsCktVCCV9AiaSAFDa0vhoBA+AlCRNAIjzcNMwNsYqSxGfcZ3q3CgqxstgrbXWCq49hRCTbp/MtShBolsAR8wBhaFEaj46w7vxYgDZV7Yc/BHmLtdXNQ9I1gSXCMAJzgm8HeqK1aPpjfWkk04KyfhoAkLVWHE4l/8AeZIGNmPLsia4Dcn8C++KNAOsSyWFXsmC0RVZZbUIdeUela6tJLdKxyv139XjtVim0kBiOYJ4V8fZ09fnAKinJd7E9/P5H9LIb0lfNIGDpLo6sgIJpACAUHCqJYM7iXsR0oz1B4sJoMgDIIEmb1qVUkPcngSocFcPigSAOIYbRFYm/r7rrruCe8y7xpIAEOMBsOHmItQbHhTRLIAgRXRo/rIgJbnVNO6khGpNvHXC0JELofCErqcpzLQHNQRjrmONWTtcX1jK6tmmT58erHfkCuI+WHQAXEkJG9PGyXUAZUi+Q4cOrefwGqavd955x+68887wHdxkk00aZlz5QHIJVCuBHABVK7F+eL5/2Ev5l8vlgGUDq4+4POLtQAz1RQrl1oIfBDkat4/yiND/ySefHKwnPGix+hBlcfTRR4e/sRCJTC0XGJ/5go30r9o3AmxpLjBAjsbn+TneeqUsusgAHpSqT3Mf3FyMZ86cOcHKg4Km4jKWIHLTYAESAJIFyLu/JFdtr7iSdrNvO2QE+GGNAQlp+X9iYOFBLZYG9g/uqu5q7BPKCEB2BwDhfksql1GOJI17jpB/Hx3VXePtqX69lRdOH/ufxJM+gKGnxpLfJ5dAvSSQA6B6SbKf9OOzrMZRYAARLB7hmCCyAAAgAElEQVSACRS68mkIUMSZTb3bRxFSAjNKpCbrDOIFHKF4AFaxCwxStEBREmCLc4R4C5B4PhoD16vwopbVW2uUTIzxUHzRE51JLIZlgs/gu2AJkskY1wGEXRGx+RxFQr4VLGH8hAtFvSKfiK6vbC1CYMlXIutPPC8fHaJjfAYIwRLDGgMq2Ufd2YhUY98pqksWII0PgIs1in3iS25oXoT5stblopi6c/zd3TcgH8soPL8vf/nLDUv27m455P03vwRyANT8a9gjM5BrBiWQFnbuB4ICx/pCllDeGBVqnjRYb+2Iaw/pb52jv3021DgKLOntPCZBo+DIocG5Alk+TF0giHHzOwBI4f6yAGHV4S0f5YwFiL/h7wCAUJ4oQJ/PQxwgZOCBXdJ4G6liclc2mAejTz31lO200072+uuvz1eFPQkM6VoBD8oksB5JUV+1jjHJlYWCJ0EiPB7lLNL+J4pPwAcLEXvbAzeOkyH4rLPOCvyYvtBiGbF+AFHSQZBLJ2+5BJpVAjkAataV68Fxe/Cj2wI6rrzyyhAhJQWOVeaEE04ISbmU/8crB6K4KFkAUKBPziMPEBwZPWTFCfLJ0khsRpIy+lSWUZ+wzAMyZfLVOLEWwD2RqV7uJ+UB4jzy7mAhkhvOzxGAwxywXKiiMonalAdo9913D5W1d9lll+ASI/cRSoFyCwAgnxU1TsPPsZtuuqmUB0gy4a0aoJCUjK0Hl71bboWcWQ/SHfi94TMw+/xAApJUkYZ3QuRRvVsSCGKtcF/GUWEi/BICDjhSHTEiv/gddy7gibVTiHi9x9uT/SXJ5rXXXgtZm3226J4cU36vXAL1kkAOgOolybyfkgSSAJMXTxqBVBW6045nEbG/1vMWKkXzxPdMG4P/HPeH/jM2QI9+VqP8st47y/yb5RyiiCZMmBAAIDmP4rXy3B/ABZF4AMOebID1H/7whwEEAb6x9qgBhAA5uEDJ/AzAxkWnPE+V9ltPzqPe93r88cfDnHEdU4ZE+77e98n7yyXQ3RLIAVB3S7if9V8OvGQBFUniqvW6NNFXC7Bi5czf/Iccy09cIYoaEm+kq8te7Ri7er+evt7LlKgrgSHSD9C8+4uIKixicG/qJRdZmeLIQW+VAvCQ1PDhhx8O94Xbs/TSS4ekl6NGjQqgh5B3rFIx4KnXOHt6XbLc74knngg8rDPPPDNYgXIAlEVq+TmNKIEcADXiqvTjMZWzhmRRKpXOqcYqVA5AkQwOAAT4wR0iwmtffvPviW1Jgj1qLJFIEDfUHnvsEWopeVBUaY39OJPO5TNxe5S8MO2aiRMnhuhDLB7LLLNMsEJ95jOf6ZPuyazrC/8H6w8ubeSSt1wCzSqBHAA168rl4+5VCcj1hcWHN+CuAJ+sCj3reb0qGHfzWqyBAjr8JG0AxHGSSdYq36QxAH4AsICfJACUJD/GEfPaGkXOPTUOZKmyNkQyYpkjMKBcq8cLR0/NL79P/5NADoD635rnM66DBFQ4Uy6vWhW0htLMPCA/9noqvKR+a1m6NBCU5q5Mm4P/nHF0dc1rmUtvX4M7cN999w1uP1I4EIxQqTUbcK80n/x435FADoD6zlrmM+lhCeQP9voIPA381RNMVTvSLGub5Zxq79to5/s5YvUkMzslSEhQ+sc//jFwovKWS6BZJZADoGZduXzcDSmBWpRiOUWf1l8t9+lugVUaa28Bmq7Kqpmtc/Vac2SA1ZPkp6SEIBnopZdeWiqGmnafrsq+XuPP+8klkCSBHADl+yKXQB0l0F0P/O7qt45TL3WVxXXFObSuuJGyyCQL6KrXOd0hy0boU/J55plnbMsttwz8qZtvvjlzEsQs8m2EeeZj6H8SyAFQ/1vzfMYNLIEkZaH8SPGwswCAnp5qljH1hkUlCZQljbXc+OsB2np6Pep1P8jPBxxwQEgYSqLH6667zpZYYomK3efgp6KI8hN6UQI5AOpF4ee3ziVQTgIzZswwMm6vu+66IQS7UZVJOdBAeRGihS666KKSxQc3CuHT22+/fVVWIy+rLEBL52exSKWtQ1bg1Nd38gMPPGDU56NI7CWXXBKyomeNoEtah74ur3x+zSGBHAA1xzrlo2xACVSjhKsd/nvvvRdKczz00ENG2Q4ib4YOHRq6aaTEc+Vk8PTTTweyrFpc84zSKRTOpQhs1larzCk7Qk4hn/jQ35PjNJ2TNB4VrM061r5y3n/+8x876aSTQmHfFVZYIXB/sAJlbdoHyJ56bscee2zWS/Pzcgl0qwRyANSt4s07zyVQWQJJSv2dd94J2Y/Jt4LSodgqQAjFQybixRdfPFQkJwljIzU/FxIIYvnB4vPLX/6yNEyABFYEFCKRRDRqtB133HHByhU3Cscef/zxocwEiRLhoagWWxp4omAtEUu6NzLjGg/G+F33o9gupS/8ORz3oI2EjLiB1Pfhhx8e5kehXSxa//jHP0J9O9xDksPf/vY3GzFiRKmg7mabbVY6ds8999j48ePDOGlkV6aAMLXpGqExByK/mA81/5gnexIgtMoqq1Q1RMk/roeX1apZDfCt1rWZNBH4TuR9Gj58eN2yj6cJLOvcsspK+9rz69LuwR70tRirWtQ+cHIOgPrAIuZTaH4J+AcUJFNqZFFYdvr06aXJkXsFEERtLMKPqT2FQgUExZaNrA/VekouvqeAwt133x0esmqchyvlwQcftL322it8jGKkurgHKB4MnXrqqfbTn/40zFP9opBRUEkPfLIUq8gtVp211lprPnDjAQ7gBgAEiImBj/5WQVzOxQUEkKMYLmOSggfE4PIjeaPkgaWLAsAkdkSp0tRH0nw5n/polP7oiZamWPn8T3/6UyhEzPgZzwUXXBBAIHOuhsCeBoD82vn9k+Q6xXp0yCGHBBkCUChDQgM8H3PMMUHeZKjGqsjv7BmAGw1gCZBDtpRbYS7sD3IZxZZJyVz7SwWUk/YFgPeMM84o7cN4L2pO2l8C2IDnH/zgB6n7V3uc8T7yyCOlzON+rSgCjTVOLxGAfQCq/64hA+QRz1F/w+mKrZ698ezoiX2edI8cAPWW5PP75hJIkADgB6vPWWedZffdd1+pZIMeWKpCvuKKK9qGG24YFDD/IUovueSSiWAg7aFczwVIemjGSp6H8bBhw4JyAsgJvDAOFN7mm29eUlrqT+4TFIHAiZQD/CiKkfqm67DooLhRcFiJ5L7iONfz4EcRAiBpKBNkKECGYuNab7FQH5oXx3W+tzBts802AQRRLJXG2F966SX74IMPgvKmzy222CLIwYMorFtYlCi10dNuoqT1e/XVV4MF7c477wzzwPIGMAd8VwN+uLYcAIpBEDKBb5QEOACYABlkyzocfPDBISwfQErjWq0JaywLIXsPoKL9wLl+f/oacDEA0t5MA0qs9/3335/4dSKDOGOTlU8neQCSZMWU9ZS9M2XKlE5ZyFkr9qvmGcsJGd16663hGp4lfK/8y4Sfh5dR0veons+IRuwrB0CNuCr5mPqdBKSA3n//fUN5U/0cHpB/cMVCgYQKoFh11VXDm5/cYz39ICvncsB9pTfyWIHoDZ3r9aD2b+3MQwCIjMO8PXsAA6hIclFwDhYgFI8HKZKLrAGxO4bjirgTyEo6x1uAeHvmfliYsJL86Ec/CmvnFTXHAG8oQywPsihcfvnlnRS3FOFbb73V67XGXnvtteCeYz2QCSR8LHBYLmpplQCQ+kRGI0eODGvtrX6AXeSG+40CrHI9si8A01hBWAdqtUHYprEGfE6fFK/luMCEB0Dih/l5se9wubK/YnCu84iMw73JWN94441g9Yub9krMd6PPCy+8MACjp556KlizBMKY6+qrr17qiudB7BYFdM2cOdOuuOKKAOL1HQJ481KAdYmmsfM9PO200+YDrrELrD9ZfwJwbC/3hK1lp+fX5BLIJVCTBPgqEvkF34WHcqWvpgcUgCBcSDz8eHvmwY2yTatSXu8HXZb+eJAzHoCdHtACGAAgWWPiN1quAVjInZHkAuMaPwbvAvNv2JwDAELxoByoZZU09jQAlAaupOBxc5144olBQQsEYe1BScoFJusS99900007ufW0cWLeVE0bqsaL5syZE0AECvPZZ58NvZD9GQAE4K6lZeUAoZCJDmQPe6sJchfgwDXFHgKgSJZY8yhtwh5Cds8//3yYAxys119/PfQZg2uBE28FAXwCrP1elHs2vl7jAfgCgGTx8/sJoMI4tM91TD8Zg8CNPpPb6uc//3n4nsgK5L/P6pfvlBpAG2uPB9ACQALmOtcT+rN8d2tZ82a4JgdAzbBK+Rj7hQR4EGFKhwzMG6gHAp7j4x+iOofjvKnjGiPyCp4QChg3mVxjPS3Ee++9Nygpr0w0dgEMvd16t5DGqTnz8CYKSfyZNADk5xcrN/+Q9+4tAFASSBRIymIB4r4oeBQhbi4UFS4MrBWsAW/qOsYcRPhGwcuNoTlpPbEOiWvTk+uGCxZ5U/MLawlEewjPWBqYCyCjlpbVAiQXVpLVQ3IGTGIlAYzJFQRoYI1xc911112GJRXZAiIATKxFDEK4By60uMVrLnCe5gKTpcn3w1g+/vjj0p7FCrXwwguX9lrSd5jrGSvcPpHptS9EwNd13tUXPyf8vgIA8WIU34+5s790bdKa9gdglAOgWr7N+TW5BOosAT1sIHqeeeaZ9q9//atkAYrBTxIwikEDUWJYPrAm8QaZpLjq+YCTtcqDCYEAlPmOO+4Y3pA57h/evPF/5StfCS4wgFL8lp0kZgEY3tS9q4BzY56OJ3lqvlzP55BLeWMud48kACTrklwn9CuStSc6i8eh9ZMLTG/l3FfWB/UFuRcAmwYA6rztOnXH+H73u9+F/QdomzdvXsj1wzxwYwqA1jKGLCRo+pUFSADA30uuLNyJ8KXYT7LCcB7ASGAEKwguKRHQv/SlL5VcY5zLmgHqcJNq7/Id4SUiXnMPIuK5Y23CvSTrj/rW9yC2AMXH6VsvCIwDq5ssnf5engvE58wPojzrBNiDM+afE7JI+b3m+yu3v+r5XKhlr/TkNTkA6klp5/fKJVBGArge4DfceOONJfJzNQLjDZP/5AuCR/G1r30tcB9wj6W5wqrpP+nc+GGpv3lAH3300fORP30fXsmluRnie9I/daggwiY18WqS3BtSPuWsO+qzHE+oHAkaAORdFR4EiQTNPVCacIXSWk+7wIjK+9WvfmVXX311sFYJFADGkOlGG23Upa1SyQKExRPZcT/2LCDHc8SmTp0aLGe4FmNw5GXpFbtkz8BjC4o+AwAJhDLn2bNnl1xg4sd4DhBuQE9ATgLIXlACy8wfYCOLn6LccNUpistzf5KsTX5uzAcAxD4VgAIg7rzzzp1cbmn8Jb0o+OAA/4xIeqHp0gZo0ItzANSgC5MPq/9JAALj97///RAirgdQFimsvPLKNnjw4JAxmjfOXXbZJUTqeBN8ln664xwe6hMmTChxfrhHUr4buYXgfvCgT7M2AKzEqYnHywMcZQ2nIs4DpHO5nmPwMnCPJEVb+XOwyMHD8EAv7ps5QkDHAhGH/HtrV6wsOUZUFS4LKTyUO0ReSO3eqpAEBPms2misuB/2CNZGXETMlaSH6hfiM9agvffe2xZaaKEubY+kPEzxHofHg0VOUWBJ3wH2N1YqTzj2FhqfGsHL3n8uIIwFKC3nEnJVxJj6/+EPf1gCreXW1QvKR4GludDERRP3x3PD6EsgBhlOmjQpuJX5DpFGIqlBCmd/Iz8FF6QtXhaLa5cWvsEvzgFQgy9QPrz+IQESH0Ke5c0u7UEpSXhTN9EjKE3ItJjJ4QDVQzE2otQ9CPGcBh/CjPWMyKxyrVYTfzXXVXNutbImNxT/sezxv9aGi4tUCyh6FDrKWnsH1xfE5zFjxgRw3ZX5+Izg5fY2AFGcLJQ+Vj4l0OQ6nwfIz9mDEQ9AfXJNuVo1D1xngJ84PD3ul72kqD3AF2AeAAJIxvoi6w33xZXrv5u+L77XyBLrms4B6ANWCFwQUOEYaQd8mRjvxsKq9Ytf/CL0geWKorSsn8AiMsKKLL5RJUtjDICSvle17q9muC4HQM2wSvkY+7QEeOjccccdgehL1E2sJCh9ATk1/py/AT6QVlWawIOBrloHelLoSeDG35/j8DP4OWDAgE4gL0k5Z1XYaedlvT4eYxaZ1zpersMVhJUL18kpp5wSyO60cuNNclMCAK655poAAAAeZHyWEoU/BrA+77zzguur3koxaaxygXnCvJ9XteuRRcaV1l4usPh7kFUekmfM4au0R+ox17Q9EfeNO0/JPHvy+94o98oBUKOsRD6OfisBQt9PPvnkkDxPD02EwZshCgFuEOG85GaJQRDZoUePHh0y4AKGIHJWesD2tKCreaAnKQ2Aj593OUK38vhUmmM1Y1JflRRmFqtTFsWc1s8LL7wQODq4qwApgObPfe5zlaba6fgnn3wSIrsAzSg/yMRYgiRfXI9kEoZnteuuu9Yc9VXVoCqcXI3cq13XGMxkvb6aMaXtn67shawAJwmgVwOW67mOjdhXDoAacVXyMfUbCfAmjimct3mUE5meAT1k3f3iF79oK620UuBlYOYn7T0KK25wNTgfjgIkUllIGkGIWd+W096yK4GPpOOV7plVyWW9d5oyij+v9r5eJvCLjjrqKPv73/9us2bNCukNCFUHCGVtkIxxpzz22GPBugP3x7cFF1ww8H3kUsXVU2ldst67XD/VyCXruZX2gF+brH1WmmslUOSPV7pnLcfLzbmSPOL7Vbp/JVk0y/EcADXLSuXj7JMSgPCMT583eyI4ADDbbrutYdmBeAoXgwaJE4CDz583eN9k8aF22P777x9y0jR6q6Qs/Pi9VajSvGp5u63Xwz/t3lmtUmlAClcMxF/WHhBDgwiOBSgLAIJfxhggXN9yyy0BAL377rudREnkGq4QSPjrrbee4XaN+Sy1KsWs11UDEJJkVc2eSgK3afevNP5a90+t1yV9ByqNUfLiZxpPKW3/VfrONfPxHAA18+rlY+8TEkAh8bZNWn8eZEkRN+T64O0dIuUTTzwR8p/EDd4GYb3f+c53Qj2pLA/FnhBgVsWUdF41SinLfbIqnUrKOGs/XZEvlr+JEyfaoYceGjKEA34EBiHkEmLtSdDxmAi7p54X++u2224LblRfXFdjw+oIIZj7EEkYWxDrNdfu3I9d7buWvVMJiFTazzHIj8PQs7qyk/Zqpf0bj72r8uvKPu/Na3MA1JvSz++dS6ACgdW/qfKQIuKDfC24P+LGWztRNEceeWQIo8al0dutOx6s1fRZrSKo5S04yz2qGTNjeO655wLgJVQbAIMFxzdyPMEFIucTjeNEcfGfCCWAD0CZcGi4Q3weWw6JFMLtitUQYJ1W5LTasXfHnuvqGKq5vppzy4GYSnKoBVjWOrZa9nWl8feF4zkA6gurmM+hz0ogfuDhMoO8CokV14ZvvDHiyiBHCK4MOERd4QN15WFbzYLoPiShu+qqq0L2alk64KPstttuIat1V8bTlWsrzUV9xz/LXVduPFh+SJJIlBaWH8nCuy6w2JCdGdBCRmw4QgAfOELkJeIzamBhBYrBk8ZFwkHAD1m6BaQqzTU/nkugL0kgB0B9aTXzufQLCZAwjlBogJBcYT5KChBE6n9AEJFh8ESqUc69IUSfxTbt/iQu/PrXvx6UOu6+pJYWTl3uTT0LOMpi5Ul7y66mf9xc5OYh4zAuq6TGWpOfBllQr4uQeBLkAYCw6iS5R+mH6+CUkVIBdxdlRMjWjeUwyxh7Y1/k98wl0J0SyAFQd0o37zuXQJ0k4AEM2XtRfFgJyAaLQpOCkxLG8sObPVE9KMskK4KG1gjKT8nsyLJ8/vnnl7IgQwCGv0IJBCwbjJVikZqP5uABIK4jlDtFIEk8l9RUGoFjPru0r82lsgW+BAH3JdkiFilVe/cZm5kHyeUo5UA7/PDDQ7I75VopJ2vSHWD1gaz8pz/9qbSm8Vw5AEl+hRVWCFnDiebSHkjbbsiHa7AKDhkyJBDqcZH2VqHcOn0t8m5yCXRJAjkA6pL48otzCfScBGIrBFFBKGeKeio6yI8GYjWWEso9YAladtllQ5h9DHx6GwBxfwi9ELiTylNwnLBt5gEISgJAft7KKFyuZhjn+6zBKpCK62j48OHhPiq0Gtfl0hgASD6TsK89JUDqXXlp9ctIQgioBeQxf1ybSaCnXBZlDwQFgvUZFh7ADmCMeZJfCpJ83nIJ9HcJ5ACov++AfP4NL4E09wuuIKwdWB1I0Y8bCVJrrDwJrSepHen1AUIkvusKN6ieAtPc4qrVgAly3XCcSCfKDNDIhCwXGK4e1QxTFXZcYMgBMrhqdvk6UPSnGlACW3ymAqk61wMg7utBEOcQsUfdMpJXAkwE4HA9UtKEZII0Fb0kxYHm4OXHHCZPnhxcmlh94iitOIuwBzpJICleG9yh8HuoZwaXCitQbwPeeu6fvK9cAl2RQA6AuiK9/NpcAr0sAQizJMYjKgwgRIVokiXGypEaYShgcrxQNgMrB3yRpNZbCtLXdJIFRdYMwAwgwRdJBegoWZ8AkM4HOHgAhNVDYcVYzQ4++OBO1iadC/AZNmxYAFpYgHBz4eLC0gMou/DCC0tWKAAQVh3kRQFTIq5U2JKxwdUCCOFiw/qWFNb83nvvBXcUEV0cF2GZbNf6PamUQiXwwzWMG5cXLlAAWKWowKw8p17e8vntcwnUTQI5AKqbKPOOcgl0rwTSgAmfY9VBacOXIUEebiCsQb6hFJdYYolgBYLDQi4ZgBFusaw5R7p3hoXexbOB28K4zjnnnBDlFHNxcBsBgDhfAMjLSG4tz5/ywEpFJ70FCBcYwMdbeS644IJS4UssQVhTAJD0jwUIK46AGMBHROQ4k7Ifv+QIdwdXJnwuIrhqaciIe2HVAyAyNtyEVFbn/8orr9yJCF/uHr0FfmuZd35NLoGuSiAHQF2VYH59LoFelIBXWFgMAD2qoo0liPphcYMTglLEugFPBqsQ1oLeVH5YSQBvhHd7Kw6/Q1iGHwTg8DyaNAuQ5iurjv72HBqRnTXnNA6Q7okscZNh5YHUDPncjwcLEJXBidyCd+XHpvsDSuNinxwDBEFqpx4c/WZprCERXcsvv3wgNbOGFC4FFG6yySa2yiqrBLBLUs1ymX91Lw8SBYZ7cz9kkUF+Ti6BrkogB0BdlWB+fS6BBpCAV2CQaCl1gLsGKweRQrha4gY/BNcQCp3yGyhn6op1tSUpTlmpyGiNtYp7e3cW7i9cSuQ3gqskoIBLiagqgEdMkBbIQGHDC/L9MQfvAgMoAKJwZcWk5vhcT4L2IAeQRp+MheaPCaQBKilJguUFwIMLjHQFWNzSAJBAEG4w1gzrU1rDNQZYxZ1JHh+iuEaOHBnWEQtQmluzq2uaX59LoC9KIAdAfXFV8zn1ewkAOCDXQqoluSCRYoRZx01cE6qKU1Ue6wHlEEaMGBFACv2Uq74eWxB8/wJCWCUAZVhHUNK4Z7BaKCINAPPjH/84uIGSGschHTMHH3IOAFKOIwBQ7HICrJA5W5FdnJ8EgtJI0IxTPB+NC0sQVjOsPR4A+b51rrek8FmSC8zLj3GyVpwH2EpKYDh48GA75JBDwn/I4XDA4PZksfL0+y9FLoBcApEEcgCUb4lcAk0ugXLcIJQoihWSNKURsKiQo4bPYyItbhWsKFgxsAihbHGt4GoBgOCq4fdKLhKUMv1jeYKULesT4d7099nPfja4ZwSsNA6AEpyac889N3B+1AAElPYQ+NF8feQY+YIYs4AAWaUpGEo/cnfRnyw1/I4liBIQcHjIGeTPFSGbscbAC4vUGWecESxnuOT8uIgwO/vsszvlH+I+AEq59+LtpvkgH3hcWIzGjx/fSQa6Bgsd9yDHU1LL3VZN/mXOh9+jEsgBUI+KO79ZLoHuk0Ca8lM1cupDYYUBDFFfClcLlgYBEIEHLD9cQ/g0IAXQIs4QAIkcMtSVwq2EBQaeEeDFu9rIZgxA4VrAC31h9eEnQKsW5Z3EU4ktUH4uaUCj3Aqk3SMmUtNHEhDMMkZ///h83INY6q6++upQAZ6wftaC/yI7U9GdcPsk4noOgLrv+5X33PckkAOgvrem+Yz6uQQEeJLEgILFHfXUU08FixCWE7IlA2Dg56Ql2wO0AHyoPYUliHNxEWHt4XOsTPQNQOIYnykD8jrrrGMrrbRSzZFm5eaTZanLgaIsYCgGLFhqGJPCyiuBjvh4ufN1DIBJRmg4UcqAzTgAoliniORrpMi9LOuQn5NLoNEkkAOgRluRfDy5BLpRAl7B4pqiUvgbb7wRrEEAI1kcULpYgmbOnBlGQ0g6TZwh+Db8Tvg5ViDAD1FIJF3EnYSiplQDOXVolUBCbMlJ+7uWvqq1yvh7+HEL+ABOAISew5Rk1Sln6Sl3vl+jcePGhRxBFEWlIU/C5kkSmbdcArkEuiaBHAB1TX751bkEGlICXnEnWSAYtCwIWHEIl8YdBscHZYuFAx7N/2fvOuCkKq/veW9mdheWKkVAqiLYC82KFaSpVEGl2bvGbjTFEmOMSjSaaNREY0n+llhiQ7CDDWkau4B02F6mz7z2/937vTczuyzswrLszHJffmbZ2TevnO+b+c6799xzKb1FrxPBof9I7EtRHtLGECEg/Qulvug1r/EqEaO6Wm40FKj6rndrBKUhx6+LiNVHzjIJCd0z/U4EiP5rqiiMF7Wiaj5ymabqMBK0EwEinZREgBoy2rKPILBtBIQAyQwRBFoIAvUt5Dtym7TgE6Gh/yi1ReJlEg0TwSGytLX01PZey/buv733sjVCuD3npXslEui9J1MQvr3Xsz37k9P3XXfdhUceeYRL35966ilQWlE2QUAQaBwCQoAah5+8WxAQBLIBAduhkBag2XCgAw5QUR1BWShOiTv3Cm3YmvtPR4cOG864lHcAACAASURBVJoDmJoDzdbQs1Mh2rYp4B0cipDBzniveh+RH0qBUeSHSvq9nmrbQ6S2Fy469meffYZrrrmGjS6piSulF2UTBASBxiEgBKhx+Mm7BQFBoNkRUKRHsx04ugbiOImkibteX4c7PmmTJjGOA+hEbXzEZFKkCD4NiAL/N8PAmUfuCTi6e5ytEyAiJR75oVRYUxIgulCKulFVHaUkx44dyxYFTZV+a/bhlAsQBHYRAkKAdhHQchpBQBBoCgRsJiy8aRS5oaiOjphp4755Fbht+R5wHIoMaXA4rkPxIM3lP27UyHHgmMB/J1bhtMM6pMvb1SFrbJQCoyo4+kkpMCI+pJ/aFRtV6onT865AWs6xuyAgBGh3GWm5T0GgBSLAqSqHiI+jSvhd0pJI2rjzrWLc83U3JC33xilFRpEf+kmb92/6mQRenVKJ0wa1BeCHTkciYlWbAQFMfigVRboojwDtKifmpo40tcApIrckCGwVASFAMjkEAUEgZxEg6Y/u6n6YqxBv0YB40sHdczfjrmXdYGuk9nGZEfEfdx/eWdOg0QtRB29MDWLsYR1UQMmxAE2lyjJTTURA6D8iQF4ajAThTZ2OEuKTs1NULjyLERAClMWDI5cmCAgC9SPAaS9P6OyGgKh67akv4rjgDT/0PJWiUmRJBX6IJHF0h7VAxJgMzDsrghGHtocGCxr8qWhS7SsgMkLWAUSCyAyRCBBFg5qaBNWPhOwhCAgC24OAEKDtQUv2FQQEgaxEwKvaIjF0JBzFO689jz981g6Lu0xkckQBHQ79cBrMK/PKSIclTMw/I4yRh3VQf6f/I7a0lY0IlpcGIy3QriiJlyhQVk49uagcRkAIUA4Pnly6ICAIKBE065y5aMtm9+qzpkzCJxgLbfwdsA03/FNb+0PgaUo0jRgwd3oFRhzcAT7WBvm2CS15AlEUiDYiP7vCFFEiTDLbBYGdi4AQoJ2LpxxNEBAEmhkBMg688JyZmJsYCW3szXASKWMfz+BHXaEXCSLNT9TCOzNDGHFQB2JLW/j/1HVLRIDoP0qBUSrMK4tv5tuX0wsCgkADERAC1ECgZDdBQBDIDQSolQcRoHnmaGhjfrltAsRRIEWA3psdwUkHtGswAaI0GJkikv7HM0Wkf8smCAgCuYGAEKDcGCe5SkFAEGggAkSAzp81He8644DRNzWYAL1/Thgn7t++gWdRrtDef5Se8v5r8AFkR0FAEGhWBIQANSv8cnJBQBDY2QhQ09BzZ87AB77TgVOubxAB0iIW3j8vghP2owhQwzYRJTcMJ9lLEMhWBIQAZevIyHUJAoLADiBgY+3atThnxkx8GJgE7ZRrG6ABsoGIiQ/OiwsB2gHE5S2CQK4iIAQoV0dOrlsQEATqQMDGzz//zARoYaup0EZeUy8B0nwOnLCBBefHMHxgw1NgAr8gIAjkNgJCgHJ7/OTqBQFBIKPIiyq4Vq1axQTo48KzoY24atsEiK1+KAJkYOEFCRw7oOEpMAFeEBAEchsBIUC5PX5y9YKAIMAUhvvB878oAjRr5kx8VjgdzklXNIgA6WEDCy82cPQ+bers/7Ujep8deY8MpiAgCOw6BIQA7Tqs5UyCgCCwkxHwSAY7Qbu9LlauXIlZZ0/D5x0ugHPyJUBcS1v7qIbw6TYYZI5IvCkUx6KLTQzt36au/qc7+arlcIKAIJANCAgByoZRkGsQBASBRiGQ2RV+5cqfMP3MM7C4y2XAiRdvkwBR1Mgm657qGBZdamBo/3YuAWqYGWKjLlreLAgIAs2KgBCgZoVfTi4ICAI7AwGOBBF10YCffvoBM8+ehi+6XgYcf1GDCdDiyy0M3tuLAAkB2hnjIscQBLIZASFA2Tw6cm2CgCDQYAS8dNj333+LWWefhSXdrwSOv6B+AsQpsAiWXA4M6lcoKbAGIy47CgK5jYAQoNweP7l6QWC3RkB1gU9vRIJ+/PFHnD31DCzvfS0w/JwGESAtGMHiK4DB/Qp3azzl5gWB3QkBIUC702jLvQoCLQyBTO2P1y39u2++xfSzpuGrPjfAGT5r2yJoSpz5AKcyjKVXOhjUr20LQ0huRxAQBLaGgBAgmRuCgCCQswhw+bvjVnK5d/Hdt1/jrKln4Ou9fwnn2Nn1EiD4HKAiiC+vCeCQXvnQiBHJJggIAi0eASFALX6I5QYFgRaOgJsH89Jha1avwGljxuKb/r8Ehp9XPwHSbGjVYXx3QwH26+4HIB3dW/iMkdsTBBgBIUAyEQQBQSBnEMg0F4xEIiipNmD7dfh1QLMc6P4A1q5djdmnj8CqoXPgO/JsWAkbcFxSs0Vxlw2/psOqqsQHF1rot4cPDkWUdAcO/NA1B7bpoF2hHx3bFQKOpSJEDlAr8JQzGMqFCgKCgEJACJDMBEFAEMhqBFJmh1Tqrmnwfg+Hw7jn1dX4qKgQXVrrSMJGnh5AZTiOj5YvhdX9KKBDH8Byb49CRPQfcSFHOUcTH+LXYOPQthuxd4HFrtIkDNIcwPYbqArp+O2oPJx0yF78Gr+Fsm61FdhZjaJcnCAgCNRGQAiQzAlBQBDIWgRqt5Og3/nJTdNgWRYW/VCOE59sBSO/EPA7cGwf4Ae0AEWEbNiWVyOmMe9hwuOSHl0jHuTA0ehvNmz+IzEbTblKaxY03Y9OyRJ8eXUr7Nm1LXx0BHJOpPfWlB5lLYZyYYKAIFA3AkKAZGYIAoJATiCQSYa8fyeMJK56KYjHvmwPtAoockQZLz+Fb1zy47W/cPmNR4Ayo0HEZjQ4cHSNsl/8VuqS4VRE8fqMKpw6pBsTJF1XqTQHNjQiQiIXyom5IxcpCNSFgBAgmReCgCCQUwjUJkJLfyjBCc8VImK3ge7zojwONEdT0p+6CBDdsacHoqgS637SMGiaAyemYUqvTXjynPZo07pQHcZLw9XyH8opAOViBQFBQD0sOV5MWQARBAQBQSBHEMhsghoJVeO+z/34/cJCWERcdIejM8Rp0uwnI19FhIfCOxTR4R9uWo15kHqdCuHbFTh4a0oxjhzQlYVDjg1oOnEgVwidYlA5AppcpiAgCNRAQAiQTAhBQBDIWgTqSnvRayUlJZg/fz7at2+Prp3a4fNVVbj+26Nhte5ag/NQxEZtnhZoa/kwVyNE+TNiRQYwNG85Znf8BGeffTY6dujENEmjv1OoSKrAsnbOyIUJAg1FQAhQQ5GS/QQBQSBrENiwYQOGDRuGvIIArJiBqqoyxEbcB+uYK6DFFNnhaE4m78nkPi4n8oTR/JP2pX0KqDdYCbR/jsfQjpV45/PFaFfYFg75BVEkKEWppGFq1kwIuRBBYAcQEAK0A6DJWwQBQaB5EbBtGw899BCuvvpq5jgs4SnsCvvyRUDr3sr3J7PsnRmR+59Xy65YklsWr34wCSIC9OkT0F6/AB9++CGOO+44RahqleE3LwK76OwsCLegg/yRVOqPBODpmJoOMg7weT5LKd25Dc1RaUiPg9qwoDs+V6Wu/mbTeyldyVotOj5J0VMGBTyOTDxrH78OLVbKlYAq+EjJLgr1XTRJcvc0QoByd+zkygWB3RIBj4gEg0EceeSR+P6H71M46MfeBHv0H4A4wC0uaOFkhpSRCkv9rpZmJj7ueqn5bDiVa4BHj8WIQb3x37ffR+vWrVPHrysl19IHYYt+a5lZxQyCpHKENkzo5EiQIj/e++lvjqOz/EptSn3FRInTi/SaSSV8qd+ZXHHUzYRG/gbe5h3fPaciP0qn5fkdaLpE6Fr63Gzs/QkBaiyC8n5BQBDY5Qh4tRsvvvgizpw2zT2/DqfdXtDO/xBap71hJ3l1VX/zVt1MIkRaaOJGmaXs5B80/2YEFt6LhZ99jmHDhqQiP7v8JrPihIpEeD3XWFjuRl/Sl6ectsk7WzWk5b1dm8mMJCMfSh0v00PS2ztNLlNuTSm9FQ+UrWwKmCTBz0NLNk/cuY0PSK97KUpdeTnx/rIJAnUjIARIZoYgIAjkLALRaBhnnDENc996C45Oi54NZ/B5wBl/AxLUsqKuVJi7/KayJBZ88PFiitJvgL8ciauunIX75tyPQCCfsaltyJizgO3IhbvRFiI2SiaVQW5SmnClj2L/SHbJtthNO8V0XMjJlFu1mvVIU1pYnooUMWFV+1BbEiZVTH7I2sBNiXHaTHkxOXqaECmya8Oxda7Yk00Q2BYCQoBkfggCgkDOILBFCsoB/vXc85gx46x09VerAmDKK8Aho4GQu0J7AmdvUUx5AHm37gD5GvD8Bei46t9Y/NUP2Hvv3in9Smqv3VAH5Jk+Lq9chLkbnsf7Fc8yIdR9Nk7qeA6O6XoKhu85It0jDRY0ojlkJOnaLWmk/2E03QHwQkA1yJUXGXJ7t7kkSGmHAm5KzU2RsSDdJWOchlO0LB0JctNoOTOz5UKbAwEhQM2BupxTEBAEGoRAfZEXijhUlZfjjKmT8f6Hn4Lr1x0dvoMnwpryDDS9FRwj07WwVvSHIhb0UmsHzqrFwOPH4rbbb8Ktv74D0Clekdad1HctDbqhHNtJ6cYdfFr0Dm7//kz4qAUJCZnZLpvaiNjQEcAegV64rP/dOK7rCBWB4bSZF+3xUlTezVM7ETKpJPdtL7qmsE7rhTKBcqNFnk7LfQ+3LOELVGEnIkF0RHrNq9jLMbjlcncxAkKAdjHgcjpBQBDYPgS2VX3F0QkAH330EU4dexrC0YgKMuitgekvIu+AsUjGbcDKaFvhSUxIH02LuE8DrArg6fHonfgRS776Fl26dOF0Tl0Skt2rGkyBddfXN+H98idxQseZ+PWh96tWINAxb8PLeK/kFYSMajx8xKuconp74yuYs+J8OJpLghzA1JUmnY42cc8rcOV+t2HaJ0NRZvzMFWY2kSHHgIYAbCZVwCW978WkfrOQNGN4bvVjeGbj7zmyZMDElG5XY8JeM9GzbV+3uk+RIEfzxNIigN6+T9nuubcQoN1z3OWuBYGWgYCbQnFMC9NnzsBzzz+XToUNGAtMfwG6rzVsw82BuU7PzJqUXhdaewCfPQPnlYvw9BN/xcyZ57npFllEvUly49LzsDz4Kk7rdi2u2u/X/LJX4k5BmOVln2NQ5yFw4Me68BpcsHgYbJ8FzVbOSUSGOOoD4PTul+Gq/W7DGZ8MRqWx1tX4WKA+JpajIeCYMHUfLus9B5P7zsKNy2dheXAel8lzZIe0RTb9W8dJe8zALYc8kDamdLkuFwBKs9qW8RlvwrsQAtSE4MqhBQFBYNch8M0337BnT2VlJS+q7Clz+uNwjjwPWgJw7Iz+YER8aBEvALR4OfR/jkffwCZ8/fXXaNWq0L1oIUDe6M1d/zL+9PPFnPaydBO6o1KDnfz9MHWvK3FSt9Ho0Korp582hH/GOUuHsN7ntWPWID/QhoXPKvlYC1O3euuWpRdicfg13HvAmzisy5HuzjbK42U4c9GBGNp2LH5zyMNo5Vdjs7DoPSwofR1jup+JQZ2OVN5CXv07O3UbcLTAFhquXTcb5Uy5gIAQoFwYJblGQUAQaBACZIz45z//Ob1v76OhzXgeTuFe0JOUuKHF0YSm+1WvMDI9nHs7sOB2fPSBa3roVs5LBIFgTOcLiXR8XfEJXip9iKuz/LBgag5X0HX298ETRyxAvq81NkTX4pwlh0N3dE5n+WwiSyYGtx+P3w96ktVBqvFIWht009JZWBx6G/ce/DIGdToWmmNzhIeGaNrHg1FuruUqvUldr0b3/L2g6zpsG5jSb3aqYswTWHtESyrBGvSR2a13EgK0Ww+/3Lwg0LIQKCoqwn777QcySUz1eR4zBxh+LZBwBdBk/kwpknwbTskq6E+OxtknH4Innn8JAb/nW+PhsrvXUqvIyrKyz9E60Ar7tT/YdWdW+FQmSvGrL8/Bj7FFuLH/4xjVczw2htbh3CWDCGBAIwU6HULDoDZjcNfgp1kLVLM1m4Wblp2LpcG3cc/Bb+DwzsNqRIoWbH4Hz67/M1bFFnF5PaXATDjIs02M63Y9rtpfpeTUZsOAgwA7TresuS13s/MREAK08zGVIwoCgkAzIUCk5/bbb+f/aOM1sPO+cGa+Ab3TANi8Hiu9idbKAV66AfriOfjk48U44igyPfTaPcj6yQC6ZoOPfv87fFDxGs7scTnG9ZyCgkAbtjv8ePO7eHj1L1GeWIvr+j+KUb3GY2NwI2YtGwwHFt4avg4FvkIV8VElZWyGqJpruBaIDvDL5bOxpHou7jlERYAy/YPu/uZ69G+zP8b1nopWvkImYP9Z+zQeWXsdAo6Nl45dh0J+3WVWKc6q/IFkEwS2hoAQIJkbgoAg0GIQIAJUWlqK0aNHY/ny5a43jQXnuJugjbsbTlQZ5ekFOux1XwCPj8Yt11+A3915l+p3RWZ71BBMHIRTc6IyVoY/fH8NlofehuU4XArPlXCcpiJS48c+hcPwwKDnWaOzIbSGNUDsBUSkxC2ZJ+2y6djY0783/nXMYiWO5hJ2H3657HwsDv4X9x/0Jg7tdESqlL4sVoyzFh2oxoar4alcnoTQ6hoGtTsdfxz0T+VCzf9TJfZ0TtcZqMXMbbmRnY+AEKCdj6kcURAQBJoBgczy9KeeegrnnnuuijxoDpz8DsCFbwJ7HgGNSuLtOJwXzkGXzW/i2x9Wo8uendOVRJRgIQdi18yvGW4li07p9uuCjqWli/Bd1SI8veEO1uP4oaF9oDfO6n4lRvc5g6MzREDmbfgv7llxnjIm1AJwYDBhMR0TARSgfX4vvHjUklSUpypeihu/mo01scU4c6+bcd6+VzN5oaovIkdJM4I31r+E5zf/GZXJDYyNiSSu6vMAJvabmW5/wSaVSsDl9QbLIiDlUrIQASFAWTgockmCgCCwfQjUdogOhUI44YQTsPzL5bwa0mJtDr4UmPQX9ovRv58H+9lT8eCDf8SVV1ybTrlwfEElaGoXLG3fFbWwvV1zQU9orBwEVHd3Kk2n19mA0I3EeD26PLlPylOJXCmdgDpMhtjca7ORal6b6uhOJ3I9nPj4qmN8Zn8y1QPMTXVt0R+shY2D3M5ORUAI0E6FUw4mCAgC2YLAm2++idNOPdU1yHOgFXSHc84r0PrtC2fOGAxsXYQPF36Obt27c8qFa5M4p+OuzdxuYTcXQadaVbiaKK/Hl9vLK9V9ItWo1NNOue0sCEyXIDGn8X53yBvIxxEjTlXVPg/3AaPonXLqTrk818VK3Y7wqTYbPH7KIDPztWyZl3Id2YOAEKDsGQu5EkFAENhJCFBEKJFIYOL4CXh7/jupcm790LNg9xgKzL0W/3nx/zB5ypk76YxyGEFAEMg1BIQA5dqIyfUKAoJAgxAgEvTB++/i5FNGqf1JI6LrLC05ddxIvPjS6yjIDzToWLKTICAItDwEhAC1vDGVOxIEdhsE6mpQmvlaNGbg0ovOx9PPPqOcnzWdjfg+/uRTHHXkUVLrvtvMFLlRQWBLBIQAyawQBASBlouA7eCnlT9iyJBhiIVCILns1Gln4dlnnoI/IK0SWu7Ay50JAvUjIASofoxkD0FAEMhhBCgi9Ovf/gZ33flH+P3AsuVf4aAD92dxtJgF5/DAyqULAo1EQAhQIwGUtwsCgkCWI+AApWWlGNB/X0yaOgmPP/oYdM0tmxYGlOWDJ5cnCDQdAkKAmg5bObIgIAg0MwKqHJpUPw5eeOEFDB9+DPbq3g0OOQM5JuARoWa+Tjm9ICAI7HoEhADteszljIKAINCECNQURis/GjLro1YKuqa8ZWjL7MnZhJcjhxYEBIEsRUAIUJYOjFxWdiDgmtWqCqIMq/20wZpywa25mKrX6lxlMw9YxyJMXa7JtdizIfbM4yzNJm9i1SKAvOVoNafFXLZ6EPDGImNMUmZ6ma9lKZCuQSAZBtqOzi3KlHUg/YGInVvez+7IKXNll+PlwP1lKewNv6ytYFynOaM6Kvcrcz/LW2Rgve8HtaNsTYyAEKAmBlgOn+sI1LOIpL7oaD8/wgkLxeVBVFZVIxSJcQLGsCzuLcWNH7fY1PH9cGBS9ynN4YaTRG1sUMm2Cdu1+acWALptcR8mMB2ixpBCgho2w2zo5CxMuLrOxA17X/PvReOukXkRr5o6N2xVTUT90GwDms8H26bZQmX+Pt6X/u7oAXDYS7YdRoD6uNa1ec1Yqe+qt5GvNeFuuT0+NE2HY2uwHdULzTAMJE0D8UQSoaiJ8sowyiurUFIdQyRu4MB9e+G4Q3ph1LGHw0eEl5O3woJ2ePAa8EYhQA0ASXYRBByHehAR6ai5pXodwUFFdQSby4KoCCcRNywYSQsJ04BpmrDdFgveuz0ypGtEfHz8BanZbp8jPpemCBFHetR5Lf7d5Kd+IkVEjrh3kmxbRYD7RtGi5DbvpB0pyubjgdsaKc0uQGlB1XWdr5lSeRY1anVJkYYAHJu0TG4ESM+4J+p6T320ZGsUAh7ZyTyI6kfmtvkgUsrRYY17lfFn29FhUusP20LMshBN2IjFEqgMhbCptArr169HddlmJKJRdGyTj5OOGoJxJx+NQwb0Q2FrV6AvDzeNGreGvFkIUENQkn0EgdrEx/3CMy0HoUgcZcEoKkNJxOFD0tZg2GACFLMdWCZFdbYWSbLVFyc/0QcAK6me3ClMTv2pnDz47ASg+9Q+OkWH6PnQgibkp0Hz8tn7f411q75nEkEbRUt677M/ZlxzZ4Pe35w7qT5YNOwqIqAWWZUdsXUfdIoAaWpuUCd0ijR6G6VJyfhRtsYgsO0IcLqHmRtpo4iPTWOmI2EYiFlAKBZFRdBAWXkQRRtWoGLDTwhtXgvdDOPYwQdhxrSJGD7sMPj9NFY6Uo1jpRtvYwauQe8VAtQgmGSn3ReBrX8BGoaFjVVhFJdVw0QrJPUAEhYQTZqIJ4G4aSNhWDCpUSSlJEi5QQuVF1bXyYfGhkXuxJYDigY5tp8eG13XYiJA9PTvh2OphBjFizhB5r6XQuyybQMBzcZ9l52KDT99lZEutNFzwKG4/uE3sj6CRnFAWwtAZzJMzVpt2JqPKbBKcyny46M+7JT6IgUZR70sXoRTc00myQ4hkBn98aI+NVLZnI6kzyA9xNgwHRtxw0bCdBCOGigPGSjf+AOq1v2A4MafUVXyMxLhKhy+/0BMn3Iaxo09BZ06dVIRPPehStT5OzRUO/QmIUA7BJu8aXdBwO1VDfVYppgLkZyK6ijKq8KojDuALx9xW0MoYSKWsBGMJhGK24jQF2HSgpV+OIRmu6Fyx3Gf7P2sSaF0VmnJeiQTCezVax/AUT2qLJ3SGCYcXz50OwlHy8OPn7yBfY8ai4BmsTBWtm0j8PwdM7Hhu8U1xKc9DxiKab99JuuhI35LER7bNqH5dOiUTuUIoRsV0sC6MTWDfJwy9WkWa0+UPkw0QDtrkOsiQxyxsW0YjvvAk7QRDVciVroeFUVrUL1pFYJFKxGt2ATbAvbs1hlnTj4ds8+chn59e3LHe5f7qJ8sjnaITkk3+501cNt6PnLqVmbuglPLKQSB7Ecgs7qLMlDV4Tg2VwRRGbVgIACqzYoYFoufqyIGqqMGgnGbf48aNiwOiW+5CKmPnQ5NV4uV7nMQLNqIl28e5UZ/qNJLSZ1N0vtopCPiZQ89hpyMky97iCNBlAKRbesI0KI1748zUfTT0ho7dRswGKNuemYrwvTsQdRbdIkEUTTIgI8F8yyq15WWiSKI6SgQRYVUSpWIkUQIGzeWhGXmlmmxQJ9rGgc7GYMZCyEarECsqgTB4nUIblqJquK1sJMh1gC2b9MWI48/DmdPm4RjjzkCgbw8Pix9M7DCj0Tunq5ItD+NG7TteLdEgLYDLNl1d0RApcDCcQOlVWGUB+OImz4YWgBJ20Z13EQwYqEqZqI6ZiEUN5n4GKbDxMer/lJP8pTCUBhSskItbvTFR9U6FsKlG/D6r8a6rymRLoXFeZFTz/z8nh6Hn4gTLnuQRdOUApFt6whQCvHde2aidMWyGjt12XcQRtz4DPTUopOtKFIM0o+1i17HJ4/foOYA68MUyVENXv3wOyZM6Dhi5q3Y57gpJKt3U2SSIm3MyNLntSbpMfkzyFEfw4CdiCAWqkK0qgSxsg0IFq1C1eafYUSDsM0kAgE/jj3mKJw9dRJGnDgc7doUplOx9ESTElOrq9yqnUZjbkLeu1UEhADJ5NitEKhpw5NKcG0Vg5hhoqwyitJghCs5bK0VktAQTJqc46+IqZRXddxGNOkgaZic8qIKEK7Q4pLrrW+UEqMneD8sBEvWIJFIoEuvgZzOKF+xFPPvmYW8Tj1wxt3vQnMMJjw/fzEP/YaNwub/fYQPHrxUHZxXQtcjCDbyOvXD0dNvwl4HHQNNC4DiVaQcIeK14ZsFWPDgpRxhOnTydThwzPksqvZzqb4P0XA53rpzGuIVG3H0RXOwz9AxWLnkTXz22A38nsGz7sSA4RNZj2Lofqz/4i18+thN6Nj/cJx42Ry0ateZU30UoWjuMn1avN7742wUr1xSYxC6DhiKkTc+lTNzf/Xnb+DTf9xIdYDQHbJC0GuWuLNBkIPBM3+H/YdPyhBO+905qBymiEyrakY1L2le6I7fjRpZbBXAVWdcyKSE+VTJRBuReCJWXpm3R7I88XWqPN/1xSI/q2yXqKUSIBl94TzCox4wvFQigUV1mYBlWTDjYSRj1YhXliBYvhnVRWsQLFrNESDNSsC2HezdfwCmTx6Ls6aega5dO6c0PjWNOnNmCrbICxUC1CKHVW6q4QioKE1a4KjK3YnEhMNRbKwIoypqwtT8sDTy+XEQjBlMeEIRExXxJGIJCzGK+liqwoif5Cg07kZ9tnUtStSqdAR5unqy5MUNNkp/+hLv3DsTBXvshcn3vKOIkqU8Ragk3o5H8dyVQ5VBolr/UhECpcvUMP6+BShs204tbBQpgIOydT/i7d9N5BTa4Jm3Y+DwKYBGfdJ1XvioZHzhI9djw7K58ywKEgAAIABJREFUOO0Pc9G+U18Ey9bgtVvG8K30GT4Nx86+ldMrfi2JqtIivH7LKHQfPAYnXXwP34+3UKbKhRs+IDt1z1wnQDQeHEn0+Tnd6WH77cIXsezp27Hf2PMxeNI1TDipKsxH++g+LHn5Afw49zEOKVDMyFOUkFqIVvEjLroX+wwZy+O9/ptPsGLBS9j01Tzev33/oTjo5LPQb/Ao1qfFSjfi1VtGMxlgYuvxbVdjRFNt5I3/Rud9D2VSTKNv+mzoFqXpsjsCRdfrfVbp34roqUgrESCP+NHHmu7dTERhxEOIBUsQqShBqGQtqjb9jEjxeoCJj41OnTpi3JiTWOdzyCEHqyCPVyZf6+dOnexysO1GQAjQdkMmb2i5CKjKmupIEqVVUVQGY0jo+TAdP+I2UB1NIhizEIyZqIyaLHSmSi/DpOoPeiAnxqO+RD1iUx9WShStokAeEaMUB335bl75P7x3z3Tkd+qDKXfPU1EaVoIQ8TCQiBt44YrBKOjcF1PuelOF5jWTozgfPHIdNi+bj5OvehRdDzmSIzeqOsiPpS8+gB/feZTFlnl79MTk21+FXlDA984LrgYseOQmbFj2Nk6/60207doLwdKNeOvmMbDcyEHf487G8Jm38LVEOHU3Gl0PG4WRl85JGfWRR019EbD68Gns33OfABEhJvJjAT4iyoR4ACsW/BuLn7kT+4+5CIdPuhoODPaLov2IwP/8xVx8+vh1iox7aTNXW0Ik6KiL5qD/0HHYtGIp3rt3umshrdJrzKM1oHXHPjjqgjvQukMPJrjKmiGdp6EaRs+JeuT1/0LXgYfzuYiEmVSoqNQtWb95USCqpCPyk/L0YfNJHbZhwjETsJIRV+dTinDxOlQXk8B5LZLxCGwrgYJAAMcfexRmTj8TJx03HK3y88TNOctHXwhQlg+QXF7TIFCrIwWfhNJdJZUhlFbFEbUoXRRAwnEQTdqoiiqRcyhqsM4nbFhIWg5XdijfD6UVqL3VGwGhtBUZ2fnSFTuamzcoWvUV3v3j2Qh06o0z7p4Lv27DtPzkNMQLjZlI4rmrBqPVHr0w5e65rjmizaTko79djc1L38HwKx9Fn0OO4cui12OlP+PVX5+KboeMYuH1pqXzMGzmndjnuIlcQUQpNiq3XvDwNdi4/G2c9od5aNu5JyJla/HazWPRYZ8jkN+hI4qWvo2+x52Jo2f+CqGyTXj9ljHoMWgUTr74HiZzROoo6tTcKZBcJ0A0biryR4uxzd5PFOH5acFzWPzsHRg45hIMm3gZL9RskOBqg9YsprTkDeg+aDROuHSOa7HgU07jrqKM3vPt20/gq5fn4JiL/qQiPhSFjEWwYslcbPzqU4y8/E9c2k0eShqT/Riev2IoL+zTHloKX34Bl+BTRNLTxuTpDkdQc0Wf5n1uU6k8z1bANmFZDqxEhNNd4fISRCs3o2rTSgRJ5xMsR8IyEfDrOPTA/TF10nicOno0enTv4hLPuvmPpMCa5jt9R44qBGhHUJP35BACngYn/WTHT8We5wZsJA2HjQzLqmMIJS0kQVEfDdEERXsMToFR5IdEzqTzSRgmDNvh/5T/SibxSS/69ZIfRlG1aPDM7lLVYZqDTSuW4717ZiKvcx9MveutGik1ihwlk0m8eAU9dadyEmpcMp7SJ973EVq17QrNbZ/w5ct/xndvP4ZTbvg3L4Tv3zsLBXv0xOm3v4pAXgGfw68B7/31Gmz8cj4m/P4NtO2yN6rK1nMUoMegMTjqrF/i/b9dj6pVi9Fn+Jk4fPQ5eOWW0eg+6BSceOn9rEWi8zU0CtaUkynXCRBFAjklQ+1QNMsVvmv46aP/YPEzt2G/sRdi0MSr05gTKff7seaL1/HJo9e7DVNU3JByMYfPuBX7Hz811WtuzaK5+MSNFHXeZxj6HTMalu2HT7PRte8haN97oIosWXFoeh6MZBzPXz6I6A6mPvQFAnmtmZCRPo02IkoJjgK55fnZnQFjHJSPD30O1UzklKNtwk4mEYsGEQuWIVK2EZGStajevBqhsg2AmeDPfe/evTBl0qk4a9JE9Ovbm3FR9evp752mnN9y7MYhIASocfjJu7MeAfcLLiVyrPnFVBmOo7gihIqwAVPLgwUfoqbN6a1gJIEKquyKUboriZipwbRIBKn6/ZAglR2Z68DA+zKtTwPBmhs6Bi0y/O90dVjJyq/w3h9JBN0LUynC456IKptIy5NIxvDC5UO5B5mmUTUZkTF1MR33GYohE69ClwGHpa6OIzU3j+MvZ3Xl7qYBw6b/DvueMNFNg/nx4d+uVRqgu95Bmy49EStZg9d+NRZ7DhqJEZc+gFiwAu88ch2qVy5Cx32OQNWqReg2ZAxOvPi+lP6HJdDNXGWV6wSIDDIt1ra72jImt378tPB5LH36Dhww5gIcPulaToH52PywgHuBrVoyH58/fi0v7mqslSB/yPTbcMDxU2AQobJtJMPF+Pbd5/ED6YVc8swO0q6+5/S75qFdl25sxkiVilYshuevGsZz7oyHPkdeq9ZMyoikMQFye9d5feuIHGXzlvnwwhWZlg3LTMKIRRAPVSBaWYRQyXoua68uXQs7EeZ92hS2xjHDj8Z5Z07FccOPQSBQx33WLOliGCT6k12zQQhQdo2HXM1ORoA7TLjEIZXbB9nTGyivDqI0aCJh67wgJG0fQtEEe/lUxy0V+UmQq7MJanlBTUoNSzEMVcJO4lK3LLlOEqRSStvaKN3lVc/UdJq1UbxCaYAKuvTGlN97Gh8SKivaRSLo568cyimwCXfPR6h8HebPuQCJsvUYOuP32G/4BFg+aqSpFqclL92PH99+VEUF2CU4vdDl7dEXE373Ivx5raHbPrz7yNUo/vJtnP6H+WjdqQei5Zvw35tHo/vhozDysntZKJ2oLMf7j92AyhVfcBSqx+AxOPHSe7nSiOtlMiprdvKwNvhwuU6AKJVE2VGlFSPXZ4NTnSsWvoAlz9yKAaMvxuBJV8OvWYw5zUfShxEB+vRv16Pb4FMw8pIHXH0ZaVyUozRtRKI3rfgKqz97HX0PH45uBx/H+qJgyc9Y9sqD2LhkPobOuB37HT9ZVX5RaisRx/OXEQECzvrrImj5hSzw9T4T/JME2W7FWHOnQOubKCkCZJlMfMx4FMlIlSI+ZZsRprL24tWIhyrZjZ22I4cehvNmnoWRJ56Adu3bqgcg1gv5OPqTMjP0dHd1XIQQofpGZtf8XQjQrsFZztJsCGSWoetIJE2UVkdQUh1ns0L4WiFpA8EkefiQzifBAudIzEYkYSNOT7cWNTZUAml6nladuRW5SUV63NYDtW+z/jQYCZ5VSwPvSZoqqOj4qRTYHr3dCBC1yCDzRdJ6UCluAs9fMRh5nXvhDBJJOw7CJevx7pzzEavcjEGzfov9h0/lawwVk/bndDZRPPGSP3NTTZ+t87nfefQ6FC17G0Nm3o59j5vEbTZIA7Rh2Ts4/ffz0LbrXmzu9vqvTkXPw0fg2Msfgu4kORIRC5Xgo7/dgIoVX6D74WNw0hUPQLPjfJ3cmqGZIwC5ToCI7JqaA79DmjSKT6oKwBUL/oPFz97KGqAhk65K9wKjUnfbwMol7+Lzx65JEfTMJC3Nrv3HXIjDJl2N/739JL556T41bYmzUmNPV+xMwvkRNzyDLgOHsjia5kvSCOO5y4fwvlMf/AJ5+a3gUHSI3My9FJJGczr7K8D4nk2Dy9qNZAxGLIh4dSmnu4JFP7ORYbi8CBqVvzsmevXsgUkTxmPaxNMwYN99tvKNVvP7pq6dhPw022KwxYmFAGXPWMiV7CACipio3HsNcbP7C1U7UTPSqlAcRVURVEdsGL58WLbD5euk7yE/n+oIaX0MRBImElTWTmWvW+qad/Aq634bHd5nOVw1Q4uP30ki4ctDwLbx9duP46uXH+QUxim/fRUde+2TSpURuVj/zSIsfPBCJkRjfvMfdOq9L6cqPn/6Nvy84AV+xj948nU4dNQsfPKvu7Dmo3+h2+FjMOKyORwJcGwSxVpY+MydWLPgOWjQMeKGp9Cmez/MvfNMJCo2cLXQ3kNOwaol7+Hzx65msnXaLc8gv11XJlwU7fnilQfx09uPYo+9B+PES/+E/A5d2JjPAlXBNG8rhlwnQKSnorSSxX48SY7ckavT/EduQumyuWjXfzBG/eLvQOtW8DlUAai8l75+6c/4et7fXeG097nwqrz8OGDMeThs0i+YUK37egHWfLkQ6xf+K5VC7XP8DAwYNgqdBwxyDTypC70PZSu+wPx7z+XjHn/V39HzkKN36udhew+WqTPL1PWp4xCZUyXozO/cUDBHqKi9DCyYiQSS8TDiwUpEyjciXLIa4c1EftbDMpKM556dO2LS6WMwddIEHHjAAXWnu7b3wmX/rEBACFBWDINcxNYQyHxaquvJqfaTbeZxVAqejAoNlFRGUF4dh6HpMLQ8xEwgHE9ydRelwyjqQxGhRNJGgtJdNulxml7BSfeknuoN16jO03rk8VMnpZooVZHUNORR80vyLNKpGN3Pt0okRF2lig7RlzqRGlo409Utqo0ClVNTcoo1Q67JG6mJ4JBJoupirarRlCeQ7ZB4lszx3IatrjcKR6scg6NhtLhY1JuKfqeeVXR9lIxhs73m33KdABHRVd5M5OGkVFtkkkkRQF7gOcdLFpdJ2E4ejz+lHnXXiDLT48ozp0yXeXud5W0eL45A0thCpcnoJwn02aaBtWlpnZqKIDZ/pVem/igz2kr3SJ9/+kTQT89riz8nlgnTSMJMxJGIlCFSWY5w8VpO/QWL1sCIqPYVvoAfRw06FLNnnoXTxoxCfh59HtzvhKb/amj+D89ucAVCgHaDQW7Rt+gKDSnC43MNBL2nPyprL6+KsKdPhATMej6XrlPT0mDU4bL2ipiJWNxAiHU+YK0PLRqeyLmpIxieXkI572rsJcTNLElvpCvjQvo3LX7Ue4w6xvPixGXmSg/C5nOaBtPxqad1fuhVrtGsFvIMEnlhpAWSXqenYxJfZ5yT9rdp0VMLouf4S5U9xAhVpZpClzvYc9NNFUXi1xxVZq3+rnQRzU2Ecp0AEcFVQnKbU7GUUVTkM+B6R5E3lJqz3FSXiC/PI6rEU2NJUUy/a01AUU1N93N6kt6nXJ9pLJUXFRt5EtHRHE6P0qZ6i7npN5pjPAlqGog213dMpoi5drd2r/UMpbg0v8apLscyYMWiMKLVCFWWI1qxgSu7IkU/I1pdDtNMciXbkEMPxPhxY3HauNHo2bNbDZ2P7doCNNc9y3l3HgJCgHYelnKkXY5A2nVZmfyxApM7pBdXhrlbe3WSyIwfhuZHhPp2UbQnYnDvrlDMRthQ7SvIzNAzQUtHTpr+Mc+rAvM6dytC4nN7e3M8h8mOetrPtOZXCxA9r9OTOpEf9gmiL2e33YEyV1TmiXRPtEBqoCgBRWjUAqdSKvSUrPZl0aoWSKVTyMzO0JTxIml+iDhxpQ8tqKzzUGRNRaaoPYOjtEU+1SFbqsAa/6EgUsxl5j4iLop8KNduRVQpnUN/oxQYpR2pIkw5GdfU4XhkSjkcE01Wjsck7ldEn6oD1Vzh+UZRPP48KRKmIkhpMkSGm6rdSfNttQmQcnZOp7wMSivTjDdisEwD8WgQiWA5YmXrubqLXJyrKzYDRpTvr3OnPTBxwlicN/3sbeh8mu9+5cw7FwEhQDsXTznaTkZgW4JBFf5XQWlvv1AsiU1lQZS7Ze2U8oonqTu7g6qwgeoY9e2yOApELSyoW7tF7Scy0l3qyZcWF3qqVhVUTbVxxEdXkRylV6ArIaEzRW50jq7w3zjlYHC6KdWbSc+DRg7Ajur35Fn3U+RHuVJTKsuN2vj8sO0k933iRY/aVbDrs8nHoxQL65FcM0RVfaQiClRdxJEn2+ZIgumY0HVacMl00a1Ooo72mtKo6Foepxm8BbSpsGvIcXM9AqTGRrUW8cw2mSTTWFEak4iKTinPPGpAQdTHNUNU0Tcvwug13vWsFmj8aqeX2QWcCS4J/N1Gvezn7BodUsqT5pCPon30ucsOp291b8o+gj9CHgGilB59to04zDiVtVciWlHMPfeCRSsRLN4AKxlmM9P2bVvj+OOOxqyzpuGIwYNQWNiqVmNS97iejkhK2hvy8cv6fYQAZf0QyQV6X2pbq6giETCRHOXiHEXSoahFHpKWhWDcRjhqojJioZKIT9xEJGlxt3ZOG5DhmWt/T+fxwubek3ZTVzGpL24HlqnB51df5KodhWpeScRDGbWlRZyebogjL1QanaoOsriCC5aKIHmLHC1WTIS0JBwiTURO6L0+vyqRJ0G0N80o3UZP9vTkz201VAf7zJQYK4oo+kARH1ow3fYLVKXkZiRVWsbVXjTnDM51AkTpToKZxkz1llM6HCalKT2KyWlRH40lexwQgbGgWxShMd10Z2pv18LBTWOlj6IaoBJp4kijo6odqVFqao6liZBKn6pIUXNuXv8uns9E/D0jLNL5WElOdyWjIUSrihAuXo9g8RpUF63lhr+anWTyc+wRg3H+OdNxwvBj0aFDO9ZM19fCjD+3KdPD5kRAzt0YBIQANQY9eW+zIkBfv6Zpo7w6hM2VYUQM0vm0QtLUEDEtRGMJlEcdBCMU9TEQ5m7tdqpbO6cW3BB+7VD6rkqDKY2GajVAT96KrKinblrxiIiw6JiiNqRloNWQoi2u0NjTfagOURYvhPSaJ5DlVJcrTiYdEelBWNNDug8nwZEfiuRQ9ZgiUqofUibp9IwX2feIF8h0Q1Y6DpEdjmG5GUMvmsbLoxghNuozojyfPA8gFeUgwqkIqxIo87jwiq3SospZnNKdpPVSlglMbty55UWD1AOF0nax9kv3xPEukaCxZiG027CXU2GUOiUNmg+WTuXhzU2ACId02otTvaTzScSQiAQRD5cjWLoJoaKfESpeh1BFERwjzuSuT5/emDBuNKZNnYiB+/TNIHO1UuvuCG4RjfbYfqNGWN7cnAgIAWpO9OXc24dAxhcOiZXD4TCKqhOoipKLcz4bGpLwmaI8lVEb1a6RYThuIJYk4kMkgogFRU68ML9atZX3jtoy+3rV7+OzfbdQ196esSGRCRIRK72O6uZOaSr6gic9TSAVqUobLHqRKq+Ki1MXLvHwqn6oKze5CXtP+Jy68qkyeBVhSjdBVdoRJY5WOh8VZaIFg4XNmg0/icRZ8Gyp41oqPeM1UmWBNpvhZUeK5L0/zkbxyiU1oO86YChG3vhU4weviY/gGSBy+lL3q7npdjthXRDpsoj8pMTzaQKsND1KzJ5OE7l6LRpf2+R0JVeO8XRTEZ0thPlupaL6bKTFz0TEmtvp2WtAzNVgbrrLiIVV+4rKMtfIcC1CxWthGxF+iNizcxecOmYUJp82BsOOGAR/ba8qF+C6+E3NVFvaZLWJp4EcvokQEALURMDKYRuGAAlvFclwow7u21J0pMa3kHoyo7L2ooowKsJxTndZWh7iloZwzGQXZxI4V8UshOMmoobDJa3cnJGjI2m9UDb0qqofJYoABKgtK2uB1NO30oUQyeAneDJkpOoeR+encloUieSQWIPSUpkVZlRC74ljPTGs6dO42aaXYvHEzV4kQVV6qSaaXlWXp03ZFQSxfoy2vkeup8Dqu3f2CCIyyiZYipAQuSeS7yMtmevDpPRyPvhs6mGVzxViPN7uHGLbA/dD56WVmABzxIeOqYTY3JiV5p8dYDuGnZECqx19pXv2XttC++SSMfq7Mob0waKID3drjyIerka0sgTR0rWoKlqDcNFqxKNh9vTJD/gweNChOH/2dIweeSJaF+TvlOuvb4zk79mLgBCg7B2b3eTK3HSN+1Sb2USw9hNY0rC4aSl5+oQNsM7HsIFwkrx+bCVwjiY5AhRNOIibKt3FzQ1djUCugaoiABnEje326X4UsdG0ALg7hy/J1VcqOaIqhGyfIkU2lS67zR69yBI/8bsLjVf5Q9EjigpQ00syMjRo8eNUmYqKeVEEJRCnNEnzl7nXN54tngCxSF1FcCjd6JlTqjlDrJ90XsqjieaGIhSk7VLVhZx2BYnplSM5iaCVeJ5+KlJFxIlwpBQrpUzZhsHZec1OVXrOjXrW0rqpSjflfq2iVEon5xEky4jBScS5rD1cVYFQ+UZEilehumg1wpXlXPbu2EnsP7A/ZkydgtPGjEHvXt35WJLBqu/T0/L/LgSo5Y9xVt/h1r6E0qFmG4YJVIYiKKkMs6jZ1AsyytqpZ1cyVdYeTVqIGVbKz4dLx93IT3oBV5Bke/RCPQkT0aHoGJVl+Vngqjp7U6sJEn4qTYYyTHTL3XXV/4uf2F2HaVXLlc9uQvTU7OlFuA+ZG+FRsmtaBNWiyT9djVS6dNrzhWHjotTfs3WStXQCpNKVyoiSCAsRBdL+eB5P9HcyOiAtEI21Ms4kmmPz+GZGWFLVXm4alJRo9D6eW141IhEj9gRS86SxPlmeoN+L+tTsHeYR7XSKlj+3pIGyTRjJBMx4CNFqcnEuYhfn4OZVqCpZB1gJ6lqMDh064LSxozDjrKkYctjBKauMTIPIbJ27cl1Nj4AQoKbHWM6wDQTqIkAUlSdZA305hqIGiitDKAsluGEpPYGSizNFeYKU6oqYHPmh7u3U1iLJ1V3qP14MMkS4dYXas31wlDEiOfdQFY/nCqw8e8i6/9u3nsTqj59zS+h1DJ15K/odcSr8+QUcBQqWbcI7cy5CrHw9L3xel29FBjVubTHtD/Ow+JU/4ce3HlOuQvR4T9ElNktUaUdqdHrCJfepaBS3wHAjd/WVyzQzwC2dABE5iRetx9fz/olVC/+Px4/uefCs29B/2Dj4C6icW8faRXPx2ePX8wygiA5XepEzuEO+0kD/sRdh2IQrseTlv+D7tx9XDwju2KdazDhA90GjcdJl92WUne8cEfTW0tGe07mKEimdj2nEYVFZe7gasYoihMs3omrTCgRL1nLFF91/21YFGHHicEw8fRyGH30UOrRvmxHycduzcAVkM09QOX2zIiAEqFnhl5N7pm4eEkqroCGSsFBWUYXioAHTprL2AJIWEEwkOd3FOh9ycI5SxIeMDB2YJPZNF3SrMLdXFuueIBeiPpmzwouEebhwBZDugxkP47VbJyNevl6F8sm0jhc19e6jLrgPex8xltMaL908GrGK9elGabyHiirld+6FyXfNx5ev3I/v5v5dPdF7NfGcI1PHEwKUnZ9VMx7Da7dOYILLWmhe1KkSjCI8Do6+8H7sPXQEghWb8drNowEmruoBQ/1LtTMZMOZCHDHpF/jipYewYt4jJCFyc6RKB6Qmlo1ug0bj5EvmKJ8gJuWN7fXmVVypSrca3wNulJYjPlTBmDQ46mOEqxCrLkZ1+SbENq1EZdEaFj1T9Rd9Tg476ADMPmsaxp92Kvbo0HbLHoHuSbao6srOIZarakIEhAA1Ibhy6O1BQH0RWrbO3dqLK8IIJ00kNWpaqiGSdLhpaVWUIj4W9+0i00OKBrHFPWsI0v2vvDNvYY5W2yytmcu060dI6ZdUvzAihwE2RNzw9Wf44KHLMGDMuRg6+Rql39B9WL34dfzw3gsY+4tH4RQEOGLz8k3jeIEccdOz6LLvwW7Hb8BPXIfKpd1oEEUTiFyt+uBF7jQ+bMat2PeEM/gSJQVW/0g1xx4b/vcxPnrwIgwcewmOmHBVyo5g5eJ38N0Hz2LULx5DXr4f1WUb8MbNpzGJmfqXpQjkFbCImQTU7CfuWDB9PvisONskUHrrp49oHtyBIdN/gwHHT1ZieyI8lmqHsTM0YHSM9GdVESCvKlH9m9LZSVjJOJLxKGJV5YiXbUB10SpUF69DuGydat9hO+jTszvGnnIizjpjMg48YL8axohbRIIzDA2bY9zknNmBgBCg7BiH3fYqvGADBWqqwjE2MqyIGEiSAZvuU0QnTtVdqrKLSFAobiFhWrBM1efIS3llanyULwptaU8bXsgzCFAuRIOUCJpcmFWjUk4JODoqN/yIuXdM4KdbekAfPOM2+JjIAIV7dEWPg08CqH0FdDx/4yhYlRtUuwoGgUHDGX9Zivz8QuUZQ73DtAATqR8WPoclz/4Og2bchv2OO0NE0Fn86axY/wPm3j7FTW8Cg2fdDh9bFvhQ2HFP9D5wOJfJh0vW4rVbxrGqh+0MmF3o6DF4FEZcPEfZGVCkxeeH5ZjQbD9+/PgFLH36Vhwx83bsM3wqkx/Pd4hiP6Qq8zRiOwpRZhTGi9Z67SxI58NNS+MRRKtLEa8s4vYVlZt/RrB4nSprt220KWiFMaeMwIWzp+Pwww6Bz08Cb5rm5KJOVg90ddy5tUY0iJ8nJAW2o0PXIt4nBKhFDGNu3wRFckqrwigPxtnLh6q76Cd1a6+OULpLdWsPxg0kDOXinCR/Gu5knvkE6fUx2pLo1E6FZZKhbEbP68qtun4luK8ZO/7Cxvcfv4gvn76NFzSVpSCBqvLqOeaCe9F32GlM/1745SgkKtaqlhm8bNFuOqb9ZRECea1T1WLcQR4GVix4GYufuRVDZ96GAcdPSYmkpQw++2YKNb39ccFrWPrMb9yUlfdDpaeOuvhP6DtkJBOHN349Dg5NFA62qr93GzIGJ190X40qPzbhhI4fFryAxc/ehiHTb8PAE6a6vePU/FLVgWk/qh1FpkaKlw9CESal80kmkzBDZYhUlSJUsoE9fai6y4hVwTEt+Hw+DD58EKZPnYDRI09Ap04dazzwbMupemdEr3b0nuV92YOAEKDsGYscvhJPB1CHINKTD7iBB75J18yNXJzLqoIoqowhZGqwfPlMbqhHF6W56L/yqIVILJlqWuqVtatqEWXa1pI3rtLidhOkDKfqLGVIaEXD+OSJ36LXsJHYe9gorgQzE1F8/uIcrF3wHPYcNAYjL53DabOXfjkWifL1OOXGZ9G1/8EqlcEmenkq+pNqtqrYx3BGAAAgAElEQVTEzd99/DI/+VM0Yf9jp+Q0vBQJnP/HWShdUbcRYq7Pn2QyjoVP3oR+g0eh79CxHOEkfdji5/+Enxc+x6LlERffj8rytXjzltEs5Zn+4BI4+YWqzxwXG3jFAkRsiOaqsviVH72IL569A4Nn3o4DjpvI84CjPuQnZKm2K3U9WGROmLS3kHooqctklCvZiPo4DgzD4N5dRqQc0eoyhMo3IbR5LZMf8vcxXcPDQw/YD7POnIIxp5yIHj165ERFZ05/kFroxQsBaqEDuytvi3XL3gm5kY5LSjKqLFiLTJEK+qKzgcpwFEXlQVQndZg2NdjUEXWruyjaUxk1EIwlEU3a3OfLsJBKd6XujX1KWjYB8tmAqat2E14EhsL+Rd9+hg8fvBgaPYVn+KPAreyh6E1/Sl/pOl66YQTiVZsUbISXV1avUfNTYNxd89CmSw8uj6cF6vuPXsCyZ25jAjRweG4TIFp0iQCVrVxao0t45/6DccpNT9e7gO/Kz9GOnGvzVwvwwV8udzu5gyOEbJPg6teZxA6fgGB5MV67+ZSUqJ2jgBki91ad+mDyH95S73O7wP/44QtY8uxtGDbrDgwcPonJj7JaUIaLno9Ufdet9vTaVSjDRa8NB7fxIPG+acE0EjBjISSqyxCr2IyKkvWIbP4J5SUboVtxjgy1b98eo0eNwOyzp+KIwYelqtFE0FzfKMjf60JACJDMi8YhkGEb7wZ3Ul++LFvxcu/8hUzuzAbrfIqDblm743PL2ql1BRkZUmWXgWBCQ5Qqu8wkmxl6RmheOSydhETPHtdq3E1k77szm53ywuEY0DU/k8Fw6RqsXroA37x8j9vnyUanfQdj4Ilnou+wcazpCJVsxPz7L0SsfKOq2HFJoyp3Z9UzTr/rTbTbs6fbRFPDJ0/fhXUL/g89Bo3m0vdc3iiC9s4956Lkp8Upkk5TVrXCeJIjZ7m8UYQrXLoOK5e+i+/+o8aKiE3HfQZjv5NmoN+Q0azTWbPoTXz6+A3KBsF1tvRsEehnXqc+mHL3PO4xp+wjHHzy9J0cTew6eDRGXPon2LYfAS2JpKMjT7NVQ9Z6nj9qGmhmmmkqYb1B3UhNA2YijESoGuHKYkRL16N64wpUF6+FFavmKGa7wjYYfuxROGPCqTjpuGPQpk2b1LAJ+cnlGdy81y4EqHnxbwFnV+kvsudT/1O/qY00JSrqE4snURJMoLgqjBh3qy5A0tARot5dEQPlYSprV4JnMjMkP58kNf20jZS7sbLlr/mNmwtC5sYMMvfYoqdntwFlGlvS8xChMflvPuqRSl3cyTiR0iCan92cWTTNnb2VFaKPXuMUmNIReQ687AbNSOfDp5P1QM3+aI25h+Z8L93fO3PORemKZTUuo8u+gzDyuidzPnXCDwH0GdED8IHmgo+7x1NlJDe9ZVsDVR3ptZwxHdVXjCu63GamXi83x7bh85EjOD1gqF5uXIVIjsyewaIPSMLH7VPq+/zV5b3FRQvUt8syYFN1F3drL0GEqrs2rUKodC2Lni0zyZ5F++/bHxfMno7J48ehfbs08anLQqO+62nOuSjnzj4EhABl35jk1BUxHXG/XPmLjZ8e3degwbBsLmvfWBph3x7HpwTOwThQGbFQGo2jKmKgKpJALJqAmYzBTkYAW4XxybM2XR2iBJjqMVeF0ut7As0pMLdysey5ktGwlMgLP727WBBGXrsKWqi4wYFb+cK6aGoLxulI8oZRGwmpbSZG1OyUqr+o07zD6UjVQZ6aoraE9KKOT/9xA8rXfFPD3qhT34Nw9Pn3ZpD13JwpNvV2g581Yp7Jpe1THePZqTnDp0dVE+rQdWp7oR5VuBGqngcdBpKaDkq50hyy9UC667w7z4gA8WeSqsQ4eljz+A1FkIm2ZbOnjxULIlJVgjBFfTavQbRyM3drpyvr3bs3Jp8+DhPGj8WBAweo681IpW/tfBIRauhIyH5CgGQONA4BLwXGJEiVVxMDoi/j0soQ1myuxKYqAwm9AHELLGouDZsorY6jupqcXDcjGiyHFQ/DpoaG1JTTJjGmuqwa7StIsEtPoW7Wgr/oWsIavY0RYAcgzXCN7fywfST8tlMlyz5qg0FLu04/begO+TdTKwy33JnID/X4qnUOxo1EsDo9ydMvJrtsE95+20aSSFIdvkqNmyzN8W4N/3vzUUTLN6SFamQV0LkXDh57UdrpsTkubaecUwl5+HPCNgjqs8OCY67zJrKjysKVN7pf7UNkF9TsQoNukYcWtcqgfSlqS6XjKvJDcULTRwSbyBNFbvkIbLhIf6tPBF3DmoIbqqoPrGUkkEzEkAhXsOYnVL4ZdjLGn/+CVnkYN/IkXHTOLAwbcgg0na7ZjWBxbzLVPLkuF3khPztlUu02BxECtNsMdVPdaLqZqRcJqgzH8N3aUqzaWIUqw4ewXYCKZABFVdWoLtmEcPFaxCuLEQmWwYpHYSbi3NsHboUHERyKXFD6Rn3Net41deg1WjgD4gXGJTVU5u41xaDXCCfVvpL+basmlZ6+g8zsmChpcKh/KgljnXwmPd4i4Rn8ctd3Wk7oyV/TEHBIeE3meJRiy22GSZdfvGo5N8v00j1ECvIKO6Dr3oelyHRTfTqa/Ljs7aQirw5F8QKacoagOUMkhimOmkOWZnPkT/UEU52+KMhHf/dSR/S7nxukEily36v5uWqQm5JmaKZ43tUTgq1z+nCZewKJRAxWtAKmabKLc57Pj6FDDsepo0dh/LhR6N6tay2S47lGU5Ry28gKEWrymdciTiAEqEUMY/PdhHoKo3y+hYpQAt+sLsWyVSXYGPEjoRWiKpZEsGQNqjf9hFDxRsSqSti23oiHYJuqdYP3lOg9uXLDT/6Gc/tSZdyeF/3J8XW5wQNG1MR0FyKNb97i9IXN+g5a+FQaUHd8vMDpRHp0HYa7ANJSRmXL3L2biY1bgUPiU46meVE0IlGWcol2fYVqaywafNFZtCMRAyJ23nxSl6ZIHadra7VOyaJL345LIaKqoiTU20vXlaGl5bk1s18WNdDNc3t/aTwPyAmc+Iytq3+4MR0XF4UQYUR95MlQkH93aD6RfkjZMdB82daW+fmmicVkja7TNmGbRsrFfUD/fjhz8umYOmkC9urRNR3hcX2t0oamno6folnM7GUTBHYYASFAOwydvFEhoDQnP64rxcKv1+LDL1cj6VBaJcYmZrGyzRzpiYXoCdxg4aWVYjEqpSWbICAItHAE3JSa59pOPxOJBArzA9h/4ADMnnEWNy0lMb+3SRSnhc+JLLg9IUBZMAgt4RK2/LJye3u5z5VpFUr6G06+4FrCyMs9CALbh0AN9+faPblqaAolvLN9yMre24uAEKDtRUz2r4WA0gDRpr7YlI0+/+65P7uluJ4DNP2Nv9rqUjEKvoKAILD7IOCluNziCa9f1+4DgNxpcyIgBKg50W8B505JZFkbQFUoLOqpPzXP1Rz0biqllU0QEAR2VwQkEry7jnzz37cQoOYfgxZzBUogWasLu3t3EsxuMcMsNyII7DACtclOZo1h5ndE7WjyDp9Q3igIbAMBIUAyPRqJQEYZvHeklOtsrUN733bChhqJubxdEMgVBJSfUO0Ho/TV09/VF4K4OOfKmLac6xQC1HLGshnvJP0ll+4szZaxbNBXc3O9PFKRoW2X0TbjTcmpBQFBoJEI1OciRd3nPWPD9PNTJmFq5AXI2wUBiQDJHGgyBLYiZE4He2pGiNJd41MMqMkuTQ4sCAgC2YVAXXqfrWmARBuUXWPXEq9GIkAtcVTlngSB3RAB5UhFVnvUDoIcHz3LQ6W3Z31+Che3erFOAu82CZVU7W44i+SWdycEhADtTqMt9yoItEAElPjel2G7oCwWookYNldEkbTI45gawaa7o3td0rl1iEWO5H4EdAe9unRAfp6blhWbhhY4W+SWBIE0AkKAZDYIAoJATiNAER9YOjSfGwNyvWXeWFaKGc8ZqDbzVFd016JB3awXAaL+aYBjOeiYZ2DhpXk4sG8X1SNsa2L+nEZLLl4QEAQ8BIQAyVwQBASB3EeARWckqKXWKkpoP+/LMKa/HUB5slUqB6a6oqebwJNGnxuCOkD3fAvvTg9j/17tXTzSJp+5D5DcgSAgCNRGQAiQzAlBQBDIeQTS7RWonpoiQRrmLirFue+0QpnRBo6ucYNQKrX2tEIcB/Jcym0HvQtsvD27Gvvv1YFURNBVq9mcx0ZuQBAQBOpGQAiQzAxBQBBoEQhwl/GUESfw1rIyTH+jANV2G3V/GkCSHxUfUtTGdqNGmmmjd6GF+dNjGNCrXYZ6ukVAIzchCAgCdSAgBEimhSAgCOQwAjaFceDojqr8Sqt7sGx1BY76px9JX7vU/VEUiKJBpO9hsuT+1CygZ76Bd8+LYED3DtKmLodnhFy6INBQBIQANRQp2U8QEASyFgFVsOW6CjsWPv34PTz6+go8G5gFFLSFY7OqGZpjw2GdkCqZ9wiTZlEEKIF3Zxno34MiRio+JCmwrB1yuTBBoNEICAFqNIRyAEFAEGguBDLN8rz+UfG4iVtuuBL3/3c1MP1FoHU71kerzVVBe9IeRxEhmzRArQx8eE4c/bq3kwhQcw2onFcQ2IUICAHahWDLqQQBQWDnI1DTMdhGImHh9l9fjzmvrEZy2rMcAYJJLoiusU+mttklQJQJ61UQx0fnGujbra0QoJ0/THJEQSDrEBAClHVDIhckCAgCO46AjVgsgTt+cxPue20tzDP+BRQUpgkQ6X5qZbZIGE0EqE9+HB+eb6LPnm2EAO34AMg7BYGcQUAIUM4MlVyoICAI1EYgXf7uNdC0EY3Gcfuvb8T9czfDmPRUDQLE6a7a1e2uD1C/ghjev8BGny6FArQgIAjsBggIAdoNBlluURDYnRCIRCK49VfX4oF5FbAm/xPIK1RRn8wyeKWJVs3BbPVjn4Io3rtQR+/OBbsTXHKvgsBui4AQoN126OXGBYEWhEBG365oNIrf3HgV/vxeENbkJ+snQG4EaN+CCOZfoKNPl3yp/mpBU0NuRRDYGgJCgGRuCAKCQItAwDNCjIUjuPn6y/HXBQnYk56Ak9dq2xEgIk+2gwGtoph7voa9u1IESBygW8SkkJsQBLaBgBAgmR6CgCCQ0wikPIBc0hKNhHDztVfgkY8NWBP/UYMAsREiCaG9FJibB9MsBwMLY3jzPAgByunZIBcvCDQcASFADcdK9hQEBIEsRcDzAKLITTgawc1XXYKHFwHOxH8A/gAch3qBqYbwqc3t+M5syHYwsFUQ8y8MoHfn1ll6l3JZgoAgsDMREAK0M9GUYwkCgkCzIxAMh5gA/W2xDnvSP6D5Gk6A3rkoD706tWr2e5ALEAQEgaZHQAhQ02MsZxAEBIFdiAARoBsvvxB/X14Aa+JjigDZGvsgcrswypnRVisCtF/rEN69KIC99hACtAuHS04lCDQbAkKAmg16ObEgIAg0BQKhUAjXXXY+nvi6EPaEx+DoAVXq7niNULdCgAqr8d5FBejRUcrgm2Jc5JiCQLYhIAQo20ZErkcQEAQahUAwGMS1l56Hp75tD2vC3xQBsgBqAu/2RK0jAmTjgNZBvHOxEKBGgS9vFgRyCAEhQDk0WHKpgoAgUD8CwWAVfnHRuXj6x86wx/8N0H01CRAdwvMNoh4YLIJWBOjdS/LRvYOkwOpHWfYQBHIfASFAuT+GcgeCgCDgIeAA1cFKXHXhOfjXyj1hEQHS9K0TIO99liJA711agG7tCpQ+SDZBQBBo0QgIAWrRwys3Jwi0cAQyHKD5Th2gqroCV1w4G8+v6glz/F+3iwC9f0kB9mwvBKiFzxq5PUGAERACJBNBEBAEcgIBr/HplhfrtnenLqeahqSRxCVnjsPTq3rBmvIP1eqdyr+ILNVqhMreQLoNWA4ObxvEB5e2Rts2eaCmqR6hcmgn9xUuIHMcaNBAr2viGJ0Tc0cuUhCoCwEhQDIvBAFBIKsRqIv40GuJRAKbyiNwAgEU2BYM3Q+f5kMiGcb1503Fa+X7wxn/sKt8dslP7U7wRG4sHeQQfXBhOf5vuoO2+fmwoLNo2tQM6I4OzbLQpiAfe7QvgKb5VAdVIT9ZPW/k4gSB+hAQAlQfQvJ3QUAQyEoEqOnpX99ajddW5GPPjvlIOBbyKQLkBPDx0s9QrfeGvdfQ9LWr8A1HibzoTqYXUJ6TwNEdN4FsgGzLBJwAHCJC0FAeieP2cYU44cAeTH7odZEJZeW0kIsSBBqMgBCgBkMlOwoCgkBzIpAZCeLGpwC+Xl2K4x7WUV2wBzQfmR1qsC0AbdyIj5FhfEhvyGQtrB+yoNk6NE1jWqNZRJGoVxgZB9F7bejwoZtdhCW/aIuuXVrDZ+uqcIxiQMKCmnNKyLkFgUYhIASoUfDJmwUBQWBXILA1/U/SNHD3/HLc+t4eQMc8rvbihqc+La35ybzALQgQ4LMoC+ZAIzZjuc1S3WARAoBWXI13L4rghIN6pAgPc6faAuxdAYScQxAQBHYaAkKAdhqUciBBQBBoKgS2RoCIg6xaX4rjnszD5lh7IN+7ApedpLq+u69vQYBs6JYODurQW3xKM80kKqABIQcX7L8ZD07riFat3IPTzqypFhF0U423HFcQ2BUICAHaFSjLOQQBQWCHEahNfmr/Ho9H8a/lBi59pz1Mw4Hjd6M/bvUWnziz/1cGR2LSQ2TGUaoeSmuxTIiIkOlgr7YO5k4rxcG990wdJh35ESH0Dg+qvFEQyAIEhABlwSDIJQgCgsD2IVBSUoK5c+eiwx4d0alNa6yrSuLiT/dGuM1+TGB0h4q/PNZDx3ZDP3WkwGoUdBERsjQ4+TachI5TWn+CKR2+wrTpZ6Ndu3bpyi8quRcB0PYNmuwtCGQZAkKAsmxAmupySBdK64Gu2Vzi63NsOJpbyZKhZaD9qMjXe2hW64V60q3RRLu2BsI9BqcFbB2O5rCwNP2wrdIFmWkDBwY0BEi2AV/mKsTHcq/TuxDHgaUr1xWndg1Oqq0BCUDonDo/0WeeP122rCp46Pe0h4sNh0qd6djk7eKmODLHQh2PVlUdjk4VQn4+VQo695oVTp5vjIsbRRS8g3kpGe+9DpVaO/CTrwznXshhhuMQKczV7zrfAtnZ8LHI2gZW+h75D4QZ4HP/rXbOqFii97gd0PleoMOC7e7vjrP33iwv8d68eTOGDBmCQCAA0zQRqSpH5ODZME+9H47TCjDc3l/erKUbp3v3OsB7g5cx0dWsUMXtdqENbfNPcJ4ajxH7t8Ob8z9EoHUhNMeAowWkAqypvqjkuILALkRACNAuBLs5TvVD5de48qvhHNO3LR237f8shncbpRZuThEAnxS/h998Px06bHQO9MW9Bz+PXu36uAuw7oo9M1Zfx4LDXihqPbFgwmf7Yek2fEockbHwmgD87oJdNxFQa5QiZJk8oSYJ84iYIga8eaTDIdKhyACRm0Qyhqu/OgOrwp+7uQwiRiZsLQCdntxh46TOszGj39Xo1aZPinio+zGh6Ej6fOnkiDpvilLUEsFmXE7GAqn2tuioDpnnqSMo8uURnUyyQ69a0OCrVbDkLs2etMU9mToSkSc1GCo9syXpodOmKGXqum0mdJ6ehS6O/sfvJ0KYRRVOtQmtbdt44okncOGFFyqcaOwDhcD0fwMDxkGP66rxqbelgkHuPzIJEJOijG6pFNnJs4E3boP/k99h2f/+h4MPPjj1AMBGiNkETnN8scg5BYEWgIAQoBYwiNu8BQeY9ukgVBgbeb29buAjGLXXJBVlYOLgYN7GV3HvzxfAsX3onNcXLxz5hbsoqiN7mgc22uUiYfp/IhzKEE5FVOhv6chFiqCoP2REN7yoScYim4oeuQuR5uNzppx2Pe6VivSov6nNjdy4v3nve+iHO/H65gdhaRQRsWHreUzVyNSOF1MA/VsPxcNHvOkSDRXVqUEeanAOFy8O0th8XHKIcW9PnZ3TLknoyCMjGTi6R2IytSIZpIejSW5EiyMUNmyHDPgyIzkuXh4e9AY+lcJfRdTSx1fv92YEYUzHVeEmRRRcglcDS6oVV1ENpgcZVjnZ9PGoTYIikQhOOOEELFmyxJ0KGtB/DDDtKeiBztTfNDUu6fuoSYBqRH3cG9fyAWflu8DTEzB74il49JkXkB+guZExd8UHKJumhlyLILBDCAgB2iHYcutNUz8dhjJjJS/+nf298cQRC9DK34oX0KgRwTXLp2JV9DN+Yu7i2wfPHbs4HfWBjoXF87GwaD4+qHpKLb6Ogxk9b8NpPSejU0F3fi1qRfG75ZdhSegtWJrtpnQ47oE98vvivD6/xOge4zkiQ0vQw9/dgVdLH4LFpIQITQAamc/5fdAsG9fv+xhO2Wsi5m14GXNWXcYL/l8O/xAD2x/kkiOXcHnRH0rcqb4GvO/D3/+ej39alytw1QG/cZWuKtn2Y+hbXL7seNiajWcGL0WPNn3w1E8P4N+b/oCO/t54eMhcdMrvyserjJXhpq/Ox+rYZ7h+38dxSs/xWFgyH7/7dhaToEcPfR/7djwIf/3uLrxcfC8Gtj4acwa/iFa+1hzt4ciLm3p8e+PLmLPicj6vZmuwdRO67YeuWThhj5mYvvfV6N2mL7+nLF6BK5eegrLkGtzY/zGc3Gsi5m94DXNWnM/HvbTPA5jcb4YKgjkG5m18A/f9P3vXASZFlXVPVffMkFVAMjigYgSBIYo5EgQJAgJKEHMW87/msCoKiIJh3VVw1RUlgyR115wAJaogMAkYmBx6pkOl/7v3veruGUlSwDDDq//7V2amX/Wr86r7nTr33Hu33IiTanTDsx3eQf2kBoxF2CrBwrSP8dr2++Djwn4WLjpuFM5r3AvnNLksShCICLvAujVxdPcCKvl235sJevlny9C3dx9YJq27CU33A8Nnw2nXHwhJkc0lhAKs8oUQORJI9w0xWmLLxBEDcGZehwZpC/DDut9w0omkhgqyLT4ApCi6geJKBke9vUJAIXDACCgCdMDQVZ2BQ79LQUE4E/UTWqLA3IYbk1/AVcljWBGalfEu3ky9Gw0T2yAnkoGGSS3x4dkrxPc8dMxOextvpj8oiY9UHVhB8fOGM63DVzjlWDKe6iDVZUH2FFB4wmFWoyOBoiw+B45lY1TLpzHqpNtZvfk0Yy6e33oLfJrFyhMcA5pPh+X4OPhz70n/QK8WVyKzdAtGr+yCBv4T8XHP71mlEfuyUGz43w6E0kNP/HKz47nsfBkDGt+NW09/JK5mi43fCzbgjrUXMZH7sPuvaFijEX7O/QEPrL8Cnetdiec6/Su6uHS6B1eNworAIkxPWYmWddpgRyCV51Q/MRkzz/4JmqNjyfbZmLj5JlzR5G7cfeojMY8OfFLJArYXZ+LaXzpyIT2Hd1oiZEK9ofk31U/AtM5LcFyNRkxUhn/fFTnGNszo9D2a103GjkAmxqzqxK/vVK837j99AhomNWEVKLMkg+fU9dg+eKHjO7x2+aGdeHjNOKSFV8BkOYQ0K6Fe+Rzgogaj8WC7F2NhS+mB4hCP4zviOz3Q+hmGgZtvvQUz3n6biSatv968G5xRs+DUagG6TSpEGsuLQa7s5QA+ahrvt6Gvngln9ghMmjgBd9w5HrpPkh1ZfJHDXxXCn1Xn20DNVCGgEHARUAToKLgXrv4mBXlWBu496XW8uOUmOLYfM7r8AN2xMWZVdxyX0ApjW/4NE7dcj4YJbfBhTxFS2Fi4HrevuZDDOTe3mozBJ17LpCYnko1/bXwBywrewak1zsa0bvO5Wu5rvz2NOVkv49Y2L2Ng8rVRpeajtHfwz/QH+Of3uq9HoxqNsWzbLLyw+WZ0rncFJnR6Wyo0cjHYg0Iky4eMQDrGEQFKTMaHPX8SL2BJxRHhIvqZQkfSYu2GfF797Rks2DVJhMjIH0Lylka7IdV80aDbFu4/8R1c3vJK3iFX5/6A8RuuQLd6A/DcWW/J8JUI7z3087VYUbwE/+68gtWi7SUZGPtzFzTwtcKH56zi8cu2zceLm8dhQJN7cHvbR9kELkw0MbP1tpI0jP05hQnTgp6pSEqoxbPeVrIVr25+EiuKPsE1LR7F2JPu4rDWkG+7oSCSjre7/ohWtVvz68b+3A0OebAcDW1r9cAjZ0xD8zotkRFIw7hVXdC5Tl/8vdO7/Nav/vp3zMuZgs51LsewE25Fp4Zd+XqySlIxPXUK+jQdgQ4NuwpMxVSjoc8jyP6z208okWxdF+HML778GhdfJAgtXwSRoIuehn3Rw4DpE/eLe5EVfEEaYanL4j+JGnxlebDevgJn1N2Jr3/4GccdewyoFjSHFVXm11Hwbaku8WhCQBGgar7atCkM+74zCsK0ka7AvIz3MX/XJAxsNJ5Nywt3vYr7W7/JpOClzTewCfo/kgB9ljkHL2y5kTf1W079G2eHOYhAQyJnG438tivyzFS83fkntKzdGi///hQWZk/BLS1eEgqTpnE4jIzRt/x4BTaX/YAX2s9Dpwbn4JNtszFl883CFCw3FprrzclirPuAnVGShnE/p6C+rw1mnvNjNIPLscEboJsaxaqGYEdM0l4hBYgJEClEfthU6dchc7EIA5FCdckxo/HQWfQaG6vzVuG+9X3QuU5vPJ/yrrgr5CT+b9W1WFmyHNM7/Yjm9ZKRHkjDmBVd0SSxFWNFWHy6bT4mEAFqdJcMucnrYlOxON22YBpGrejEYa8F52aglr+G8PA4Or7O+gxP/DEcXepegec7vsOvH/ZtF+QbqfhX55VoVTcZGaWk8nRC1zpXoGv9i/B62n04PrEVHjhtChokNsWYlV2ZUL7QaTqPH/5NJ+SaGfh3p1VoWu8EhM1S9PqmBYfCOFwIm0Npg1pfw3Nw1ypmDzpyCv25YbA/Zfc5QGlZKW675Va8+967rKz5HAtW/bbA2EXAcScLFchdT5H8Ju4LW2T20a6Hy60AACAASURBVFVSGw2H5Mpv/gF98S2YPWcuBlw5QK4d3VO0ygmwqTUGjxdZkUc6UazmX2/q8hQCnhBQBMgTfFVj8JBvU1BoZuCdTivg6BZGr+gmzMC6g5Rj+mDCWTOwdMcsvLTpNjRMaI4Pz/mZL2zJttmYtPlW9G98C2479YlYYrTMZLr62+7INbZiRsrPaF63BV797e9YsPMV3Jj8Ioa0Hs1KBak4tEvc8mNfbAz+iJfOXISODbph+fa5eHHzjbwBUdiLAmpEhm464QVcdcJ1UZNvZmkqrv8pBccktcHMs1eWC2WJPU0akeOM1BQem/br85ib/TKubHw37jj1kagfh8aQr+ehdaPZ90Reo17Nr8LqHKkA1e2D51LelQqUIC8P/TwOPxXPx/QuK9CqVmtklm3B2BXdUD+pJT7qsYoJ19JtH3MIrF+T+3DnaQ+VM4YL64mO9NI0XL+iM6tX88/ehlr+mtF5fbPzMzzx+1VIqTsAL6QQgTEx9LtuyI2kY0aXFUwwCYvrfkpByjED8VzHf2D59gV4Ycs4JlT3tX0DL226GZ2P6Y3nO87g8w7/tjOyjTSeN40PGwH0/e5EJoKu3DPhzMWsDLGZPZoFVnWanbsE8vc/NuLiC87Hjqw8xo5557n3Q+s1AbbJ7vRYa4xYsqGoGQQbNre8WAvt9QvRv3d3fDhzLpJq1oh+wOM845JUC+XxiI8TVo2vKDVLhUClIKAIUKXAfhjf1AGu+q4LiiKp+FeXn9jDMmXT0/gk62Uy5+CFdgvQqUF3LN4xF5P+GFcuBPZ70Xrc8cvFbFS+tdWLGNxmLBOQvPBO/GPjBHxaOB2nJp2Nad0XcNr01I1PYGHWVFZxBrceIy/Sxpy0f+P11PsB3cJ/um1Ewxr1sTRzNiZsuQ1d6vbCCynvsgjkZha7KehUr2hn8VaM+aUbjvUn4+Oe5E0y4Tg+Jk68YVN4i4gWmVJdJQkAhcAW7pqKfk1uxZ2nPib+xI/9QG54Jx5dfT02hr7DrS0nYkCbMVib+yMeWNefjclPnfIRzmlyEZOYX3K/w/MbxyPf2Cz9Qg2xoyQTo1alsAfoox4reSNckjkPk7begH7H3y0UoLhwiVv7SKhZXZhcLTwnHTX9tXkDzixNx9SNj2NF2XyMafwURp18B8/z6m87I9/IxFudf8QJtZORXrYZ16/oiS51++DvKf/i+a3J/Q73brgSmgz/pNQbiOc6/Au6buO5tffj8/wZSDmmH4a3uAXtju/K3h+a78epM/Bm+v2o6gTIxZlCYlOmTMH48eNlOQQfEmrWgTH2c6BpJ2gRBw7FsdyKz5LE811B6iB50ebdhUZb38Piz5YjpWO3cqT5MH5i1VspBBQChwkBRYAOE9CV9Ta0+Q79tguKjAxBgGq1RsgoxTUre+KC+kNw+6l/4w152ba5mLjlFjRIaIn3e65kskA+lFlbZ+D1beOh24mwNENU4qNEb0eDqcnMrHpncGr8q78/hfk7p7JBmYv7aVT/h0IFlGatY1SLxzDqpDvF+2XOx4St10Mjs7Spw6eTAiEMwzTiykb34LZTH0FGMB3jfkrhEB1sk8NvlPge0QwkOA6eP3MJOh3fJa6ujihE+Nqvz2Bu9itR/w/ZPCzLkGEz2gfJfePDv7r8EMVkzMrzkBdOBXRZltGmuj3kLwI61yNzsfDWbA9sYe9UfV8yh+Xo2gi/FzbfwMvso9Af1/JJECn4to2F52WiIJyNUSs68/uamsEqnJsRRnGV432tMLXzMjRMbMCb77DvuyDPSMe7KT+hWe1k7OAQWAo6yTAX7+EO2P/z4JqhyDXT0bHOZXih8wxWnHJCu3DHz31ZpaPNnzLPKMylU8q7Y/F739aqaoTA9vb5ccNiOTk56Nu3N1asIF8WFYHUgTMGAld9JHxBtg1bI/QBm3p90WLS7yntfes3cN7pjVuvG4ZXX/8nE2xRE6myPrnqfRUCCoFDjYAiQIca4Uo+/++Fv+L21efwhjD+5H+gT7NBPKOlO+agc8Oz0TCpEXtYXvv9OczPmoD6SadgcvuZaF67dfTLn9Lgv9q1HF/mU3YRkRoLI1o8iv4th6FBjSa8CQftEjy1+jb8FFjGmytvLkRYNB+nZg9oOU7WHxKAUJr63J0TufihrfuQYFow/Y5ID4eOAY3vxJ2nPoJlWbPx4qYbZJ8m2pQSoNkRWH6dXzvhTFKwzo5mgxFhiUSCuGf1MPxe9kM080lj0xCpRXR+H7rW64UhrW5DimsCho30QAYWbHsf83dOZAIhXu/g2maPY0jr61AroSaf76tdn+Op34bwtb3a4X849Zgz8QopTjsnMXE0dMBPZI4LHwoMFp2djs92LcHErTfDRx3HeYM2mQwR2enX+A4MbjEazWq3YEwKwvm4feXlyDG24p6T3kLf5oOxPHMOXky9gTPipqUsQv0a9bnIJO3Rr/72FIf8Tq15Lp5u/xanwdP7llrFWJY+B6+nPyCz0Xy8+Q9oejuaJrXEVa3HigWpYiboPX2s5s6ZhcGDh8SKFtaoDQz+N7Sz+sMpFS4xUsEsIfzApvI+wVzg/aFogz/w9bc/omnzZrK8gDL5VPLXl3p7hcAhRUARoEMK7xFwcjcUE1/9N1qFOGYi5tYK3GZBekE00nGIiohKw/z3aKVh2YpBPiCL4nmkKFAKOx1x3gj5/qJFgzwHeS7c80qIRFsMysYRKeHCcE2Kj59fIbpEUE69JkIZsqQLUYnYk7oNQSlkxwNpdGUiI98x1vohNkcBjayeTMoAqSXuz7KnFNXEod5SonQkHbJCtmzN4baWiFanlq8RESdq4+GIlhMu2ahwa4g2GISSIDQx/1RFnwmFAKkNh6wOyeeTxSil58ot32M5JnykwsVXr5Y54W62HK1EtHp3FUuD392nKxwOY8CA/li6dHkM6xY9oFEozFdDFIaM3VBcpFz7+T04c67FP996E+PG3cj3nyj4Sf8fbxg6Aj7PagoKAYXAQUNAEaCDBuWReyLuTSUrAkc7WUdbA4gaOvw1z5twLE1GVFWWv5JJURQ2oQ0zmo3DO3xcFWXZQoHbLsiQltjz49tXyKrJRCNkHZbovkTaiNzB/9zPS2Ac1yVMkhGRSRWfDi82ObdxllybuGsWoY1o5ycZ2pPGVlmhmUgQZwjxRhh/Prc0dXxzrvLtJwRnjLW8EO0wLFaG+FRUDDE6LbcnmwUQZnLaLjFzjbZulebYwFg16PhrdWskCbIV6+MWrf4djezE8t6P5EKIf/WTRU1SBwwYgEiEMhZ1aL4E2Jc/A/3C++CUCLM91/Ihvh0ugjatO05tBHz1zZdo0LBRtCI2q4Zx7Vn+6jzU6xUCCoEjGwFFgI7s9fE+u6jq4qo2pKq47RTi20iI35drFBrNrJLNPWUDTqqCGyVS7gzj3idqSi7XZlsyqKjSJAa6xXlp13FJExExblHlEqFohIZs0cQsyhObqLhVgbCVa2vB7yVJh9tOQvp7WAGRtIq9TxXULlGTSPTxil2322eB/ks5bEJFEpoVURuT4yuOHiNnbpVqImu2ppWrLVOR7Ljp/AKC3bTSoKwmVrZiBDXWqiGe3LmVi6lukmjgKhQmaTrna60arTD29WFwCTMRn7vuugtvvPFGbMjxpwNjFkA//kQ4JQSADec4wLfgMST+NAkLP1mEiy+8INp0lkFS/p99Qa7+rhCo0ggoAlSll28/Jh9PgCTj4KgUl/+PFkSJ+/efC77FkxQ+BWddid3hT00z44mQG4pys7T+1OWcziB6U8V3eP9TvTkmXjIEFt+t3CVoMrOJm3lyQ9S4EJh7zRqRJzI3u61Nxc8c2nN7QFVUhJiUidcLShH7N4fSJJF0W10wFty1Xoa73KakcWE07mEWbTQqzkhkxM1Qo7lznSKqZxOX1VaOcP7pAiuEFGVlbJfMCXIpwnextO1Yh/mq0Ax1P+70ci9Zt24devTogbLSIPvR2JfW8w6g32Qg6AMSHWi7NsL5x9kYNaQP3n5nBnyy4nPF+/2vvrd6vUJAIVA1EFAEqGqsk4dZyv5YUkmIpY4LlhDvN4kRAVedcT04btCpfDgl1iXdrccTC+sIlcZ9fUxBctswMC/hMFCcx8IlCkRJuON2xX5LokI0K1BRRUd2n3fPF0/q3GJ1bouMuCd6VoNYRRGentg8RPd6ES1zFSMKm8jGplHSVT5LKKpe8TzilKKoPCUxlX2koiqTLNzoqjf0Kgq9sELkxgWpgSml/oOyuISXKj7EFiVgUdFCYhLXMDZ+U3eVMFo/9gBFFbW40F4V8b5EuWCFDu2Uefd/Dz2MF198kb1bdD/qxzaHffVHQNtu0Mts2P+5BjV+m4V1v/2KE9ueXEFpU90uPHzpqKEKgSqBgCJAVWKZ1CQVAgqBv4IAEeVdu3ahZ88eSN2awWSbhb6uN0Mb/TqcH2fD+fcI3HnHzZg0aVJU/fkr76FeqxBQCFRtBBQBqtrrp2avEFAIVEAgvm3GG2/8A7fddps0Pdlw6rUCLnoY2voFqJW+DDtyClCvXj2FoUJAIXAUIqAI0FG46OqSFQLVHQGXBBUVFKJrjxRs2pgmQ7I+aL5EOGYYixYtQN++fas7FOr6FAIKgT0goAiQujUUAgqBaoNAxdIJZBlb+tlyXHFZL9fRxd6uCy64AMuXfoqEJH+spMMelKRqA466EIWAQqAcAooAqRtCIaAQqLII7LFLPGcoirpWtmli8JDhWDB/Dpvba9WuiSWfLMa5511QLtN9b+eqsgCpiSsEFAJ7REARIHVzKAQUAlUWgXjFZ0+FM+niUrdsxSlnnAYzHMEtN9+GiZNfQlJSUrScgwuAIkFV9lZQE1cI/GUEFAH6y5CpAQoBhcCRhMDeiI/bQoXS4h957HE89+zf8fvvm9C2bZvdlFkQV7W38x1J163mohBQCHhDQBEgb/ip0QoBhcARgMDeSZCo2ZSekYlvvvsaw4YNg1/nnvBxhSGPgItQU1AIKAQOKwKKAPEjn+iZ5NYKFiugmiAe1jtRvZlCQCGgEFAIKAT+EgJ/fohxWz6WbyG0+5Me9QSIWgQ89+wk/PDTGvy2cTuS/Angh0NuvUAViVVDoL90P6oXKwQUAgoBhYBC4HAhQK2FdAcU5qZWSIblQHMMtGrZDMuWvrfXWRz1BIjY4u13PIyvvlqF1O0lgGnKFuWHa/XU+ygEFAIKAYWAQkAhcCAIRMPfNrU10qDrOkyzDE0aH4vUP75SBGivCDjAnXc+iq9/WIfNqfncNJH+T+eGlaT+uF2/D2Rp1BiFgEJAIaAQUAgoBA4FArHelqJBN/VMpObHjl2GZk2Owx+/faYI0N4QoM7m99//JP771Rr8kZoHxzS4dki0OSa34VaHQkAhoBBQCCgEFAJHFALRztNyVtQ0WtNgmgG0Tm6KDWuWKgK09wWzce+9T+KLb9Zg45YcaBaFwIgDEZukmKIyQx9RN7yajEJAIaAQUAgoBFzOQ/8l0cLRYNngxsa2FUJychOsX/2JIkD7ulPuufdxfPn1amzamg3NItIjeieqRLB9Iaf+rhBQCCgEFAIKgUpCwHbYs0s+IB0ae4DosO0Qkk9oohSg/VkWIkBfffsLNm7OgU6Aysx4h7oHsQ9IHQoBhYBCQCGgEFAIHFEIuMZn9v/IiI2mwbKCSD6hGTasWawUoH0t2L33Ph4Ngem2BUfKaeK/+xqt/q4QUAjsDQGuJBFXToIeLOhnfrhQH7Cj5ubh3mxcXiT2UElhC/eB070X6JbgJ3n5/UulSmhMxdeqW+eouXX2eqHuV4t732iaD5YZRHJyI6UA7c8togjQ/qCkXqMQ8IaASFeN1dYS/jr1hOEN1ao+mtnxbi+CSZBjR8uSRAkQ30Mi5KEOhYAiQB7vAUWAPAKohisE9oCAeOoXao9j01O9G1YmHYhSV2XV0T0hqAqRVu17ax8yTbkWJqQKSj3I0WxJcsT9IV6nyzCHfBX/TpGgqn2DeJ+9IkAeMVQEyCOAarhCYE8ESO5P5TY6ioC5oRAVxzi67x1bkBg3zMVkx5ZhMsdhO0K80kOvY7OrIj9H930Td/WKAHm8FRQB8gigGq4Q2CMCGm9idHCM/k8bl3qCP1puHtcDxPeCVG5cv6VGSqFmw+b7w8ceINIIHU2Hj+8boRzyZidJ09GCm7rOvSOgCJDHO0QRII8AquEKgT0pQJSlquuwbUt4Obi+VlzoQilAR829szvVxqaSs9ICFJ9163p8DA3wSRtQzAwtIKtYA++oAVJdaDkEFAHyeEMoAuQRQDVcIbAXAtQquRkGXNUPZ3U6HYFgGSKRCBcssyxLFds6yu8cUnws00TEsBAI2sgrKsH2nF3IzS9GMGShNG0LslIzoJNipFN9Fxs+jQi1YEWKPx/lN1BcgqnKAjvAe0ERoAMETg1TCOwDgeObNcSAwf1x3sU9Ue/YughFTBgmEDYt9nqoHezou4VI3XHDYeGIg7JIGLmlEezKCyE1PR07M35DMCcLJTmFCBQUwywpY3O0DZvVRIeL1YpwmCJAR9/9U/GKlQLk8R5QBMgjgGr4UYsAZXLp8IsNze0aIz0azVo0R+9Bl6L3FX1R45i6CEcshEwHZWEblgNY9BTv8Yg6iDQfbCcCHeQf0YXfSCM3LTmu6WeyztqgRDRH90G3DX4dZ6U5NHFhr6XmirrmwKZQnW5Bt0V3aVIqbN0EnEQOyfCGTGN5/mKsOOi/dB6DVQsaR+eLLysvXivm4oZ/PMJwRAyPD3G562IxSaF7hLAQ2YD0N9PSEDZsBCIh7Cr1YWdOMXb+sRbZf3yPgm2pKC0IwAyEYZuqTMIRsbhH8CQUAfK4OIoAeQRQDT/KERBGZ9oAKTxBm9zxjevjqhGDcHm/vtCSaiJo0ZO+iZKQhZABGJZIc+bUeC+HTnER11NErMdiMkLkg/4luAdtv/STJChUPVYT7Y6FiiDUBPadyPRrDX624bqjuGYRETbNFps5v16Drevwu5lMtg1ds6h+vDD5ErFiY68OH2c6WQIjlzYJFuXl6o+IsVFDcwWDe9T0TKoN/02EsCI2ELY1FAYCyCkC8jPWY9fGlcjZshrFudtglTpwjJpHxLWpSRz5CCgC5HGNFAHyCKAaftQiIHrmCTIjSAPQtPnxuHrs1eh2bg8k1j4GpREHRSEgPxBESchkAkSeD5dceAGPNl+fY8MkMy1nDdEM/NBsC7amQ+ecagqe+Fkbonlamh9+SUaiKgwRJ1+iUHJIseD4nCBFPuZYdH4fDJ11ItZ8/EScqJYREmDARgIrPw5zGiI5fH1Mfize+El54tCNY/HfmUCRQlWlj/1pFk3XaDN/jNg+hEI2AgW7UJCThoL0dcjZshahnO2wDQeRiB+2lcSraTq0aupQCOwdAUWAPN4higB5BFANP2oRcJUTUegQaHvKibhqxAB06NEVSXWORXHEQn7AQE5xGPmlEZSFhRJEhOJgHJYO6JbD5MJvs8YiwmBEekiNsi2hBnHVaSI0VHzRzTwSoSgeQyoR9QGUKgaFrhzKWpMHEyHHhqUnwGcb0HQ/b+hCgDLhaD4RzuJ0bh8c24TjoxRuImWA5fgoUCjeT55WdxIpGHQwYKjUc+yrJo9tC2JoGqUoKy1EqCgHJds2IzfjVxRkboJtRmAZJizTD82sAc0SmYIOK3cqBFapi1sF3lwRII+LpAiQRwDV8KMWATeERKUNTz/rFAwePhBdevaE6UtEcciMkZ+AiZKIzb4PerIn9WNfG+f+gEqkhciH5his/FgUomKCQ6qDLnw6lglbT+DfkR+HFCAKvQk1xoFfM5gg2Y6P/87nlB2mXcWGatPoMGHZCcI3RBqOYzGZSYAF00mQaf4WEyBSkdyxNA9Sn+ggvYgO+tmEeL+qflRcR/dnEQKz4ZgWTCOESLAEwfwsFG3bgoL09cjfuRWIhBExAdtMAkwfhwRFixQKT1rSn1XVEVLzP5QIKALkEV1FgDwCqIYftQjQHpeUlIi2p56IAcMHcNjL0BNQVOYgvySEnDILBYEQSsIU9rJhWiI0JbwwIoDk5RAmYqH2WEYQyyfdhILNqwBSfzjMRPWHfKwEkTbU5tyrcWavsTimUVMZghObrfDlCDXIJ/1MDpKEXVkj8zPpN5YIe2ncxCNKaij8RkZqIkiC9NAmLnqeEZEiNYmK+dHh+mUMB0jUTCZBVflwSWS8D4iux10Xg3CPhBApKUJJ/k4U79iM/MwNKN6VBjNSBoR1Vn4ci9QwIj16fPuvqgyNmvthQkARII9AKwLkEUA1/KhFgLww7TqchtE3jMZpHToi4ugoCkeQUxJBQYmJvDILpWEToYgwAFPYiH03FDsiZUY+7R84gOTx8cHvUFjNhxVzpmLTsjc4FOWmSbtZV9D80BwTx53UHb0efIs3aQ6TccqYIDi8oXN7TspcEsSJ1CMKe5FKxG0bWDWyWA0i35Hw/AjvD6s90pMkPEeSWJEfSWaDsZ9IZpqRNboqH1GvU9xFCH+TBZvIbiSEstIClObvRMmOVORuXYuSnDRYRgSmCVhGIjQzSaiB0pXOyhGvCSlkVRufqry2VWXuigB5XClFgDwCqIYftQikdO+AwcMH47QO7WH7k1BUZiG3JIS8AIW/KOxlwrAAymbmInbSHOz6cLwaoYnEuP6eBETw05zX8fuSN3Ban1uQMuB2/hsZnilsVVJcgCXPjkIkLx0XP/geGp2YgrKcNHwy6SZY+RlUZQaaa36WqlFiw5YY/NxSBHK24dOJ1yOYn4meN05C65RL2VitkSmavEGajkjhLsx/bizMvDS0u+ohnHn5SOgyxf63b+Zg1buPo0XHS9Dz+peQmOCDpVOorGqHwFylK/4DwHhYFgxSfkqLEMjbjuLtm5CftgElOemwzAjssA+WmQhY5NcSZQvcg6xYRIaqQXTwqP1eOJwXrgiQR7SrMwEisf6kNk0x9+OpaN36BGxNzcRZKUMEYqJYCj8Jk3dCJAZTjRMLIOMifUFzUq8jevPINGGhVZMXgir5ihAGeSF0OY4zgGnDo4QaelqW5+XvOO7pQ+cTX/4apx1r0PQEgM2kotcPz8Pt/cPD6AmaDKP0hSm/LW0H3309He3OPB1lgSCuvPpm/PjdRnZaiDAEnYzCEw5M/kKl93PYZGnrtN35xP5DRlp+fKeneHo6F8EQ+oP7VrEPmcSB5Xr6d1yPIpYcKDjih02hF74GSsWWDhDOSGJQomVh6FcUJiHs+HX8erEKsX97vMH3MXxvXhy3+SQvHc9btLOgy+jeszP6X9Uf7bt0QdABioMG8ksMZBebyA+ZCAQNhKTHN774Xfx0DkY3b1JkEikApTlYOXsyNi59C6ddfhM6Drpb1AEiNG0H4UAhFjw7ApH8DFz8wL/RuG0Kr8Wsh/vAyk3ntac7U+fsLqEgJTUgArSY74U5D16OcP429Hv2U9Rt3LycV4g2fVKT/vfmeGStWobe972H405OATST8sWQs3kVPnvhGpzW6wZ0vOo++OwIbP58Va0jmtoeF86LtrKQGXAwDVjhIMpK81CSnYVA1lbkp69BCaW4mxGYhg4nQuRHhL3UoRDwgoAiQF7QA1CdCRARF/ryX7r4dZx9dgfMnrMIY8Y9yzU5qP6JrYsNlzY6ojqUdipCB5Q6TMED2szJFEpx/ZhxVWRpiI2a0oKjT2uaH5Yd4ewY2tBF32/JafxEPihthjZQE/RPzdbg03zcGkH3kWwujKGuAVL0iaYXknHVYEJBdVXEE6KGKRPvwtixw5G6NRNndenPheqY1JAxlogQF7ojoiOIChMLnjaZXX1c7I7mbkkyIxK5ZTIP6CndZvxEQhCX0hPdqGWzRr56JoaEDXlAKDtIVqzlt6GJkllWZh5Rd2vGVmx+Om0anIXkE/2yND+/nurJWIyFx5v7IAzniARjJ4hl3WPqcdjr6lFDceLpZyLi+FAQjCC7OIj8YgNFQQuFIVJ+qCaOLJLoEiiX2ErlwysBogww208ZXBHYWg2smTURG5b+Q5CeuGuPhsGgI7F+Cwx4ejZq+GvB8jn4+MFeMPK24YIH30eLk86CadP9FetXRmEwMkHT60L523Dlc0tRu2FTqe7Igoi8vn589vrdyPplKS6+/99o0rYj40XBtW2bf8H/XrgWbXvfgC4D74bNRFKc90g/ODuO1m83N6PIqqN7Vz7YmBaMcBmMkgIU5e5A8baNyM7YgGDBdthhg/0+lkFlCuiBR3xG1aEQ8IKAIkBe0KvuBEhYELB8yTT06N4Zc+Ysxpjrn0Tr1sdj9uxpOCn5BFZPepw/BKmpObyxn5TcBHNnT0VycgvMmrcIY8f9HQP7dsEbbz6HWrVqIDU1Ex06DeWNm44B/bvj9ddeQJ2aNfHEM5Mw6eWZ/LvXpj6H2rVrRo2flmNCZx8GUFpWiqYtL0bPs0/BrP+8jtp16WlQkCNiZ0zCAHz7wyr07XMbDCIVPpJmpDIjvSOvTr4Xo0fT3NPRvtNQoSjZflYqKM+GyZdmw09kjEmUyef/5eeZOCm5JQKlYQwdejO++f53fu3kSeNx3Zhh/N7Zu/Ix5rp78O13G/H1V++gfbtT+DX/evcjvDLlA8yb9SqSk1sJDwkTIXdDE6rDmNH3Yu6C7zHzo+fR69LzRGE83plpXn7mhlm5uXjzzX9j0ksfMhllcuUW5XMEGaqMI/5Jn8iZRbVxNB9q1qqB7uekYOR1I9G4RUuE4ENhqYHcEgu5xSEUhiyUhAwYXMGXdC25eR4kwvMnLGgTdaTMpJn4ac5r2LTkTSnrEbOn2jtkYhYG2xPPG4IzLr8OdRq1hM4bu46PH+7FqpCoZSQoOxGzoa/+hMQEIkl+6E4IHz98BcJ5mej39yWod3xLJtBEZHSuOSRm9sW0u7Fz9X9x+f3v4DhSmIgY2Q6yNq/G5xMEAeo86HZWXZk4HAEEd1/3FxEgl6hWDFkShTFk56tBpQAAIABJREFUdp1jGYgEgzBK8xHIzkB+5hYUpq9HUeEO6IbBfh/LqCF9UeIBxn1A2tcc1N8VAntCQBEgj/dGtVaAZL+cpZ9Mxdk9umD2nIUYe/2zLMksW/oauncXYYDp0z/EnfdOkYF3G8sXvo4eZ3fCU09NwoSXP4TP8WHHtv+iVu3aTF5eeukfmDTpPxzmIhVkZ+b/ULt2Ejp2GoDN6bt4M8nJ/AI1a9eSGwtNRLQloF2muCyIZs0vYCVn7arZOCG5OWft8H7AipRQR2gD+deM/+Ce8S8LNcdOYGIjUmUtTJk4nhWgtLQMJkCkrQhNSig+osovtTQQSo2IbzlY/ctstGndEmWBUnS/YDjSt2YJQ6yj4ZXJd2LU6GEIloZwy20PYf78FVj9y0dondwK06d/hLvGvwhT8+HzRdPQvUfH8m0OePeksJ6OMWPuwZyFX+O+u0fiicfuEVWKWZmKtU6g6w2UlaBZs4uZE9GOGC2RQxGzStogXQLEpl/OefJD8/twea8LMHjkIBzf8gRWfgqDEeQVG8guMVFcZiEQMWBaDnt+aOOM3+Arqj0HIw2eyIdrTialhkzQG5e+idN734AOg+5mz9HapTOwZs4LqH9SZ1x615vwJdbijC3bR+qoH7MevhTh3EzBTTkMRveNjWHTfoaeVIMJjuFLxNz7L4dZkIa+zyxGvcatWL10dDI6W7LSsx//ff0+ZK1ajAsf/AAtTmrPc/PZFrI2r8fnE4bjlN43o9Og24QBW0+sMgqIMIzLMGicikcYaFTo0TJgBEsRLClEIDcTBdt+Q3767wgW7uQaPzATYBpUHylBRN4rVI32+BWuhh/FCCgC5HHxqzUB4if3JCz5ZAorQLPnLcbY6x7jLJwlC99Ajx4d5Ze+jc+Wf4lBwx9igrB8yevo0b0jnnryVbz48ge8E+/M/By1a9d2uybh1Vffwd8ef4sZy47ML1CHCFBKf2xOy2ESkpX+BWrXSWASNXHyLKkYxXwkRHAM3cKGFfPQunULPPnMZLw46cNoeGv6W49i0KC++G7FKvTqdStbg1wV3r3pX3npbhECS03HWSnD+E6gcBeRJc7i4c7RAgMHEd7c7r3nKjzx6HgUlxmoVysJP/y4Cpf2upUTmynlmVSY776cgTPanYrs7FxkZ+fhzDNOwdLPv8LVQx7iUJfj07BskSCVs+YuxrjrnuTro/cT4TapCmk27r9rOB57dDzSMzJxZseY/6pN8vFYs3IRE8KRY+7FgoXfsMKl6wncJ4u34spiQPIz5WZSEZG98LLz0G9wX7RofRJKTSI/YeSVGMgrCbPnJxhxuMIzV1sWlXLiWkmUZ3LxBMvLx1cYkEnZi8Cv+ZkAkQn6lD43ovOgO4VB2fHhizfHY8eqZWjZ6VJccMsUmfIu1MSPH7ocZt4OXPrAezi+bQfO/KIQGI0jKk5GZgrLznyoL4z8dPT++zLUb9hSpMxTV3smzhaoZPT/pt6FHWv+izbnDEO3YePhS0ziCtPfzngcaV99hLMG34v2vcaCnEEVe4R5weFQjS1f00cSxKhxW7YzYeWnFJHifJRkb0PB9k3ISV0HI5ArDc8JrP4Ihi/i4VGiqQodHqqlO2rOqwiQx6WuzgRIfN/o+GzJFHTv3hkfz1mG6254gjepTz95k0kOKSxX9LkUjRvVx9p1m3DO+aOx9JNpOLtHZzzBCtBMcgJh57YvUatGTbwy9R3cced1rGi8PWMW7r5nIrK3fYWkWjXQqUs/bN2cDcvnQ27mctSoVUeSkhh5ad+pL7ak58HHRmEf1qyayQbt6MFPmxQOsjg92VWAWI1gFhR76asT7+EQWHpaFs7qPET6b4TGwt4mh/YlKdOT6dS2sG7lHDRqfBz+9ugEPPv0Q6hVOwn3jH8Sb09fLP1PwjO09pe5SD6hCW/lazeswznnXcdNPHWNVKgIln/yOnr06CImIw3WpHA98fRkDgOaPgs+U8N940fg8UfvFNI/q1Jy/swJbA7DNW9xoYj+Rc3GsjeVxzo5f/WjEf9k7ipmxx57LM69sDsGXj0QjZq3QpmtIT8QYeKTU2KjOBRBwLARMWXKMnnoKyhX8URud0bavzpP9/Vu2JGN/I6G1XMn4dclb+GU3jcghUzQ7LbyIViciwXPjUQkLxNnDbofp/caIwsm6pj50MWI5G1n0s5p7awgklIpwqX9nv4EdRudgDkP90U4N02EyKRXTqy9jq6jHscp5w3E71/OxYp/Py6mxy8S1aZFYoCOS++fgSYnd+DzcqOHIzzNuyIBcnEnYslE1xZhr3BJLop3paMo83fkphH5KYLFYS8/HDOBlR/238ksO5HzHnXkHejyq3EKgahizsoi9+GjDMMgkpMbYcOapXtFSHPiv42OUjCrMwHiLzCfjuULp6J7D+EBGn3Dk+x0Xr54Knp074Snn56COfM+x7xZb+CE5BZYu/53lJaWokf3FFZvXnp5Jt9YOzL+i7p1auGslP5of0YbvPnG86hVK5GN1b0uv1iEwFL6Y0tqPqtCTJhq1RBkhP9PVOftlHIl/tiaJciGpnEIrHVyM+GjkclpHEaCjqWffYHhwx5gk3S02JrcXOnaiABxCCx1G9p1GgydCs9x00rScUR0yrFkppZj4eXJ92PcmGGYNXcprhv3BGb88zEMHNgHaWnbcFbKQM5O48J1uob+V3TFv6e/wnPq0280vvl2g/Bt8PX4sXzRFEGApKdHRuwEZpM+hKMLD899dw7F44+O5+pworqM8ADRedJSt+Pd9z/GxIn/ieLh+pwIH3kVh/STGb/JxRe0I5UwsUYSel95KYZeMxS1jzseZZaOgkAYOaVB5JfYKCyzURoOcy8ut7l77HxCYeGNTipZFb9uDobCRVWddS0CI2xi+cs3o3DzCjTpdBnOH/scfDVqw4EBCwn45rW7sWP1Mt642w8ajzN73YCynAwsnnwjzLx0aUwnk7owprud3a98bhGPWTLxJpj5mSIn0hFhVvEaGymjnkDbc4fw/ZH200L8/vmHyN/yizDgUX+0jr1x8nlXouWZF3D4TWQpkuJ4ZNe5qXhvsOGfyA8s2FThOVSGsqJcFGcL8pOTtg6R0gLYEfp7Ajc1FbWQZJYlf6rlAwpnPO5PL7FDevurk1dxBJQC5HEBqzcBIq+Bhs8WTmVPz5w5SzF63JP8BPrpJ0SKOuHpJ17FhFf+A0sz8cMX76F9u7YSUZ0VoBenfASf5SBrx9eoVdOHDp2vZJ/PeV1Px4zpE9GoUUPxIAygQ0p/bE3bxSoHeYbq1KyNJ56ZgImTPoKGROHj4QJxInWesq7W/Ez+mhZ46skpeGnKh/jqyxno0K4t1q/diLMvGCOzuriuryQfokgIvccrk+/CmNEjZAhsqDQi+0WqvMxaowwtaW3F5t8Wo1HjY6UaI0yvgnjZeEeqWUSCdMdCcpvjsWbVIn4FkT5xXbH09GWLX2OS+PGchRg37jm+NpoUPeRyVphmQHMScN/dQ/HYY+OxZWsGOqUMxb13D8Njj9/D5yV8J07+sBy54+w02mB0avR5+OrEVPRlJCYmYtCwK9FrwOU4rmlTlJl+FAQibHamAof5QROhMLWHEI3S3YOUGCKw8ZWe3YrB8R/Vg0J+pJeEKz6zaVy0qRC+JXBRQs64Yk8ZZaQZMHQqViiqFRPJo7Ec7pJzFsUZReiLz8sETpAVsZmTqZoS70URRGFopk1dhMKEL4jCPFRIUbTqYM8R9yZzRPq7E4amkSpSNY4YcRVZkeT5CYWCCBfuQnF2Ggoyf0NB2kYmP6Yp+nohXIMfKMTnPS5+7VbgUD6gqrH4R/gsFQHyuEDVmgDRNuDYWL5kKnp07YpZ85Zj7A2P8ka+nAhQ98548tmJeGnyR2wfpg138SfTcE6PztEN+qXJH3NF1qzM/6J2rdqs8vyRtpNDBq3bNMT8Wa+hdatW/DAcJQoWsGPHf1GnVs04k7BrghbqzthR92LOom+wdtUcJLdujqefnowXJ8+krQLrfvkIJ7ZKxuoNv+H8c8eImjuUEeUkSCWJQgompk6+B6PHjIzeAX9+YgW2pGcipeMQ/POdRzBkwBUiI4g3tfgqNyayc0pwae+R2Lo1nzE78cSmWL1yLs+fzd1pO1nRoZpE9LW+lDDtLnDanalzxvQPcMf4VzD+7qHsOdqalomOKYN4I3zqiRtwzx3XS4wnY/LLH/BmQcSNNl0KszGTOgjHnhQe2rSJhBIZ4HChfBintz224THoP7AXLup1GRo0bY5SEzLby0BOIIICqvFjWNzHyT12JyYfDJJzECBQp9gDAm79ot2tHWtgsvI1+ZUom41eZ5gmzGAJwoU5KGTysxF5aev5d5blwAoTl6zJZRxUM1N16x1qBBQB8ohwdSZAZIJpc1JjzPl4Ktq0bo6tqVno2OkqtGndGHPmvI7WJzTHss+/xJCh9/HTrU8H+l/RE+/OmMyosrpx3dO4ckBPvDb1WdStUwOTX3kLTz4xHZZD6eUaJr98N8aMvppV7seffgmTJ36MAQN7cBp8ndpEgNwjFjKgL9cxo+7ErrxizP7oTU6Xnz17Ca674TGuDzJl8niMGTOUB65dtwGjRz+MranZTILcXktE2H748l2cceape82W2pqajqeeeAmvTXues9imvPIWHn3yHyC7MwWinn7yVtx1+2h+r29//AW9+97I2WZPPnUd7r7jev7Sf+qZV/HSpA9kYchEnNi6IebMmobWbVr+iXy5v5j+znu4855X8PGsF3H5JecjOzcHo0bfi+++3YiT2zTD0mX/xPENGzBuL7/yNh577A04SOAaShZIIaAUb483d1zGzp6Mx6KBuQgdkgumRasmuOyKS3B5v76occwxCJo6dhUHUVBKhmdR5ydoWDBMUfxPESDva1RZZ4i/J0R4SxTvjK2rUHzcz1zECMGgsFfeThTnZKI4Yx2y0zfBDhXCMTSEI374nETYJqmApO9WThmHysJTve/hR0ARII+YV2cCRDeHxb2LkgAnIrozUxE+2fDRLeRHEHJRNpb8RQNJPlyvghOGTp4Wi8JF9HcRwiIliVKGqUQPPf2R38g9Ypu3W1zQLUZIpyU1KIlTaB2u7WNzE22T67ZQ7RR6rdsV2hDhM5o7qSNcXC9WVZl8P/TlHVNh4uuLiN5N3KOJizCLAo9c8pG7TQtEqEZMfEVb+oNb8NB9ihXtO0nyEEZZCmy48n60yGK04CJhR4UWDd48iFiwgsWmJJFdJKpiy7o/XAhSXIdtkQeJGyN5vLPlEu6hBk908/Pp/J4JCQlo1vx49B7UG1cMGgDHpyMQ0ZEbCCM3YCG/NILCMgNh04ZlyrnGmZ2VAnRQluuwnqTimrmfAVYHZZabW5fKiJSx5ydQKKo7F2RsQm76BjhmGewwdXyvAdtKijYzdTMID+sFqTc76hBQBMjjkldnAiSgEZsVZyBFc1jE9kqkQhhthTojyIH4jUsyhOHTFMUFySDM9QhlFWXOlhHpVpwCToZUXYfNHgeR9srvI5sdMmWQjSr5j9LcTDYdiyouE8lyC9tJuhat6xOtuizc/oLAxFd5FtcaO2IEgl/vtqDgb3Sh/9CZ6EfuP8SpOuI6RVHGWN0g/hu1NbASofsoRVrkCnFrjrgq03y99LNPdLWW1C/mXaKnbJ2agrJRKBYelH4lGk8GbK46zYX5Dg4JEhl05UNqfE3kV6EC1PCjcbMGGDJqMC7p0wtIqsWtLPJKKdvLQF7AQGHIRtikCs9SEdhHnR+PH0s1/DAh4JIgIj8Vqz3rlgaDgtJmCFZZCUrzdqJoVyryM9YjP+MPOEYIZtiEbSXAsWpweFjcs24l+SO/0vVhglm9zSFCQBEgj8BWZwLEeg/XwhHp4/Rl59f9sCxK8S1PXpiqEMmhooGU18PCicwl54ZZkkhxl2ZBn0R+l0tz6F/83ChMytJc7C5PVHFw89hdRURWd66YGssp7Mxp3MKBrrIjVSz+W6zSsGu0jc84Iu+Q28JDtrFiRYxbHVARt7hWFvTMy2oRtfNg3GS7NM5wkpWo+S1jipabycYIEL+g665Yu0eW/HfJpcgeossSRRH50N3woOBp3AqEU+YPXpYMhzjY9FuRVGlIbtMCA4YPwNnnnoOEOnUQiGjc0DS7JMTG50AYCJG51QYM2RpiX4UOPX4s1fDDgAA/0MhPsFu6IP7+YIN4OIRIsBjBvF0o3rkVBem/IXfbJtiRMlZ9mfxESJUV6m1cq74jopXLYYBRvUUlIqAIkEfwqzMBEsqH6FHF/hku3SzCO9HeVnEtF7inD7fwks1OXRWEZRKNI2NcbVkaZ4U8Lur5sIDCrSh0EdrhHlmy4TVHdARZioWqhPpCSgunxkqCFl+NhRpcUsjIr+mwbJM38HKHVJ7is4zK+RriTDSiAi3H+mTdHkFmHJ8NKmHjhrTE+WOqmZtxJniDe63iOZdNokwI3FRflwyKs8T3ImM9SF4j9T9j3keV9KIM0c3vl+rQQeqVFG/Qjj7tu0TI8aHNyS1w5dVX4tyLL4SeUAOBiI0campaEkZhGVASjCBk2jAt4ecQG+WfiZQyPHv8IqqE4S4BYlVWZsu5XiD6XHNH97IAgvlZTH6oxk/e9s3QjDCsiAXHqgWLOg3HNw52P2PRxr6VcGHqLY8aBBQB8rjU1ZoAMeMgRUZU6BVhHiI3lKItVAe3I3oMRvKnkB9I+GyiygGFwbhan9vTilLRY81FOe2cK8KIBpii8TmRIKqtI9OJ3ZBZvEGAWZQMG3EbeWJXcoN1vTjl0mhFOrLw1Ug1g987zmPE4SNXjheERoSBDNknit5TeHGiuMgvbFHRWfQd85EaFJdSz01hmQCKVGkqMul6d9yKXDwPGVKLNk2N7xfG7TEFTqKgnqtiWdCpmSsi7McS6pr3ENifjK66DsuyQGnuLZJPwJBrrsS5l1wES6+BwrIICksjyC4xkF8aQnEQCFO9FyaPlqzuLIhaxdR2RYA8fhFVwnD33mejs1R4uc6PbcKIhGGWlqCkYAdKdqQiN2098ndu5rCXbfpgh30Ahb3KqcDCUxd9ADrMhTwrAUL1lpWMgCJAHhegOhMgVjJcwzN7VWjTF6Eq9q/IzV26gWWRMkF8OAzEpClGNMopP3EhItHgx92wJbGSfxd8xiUNMkzG7EjW9uFWA645mWgNdRGXYbRoYyyhrLiVe+h83DfLJRoc3hGhqthGLENVnNViQ6dqtJxKH0eWhAwjv7BJKRPEwz3Y/6RTaeP4RqVi8ydiRKoRkTs3tMSEMN4ILX1MgoIRISMVzs94CA5IWMl1YHnF7f8lfu/VCO1ucBVVIJrviSeeiBE3DUVKt+6w/Amc3ZUfMJFTHEJBmcHkJ2IasJ24lhYyTiI2OKp5ozweHr9+KnU4hXy5ZlW0nhIV6DJhRoIIlhYhkLcDgaw05KWtRVF2BuxIKedS2JEasO2kaAhaSINSXJWqrnjoqNTLU29+FCCgCJDHRa7eBMgjOGr4EY1AlB/K/kru03d8+jxHL9nOJQgnEZf2KWdh6DVX4bQO7aEn1kBR2Gazcw6ZnUvDKA45iJgODO6Yro7qioBocio9aSTwOiYikQiMskIE8jJRkvUHsrf+hmBuJigLjFpbUF8vTYa9qisu6rqqDgKKAHlcK0WAPAKohlcaAuUiiZwZF0dY3Mw8frp3vVc6uvbsjP5D+qFj104I2YkIhCjkFUFOiYX8MgOlYROG6SDCdQ72VYxxX3+vNGjUG+8PAg5VwhJVs8G1ncoQKi1CaXYGSnZuRXbqBgTytgOhMtiWjoiRAM3yi1YgFW63/Xk79RqFwMFGQBEgj4gqAuQRQDW80hCIZuzEFSQsXz1RhiNtoFatWmjf6TQMGjEQp3boANPxoajM4UwvV/kpDdsIGzZ7fsgLoo7qjYBo7WHDtsjwHEQkkIdAfhYC2zcjN+1XVoEoC4yamZLyQy0u3CzIWFmN6o2RurojGwFFgDyujyJAHgFUwysNASZAMr8/ZnKPM4NLI7Xf70fnnl0xZNRQtDipNYJ2AnKLwthJyk9xGAWBEIKBAOxIEA75flgS2B8CdPDS9CsNxKP4jakNimUTAaKu7sXc26swKxX52/5AuDibyY9tibCXaSWyCT7a24sbDqsQ6VF8+xwRl64IkMdlUATII4BqeKUhEPUAyX/EajLJDDyuueSg87ldcNnggWh0QhuU2gnYURjBtvwwCndtQ2nBNpilhTAjIZhk4GbDtygZsK/Mrj/XFKo0KNQbHwgCVO+TCFAkDKOsCKWF2SjJ3QErFOBsL8NMhGP4uQAoH3Gp7fHG+gN5azVGIXAwEFAEyCOKigB5BFANrzQE4pPkRJ2juCdyXUNCUhLO7JaCrpdciuNan4HckB87d+UgL+N3BLO2orgoi+u80AZIqfGikJ1QfmydupvvjwpUaZev3tgjAlzTiyp6R8IIlRXDilCKewhmxABMHyxqb0F1vbgljngzt2q6Un88gq+GHxQEFAHyCKMiQB4BVMMrFYH4LwB3Ipamoe4x9dDq1FNw6vmXQWvYEqX5RcjPXI+8zN9RmpOFUNEuWOEwnGh16FgVa1aBqHxAuTIElXqZ6s0PAQJEcknq01nus2EZERiGwUZnI+KHZpPyE6vATmUiiAC5RU4PwZTUKRUCfwkBRYD+Elx/frEiQB4BVMMrHQG3ojYXe6R2tZqGpi2ao2H7zqh7TH0UF2RzSnNp9jaES4vdmo3Rgo3xF0DjuWT1fniA9hUiq3Rg1AT2igA1HaZGwKQEmVQxnkpeGaLnnWnVgs+hmlwxYhxfVFP0/1OFftQtVrkIKALkEX9FgDwCqIZXWwTcVGfxX9Gg9ZKLu2PGv55BOByGBh+Wfvo1brn9WfZix6poi5YjhzpMcuGF3fDe9OcQDAa5GOXipV/j9juf4wKf8RUBDtUCiS51olAoqyLc3c3BJRd1w7tvP4tQiKp6a/h0+Xe48fZnuNEtl1aShTu9eqjc9SEc/v3O33lN6Fj26be49fZnD9Vlq/MqBI4YBBQB8rgUigB5BFANr7YIxBMgUU0R6NPrfMx8f0L0mhd+8hVGjnoQjm1FlSUmBaKj2iHFpm/f8/HBuy9ElYhFi7/GiGvuYxIi+t0d2sMlhvEEiH7Xp9e5mPn+S9E3/2TRVxg+WmBETHF3FcMPZKbu+vTpcwE+fO8FaVwHFn7yJUZe+8CBnFKNUQhUKQQUAfK4XIoAeQRQDa+2CLihNbFpcxcR9L78HHz0wUS+ZlIweLMd/aD4O1Mem1URCqscahLSu3eMaETnQhu/nO+hXhhWvAgUtxoA9dSSBMjFiOawaNEXTIAIo4NJztz16dPnvHKEa8GiL5gAqRDVob4D1PkrGwFFgDyugCJAHgFUw6stAvEEiGM3uvYndWP+wv/hmjEPic2dZR8RFjocBKhXrxgZo0WguVw7+iFZpdg17x665dmTAkQkkRQgl4AsXPg/jJAYuWO89nljAiqrMQsiSKqcYGIuDofuytWZFQJHBgKKAHlcB0WAPAKohldbBDjlmcJYcQpQxfCOS4BEfrQu2nHIcNmh9uHEK0Duxn/NqAejYaaDQTL2trgVCRBf725IokuAXBIpqil7Dw+KTuwOiAi6ITciXUIBelA1I622n0x1YS4CigB5vBcUAfIIoBpebREQGywpDSLUQ//dEwGqqAAdDiPy3kJgbnfyQ7k4FUNgbpiwIkZEgEaOfZglsoOpALkEtXfv8/HRBy9GL1UoQA8fFJJ1KPFT51YIeEVAESCPCCoC5BFANbzaIuCGWFzfyu4MvrTZkgeIM6CiIhBlQx16D9CeQmBudtbBUFn+igLEzSF2Y4ImAuR6gA6mCVpGJUEEKN6YrghQtf1IqgurgIAiQB5vCUWAPAKohldbBCoSICIWpG7EG3zjCRApRpUZAqPQD4XAhDKz71YeXhdufxQgMme7Jmg3Tf5gmcPLe4BiWWfKBO11ZdX4qoKAIkAeV0oRII8AquHVFgH3y4U6YlCdH/L4XN7rbHz0/sRokjmrDWMfhOigqsHSAF98Sw4P6IgNngxFPjiaBc0hk6/wz3BGWu+e+Oi9l6JJ7wvm/w/XjH2Is9NEctbhSYWnKZL9iQ9HQ99ePfHhBxNlKQCwJ2fEqAe4OIBj+wGfaDFyMDxSBHWfPnHZcAA+WfRfjLj2Ea7uzJ3dqMihMCiJUgX0P9T3TRUy9HB3qqFHAgKKAHlcBUWAPAKohldrBLi6NBEPx+Q09759e2Lme6Q20O8sLPjkG64DREVo6LVs7aUNF4ng0sIeDof7j9M5REhNk5SGCjIS4ejT60LMfO953uhpPgsWfY0R194njNuHpVu5BoeJhCQXknBd0bs7/vP+y6KatqNj3sL/4toxj/DPzD8YK+kU94CPG3IkVe7D916MzoM9R6Mfgg3q7+YjriMIbFwvL0WAPACvhh4xCCgC5HEpFAHyCKAaXq0R4GrFGmkXNldb7nVZT2G4JVKk2Zi/UNYB4kaqrGsAoBYKLl05cHhER3q5cUdbMhCp8LF8IooyPh+dy7wFX2DUdQ8RLzssBMgNQbkGcTaN60Cvy3tg5vuTBR4aMH/R57h21P+JGkDEG6nB6EHIAnPLDvTtLesA0YVrPk6Dv2YMFUKULU0cX7R/F4cpD0ORygNfdTVSIbD/CCgCtP9Y7faVigB5BFANr7YIuJulrVFlH2oU5eDSi87BnNmTZK8wHXPmfYbRY/8Gndo8cG8p6b2hDuIHYZMX4IpNmysuSzWDSMdFF3XG3NlTo/iLufyfHHJwSMbeFpcJD4flaIpGlPRdcmF3zJ49JRqAmz1vGcaOeRSOj+avs1Imr8jTveMSsAsv7IJ5s6dGCdfsuZ9h7LhHWJ1yNwgiryRIuerZwQi/eZq8GqwQOAgIKALkEURFgDwCqIZXWwRElpFomDlyRB/UqVETp59xMsaOHsjqD2nAuBR3AAAgAElEQVQ869ZvxDtvz0dCrURMe+0DDsNoUnHwajFhkzH5Vqh3FoXXHFKhfBg+og9qJyXizHYnY8zoQQJ/B9jw6yaeS2KNJEx94/2D4rHZ++LaHB4k1YfmeO01/cW8Tj8Zo8cOZJJDGG7YsBHTp8+DLykRb7w+sxyR83LzXDuyH2ok+XFmu1MxZvSAaHht/YZNeGf6PCQl1cS0198XJIibl4oClYzpYcjS83JtaqxCYH8QUARof1Day2sUAfIIoBpebREQGyeFVWxMfeVJjL6mX/RahY+FSInwmaTv2IUzz+gXNda6NXG8gCO9utB9GhzLNe1qmPrqI7h25BW7sTjbcBwNGduz0a59fy9vvV9jHRjQkMA0jTxQ06Y+jmtH9BbVk9jjQ78mxUecLn3bLp4XhxUPQruOaa88jmtH9nEFMjln8b5EczK25aP9mb1BcTdSz9iSRGZy+BUB2q8VVi860hFQBMjjCikC5BFANbzaIsCZVLYGW3dwQtOmWL9uHm+2LulxL5w29FdeexePPvq6yNByQ0MeTdDcOYv8R7LTOpuhHQ0ntGqAdasXicYPbqKX9NvQr6a8Oh2PPk5zOcQHe5EsbkJKIcBWzRpj3br5rEYxChSyi8tFmzL1fTz2+FTYNpFG7xlqLVs0wYbV8wBdmLCjJbilv3rKtBl45JFpgqBxkWqRQcfKnk+TvUsOMUbq9AqBQ4iAIkAewVUEyCOAani1RcCtBG1pDnyOhvVr5qJVy8YinTrOoGxZDoaOuBfLln/PITOLNlrNgs92c8MPDCJ6D+Y17JkRrSMos0m3fdiwfj6IAMj2Y6y4kOphmQ5GXnMvliz//iB6kHY/f7cVhZiXqJa9YcMCJkJ8kOhCIUE4ME1g+DX3Y+nyr9lMzqnzHj1SlJf3x9qFaN68scQp1mzVNCMYMfJhLP30G14PyqejRRNZa6JkwaEuFHlgq65GKQT2HwFFgPYfq92+UhEgjwCq4ZWGAG+tzERkOIo21TiywCEkClXJooBu6MUNX1GNHQoZlU8Zl9uydMmS2uNzEmHrBiZNeBA3jLtKXC+1daAwDkyESgyc3KE/igqKYek2fKYGx+dmhR04PCK0ZIo6QJzYJTLAyJA9YcJDuOn6wVEKQYnylJkWLDXQtv3lKCws80ww9j1zoVDRnByY3ALtlRcexPU3DI4SIFMD/LBRFgijbft+KC4OAJafTdPeDxsvTngAN10/RJ5KYEBZeIEyE6e374OC/IAgOnrMgB01R7FRXTA1Vtl0nY3sdJBfiDAX/qvYTKP3VAUFK3ZPiXtSkCzv/c68Y6TOUJ0RUATI4+oqAuQRQDW8EhFwNxt+uBfKQlwRQsr4EWEPt/aM+1/5Oq7bI1pW0BfJZX0uRL8Bl7FqYRoaLDsE09I508mChZNaNUGvczvCR3u+NNOS5pCVXYRZy79nMuWGdhxbg+4x1YjCXRqFd2xxXlt6bijPPfmEBrjivBT2H7mhHyJrO3KKMGfZSviYkHhToPa1sO78qK6hxREoB61bNUbv8zvAR8SIuARxOAA7cvIxZ/lPHD7U4RNKFmjuez7i13J3ryJoWrdshssvbAeKaHEYTBLTHdn5mLn4B5imiWDYQHFZCNmFxcjOK0ZOTh5ofQoytmBX5nb4TIvna1kWdL8vSoLopmBCLe+TGLERs2GflyQ7wg8mCI9Lkg5HIcp9rZH6e/VGQBEgj+urCJBHANXwSkMgPgxFk+AwTJTwyCJ4bFKmzYme9gXxob2Z84A4DONHYpIPA4f3x8jrhkNLSIRhOYhETJiU+U6p06AUbx219QRc2rEJ/D73yV4QjO835SCrsFT6UEg9cLgwtO6miB8oQg7N0hDF/Mpdhw8JCQ56tWsGHylNfH30vja+2VSE7MISIXLESxcHOoe9jGPqyPNyYDmEpAa/X0evDk3g1yW5IZKgAT9szENWUamcK2lb5B8SasuBHrSWiX6feD8mgvRedE4b3/2aiz9ySxEos5BdEsGOvAB27sjCzs2/ILgrFfnbc1GWUyh8QFTCwCUvcaRZc4jmxu4pd57RCuF/Uo1kjSEl/BzokqpxfxEBRYD+ImAVX64IkEcA1fBKQ8DdnJjU0GYsn8KjT+r8dC6IER3kUXHr9fDPmo7adWti3C1j0XdgX1h+PyKWg2DYgWFaCFk6Z1/RpkoEihSHi884Do3qEvGJqUgf/JQFXUuMKgBStJHKzIHDw+E56QHizV1uuEJp0HHJaXVwfN3EqA+arnPmj3myAnICAAqfHbqD8qko+EV1kuhgLzJsXHLasWhUN1GEkFgrAz76KUeugV/iKUzSXg5SnchnJd6P1B+Nw5IUXHvjf7uQFwgjpySCXTu2I/uPlcjd+jOKc7JRnFMCvUy0CxEzlvcH3ywynOq2zKg4QXlPxf9a3G/xapu36/KCiRp7dCGgCJDH9VYEyCOAanilIRD1Y1Dog+vvxEIS7qR4c+NQkuirxZuVz88F+Rq3bIA7x9+CLj27IWL7EIpoCIQiKI1YCBomIpYF2/FxaEST4bWTG9dBv/bHiuwmB0jNDWL+2gLYliHLNutMBA7GFkjhLyJ1ZGx2QzGivQPtzjpaN0pE//YNRSd6OEjPCWHe6hzBREiC8qpA7WNlaX5u2IcVHcdiMnRy41ro166+GK0BabkhzF6TB90imUqYkEnRguP3fO/QHE48vhb6nXVcVIH7dWcZnl+4FYVZW5G9dS0KUtehIGsrjJIgrEgC4CSyV4tCeCTmcQg06tv58z20p0mW23ziSJCrJh1iAc4zduoEVR8BRYA8rqEiQB4BVMMrGYHY5iUKBQoja+yJXIQ4HCsuPKZZaN+xPW6550a0aXsKQpaDQMREccBGUZmN/KCJMtOAYziISAsyqR2kFVA20YtDTor23/rwx2ysTCuFphuwyKBM3IN2VduRisiBw+MqWsLn427MDvuRaNum93pp6MlRn82HP2RhVXpAkCbSxLiR6qE7uOkHV8k2YTuJ4r8c+ovNi5jgzBU5+Ck1D5peE7YTgSaVGq/zY18U+49sTB7aVnRMc3RMnvk13pu3GEVp6xHI3wE7VIqIkQDbrAmdzUqCoOqcFSbuD75H5M90ReL35X0+7hq4ocV4wh0fFhO879BX4j50K6vOXFUQUATI40opAuQRQDW80hBwvS80AbfFgbtJUXYShUdsjTqBi4wsIkWWY+H8i8/GHeNvR70GjVBqmCgK2SgoiyA3EEZRqYmisI2waXNPLeruTvWDYfmozRSrQQ/2TcYZTWuizACeXpSKnfm08ZNPyC/al+omdAql7MPk+9eAo03ZiiN4GpONhy9tidNa1EKZaePp+WnIKqLihJQH5WdCcqgPIloa1wIi8mfD0Yn46XioVwuc0qwugoaDpxakIbs4CMvW4eiUVaez+uI1BGZSmQE7AsMM4ZHebdAuuQEC4SCuuvERrP3hSxhWBJZhwg4nwTYSRbCLG8G77TjiCJDMCBP1EkWNA5fMRY3yrsFe1mZyDehuplhURZJtUZQJ+lDffer8igB5vAcUAfIIoBpeiQgI8yqFt5o0b4Srhw/GiW2TmSiEw2EYMiTG/h0ZlGrUpDGatmzFZudgxEZR0EBOwEB+iY2CoImSkAHTdGBa5G2x4dg+aLrFmzrVnaEawmefdAxuvqAFtueF8PCCVFAdoIrma3q9UGoO/BC94N2K06KRqDBuuwZiG+e0aYCbL2zCc3lofho0mxQi0je8d1vfn5lzsUPHgt9JgMmFD0k10XHuyXVw0wUtsKMghEfmpiLi6PA5dhRDWhMiGF4O2wzCDEcQKcxDtxPr4P9GXoCNW9NwYf8hCAUjqJngx2V9+qFDp25ifbhLrOvVMTmF3w1/xc/DreLNvd0cDYZpIxQxURIMo7g0hJy8QuTmFaCwrAwJto3s1HTkb9vOpNctx0gEymudIy/YqLFHBwKKAHlcZ0WAPAKohh9UBMqlGnN9GZnFJQ2z8b5Z/vA7Grr06ICRY4fh5NNOgWH7OfXZMIgAabAoLKYlAo6BuolArTr1ENH8iITCyA8CuSVh5JaaKAxSurSFiEnZYW4bBzLVCnWDyAgRINrEmx1XC88MboPFa/Iwe2U2Ex0mKxr5SyJMk/YnBd5xDPiolYTcmLmukG3B0RJYvXHDWLaewO/rHvR6R2ZZNT8mCX8f1AaL1ubio5U7eR7kwyGvEClgNA9TE1oEX5fmYxInlDKL5+xzDCYjNJbwtrUkfj+6LlI5mGQ6RBaEwkPX57MNDn/REU/UiIARUg3qH4cJg5pjyeoCzFqZBZtCTLYPPs2Cybl3Pnn+WPq4e30UQuPMMg5Bycw9zYFuyTCVbsKKAOFwEcJFuSjdmYa6/iBmT3kAr//zfTzz3Ito1Kw5Rt54F0495TT2fNF9wCSIW8jLhrWysKR4X+HpIuJIBSVprhHLRMg0URo0UFBqILswhIwdO5GbsQmlO/5AqLAEBTm5CBUFmPy4xRXjN6WD+uFQJ1MIVEBAESCPt4QiQB4BVMM9IVCx1kt8iwSuFaP74Vim8GjIysquz6dWzZoYdu0ADLz6StQ85jiEDB0R20KZocE0bViUwm7b8GkR1E8EatSoAUPTEQqayClzkB8IoqAkgsIQjbFhmEy3ytUSom2NCIMJX5TUEC17Y2RbPDJ/M7JKKPAllBoiCn4KB2kJgsi4qeB7QIg2epNabfjAhINDSESi3IrPRAJsHxI1MmOLwotkyiZS47bj8MPC1GvOwGPzNyOnKMxhOLGdU1iO8v0FeSExyqeLfCfCXKgvOhJgIoJEPif5Z6hoIV2Ln8gjK04mh91og7d1H2dw0fkohEVjiPAwmZIeGg432hbXSnp15Kl4cn4qdgbIIyRcMRqRLd0nzkc1KOPqNMXD5J6Hz61RvzGDVTiaezhSDCsYRmlBFkp3ZSJv+x8I7vwda/73CS7sdxX8detjxI33oXHzViKUJQtkVjQ6u+ZxNxRHag/dYxTMDJsGQhEgJxBBXsBG7o5M7Nr6CwpT1yGQswMlBSUIBSzYJgUbY7Wm4ksPeExy8/S5UoOPDgQUAfK4zooAeQRQDfeEwJ6yb6LmVO4bRSZg0Q1dFAR0cHq7trjmuhHo2K0bND0BYcNCwDRQGrFRFrQRolCQqaFOgoFWxyagZp3aCJtAaTCMnFIbBQEDeYEISoj8mBbIT+IqP/EXxP4OVl/Iv0KbuyAiV5x5HBasK+TwGHuNOMgmlaDd1I7ZHUhcZZqVEDdnTFwfkQNSV5hc+ElVMlh1oRCOa4x2DcSETe92x2Phulz4NQOGTSSGlCuK/xF1I5VJFEukEBV7mVhiEdWYWdmhX1eooUQbOSsukti4Kg/NlD3eMnzFqpEkZ1RckA7OXrMt9GnXAJ+sL2ZcBJEUYS8iUZQRRgRtTwTIxctNaOM5WgZMIwSjrAhlBVkozspA/rZfUZS5iedw6+jh+N/aDFw8/BbUqXuMKIooSZbw6UjPDzdoFfdRvCpE6x+2LATCZIY3kZdbjMKdW5GfsQY5GRsQ2JUJKxCEGUmCBVLJYqvKGMSF9JT/x9PXghq8nwgoArSfQO3pZYoAeQRQDfeEQMXquuUJkVAIRHBB/G9SUiIuu+IiDB8zDPUaNePQRmnIQknIRnHQQH6pg7KIweGL5rU1nNm8DmrUSESZpbPfh4rilZSaHPoqpjAKKT9uWKScKiFID23ktFH7HBMUiuIQD4WVQKEkCo/RxkcKBZEZqSBJHwwTjb0cpLX4LZ2zxkjRWP7KLcj/Y2XMv0M9rCi1nFmFhjbnDUW7S0ejbuNkNmcLT40IzhERIlJEVIMIj8nTp17tFkxKN6fGrKTw6MKbJK6D6kWDVSBWWkjrcqjwIoUOfSI7yiHlhYaKYow+UoqIyhApk2oVnctVc6Jp8UTkZKsRImNcMJFns2dM4tU/ng/Xd6L0+hAzrnCoFOHSfARzdqFw5x/Iz9iEkrx0NqYjFMJZlw1H+0uHQdMTeb0EbHHZXbKUgfs78nhxRpqjIeRoKI2YKAsUI5izDQU7tqBg++8o2LYZRnEeHCJfkQQ4Rk0RFrSotIIbKpWZZO5ay1pCnj4YarBCYD8QUARoP0Da20sUAfIIoBruCYH4DbMiGaKQDKsUtIlpfrRs1QzX33QNup9/NuCrhaARQXHQQkGZjcKyEHLLbJRFLDasnt4w4f/Z+w4wK8rr/ffOvbvL7oKiNAsqTbGCICpFbCgdCyDERtVoNDZsSX5Rmil/lWZNTKFobCiooIhoNIkKScSusSBFFha2793bp/2fc873zb27gV3CZVmEuc+jC+ydmW/ONzPfO+e8531xaoeWMEJ5SKQIGJkoj9ksjlcedRFPmSx2SGTn2i3j1DmWltKptYg6AQYAnJ1xifuSYr6MuMYr4ED8FqKasC1V/SzftFWHkG3XvvgQvn39CXYvZ/nAHTi9t+p8BgbevZAXeCmJEdmWMkdBVXbTXBshcdMCTwBJgzfJ6AgYIRBDJUbKfJiGgDwBUpQvkoyWlIcoS+TAJG6SQ79RmTjltaYvgLrZHE3WpvMkqGUjl0GjxDudRdIxrnshcbaNAKBtwozHEY+UIVZejMrN36Ji89eIh0thJyLIbZaHrkN+jGNOOdfrLNNOXHRuVMLL/OjrzKLMnu3ASiYQj5QjHi5DzdYNCG/9lgGQnUzCMuNwLAuOWQjHInFHbaYqc7ajDJbWbNJ8o6xuEH9jPwL1RMAHQFleHj4AyjKA/ua7HYF6y1+0VyrDUA4gGMS5F/bH2PGj0b7DMTCRi3iC2teT3L1VEXdQHjeRTNDi6uKM9ga6HnEwEMjhlvZwzEVZJI7SiI1wzEY0lUCS+ES2ZEz0As9v9hmLulY51pkIL8vDpOgUgwrq+3GdlBCImfNDXJ4Qt9+nO452HCIGJ64DJ0iAx8DaJbPx9WtP4Lgh16HXyBtUeUxQUCpcjld+czVS5Zsw4M4nccSxp6G6dDNWzvox/xtnTNI9SHzsZocegZH3v4Wa0vVY+eC1MMu34ozrZuHY0y5Q2ZEgkgDyAhYi1ZV49ddXIlVRjG6X3oaTh0xkoBeCia/+vhQfLZqGdj0G45xrZiKYV1ArA+QBIEe63tK6RfJ3yqAxb8tWkgJqA11Gy8z8pEuOlAEiLlcKyXgEqXAZwiWbUF30NaqKvoYZq0AqYaOw9ZE4cfA4tO3YHXYgxEBUslVpsrMu8Wmg5QEr00IyHka0qgSJqq2o2vodqoo3IFqxDUgl4FgpOHYIdiofcCg7Rtk+pWBN189OOr1oUbKJD+Yh2N2+RfwN/QjUGwEfAGV5gfgAKMsA+pvv0QhkLlzU3962XStcMWEMBl88GK7RDHELCCdTqIqmUBVxUB4zUZ00kUw5yA8F0O/oXBxxWCuk3ABq4iYiUerySqG0hngdJpKc9QEsUnnWBpqqVOIJKKvFU/5OgIbRmHRAMSdI+EAMOii7ocpLoolDGRhlYtpAZKRkRXkSAkAm/v3i7/D164/jxCE/Ro+RU1hskXg4FIdIzTYs//XVsMs349w7n8ThXXvysZfePRDxyi1KetprwuYjNzv0SAZA9Fl694WIl2/GJb9+FQVtOjAPJ8RmpQIW6Hz++tgUFH/4Bgbc9SQOO64HgwkCFdu//RBv3X81ThpyLXpceivHhMAls2gygAYDjExSNGWOVGbMIjoTZcYIDGWctwZBej8EOvnPLvmxJWDGo0hWUclrPSq3fIuqoq/gJGKI2zbaHXkcTrzkJjQ/pJ3iZmnxScniaYCd+ZP/bKdgppIwI2FEwuUIl6xHzdZvUbVlHZx4DDZlB4nEbobgWHlMjCZTXQI/MuksJiSO8XWsMTQXSGtP7dGbw9+ZH4E6EfABUJaXhA+Asgygv3nWEdhRJigUCqHXmd0x/rrx6HD8sTARQixhIZJIojRigbxHq2Mp1KRIo8XGYQWkz9MChxyUj5RtIJIwURGxBPxELISTxPcx2VaCO70USNELr6brpLVpqBk6h3uiiEpM2QhSHCa4YrA7u2Q3uBzGf5IyFGWVRAxQFvv6PnxsJj1Lx9hHi+fhyzd+L11bnkOV112tQM3RuGTmEhg5hUw2XnzXYKSqNmPAHYs4K8RkZoJUijBtBUjDKAdL7roA8aoijLjvNRzUtpNHTGbQony83vndHdjy4Qqcf9dfcMSx3TlOtK9t3/4bbz1wNY4ffD16XXojZ6yEPC0A7r9KXwoEcieaQSRuGoOASfkQCVk6yDKJ0AKgqORli4xBLIyayiJEi4tQUfQFqrZsgGHGmbTeoVs/HDdoEvKbHSRk51BtEnuaPJ0pH0DE+BSDqkSkGrGKzagu3oiard9xNs21kwy6XCsHsHKl5OWZo6puN9YTUNpMOsOjydVyZlnfD/4O/AjsagR8ALSrkdrJ93wAlGUAD+DNPRNJT1yOUyJsQCpCfNQ2rbImvOgRPnBRWFiInr1OQv8L++OIw9oyK4Q4OWw86rrIyclBm9aHou3hRyAnLx8Jy2WuD5WyKONTGjMZCLFpqeOgc8sAenc6FAXN8hG3KdOTYr5PaQ1tk0A47iBm2hn6PlL2aoij09hTKx1lApYo0/Lx4ln4ctUfPa0aKaEpQcOAgw7nXI4eF16F5m07q8yUged/NgjJik3KV4sUdqQUNvaRfyI3pwVsw2aQ9cLdA5EqL8KIX6/Cwa2PYF0emSvpFkMghb89djeKPlyBC+9aiNbHnsHxyXUsbF33Md78f+PQdchknH7pzUAwxOWshkjeO4pfOtMj1iIEgDiLpgjkRGh2YtUw4xGEy4oQLt6Ays1fo6b0e7hWjDWEuvQZha7njBaAyTwxDXIEhKbLaKT8TRm0FMsAWKYJK16NeGUJwuWbULN1Iyq2kEdYBWwrAQLdPXudjn5nn4fmLQ7hDFe9AFa5sDFwY7K1ygoKklPedGnFa1aZJmkGyvcRgZ0Ux00B9TXxKKqq4yipqEZNJMHfsaI1CBdvR/nmIgSpa04pWSsI2diXp7//H0AEfACU5ST5ACjLAB7Am3ulBW0myW3FClwQyRZJ1pYRI1Ki9OSg64kdMeii89D37P5o1rwQKdOFSYuTQz8tNDMCKMgLIDf/YNiBAFIp4vdYqKKMTjWBGWlTJgsLWvy6tzPQo+OhCIRyEE9RZshCOQGlSJxtLYgUTaDIpFLSPvYhAjOTgt0QggEH/17yEL5a8Tt0HXo9Tr/kRi67fLLij/hkyVwc2vlMXHjbIzCaNZNWedWiThkgq/J7uCprxCjTdXHZo/9Gbm4uXAUIXvzZcFjlmzD0V6+hZbv2LPRHHyZFK3L3m4/dieKPVmDgXYvQ7tienLmxjRxs++ZDvHP/1egyZBLOHHkLC0Nym30Dn51n19LiicKZUtpElPmJR5GKViBcWoTqLUJ2jlVtQ8BMwQnl4MRBk3FUj/MV16r2AHRJU46b3q9lp+Ako0hFwqgp24pYaRHKi9ehaus3bJVhWEkcfuRRGDbmKvQ4oy+Cqj2flKLr+2jF6MzviD8YmedSlSzE9wMRsWmuaXwk0plMWUikXFSlLFTUJFBWGUPp9i0o27oe8dItiFdVIh6OoaYsDNdMUb1WplVdwvq+83WGGroC9//f+wAoyzn2AVCWATygN88UgFOBIDE5ZU8hXAkxlWzXrhVGXDwQFwy/EC3bHQ7LzUXSthgAkeu6ZQL5RgoH5xkw8gvZxykaN1CViLMQXXnEQiRJ4Mdiq4qcgI0zjm6G49sfCttxUGMFUR1NsrYPk53jJrfHE7AiQUTJBIiZKY1Pd3o15fQxOCGdHsqSOQGsXfIQ/rPyD+g65AaccenN3DdF5be3H7+TMzOH9xyMC34y2+Ps0CK/5O5hzO0ZeNdTaN21m2SPjAC311ucQJLOtRd+Ngjxis0Y8euVaNHqaPFHI5VrS8pvxAl659G7sO3j19Gx/2U447I7EWhWwBmlfz05A+v+/hy6jbwDpwy5xtM70gBnZzHUGkI7+n1m2YzEFmGlYMViiFWXIVK2CZVF36Bq87dIxCrhpJLIa9kG3Ub8FIce05X1d0jdmnk52p9LlSC1EztfmbYFy0xy+3yiqhTR0u8R3v49Z32S1dsRoA4vx0L3vudh2Nhr0fbwowU4KUPdhq6NHbXtSymUi4qS4XKkTGhZBmcy6RquThLwSaKivAyVRV+jctPnCG8vQqyqEolIFFbU5M5/+rAudTBd3iM9bgaunjREQ6P0f78/R8AHQFnOrg+AsgzgAbw5rz36JVmBHSXs6zFYDm/XFmdf0BfnDzkfR3XuDATy2G4inrLZgT1Ob+Cug1bNHLRuUcit1mQ/EIlbqIjaKIslEY45iMRtxKkjyAmhZchBn86FOLp1CyY7U0aoMpJAeZQMTR3WBKKSGh1HXNwlw0AfLSBYl3vSFNMoHlpBVlym0a19YR6+WfkEThx0HbqPuskjVCfDJVj+2yuRLCtiEHLSkMkwAqTlE8CSnw1mLgt9dOu39wcjgEtmvoaCtkfjhZ8PRapsU8aXqOxlcXnsjKumo0v/Ufj6Hy9g7aKpEgpJYXhhoX2fd/eTOLJLD+Ht7ILSNe+GSdHEi0qXiDiDpWwnqORFIIUyP/GKYtSUbkLZ5nWo2fIVrGQEpmmj1dFdccLQH+OgNkemFak94CNDFCNWKX8Jj8gUonO0AomKMlSVbeaMT7joWzhmFKmkhYNbtcZZw67ESb3PR15eHmdruKuPVKtJZkCpau/02qAylzLaFbAiXmOyD6q6ObBMG3ETqCJxxUgMkYpy1Gz5xiN115RvRTJcDZhUHmsG28mBwdIGIqyYSeBmfpGqiFKJzOcbNcVdu28d0wdAWc6HD4CyDOABvLno1YjbOmUaDK/92EVB83yc1b83howehq4nn8g8k5TjIJq0EE24qKTOrYiDglwLHVrnorB5PkwniFiKLCpSqIknUBaVTE444bJmT8oJ4MgWBvp1ao7WLZsjYYHJzmJR5aIAACAASURBVOVRG6XRJKoiJirjDneKEdnZUWJ4vBBztkArNe8b5TC2lYAoPdvJFFbNvREV363BkacOxFnX3M9cKLKNIB2ftx67E9s/XMFXW7dRd+KUQeMQLt2GVbOv4QyQ6BprNKqNUB1c/Js3uPyyctZEbnEnYUVt0crz5gbQ4+p7ccI5o3mONvxrBb56+0lUrPtQUXodHNZjCI7rfymOPKWflKuI7O2kGrT6yLw16mZL2LTVSQIpkwnJkUrq9PoO4aKvuNuLUoKmaeLIU/rjxGHXIpTXIkMJWxS09UeXvBiEkIGpnUIqEUG8pgrx8i1Mnq4p/hpV5dtkv6kY2p9wJnoOugrt2pOoJNmH6OwglaoUsFEdbTu7xTO7CAUACchmXaWUjagNxKtJtXo7Z7Vqtq9H9Zb1CJdthW3G4ToWbDMEWHmAneN1lZHiuVi/KBxKRGxGtWnzX+Y5+YTrA/jpK6fuA6AsLwEfAGUZwAN6cylBGMougd56Qzk56HnGKRg5Zji6n34ajFAz6coiq4oEua0TTyeBlO3giBYBdG7TnMmncSfISs3U3l4ddVBWY6GGlHkpk2NSISCE41sBfTo3R7P8QkRNcXKnTi8qjxFoClPmh8iijoWgk4JD4GKHH1JDFuJtU35oDLnk2sWGrQRhRK2ZxAkJHGgBP5IepE4xalnXXVfaWZ0yDtKGT9pDtIiLYjObiBK+ASk2078GOS6UiaE2fspw0L7Yl4utNvJgBJKw+XfSRk4ZEb0diy2ScWuGlnNdUFM3lnUFJUU4kFIjqjRkxhCvCSNasZXb0KvJ1qJkC6suEzfn2AuuxLFnDoNr5IMcushfzOTGuaDHW9Lt7gyCVMkrFa1GrLoc0ZL1KCddn63rkIjWAKkojNx8dDprFDr3uhCB/IP4GmAPMIoLaQhx9Yo0f0TJur6PyACIRjkdn7JZtpWEFY9Il1nlNkTLtiC8bQPCJVuQilUy2LVMB7ZlIGA3Y7sWUluimZKuQCntiXEtZYLSWSA2pSXQSh10TXvpNuVt4x87IwI+AMrycvABUJYBPMA3Z90TBJCbl4MTTzkeFw4bgNP7nIaWh7ZGyg2yPk91nKwqTFQnTFZtLgw5OKF1Dlq1zIcVbIZ40kQ4Kp1blZEUquIpIS9bYPIyZR1OaAOceszBCOU0Q1XcZuFDcufeFnFRHY7CjEVgJaIMJsRdXZcn0iuFLGeZxNb6F7jGnloCGvTRruekxEzZiLTlhCHu7pQQYD9TssYwkTJykKOyWwyOaN1UHUL6HLXXVZC1fhzmQOVwxxU5wEvGg6wcqEmMtYAc+rsAQ8pkkB89t9RTKYgEBnUbOxuZiqM7FXvq+9SiECsjUxoLdftZlolkLIxU5TZUlm5GZMs3iEZruGxVkJuD4y+chPbdz5b5olKda8B0DQZBnGshErfq/uJskpWAmYojFa5AtKKYuT5Vxd+geutGwLFgpZI45Mjj0OWcUWjT6VRRzlZAg2LLQIbOk0GozcBQ6k07/wQcAZsELG3L8gjcicrtCJcXI1q6AdUlm2FFK7kkR8DHtQLcZu9YOaq8RfwrATkEePl+0kBHlcK8N/00C5qv4kzvsca+Vv3975sR8AFQlvPiA6AsA3gAb85vrEYAXbp0wNBLBuOcC85G4cEtYQVyEDcdRJImauIWl7EI+FBJ4+iDAjj2sBbszK5LWJUJG+U1BIKk24sMTU1LWuLzDOC4VkDHdoVIoADFNUlsr05ge0WCW6Qj1WVIxcNc1nAcm002+UOLPAOh9Ke2Xg1xLJq+FCZlDBkLm73yQixdc7oLnotgqiwjGjQECiSHpUnPomvEPdbi4UWloAAQckmNJ4hQwEKKMzoGd5DZQRMgZ3kGYAEQUCLgQy7wDnNhCAgokMBgUuAMldAsylmQSvMupiG09xZPCxHQiRhsJpGKViFRWYxI2fcMbtxUFIUHH4aTLroRhxxzslfyEssQEaCks6bMjGd1wcCCtH0iiFWXIlJahAgZmG5Zh0RNJXdREUA5ptcgdOo/ErnNDxWdpQBxfCjbUluPyOuwUh5w9d7eNgGfJKwkeZSFOetEPKZIyUZUlGyCWVHOmTw6vkPAh8tdzRTYqrNnBjsMddQvPEZXrS/SywZ/i2NyAD98/FOX60BdA9x9yJpcQdhWHB06tMUXn7xeb5QCbkNtDAdAkH0AdABM8k5PUS2+6o2TKA86xa43kbZeJfzGP7X6bQCtjmiNQYPPxZChA9DmqGNgBoIwU2JOGk7aqFTghzI2hYaJE9vm4ah2B7M5Z0KVsCiTU1lDnl4WapJU8gqwOWnAtpBnWDjy4ABaNi9E2G6GrZUxlG0jTsc6hMs2I1WxDckUuXObyt9KOXL7r8b7xEWtibycK6Jrh1uXXLiWiVSKur6qGbRaBBKSCbTq0BPdR1yLZi2PYAkFKsuRXxlnagIGc5mo9CcZPqqkmTATMaRqqpGs3oaq4o2o3r4BVUXfwrIT3D1WcFA7dD13DNqddDaMHMpkUTYsKJ5u2g1eRUsvB2nAprhULOUgQEm0fhzev5VIwUxUIl5VglhlGWedako3IlK+BQHSnbLicGxakEJwbRJVJIFKjVrS2TMpxhKsVBlBAqrsx0Yx41pkurNSgx/dDabKYXJf0ngF+DIZm8UwCSTTT7Hy4H56JtDnwDXoJ2XSqPRHli7K/1aV4gIUISbDq+MTONPSAAr8sjSomluHjkXlWC7X5oK35yZQKrXyCUlCj0G+lGmZlU/glwx5Ne9pl8t8BMxDsJXop4wzwKCWYsGAgI7HdjW2dPfRywZnRSU2chrca8fx9551anz8fSbta4BKQCNFOuuyD74e6blI/ZqyX7g56ndKNJxNfTVjKx1TCYZ6SdPEd/VSKS8LDd/GPgBqOEb1fsMHQFkG8Ae8Od88GTd2+u1Td69TYUURMpl0yYl3HNr6EPTt35td2bscfxzcnAIkLdHcqSZX9qiFcCLFnVyUzTnmYAMnHV7AAoimG2ThNxIrJOf2yigRl6kbTBSdyTKBFrmAnUSLYAJu89aojlko3yQckcrtmxAtL4EZKYNtpuThU2ch+wFPyX469MxUhQg/coYJVOIUJ/f2pw3AsedfjvzCQ8UuVekXaWNZAiVUxiOFa8reCICKIhEuQaRiG6q3bGASNWVgiGBM2jmHndQfHc+6GAcf3glBx2T7DlmsXKQCQeTWyRAKaNjxqsMq1iTUyQTnOFKxGqRqShGtKEWspAhVJRtRXbYZjplk8M4GqlTmcnIYBKVLr5Tlk4Wfj6SYzgKAgswDI70sVskm0EUK5NQtSKa1pAdEvnEsskilM8nSMahUhGnvflYcMFmQ02kCWVT1i48t/CNDjkGqVHBTvJjTfS+AgICJKgc6JGYqAqesLKlYdNwIweNhhryUEdU+WPHbNvQwWQg1SECHgY/45YnZMaUgqQwo5rwN8cs4dErSwuAxpRsAHDfE2VAZDs0ZZfoIqHC+k8fGGbRgAI7tCqZjLhcVdsnBjRooRK1cW55ojpYuU7L6uCpZspcgZRQzzHHlRqb2BbneNWXfUeDOS98olKOvS74G1IuCD4D2wuPQB0B7Icj76CG8Nlv9NpkBJtJvQupWdoEWLQrRq89pGDFqGDqf2Bm5oYOQMgxUx1OIs+koeXSZCCcDiKRSyAk4OOmwPHRqnY9QTj5zeqoTCVRGbZTHHFTXxBkg6ZKXdmVPxGoQrS5jcnSkdCsvMJGyzYhWbWMrAyoJ0Ru56B7LG2Z64dp3OD776LTvtWGlu9L0cqAPLQscGZ26poUjup+PrmePhBOUsiW1n9NbPJN+eZlV2k2kF+TarOtDAIQyL+Htm1BTvI6FDe14HK6VQDC3OY477zIcfeoFTHrWQo9MmOaVM53RpL8yzyoDo9H3Zf0iiQbKgNiwM0ptVFqLV5chXlqEqtL1qCnZDDsRYx4SZbRc04Br5sNxxUrD4/RkRp6ADVH7aRG1tWN9gDWtZEwqA8TgQDakPIntBBEwLMngEGiirIZXNaOMSzrXwBkQPmN6iSGelxqABkx6MeaMDckipMEfmblygVQv0Bpg2QJYROnahU1WKwq0MKWfskkq4yEgxUKQszQEqKi0Ks53mVcEgy0yInbop/zGKwPXc7XqhFamHIdktJjYxmCHwBA3E3icOYoKgZwMixSa72AGgGHOncH6YVJWlsw3ZSD57+kwCnBzZS505LVnHIVOZxNFh5WyZRJS/R3ZnkrNkgVktXC1XTpOOw+CnwHK8nHmA6AsA/gD3jwT5GQ+pPWfxfkqgGDIQLfux2PYJUNw5tl9EGqWz5yNGLW0x1IMeCpjFreu05+J+HxYcxenHpmPVi0L+c27KkFEaOrYSqEsStslEU6RP5fDWR/6cOeLeq+kBxRxV8QzSp6K/EPzdvgBneZDeA8lXS6gjEETd3n9gC+NPTL0umLRO/IM43ISL9TShs5mqbwgczuW4vzQizgJYArfJlFdgWj5NlQXr0P11g1cDiWDU+IVte7QDccNuAItjjxOgDKXQ6TLi/SB5DrSYoJcnPmvbANnB1jHR4QiHTMFiwxYIxVIVJdwZ1d16RaEt6+HlYzBTsaY5EzZHtvMBSwqO4mJLX8yX+UzyrN0jIkTh2Du7KlMPV+56n2M/dGdko1xHQYON998GaZOu51fUZa8+ComXTOTyfCc0aCf3ISgCOHcvadkKbzDUgzk3uJ7yaUsE9WlJDNCY+MXCMUn4/0yUNRWKWqBZwNcWrlNfirou4/BIpeTpE1fnh0q6SSNbFwGo8wVj4GlPSnbJcINHmhwApg0eSDmzJrGv1v1xt8x6kd3NnAd0rjp2wT8FNCjWefMjiqFEVeOMldMdNeZRT1eNT/K283LyvF8qYwc88VcBqlU4aNrKUg8G/K3c5RBrjfPVP6jEyaQSvNCH+3rJyBXQKiUvvgwNB88Z4r0R2Ohy4dA2C7IHPgAKMtHlQ+AsgzgD3hzeVjRm41KAzNXgG5qulENNMvLwbFdO2LAkPPQ5+zeOLh1O9iBIAu7RWNxVKSAaDSKyqTBXVwmtfbCwvHtgjjh8ALkNjsISYtEDE0pY1GnVySFSFIUcYnoLEKFadsCErPjRYrHxkui5/TNjwT1sOLUci0lYMVf4hf8Og+4H/Ac/ZCHngbVMoeay6OzdbQUksmt9LdJGYPLY4bo3QQpm6K4LKlkDKloGNGqEsRZ1HA9qorWwYxXMck4YBSgyxkXoP2ZQxFs3oqXWc6h0IKlpAHIvkMoPALsBSDLtZcJjFjkkTV6qHsszsAnXlWOWOVW1GzfiGjZZkQqS5mfRARskC2J3YyzPmxkz6BLE/DpntgxECKyedANoHjzWygszMeM6fNw/9xn0yUZN4DjOrfG2g+Wcelvxsx5eHDu87AVR0iyJAH+O1HdDYeMVQT5ZJaQGNBRpshWMgS1/PpELoEWfOausMu9KlExYErzBGlgBNSk/4+L4wiqFxLhD1GJkoJJICvFWSehqwt5nuZXZzf42lAJJo6ZkUTQKcCWLatQUNAMM2c+hFlznm3w8heelAh3Mg6h0qHmTqn3Jc6y2JThshXPiL4rJTJ5AqnsF3ODtMyAXINg41/6InUGUpcglfSk0cDj/KjSIJfY1FR7JUkG3dJMwE0OFCO2RxETYeZtZViu6PjyNO7CC5wPgBq8ROr/gg+AsgzgD3hzYc+oNxPVPcU3aNBF+/ZHYOCwczBg0GAc3KYNtwWnbBfhhCXKzAmLQU1N0kU0nkTSBQ7Jc3H60Xk4rFULbrVOJl1UxRPS3h61WagwnHIQN8X6ghYQ/dlZzZ9LCLxCUXmEWAlSBuG0e8bbdBr0/IAnZD8bOrft7+QtlhMHpD8UIOVjIZLCyBVLVP53eg0mAEIgI4FkTQXiFdsRLt6I8NZvUF26id3bCYC0aNMJJwyehEOPOZHlArj0xlyhXJYNoGM51PGmOr60BQkB7DT4UX5k9OptJbkdP0WlrpoyUagu2czltmh1CVwzBtc0mdvjOuQanwObMg4KzNOiTy8RRA6mj+7cqpsNojITrZclRX9Hfn4efjVzLu6fs1h1+ElmpUuHdvho7XIGatOnz8Gsec9zrD7/aCmO7nAkPv/sC/Q/58cYflEP/P7RBxhIccmLMxcM67B+wxa8/MobmDr1CV6gO3VujRcW/w5dOhylrjgloum6iCXiePa5ZZgy5UEFPl2seP1xnHXGaVz28nguDDrk739e+Dx/f9acWzF5/OUMdJa8uAITr71XkcYDeHjOnZgwYSS2b6vEhGum4L13/8McmkzARZne4i1/RWFBPmbMnI0H5z5X7x0hANDBfdN+gptvnsTfXfXm3zBqzN3MVerb+2Q8+sgMdOpwOEs9vLD0NUycMBV33HElpt5zK9dDN2wsxsjRk3HTzVdh4vgrZIq88pgCfK6BNas/wcCh16LPWSfixecfRfOCPGVHInwipkgHgPfWrMXQITd4WbSZ06/BpcMH4ugORzHgKSkpw7LX3sKU2+fA4ZeCOnIGGVZCPgdoLzwQfQC0F4K8zx5CUrh0A1Nal362btsa/Qf0waChA3DMscfCDhhI2QHEkqLKTJo+Vaq7K5Z0hbgMB11bB3DKES2Q16yQPY9q2LXdQkmY7CmSqInFkYjF4TBBNcm8DP1JK+qm38blSSRvZ9KtI23Q8uboMiGWFy/PCXyfDfIBOzBtxPrfAaijyGRT2UKI0QSZWKuaqgmkkE1AJFKFGDm4l2xETfEmJCLlcOwkO6V17jUYHXsPRe7BbXmBCSnvLQLNUsbSGQjRaSZBTS5PZJCdtRkrcZIo42PFKpEIk2v8Fnakryn+HuGyLexXRtkmsudgVq+ZD5tfHBQvRnOaNbdGAfS6nBch1OrMAFC8+a8oKCzEzOlz8OC8p5msKwKVDrp0bC0AyAVmzJiHBx56msO5cvkj6NO7FxYtfA433jaHCdTFRW9x9oQrVVTy4/tDOusptvMeXYR7pv6OsyRvrHiMt9cfr2NMNeK/8ebfcNmYuzlDMXfuzZg87irp4uJ5UhYnigs0f9GLuOXmB3DpJWdhwfxZPA8b1hfhupvuwZp//geua+KS4f3w5MKHsGHTRnQ7dYwUv9S9S2CRwkjMnK1Fb6GwoBDT75uL2bOfqffeIQo1ZffuuHk07p12K8ftpZeWY8Lk6dK9BocB5BuvL0Tr1i3x/r8+wtDBP8W0adfitpsnY8OGzRg5+kZ8t7EEFw/viycXzVbMK2Er6f9THN9f8wEGD7uRwdHHHyxBx44KPCpeGV9lKt5/WvQsbr1tDu68+Ue4d+ptUgIM0FOSYJJktaPRJH4751HMnfUs4OYBQeoskxIZkcS9zFYDTw8/A5Tl49UHQFkG8Ae8uS6B0X17cMvmOO3MUzFsxGAc3+1kBPOaIUk8H8r4kB1FzEaYhQwtRE0bCdLqcRy0MCx0bZuLNi0LYAcLOeNDAoXF1Q4qykoRqSxGMlwGMxHltmQiQ7JCMNXUVeuulN0kkKqRRB4ait+g21r5ac61fCEy6k6ium9Ku9JB8gOeth/M0PkhrkoktWgwqhTAFQfVmS38EeGfcJs0XSfUcZUIIxmpQk3FNiSqSwErDssxcNAhbdDl7LE44uTeAmroGuK0kuL0UBcPZX+Un5due9ekFGKxMLCmkgkpT1NrfqwGiRrR8gmXbUOkZAMqS4pgmHLtmjYBFwI+OSJmyOcXZCVLAVXSMak7rTTRVV/X6YlLc2WoJLS96B3J3LDJq/jDiU0KLao6k2Ni+sxH8OCc5zhrsuq1x9G7z2lYMP8Z3HjHXCbXFm9+BwWFeVIqm03lIxedOrXFkwseRLdTjsO27eU49oQRnPdd+erv0KdPdyxe8iqumfwrxnNExvvz/Hsw+tLhDAQGD52I1au/wuw5UzB5/Ghs2FSMbj1GwQk6CDrUUm4j6IZgM2/IwKXDe+OphQQiBHyUbq/AlLt/haWvvIeRI/ph0cI52LBhE7r1vExp1miCkGhPhRxgaxFlgAp3MQNEBOUAPvvoBbRpcwgKC8guBbjqmilYtvQ9j0g9fsIQzJtzL5fu1qxei1O6ncjjGz32Bry7+iuelkuGn4knFzzExPcePUfju43b0rIB6noVdzgDn3ywGB07HYVpM2Zj9uxnYQcp22fjT3+8F5eNHIH3V/8bQ4b+FC8s/n+4YEB/MEC87bfcOt+l46G49/+ux6k9TkH3HmO855mWABDCtm6tz+ye3PFt7wOgLB+HPgDKMoBNuLleYHjB0ONQK41uAfWK0lpAT/Fr6LlKD828/Fyc3qcnhl00EN169kAwrwBJkCeXyVkcMiElrZ6aOOn7uIhb5OBucUnh0GAY7VoWoKBZM1TZudhalUR5WQnCxdIZk6jchkQ8BiuZYE4Fu35zmT1DV6QJ4+cfet+OAF03qWSUicZEQnXNBC9K7U7ogxMGXIGClm35BIjUrDM6olgt50UZFE141kBMZ3vEpd0GuJ0+jHi0gkU1o6XFiJVsQE3JJqTiETiWCctOAaTlY+axWaleWXelRNFQhOsDQNLSLqUVOr/p983Cg3Oe51Lbytcog9MDCxY8jxumUAbIxfbNb6MwvxDTfvUg5sx+QbXRA/36nIAVry5gcNDt9OHYsKEUbyx7BH36ns7E6vE/niFx5JgF8N3XK9C2zcGYOXMefjPnWTw2+3aMnzDmv4qZS15chgnX3gebdHJgY9Tws7Bg4SxsWL8FH33yCUZeMhyRWBKzZz2Kdes3YdH8edi4YRNO6TVWuuP4GSTgSUBiANu+fxsFxIea+SAemLfYC18tqozXleVi5rQf47ZbJuPFJcvQovnBGDjwLHz62dc465wJishNENjF1JnX49afTvb2x+BlzgtwAinOnl180VlYNP9BBdiltEdgmcbb/bQxiuBNqugGPl27BJ06tk9PLV9zbFLDMVqwYAluuu1+PDxnCiZMoG0NbC+pwHvvruFtiAT+j3fX4s8LVnp8MZJGYD4mly+VftGOFRlqXVI+AGroDmvg9z4AyjKATbi5zuDwTcXZEuHT6TdQUdDNEDLUkvuUPzFCOPaEThgycgh6n92XFZypZZS0fGpiSXZqr4q5qIrFmbScSLqIk/ItkUrNBAoDCRTkNUMipwXKwzFUkjghuW1TW3J5MYvcmQR8KPHLb/npsoMGQPrB14Qh9A/dhBFoMFNH6IB4QI7DpdP85q3Qpd9IHH7q+Qjl5dayNdEAqDb5V4i3aWFDOVkSYiQ5BTshnl2UWYqWbWXQQyWvWE2FgC3bYW4PZ3ycEEAt1hmcnl0hqdYXXt3GvbMSGIGDzh1b48O1y3lhnTZjDmbNfY7vcS6BndkL8xc8h1vumMtt3sWb3kZhi+aYOvNBzkzQ/UVgiQHQ8j9xwah7r+FYv74Eb77+KHqdeTpeXroc4yfNFMCoPP3WfbUMbdu0xYwZc/DA3GfwyJwpGD/+Mq8zT/PtFi99A5MnT5WYBICRw/pg4aK5+G5TEXr0GI25c6Zg4vjRPHbiCU0cPwbrNxXh5FNHSfu/Ik5r0jgBEZ0BmjZzDubMeU4BWxfBILXJa06VlMdDjoGvvl6B5oV5OKv/5Zz9e/fvixlATZs+C7MfepbVjCiTTHF4/bW56Nu7D95Y9Q5Gj6XyHp20PJ8uGtEvI3ulqlkusHFjEbqdNko651hkEfh07Yvo0PEINbViCKMz12++8XeMHHsHIUn0730ifvl/t6Fv3251LHhk06sn3IKXX3lfOvDkIZ7WKZKRN3h3+gCowRDV/wUfAGUZwCbdXKfSVTeBFtEQJS32duLWUy2No+6WYzq3x6DB5+OcgeegVbvDYAdzkGCXdip32dyyXhlLIRKzkTRdxCwbCW6gCMCOViFSXcq1bNNKIFYupYJY+VbEwlWc6WENDbZ1kMUnDX50+7EEreHbu0mD6x+8iSNAAJ6EBwmM5Lc+AsedMwot25/oldUypRt0iztfVyrDKK3v+iojuQWx4HAScSRjVV47Pak3U3cXWWmQLhGZsdK+rZQAH2pvF30ZypHIIpxWXt79IIkZx85J0HbAwvEd2+HDf73KNwtlRWbNe4G7uVateBi9+/TCgoVP46e3Psx8mm1FbyM/Px/T7hPwQBt17nAY5i/6DU49uStnIagERue2ctnD6NO3J5YseR0Tr5spQoqOiz8vvBejLxrMpOFBwydg9eqv8dADt2LCpLFYt6EIPXuM4nKZ7gWjhAV398HByBH9sWjhA8ytoTIXla5vu/VyTPvlbUpiGli/cRNOPf0ycalR5UIGANTYoDlA+QWYOXMO7n/oOU/jK7NcL294Dh6adSsmjr/Se5BoyhOX30or0eW4YSIWyZ2EwMI/34NLLxmCpUtXYuLk+2CREjaBIwcYeXEfzF8wj/d12mkX49v121R5ipSbiY9FxsrUgGHh07VLcUzHozDjvgcxe85ivPu3Beh2ygn47LMv0O8cImNLZ95dN4/BqNHDseqtd3DvVAKgAVx68RmYfu/d6NipPWetJk6ezgIQkg3T2kXS0bYrGUYfAO3+/cdb+gAoywA24ea6vdVybPWGJORS7y04o62dHlSHHd4KAwafhwFDL8ThR7WHGwwhaRrKpZ0UmROoSTjsxp6wAognU2xLwcld4kqwm7h4qNPbqWPkgAw8aRxisEnPNOJV2Pw97aYtb+cGEzPlRad2m24ThtA/dBNGIJOIvMNhKCBDwJuvJTYpJdE54lxQCSt9HQnhOV0z4EXZISUp6tSyWMgwlUzAilYjWVOOmkoS2NyKiu2buFTrmAkhVluueHZRW7vO+GiLGC0qWMtQd/cDSMml+trgqXx3XIdDvS6waTPmYta853hhpBJY797dsGD+Etx8+zz+t61bVqF5QaFH5NUkaNUYjoce/gPuufcJ1gJatfIRnHnm6ZrRLFwjXQYLACvf/AdGj72DycmPzb4NEyb8qPaJ0ksWdyEYWL3m5/Vp1AAAIABJREFUAwwaeiMuGtEHTy6cyzyf7qeN5VIkldkvuehMPPbobzlTs3HDVs6o6M44ESPIQSBAjREhFDMfKk/Jm8ohM58XdEQii7/y0t/wt3efRH5BC6XyLCUrLadAz7v5C5/DzVNmww2KN96iP0zFyJHD8OKSVzHuxzN4bAQgDCeIiy8+HYsWzMngXKVJzTSGSDSOI446l8fzydrn0bHjMZg6cw5mz3oeTsjCZ/+msthR+OzT/+Cs8yZyu/9Lzz6A8y/sq86F8oUijcC8MTiYNv1RzJn7FHfDOYQIVYYprY/UcA3MB0C7f//5ACjL2DX15hld4HJj1f0Hg+QrXBQ2L+C3vREjh+P4bt1gh0JMYCZOD9lSEOipiEqXV8xyEE/a5CSAFMnWUxFLCRRSR5j2z5EWdnpoErBR9gZc109npRg0aXJzhvHojsoVTR1L//j7XgSEr0NgWjyetCK0zigSQJB/E4E7DYCktV2IpMTfsYjnEw8jWS2t9GS+Wk3dXds3wOHOL1NMWi3y7SJSM5XXaJHK6BbjWnIGU7+OvuHuRI/u1/qEEOnspky5HPdSyzaAF5cux+RJM5mr8/HHL6Lz0e3x2edf4KyzJ2HERWfiicfv5y4wjQOZxgLg88++xpvv/AP33vMHkCtHl05t8dLzj/AiLno+YnJD93RpWRWWvfY2brmV+DBiHbFy+ePo05c6xnS7PC3iafsJBkCDb8S8h+7AhHGjEIsmMXrs9Xh39ZcMtii2r73+KPqe0YMzM1dPugur3/+CQULQULYTroHxky/Aww8KH0kYSfTRWWMtwGhg5oz7ccGF56NPn15coure81LRGKJiUsDAh/9+Fp07HY1oNI7rb/wFXnp5NQwjiI/WPo1OHTris8+/Qt/+45gvQHycEHIwa/atmDxhbPoclS0GlylBumdRBkC9+x2PJU//np+pS15ajvGT72Mxynlzb8H4cWP5OiQQdNXEO7nUOHP69bjg/N446aQTlLWGgc8//wovvLQcs5ioLteZZMpJfVoy9lp/qaHrygdADUWogd/7GaAsA9ikm0vqmTM+KhUtwxHBN3Jc797zJAy+aCB6nt4LzQqbI+UGEE06zPOpNl2EIynu7IolgVjKQoqQT4AMSdN+TPyex2/hsiCRL1IAedwxwUfL0KL3CM5aIG0n3kr8aGv4BadJo+sfvHEj0BAHiEnKXASR8lNmq7bnrKlasjXw5hcBEq0j64qUCTMZ486uaMVWxMuF51Nd8j3zf6jcxVlNJ8gKzq5FmQeVpfSE6NJ/V28ZXlB2pURRXwS5q6geKwxVJVLdZtRd5ohHFQsJUwZGvPkokyQARkoooqlEwEPMQkUFWnyxpN1LzlIUlMm4k4jIyiSUlmQGnPQtMuugl5tmsIyEdHzBQY4kVFTpS2kx0/NBqU0LgZg4U/QcEgVpthpVTV/aepTNcpXxqjy1SP1aCTYqJWXu4vcyxmp/3AoqhGMaN5WwyLBUzGAVEdLryKO4GaByYi21ZX5mUpzoGapMY3ncYhTLMeF9kR6DxFkAZcjzGKN5EMVpmheJBwkssgRVhpikJjV73aus/EjZTFKVpj8qPSAC8kYOZ4MoDg1mSBX3iofpu8Hv3sPKB0C7F7d9YStNopT3MvWmRF0VIeCkU47HiBEXolefs9CiVSskyUPJVEalSQfVMRPk0l4TN9mjK66NRUneXZkRMgfDEODDyhRMFAhxZw1zLvjBKSqnbFLJbcja9o8itPN2TukC8VlA+8J1tK+Oga6pANIGppThYWFF9gtLa+/o8dM15bgWHJOATxR2TRg1FcWIVYqQIRnpmrEq9gsjoyfLzoGTIjKuEKr58lblCVlUCGnoTEQardNCyOXnLFlsYjchSsA7NEPlX9swQlTOU5IBoPtPOpd4QXbISkH+znepAgssNaH0hsQrj85FO5oLW0ZrgOmMGhujqo/m00gpke515adFwEaBC9GsIZsIriNxvCQjIfvWAFE4QgJ2yPOL0JUGK8ylYklmIhkyuUiRsUmNW2s2sWBC+jL1pBXEBoPwicydVnFOZ6dEb4kUmuUlUXXoKzd6sc1g3MReYfQsU9Yd6nDSaUvgh4Ckzf5oAtyU0jd7rBkIGoBJprVqnARU2VbEFgI3ZyfVebLvl9q/gCLW9kiLIvIFtouGsJnyIWz9QlnMODp0aIsvPnm93ls74O4KxNpXnw57aFw+ANpDgWyi3WRWvehyPrz94Rg6fBAGDB6AwtatyFsaNUkCOuS8nuBsT0VEtH2S8QisVIxd1dn5T/tt1cnOMK7hNyy62+h7JFhIvkNkXcDsSU6jpz9K6E7xCvQiIiJ36YXEzwA10UXzAzksNTAHDSEkk8aPduLWwpm0CGUqTXNru/YLi4RZPJHBz/aNSBFB34rDdEjBmbIMOUCKFnNa9FWWR6/YnjdU3UClF+HMBT7bcEqhmbyn5B7SVhcqQaGyJLkIgHSNZDGmFxBNlJUsjQAjzlCwkZTkeDhDxIAl3Q1FxxAVeHJhy2VASQs/ObUbTIzRRiEEVmhbys0Q34/K3lLSojFK5llevsi5Xidg6NCEiQTAkrq3PjfqVCUQJrwfUayWsTKUYcPUDGseZWXCx6n1oBNfM9GMUp15qstUQKkCdzoMtB8GcCrDQ/5bDMbk33U3muSg1HmxtIh4l+mXP0q4kYWFgCgCNKIUnQmEBaKTkrkSbVXgRltspBGmvFhS3Hg+FIBLO9LLLDX08UtgDUWogd/7ACjLADbi5nKDyxuVTsH+F4FYPazbtDsUfc47C/3OOw9tjukA2whxR1dZjYmyiIPy6ijC5GdUvR1mpIL1VUjcjUEPddpklKp0aeJAfz/gxLfU/+SBJ48q1QGkHcWVdxKDPf1neZtL+0Y3zkXilWA09tQVAPXG3ThHTe+VX8T1g5tACl+vKi4Z8gt8/daKnxBCvfbf3RyoRFx1Z5MmHpe+YjATMcTClUhVbkM0XMXskFQqgYBtwbHyYFq5MKizaxcWmN0cmr+ZH4G9EgEfAGUZZh8AZRnAvbR5puihoBZacFzW/Tj59FNx5oDz0LZTJ9hGAaoSBipqkigpq0S4vAjRsiLudCEzSXK1Jg0UEng70AFOw1NXG9QwFM1It3P8KGtvi9mkVnDlNL/HjWr4KLv7DQYcejwZL4vE0eIxeKBjd49Q/3bMkVXeReyYLaQMj7jKHBR+a5amac5UEOdFPbXp93viw2/qlKG0yGA3DjMeg51KsIYQtdCzdYWTB8cMiWkpq0WbKvuzJ0bg78OPQNNEwAdAWcbdB0BZBrARN890Tman5QBALe+0uOXmN0PH40/ESX37oG3Xk5DMPQg1UQvVZSWo2rYOkbJNSJbSG3A5kpFymKm4B3gybRt5Ud9Bh1bdf2/E09xnd63doiUWaVCj3bDlJ5ErxUdNE8Apja9tERr15BgEU35Fi4YoBVvOGe6ikEgWA9Q8GCHdEldEAS8uZVBZNMjcEI/8mVEu4Lb1zKrp7owjwzhSAKctHYsW8UdSsIhcahmc9bGtdAdjmk/ScIlhd4blb+NHYG9FwAdAWUbaB0BZBrCRN6cLnD0IuXHARSAUxEFHHo7DOx6Ng7qchpxmeUiGqxArLWbzxpqqbUiQkm0sCTfoSFslv6rrgoF+6BOgkpZ1/7OzCEjMvA4jdqOX7hnDIf8i6UKhhZ67P8hUlpZ+LgvtrbiKooqnq0JilaQn0ugFOIYcXCLU3BwGii5w3tln4neP/T+YsRRnyN54613ccecMBjwabFM3EdkuZPsR8EkEVkXWpRmziFuShGPmw2XH9pCqk6muHprFnfJ8sh2Rv70fgb0XAR8AZRlrHwBlGcBG3FxjE1k0VIlBlVY4yxAwOfvAnMeMLgndWsrdCrosQRkKZTxJXRPafbn+4e+tRbwRg5jVrsX+mjMdSlX7wgFn4I9//i3MRByGEcLKN97DT34yDYGg7n6TbpeGWryzGpa3cQDnnns6nlr4AOKxGgRDuXhtxTu48aZfcW2ssTkuTNKlLhpu6xUwQ/8fPrQfnn5qlnIhd/HqindxxZW3sTim1qpSfUhZh0HuEeFlaRIrnfn55/fFwvnTkYineJ5WrHwfN/50mhBXxWk36y6urAfv78CPQJYR8AFQlgH0AVCWAWzEzbkEQy+rKn+TJkTTo146sLhjUj36eQHyOiaIHEKtpWmxCNHUSLdX1vcC7rVnNuL57fO7ZnENUW3VHSHDhvbDX556QLv3YNmrf8OVV98lXTUEfDLLOnsgw1FfjGhMw4adg2cX3a90R4DlNJ7x5HNEyrKZkgR7Ptpah0VKYdThI8cbOrQvnnnqAdWa7eClV97BuAk/F4xEXUPMA5KOoGw+HsCnnbAWTLoziePy1APq5nDx6sr3cPmVt6fd5jPatLMZg7+tH4GmjIAPgLKMvg+Asgxgo26eFmHLbLdMZxjS7/gZDboCilQWgtdwxdGoNdS0VAb/846yFnutitOoMcxm58KpkWyOZIOGDu6HZ55+QDRiALzy6ju4+uq7pS3Y0/OorYOSzQjq3dZxMXS4ACBpVQ7g1WXv4Ipxd0v3YCPrLFE2hwUQSAvFZrM41okaMrgfnvvL/WroDl5e9jdcPf7nwgqikpVNYppiLJnNR8mlCKCSNKi0E8PF0KFn49m/PMi7p1G+vPxtXHX1z0WmyhGO1t7J0mVzhv62fgTqj4APgLK8QnwAlGUAG3Nzr/26jk6JUn3N1CIhVVl6oBvMbVAOxQJt0gAo427R7sX1Df+/rDUa81z3wX2T9gwrwWrBFTeQzm5QdiUAvLzsbV7cWcyN1WmVrge3hGe5wu9CTAYN6YfFVG5SmcDly97GFRN+5inl7sIudvsrdM42ZX/UeRPviQTghg3tj+cU+CDg+Mryv+OqcT+rJY6nfbB2++AMSdOyA1zwU0rHFPUhQ85Kj8EFlhEAGv9L2DBZa2ZP6vhkcw7+tn4EsomAD4CyiZ5vhppl9PzN9+cIaB0mUdqmBRYYOjhzcRcAdNWEn3lS9KL2Kl1RjZ1Bo3GNGHwunnlaZ1uAV5a/wyWwxj42zXtmXNJichp80JgkS7aMQNn4n4u6Lan9cvlLMjXZfLzMpgJg6cUgUBsAqTFcTnHJ6HjcGzHK5vz8bf0INBQBHwA1FKEGfu9ngLIMoL/5fhsBzVnRYGZXAZDOrjX2AkvjGTbwbDz7zAPeHGQCssafGMlwaW8nLd8/ePBZeP7pWerwDgOgy8f9gj2mSMZB+xztiRKUJvln8oEo81YrA6RBGGXGMj6NPT+NH3//CAd6BHwAlOUV4AOgLAPob77fRoDFJzOVoI3ALmWA9hYA2lEGSAOgvdnmLWaSYjpJWRmPgKyuDAFAP5OMj/Jk0p2N2V48mQBI2Vdy6ZEAUBqEqSyUD4CyDbe//T4WAR8AZTkhPgDKMoD+5vttBHZUAhsyqPbCmlly4q4m1V2kt23M4DR1CYyLWES2DwZEDZsdsIGhmfwbIoq//DaunPhz7vkSDyaRddgTn7TMg3REChDzM0B7Irb+Pvb9CPgAKMs58gFQlgH0N99vI1AXABHgGDbkbG6v1uWbHQEgsSmprc3UGEHaUQls73OAlHklO41TJ5qNoUP64/m/UAlMOECZWanMcuKeKEHpTjAvu6QaBAYP7udngBrjovP3uU9FwAdAWU6HD4CyDKC/+X4bgR2VwDQA0idda3H37LmblgR9xbi79orIX5ojxXVCr+tN829YbzAg5ScpgQkm4hIhu4JnnwXyWuEzDMN3JQOkbTz224vXP7EDIgI+AMpymn0AlGUA/c332whkkqCZUxM0MOjCvlj8zGzvnJe+/BbGTfpFk3SBZWaAtI7T3iRBS7ObaB6lOUcBDDj3DCx94SH2ASPE89JLb2LcpF+yU7yrurD2VBv6jkjQ1OY+aFDfWhmgV175K5fhMj97IgO13178/on9ICLgA6Asp8kHQFkG0N98v41AZpu3bm0//9zT8fKLj3jnvIQX919wxoXNa3WGQ+hAjfqhh98F55yJJS/O80pyNJ7xk/+v0Y8tJ+awzxaX+wIWrrzyUuTmB9HtxOMwefyl4ovhAp99/i3+sOhF5Oc1w2OPLWJndvJO2xOfHWWASLPy/PNrzxOBsKsm/YIPqcuXjT0/e+L8/H34EagvAj4AyvL68AFQlgH0N99vIyCkZrKUyMH4K4aiWX4uTjzpWEzSizuAzz9fjz8vWIyC3Fw89PhiuIaNAFuUUEkou9BoAKb3ooX+DNfFVVcNQ35eAU44pSMmXT1KzFgBfPHFOvzpz0tQmNcMD/3umewG0MDWXMbiNJADxw3hsUf+D+OuHOpxfzyQRKrZAWDL5u04sfvFigi9B4bmBln8kOLBQAhBXH3FEBQ0y8eJJ3fGpAkX81iImfT5599iwfzlyMvLwcOPP7VXdJr2wBn6u/AjUG8EfACU5QXiA6AsA+hvvp9HQFRuHnvkl7jyiovEDV5U/PhDi6sDA1u2bsdJJ41QJqTKlypLAEQLOtk4eABIG+EGHDz0yHQGZZzRkIF4YyJMUlRcjJNPvqRR5yaz043+fNQRbfDFpy+zQa83ZuoSY7aPjUcefQ6/uGc222WQGGKGJuFuj9PjaVEUDAePPjQVV185nJ3JxCBYYKT+fL9lG045hUBYozuF7PY5+Rv6EdjVCPgAaFcjtZPv+QAoywD6m+/HERAvMOpcOvrII/DZp0u8RVV3OOmTn/foQtxzz+OCRDgzQXjEzio2AjA8K1zh2tDHAY46ui2+/GRZxv5rm7vNe+RJ3HNvulSX1UB2sjFDC8OAQz5cAEJGCJ99vBRHtW9XZwsHlmVh7JU/wxtvviegTcg7WQ2LM2KU4SEbMOIiuS6Oat8GX362XHm3pYGP5kg99Ngi/OL/HoWhts1qAP7GfgSaOAI+AMpyAnwAlGUA/c333wiw35etHMSBLz9bhvaHt2FAlGke61guLrvydqx8YzWDHuKY7Mhc9n8NFAEMUk122N+NckGW8FdcygwBX3y6BEe1P0ztNu3/ZpsWxoy7E6tWvv+/HvJ//D7xnlwYQTlf+m/W/XfjumtG/dd+otEoTuh2ESor43Bh7ZEuNS5RUibJUC6oKi335Scvo3371iDnU92JRqjRNg2Mvfo2vL7yff7mnshA/Y8B87/uR2CPRsAHQFmG0wdAWQbQ33y/jQBnGMgQVQGe2fffiR9PvkyVmizKefC5xyJxdO02DFXVUQE+3P5N2YcsMxxMrLY5s8LGrOT47grAogX9wd/8HNf9eCSPgbIwBAQIJkWjSXQ9ZQTCVTWNOjcELnQHWDAY5GLTRUPOw8IF9yEUovOn/xzANbB6zUe4cNh1COhylEtgLl0q252BanDDQEh5izkwMeeBn+HayWNUFoh+I+OIRuM4/pQRqKqKqS2ym5/dGbO/jR+BPRkBHwBlGU0fAGUZQH/z/TYCzC9RwjX0c/iQvlg0fxZCOfqUpUS2+p9fYuCQSdwBpj8BR7JH2XzE7FM0drTSMpWcbAI7gSAuHt4f8/80A6FQHmczdNbpvTUfYfCw67MmYTc0dm1GSmU6IkFTIuaQg5vj88+WonlBoZcJo8GNHXs7Vrz5ruxyj5rFCuHcK4MFSKzyXDw1///xPLkEGEFzAby3+jMMHnYdz0u6tNjQWfq/9yOw70bAB0BZzo0PgLIMoL/5fh0BnQWiB02rQ1ri84+XokWLfOGeMJE3gNE/ug2rVq2B4yjAQ6CFy1bZZTgosFrnRiw2BHBxiQ1BHHJIPr74ZBlaFBZ4LecEl8ZcMQUrX1+TNQBraGLTJGiCijkKWASwfPnjOLtvD96cMFzKcdCmTV+4zGeSNvQ9JYTonTjln3hABg45pBBffPwKWrQolDnibj4Ho6+Ygtdff5/7wvZEl15D8fF/70egsSPgA6AsI+wDoCwD6G++H0dAOC4EY2wCIAEXK5f9Hn379PTWXdux0bJtbwSILyRLvkpwZE/y/W8ARGkeWr5THgh6bfnj6N+nh8dTMh0Lh7Y5a4+oLDc0sQItbAV+TA8UXjzifPxl4W+9zVeuWo3RP7pVEmJKHHFPACCdoRNFaeIhqY45w8Ubr/wBffp1k/KXC1h2Coe06++pVe8pIcaGYuT/3o9AY0bAB0BZRtcHQFkG0N+8SSNQl2yc+XfhiGQYLuguKvXUaNiKgfgrOaw1Q9+lzS4afh6eWvAbZtASxHn9zdUYM+ZmzshQSzyxcGQMUrpq7M/QERfg2QW/YkBGR3xz1WqMHHubZ8rauMdX0ENRfWgEFCMibleWESFcxvSTG6bjL8+ukKEo1WjK1DQc//pH73GAVCZOf5vKXiMuGoKnF87kOaHy5cpVazD6R7dwSk2PK9vj71ps00eRbJRkDWmMMIikLX9nexD150xO064dw//WgRoBHwBlOfM+AMoygP7mTRYBb8GglTBD4Tc9IMkKZHZlMW+FoIkhJaz6PvJrkXdmJRvHRU4ogKqyf3qbXX/DVDz97OuqpKO+7y2xjR8aqrJVl8p46Hyuv2E6nnluxR4sMdV3DpIho9Wb7CdEFUn+/PJLD+O8/qcjHIni/Asm45tvN0iWygkiQGRuR5O5s4lRZpYts/OO2vPB88S5IRe47oYZePr5VwVoiC29pwidzQjq21Z38RHYEb5UkA/ugR5FkidKlL5++YzUNdtY4/L3u/9EwAdAWc6lD4CyDKC/+T4dAVlsMvRg1Gh1tqb+wVNPlQAobeBJ+1v28kM47+wzEa6J4oIBk/HVuo2eurHjWAgYzL7dC23W4sP16tJHcdbZPRANp3DuwPH45uuNQt9WYo2NOUG1HsCMFYmQ7ODysQPxxGMz8PnX3+Hsc8bDsqj+Ra3ykhUi3Z5su+R0HVKArOJGUVs+g1sHy5Y+gv5nn45opAbnXnAdvln3HYJuACk4CGkly8YMTsYxVJFOgKoirBNQTJftBBiJeKP/8SOwaxHwAdCuxWmn3/IBUJYB9DffJyKgszna54kXGmbv0Hs4gRhafDMWSdKIyVBZ3ulJcNrCBhyDK1o22VCMGYQnHp+Jz75ej3P7X42UQy3x1Ipu8eKbSZBuzOBIScXAjy67AH/4/X344ovv0O+8K2GbTtqUrDEHoMGkXriNAHerEd487thjsOZvT2HOI09h5q9/r0pPFHEmAkmHWpYILTODVzfLR3+//LLBeOJ30/Hlf9ah37lXwzRtBhg2C0w2fgbIy/QQ2HPo+qOsV5DPW3f10Vj4SlVZII/07gT2mF/aXrgE/EM0UQR8AJRl4H0AlGUA/c2bLAI7EhvMBEJMks1QuxP1Yc21oD819LZNhgpUtpCFk7JB1JbetcuxWP33RZj32NO4b+ZjsJl8G4BBCxu3qOv9NrT/bEMneYVjjzsaa/72NOY98hfM+NVj6hzTpp/ZHqW+7dNzIEKIOvOUk5OLb798DecMGIcN329BMBCEY1kIkF4QASYOzZ6IjxyX91ZH2fC4YztizbsLMefhZzH9vkdVdkWI5MLI3hPH33l0tHK3BqreN10HRsCFo/zi6o4/c1FrzLnz9/3Dj4APgLKcQx8AZRlAf/Mmj0BdLpC2Z6DSF5cYdKZB8y+oMeh/yAAQcGLHL1YWdpGbE8I3/1mBcwZchU3fb1WdRrSw7t3MCy/6bgDBnCDW/ed1Bhvfby6uA8IaeXpULzyXbxSvSrR3Qrj5p2Px8CPP1SojOq6BgGF5GbWsRqfmk49bJ5vH85QbwrdfruS48DxpAzDitnNXX+MCoKDtwuGxCXymrBOXv9SlItwpKa9SgpE/dAmR6rcHErOKkL/xfh4BHwBlOcE+AMoygP7mTRaBnXWA6X8//OjDcMWVY9Hp2KMQi0WQsi2QVI94V+1ChxYBJybrius4iMBLb+5w0bNbB3z86QbYxG2lspdisoplBS1sUnJrzA93p7khBAI2epzcCR99vh6OY/Df5bML55jFAKWsSDGRshZ3NtGSrsuNhg3HNjxgJICDsi8pwM1V39/9AWgAQ/MppUcRPpQx0DzYOK17Z3z4sRCwtf6PzNUuXgO7Pzw+pkU5MceFbVlIJS1UJ1Moq4ygpKwS26pjrCVesn4jytavR9C2gVAAluMgh8G7r1SdRfgPiE19AJTlNPsAKMsA+pvvExHIzALRYtiuXTtce+s4nNn7dCRTKSQsG6btwEypUg0vlPV/qEQRYq5Qily4YCAIwzHhGDkwbHqbd+CqVmaDv5HDCzD9W0CLIjZ0kCx+76rMVsChsQVgGSbghthD3oYtItKN+WF5AAIyFpdzKFKaZ0WH1WYhPDeGDZs5WHsuNjvq7kv/m2TruH8v4IijCdtyiH0Jc8MaGWC4rgHbTiFp2YglbJTUWNi0vQTfr1+H8qKNsKNRRCuqEC4ph5VKeRIKnMEk4NTY89eY14a/770SAR8AZRnmpgRAxK9gITXWa9EnokwfuU9DOAVUWqAHGxEGqYuDtqEHrstvu/QNeeuTtzp6DKveV7VLVtB1QszfMHQaWhkp6s2Yv6HbUblTw2bTSd3No7U5tI6JfsM0EBJhOiNXbI94/7W7OXQnkk678xsrl1Po3IRfQsfjBzXyYMAUDyrmNdDDkHP20o2kWmdV97HovHFDDY1VyLi1sxCU6g/xIkU/dVeTpxnHh5G4ERmTSio0zh0lL6iFmYwsubREm3llJAEV+o3c09+hc6A41jEP5VZgNsTcFaXkTN6OErur1dUlsZHl12YezkmnHo/x116Jk3r0gIUgUraLWNJG0nZhEXDhViT6r3EzJDKfIQQp2AoY8fzw8kYfOT6BAiJQB9VwyOqCQFRQ6fpleYv7mzdWBAhhMhFdfNA0sJIue8rkAEkzhcq4hZKwieKiYhSv+xgl336IWPk2xMpSSCUSnJGU7q+6HLXGGri/3/0lAj4AynImmxIApRdeUpMlvx7lvcSGkkQSpIVSPxzE80eEzLTabvrfaA9b/oHqAAAgAElEQVQMELS+B+tuCCDhdlNeacgDSBZdUYLVtXZaWClZTRolVFYwGAzJOkvgSVLqvJhzyl8WLAEk0syb2VbN2yqwIoCIKbIyU4p7QF0gjmEiFMiVfVEynIAHU1bkQajBijfFnnaJelDq49IbI3XfUOlFZSR4VHSuhlrwvX1L9w0DFtZEUaUAvpMoTmkQpePD50JVHpucvzXpVJUZuJykBAfrklFpvEFyM1eAT31Xo92GhOh0HPX5SzdXepHgeVWvydqA9KRux+KmO29C+06dYCOImOUgknQRTViImzZsR96uPbSb5f1T3+aGYcJhYErjpBgp4MUB0+BPMhHenGsgqQBwIw7P3/UuRKAuTygzayRlNbHZIMCjAZDjBGDaLqIpG+VRC2VlZdj27UfY/s0/UV30NeLVNbASOTBcuvfTMgtpAJRJpN+FQfpfOWAj4AOgLKe+aQFQbTKqqOlSKzHxNNLvU5Qn4vcjpZ8hsh8aBDgwKK0dML30u3T/0AIvi0wtLRfl8C0PNrUEe5otAoQMI8Sid/x4Y0CksjGUedKt1ErUjUARZ4eYySjD0t1HtVPY+gEpAIKACmVsBDxJpokzMIy6KCtGXAkBgAyeMgT9vIue9WlU51FQMkT8QOVxi9gbP7Apu0VnQ5kSGh8/dIUgrNtudenACAbg2vJ7PR423+S/qmycQUSaPJVxSXMV9D4ys0FexkkBUQafKuXXEABiSKeVcvmaSIMthSW98QdDBvr074UrJ12OY7p0RdIOoDppoSpioSpuIZywkDIdzgBx9tBTa87yBtqFzen6pUWSjklwnq4rg+aTbSSCPB59tdNP+r5D18Ye8BLbheH5X9nNCHCJUc0rZ4Ec8j1zYbpAJJpAuGwrKrd8ifL1H6F849cwY9VwzSBsMxewc73nRObh/bLXbk7GAbqZD4CynPgmBUCuIpfqNmICOgYtUkCQKzK0gOfACVB9nMo4AhLYEZtaST31Weo6yVXlGQIFqhSmQAmjElWWou10NoY7RwjQENYQJKAKFOm3Ms8RXK24acl6WkQpCyTpbxHLE+sEOgcCUJnu4FJ2kWNpEEDjp24PyS5JCt1b8Gk83LWiz4VAB4EcRfbUT0rVNaLH4l0OrpQJeUGlMhpnjxTvISDZJq/cxRkIG44T8sYn52kDgVyPL0HgiLNADFRTomxLcM22EQymZf0zL8lMMKTnhc+ZY17/xct+UQoE1t6Pwosqw5eXl4fzLuiPSTeMR0GrQ5GwchCOplAaMVEeSaIq7iKatGDZDi9SfBX9D11gu3uLEQ9HOC9qbo0gAx8qh1EGSCd52DuVsgkyMKFQGwH5rv9psgjs6BqpXeoN8DzxtNGFZZkwU3HEK7ejunwLIpu/wvYNXyBZtR2WZTFBHck8BJw8WDC9EjC/V2RkTxu6L5osIP6B97kI+AAoyylpSgCkJ48gSdC1cclFvXHV5aMxcOA5nkRHJBbFitf/it/86o9Yt2ErvzHbcIiOqivmaeAA4rgQp4bKabR4qPITLaK2NkqsrbjKyYigAhu8J/m9gCaby19Bpe8iarP0ldpttwwk6vBhmMioymjpjApDHPVdAVCav2PweNl2ExMnDsW8WdM5+7PyzX/isstuAgLU7ROAy+RaBQzqeFulicCU6aHj1LGBUFwhAjZ0PI5VIE8BTemkYYCosmfMBcoECgpsZZ6Dvvx2tFg4zBeip7viO6nuJOI/OYr7VP/lq0GpfEsyXJlcIxctDi7E0EsGYtSPRqL5IW0RsQKojCZRHomjLOKgOmYhwvwfuiQEiBDYaGwCrABPKrnlgAjSNB+Wm6MAKUMjKadShlERpplQzZ1denyNy1HK8tGx32++o/JX5r/R9cQglrsLTaRiMcSqSxArWY/yLd+gfOOXSMbDcM0U3FQIjpUvXERFPNQ57EwAREFN+8k1bhfhfj+BB8AJ+gAoy0luWgBEb8P0huxg7rw7MGn8GJWEodKQEqvnbp0gIpEEfnLznXjplX/JIkKEVpVFyCznyIKrS1aAaVgI2cRXISVfB64VBLFLidBLZTNNmiawIZkSDRrkOUVQx6asBy1OvHgKP0kfh4oY9B0BJ4SNaAGjhYzaX+kY0m2kidBp8KBKcApkUBnPNUzulAk5ARRv+SsKCwoxY+aDmD3vedjEIyFnck9rRZWxdMszLa5cvqNUvBCPBXgozyU+jnCYdJlL6mEaXFDCyYARIA4QgTfh+AhZWcwbqTRIP+l3VKEjQnqmnUEagEkpz2XfJ0syZNz+XDfL1fDFm/lm7JU+VcwOal6Iyyf+CMNGj0AgpxmSpoHKqIntkQTKIylUJ2zEkg6DH10+43KU6gAiwNGYH14gjRDXc6kLikjvdHyOoeqaYiAUCDJRWisF0zXATKUslZIb89wOpH1nXoOZ502dgHRd2U4SiUQV4pVlqNn2Pao2fYmyTV/ATcZg2jZc04BjNmPww1lYfjyRGnb6/tEgSDLJeydDeSDN4f56rj4AynJmmxIAsV6KE8TIi/piwcJZfCaffv4fPDDrCbz00homhk6bOQFXjBmJdm0PRTRiou85l2HDhu2YMe163HrTRO4Tm/fIHzBt6p+FomI7ePcfC9Ht5BOwevUHGDz8Fmz5fhWaN2+mFnhRaVGsGD7mC0uX4+WX3sDjj/4azZs3T/NuuERmoLSsHE89uxT33vMnzpx89OEL6NThSKzftAk9e14hHCM3gFtvG4Vp996JaCyKn9zwSww45zRMmHiVN0M7ypL06HkRvtu4XUCSymkZsLFl87tonp+H6b+ehVmznxdzSyr5MD9HWnuJrO2lyhwXM+/7MW6+cRL/ftWqf2DkmNsZiPTrczwee2Q6OnY4hr++eOkrmDz517j9lsswdept/DD+dtMmXHbpDbjtlnEYP26sekiny4VyEg5Wr/kIQwffiDPO6oolz/0OhYX5ta5AfY5r1vwLg4beqOwoVMu4ulszgWZ9l6/OoGnusJy3ALm2h7fFmMtHY+glQ2GF8lBjAuFICmWRJMoiNqpjJhKWcH4staConkNFlle2BFneP/VtzmA2QEToABwqfykDUAI9WitHAJFkEjJJ/F5JrBHH5+969yJA8yVzZsFKJGAnooiWlyC87TuUb/4SFZu/hZ2qER5jKhdOisrz0uTBH5teBnR5c8eCjHujRLt7Z+9vtS9FwAdAWc5GUwIgamsPOcDrKx5Fn969sG7jJpzWY6xnOUBvzARVOnU6DO/+/Wk0L8jHnxe+gFtvm4WOHdvgk7WvMJjpedpwrNtQxosIeer8+U+/xOhLh2PhgmfxkymzUbr5bygsCMEO5CBIxGBDSNV6UV+8ZCWunTQVRVvfRvOCQvlnF9J2r/7sBiyMm3AnXn7pPcxfMBOjLrkQS5a8jgmT74MdTCLo5KBLx3ZY+8ESROMJHNF+AB6efTPGT7hihwBBH7v7aZfguw3bGFxwJxiTlV1s2fImmhe0wNQZD2DO3BdV15oemnCGNIeHi2dOEFOmjMS0e+7gLy1ZuhwTJs/0SMJdOrbGytcWoW27lniPQMyQGzFz+jW4+aZrsHFjES4efT02bCjFxcP74clFD2aI6AkIlAe2gXdXf4BhBGwCwCdrn0fHjsd451f3of2HRc/jjlsfgOPkwjWSwodRb73cWcf8pp1/NLlc1g3FtYCDozu2xzXXTkSvc06HE2jGBGfO/ERNVERSCCccJFPS8k4ZOt7aEX2evb2w8HEDpA9EvCcRxfvm7y/gX09Nl3HBQW7ro3DK4Mno3Hc4jJx8FlYQkOSXQLJ8vGW9ed3sjwY/9NNOJmDFqxEp34Jw8UaUf/8Zwlu+hZNKwrYCcExV9lKedJzzZSI81WNF5qPuZ2fZpqxPxN/BfhkBHwBlOa1NCYD0YrTuq2Vo07YtFsx/BjfcMQchWnB1p5ACLCtffQR9+/TEmtWf4MKh16NLpzb4aO0rvDh37zUc69eXiv5OIIj5T/wSo0YNwcIFz+Ont89hNV8i7NJC+ukHz6JDp46YMeNBPDh3scI6RGYESja+hYLCQlw98Ra8/MoaZaQZxKdrn0PHjkdh/vzFuOX2B7HgjzNx6cjBeGHJq5h8zQyvvNWxcxt8/K9XkIglcVj7cz2SKz3o7rjlR7h36i3YsLEI3XtepnhGGWUhR7p/7IC0xG///m0UNM/HtBmzMWvOc2lRX+bASPs3t34zUJO3yM/WLkab1u1Q0DyPAd64Cbdg6ctrpHsu4GDiuGF4aM69DGRWv/9vdOt+Mp//6DE/wXur/8N/vviis/Dkggf4O91PG86gSHeKOYaNoMMFPz7wJx88j04dj8HMmXNw/5zFcAI2A9D5f7gXo0YNw+r3P8DQYTfCpHnhrjQqq1FFSJzSMzqH1WIvKsu6pV2sAyTrw2DBBY47qTPGXzcO3U/rhVTAQE3SRXmNibKaJCpjJsIJG0nLgW0JiGjKj1cSdAIIGtSl6OKtx+9G8UevKw0irUZMWT0pVx7ZYwjOu+G3cNxcLpuRyCET7T0CewCG4jIRr4hiG3KJFyfXAC2u9He6ioLEMdPEaxC/i65zi8UAc1wXVkD6LkmrCFT6dIVD5wEwZtpJaU7vh2KqSdusvMQ8JhFdtKms5zpIBQLIJS0jLhlTl6Yi0mcIN7pKnoGPT55YdJ8zQBZyMI2jsUuUtQnNqoxNDQFMAcwYl5KNYKFHKnm5FlKpFOyaatRUbkV10beo3PQlwtu/h23HiAsNmPlwLeF8+R8/Ao0VAR8AZRnZpgRAxDahBXX9N6+hVduWeGrh8/jplPuFO6IWeUoS0OL9/t8X4uSTj8f7q9fiwuE3oXPH1vjog+WcLTn19GHYuKGCScf0UFv0p6m4eORQPDX/Bdx4+/3C4+GHq4NPP3wOHTt05MzK3LkveIs58XfKi95GXmEBrhp/M15a9j6CLi08AQFAHY7BnxY+g9umzMP8P9zDAGsxA6D7lMWQg84dW/1/9q4CzIrye78z927v0t1tIpKihBhIWEgJKiEWdqA/GxGMvyghIkiKLSogKCEmCKiEhCLdJbHA9t57J/7POd/M3bvE7uIlNs48PgJ3J77v/WbvvHPOe96DlcvnISU9GRWqX+NU9SidyYDHuuOlgU9gy/YdaNi4a1AIGdougavadFWptH/Xz4iLi2MCNGLEFzDZdVcJv/ktMctWiOcweNBdePyRezB9xjeISYhHh2uvxF9rNqJFmz6KaJC/EIDBg+7Go4/exZEz+vDlwSMxfORnsGwvdN2Pm29swwSI6+FI6+Mk2bbv2I76DbsHjRlprH+t+ArVa1RRHjdOZRPbDzHvsDDpg6kY8PhwlqzTmCmlycJoJ9LlpgSCot8QzYvan8TS9EBUkbGmzS9B3/53olrd82BqGg6nB7jM/UAKVXpRqbuJTPL6oWo7SwsS0DB/Rf7z4ZTyIn0PO0zZwOHdGzBncFdEl6qEK+9+DWXrNmCik5FyCFsWz8DfM4aj+T3DUKvJdRylpNTZvr8XYfvKn7Fj4efKFsG20aDLANRqcQti4ks7JMnGsq/HYvOcMWwJqmS0JEhzIl6wcMU9tKYR+G3CY2wqobRsrtUC+WMpNdet76zEmtljsG7eBE6XNug8ABe176dID3Qc2bMOcwd35d+l8o3bo03fV6FHR/NVPVSgYNv4efxj2Lf8O8SUrop2z3+MuGJlHQIbQGrKUfw6ZgAStyznz1o/NA5VG7TC2rkTsGr6CB7EFfcNR42m7c84fT2WAIUutIq+qapJZe+gPMaIDPpJ25OSxGXuSXvXI3HX30jZvw9WII2/uyxfNGAK+fnPvzhyYJ4REAKUZ6hOvOO5JEBK+Gfiq6nD0b5ta2zfugMNmlIKTD1FKRoSYXnQvMUFmD71XRYFT/ngczz0+AjUrqVSYPRlf2mTm7Fly7/BqMKUCS+gyy034v0pn+GRAW8r2avTXHDNn1+iRvVqGDJ4OP5v1FT2xnH9WP7d9SNiY2OzpR6UHFtFIHr1fgJff/MbPpj0Ejp3bo/p0+aiz72DVU2aZaJWrfJYvXwW0tPSUKHa1a41EI/rice74aUXBmD7jj2of2nnYNk4nTfYNZqbiqsy/307fnQI0AiMGPE5EzHnKRLsuUkY0YOMIgLbNsxFTFwkWrS8A7Zu4rcFXyKGIkhDRmDkiE95BiRnjtBszPtmDC6/ognmf/8Lut76DD9oVRUacPONl+GjD0Y5N4t6iyfitXXbbtRv0sXBi9/tsWb5dNSoVTUrkO8Uz1FM4fv5i9Clx/+Cugc2LbSdyjMmNErc7oqouerf6emUFTnJ6vDdvGVj3P1AX1SoUR0+RCIpLROH0kwcTvbhSJrJkSA/tbpw7bzD/L04LYeTkNw2YepEHTzYv+lP/PDGHShZ7zI06vQQytdrDJ3LiFQkaN+mlahYtz5HfCj9umHBNPz50YuOkaaCSt2JSqDe8YUvUbLqBdyLa8uyuVgy/ulsZouKmKpjmt9LLwIafhv/FJNfVQWYpWFnPbztRY/RS7Br9QIsnviUiq52fgwXdrhLtQGBgZ1//4qFb9/PY6jX/h407vo4bATgpd9XJ233y5hHsPfPHxBRpipuGfQ1IiKJIJH4V1XE+Xw+fDeyP5I2L0OLe0eiWtO2+O2jIdi+8Au0uO8t1Gh0LUDO6kGdzGlZjeNOkhcCpJMpqmN6yv28/BnwpxxC2oE9OLxnHRJ3rkdm4j6YgUyYZGzoI48fIu7e4O/UmRm9nFUQyIqiq99zFS02jQzUqFEOa1fPyxEizT4btbD5fJXOKQGiR6tm4eYbL8f7U97mx+Gqv9dh2FvvYeasJZwyGTzkHvTofjMqlCuLlLR0XNm6KzZvP4zaNcph5Z+UAgPm/fALbu3+NKdLrri8Dsa+8zpq1qrM4ugXXpzkVICRgNjAmpVfo3qNinh1yCgMHfl5MI1ED4u9u38KaoCCD2EAhw4exCeffYOXXhrHD6Mpk17ALZ1uwKFDh/H4ky/j629+Z0+ikSMeQb9ePbH/UCLqnXe94w9EMm0PR4AGDXwM27btwqVNbnV8jNyWE5Tyy6oYI53Mvp0LOJX18uARGD78M+q4qTqbsxuyW72kyNvIYU+g7509s4TdrmwHBvYfSEa989uph5OyxsaUiYM4gjV92mz0uWeIoydSWccuLEhXb+KXNr0Fm7fugG5HczUbR+yCb8Q21qyYxgToZapUG/ElFi74AJfWPx9//7UBLVr3diJBrnOzU7Xm9h5xNUxOt3aO+NAc2a7AKfO3LXi8Ebj+5uvQrVdnlK5QGWmmjqMZfhxJ9mF/agApaQZS/eB+SwZXUqnrcZeCc15FRdWGFEGIgAkfNERhzhu9cHTzsiBpdOuAarXqgQoXNEaNyzrwA/To7n8wZ3A3Xu+mvQah9pU9EWH5kZaahBUz3sHOX6eiWN3GuP7pTwA7gB3Lv8OScU+icqOOuPKBoSEVZ3QFlQpT6TRVgk9k7Me3eqHipe1xTf8RLOj1al4EYGDH0vlYMv4pxbdhof1L01Gy8gUc4fhuxP04umU5R0YubH83GnR5XHU6hyI3ezetxI9DeyGyTHX4D+3CBe37oUmXx7glCWcyNY4HIungLswbdjf8h/egZuvbsW3BJ2jaeyDqturG9wFl5CyypziD27Ff/8dqrtiXiSr5qLOa4YMR8CH96EGkH9qNIzvXI3HHX8hMToHpT4VJfmWBWCDgjJl0hrn4XJ3BqcmpiwgCEgEKc6HPJQGiodMLOz3OR4x8HP163ZrVpoF1Js4Ouoa0tAzc98DT+ObbZUokbdmgaA5pc1TPC/pPpRzosPT0dFzR4lZs3XHQ8d6h05lYvXImatSozBGgN0dSdVVWamnvzvlcBdar95OYOWcRNFNpbVTKyfliszU88Wh3DHrpCaeVhHpIKKEwzwjTZs7BHX0H8wPF7XU24PEeGDTwcWzbugsNGt+i9A2OBEQDmaQ5AmhuoWFi765fOOLFTrMqicc9h/gSTl5q0OARmDnzRyxa+GWwGkulrtziMHWBiVOm4oknKBVFHkleTJn0PG7p1BHTZ8xB73te4XNT+oJIWKcbmuGjD0equ0r1olDXdkhXanoKKla9lodOIug61aphyKsj8eaIqTys1Sumsi5ozV9r0ap1P5jc48zLKROnIYnj2J3d0JEJp2tf4ES7IiJ0dO5xEzrf3gVRCaVgWB4kcuTHwuHkABIzfMj0W/AbqhyZh8xRxfwjIKZSaSr6oUgCERHTH8CGpbOxffEsHN66LCgw5zc4DWjcaxDOa9UN25fOx28TH0fdDg+gaecHgoRGaX1sfPX09fAl7sBNr36PYmUrYNuK77F43BNOt3XHMdsGmvQahDqtb2UfIs2wYHuVTmfXpr/xy9AeqNTwOrR5YBRHMFnDo9lONGkAKjVuh70rvmNd0jUPvInV8z7AmunDUZ3Gt/ALnNfxXjTt9Ch03Ym8aRoWUnpr13q0eWAYfn73f/AlbkHHgdNRoup5bpc+1g2RR9KONYvx62iam40LO9yLhl0ecdLGAZh6xFlJgblfn6HkxyVGTKItA4bhZ4PD9MMHkHZwF47sosjPOvhTjgL0c7+GgBHNthdBd7Isb9Mwv6HlcEHg5AgIAQrz7jiXBEg1OlW+M7R16tQMvW7riuvatmFiolqhejBtxreYOPFzLPltk1NWTaQFqFOrNJ5/rj+6dL7R8ZpR1V1//b0Bb775HmbMWhx0TibW0OKK8zHl/TdRvmy5kDJxlYK46cYWGDfmdcRRpdmHn+LRx95WvkHc7FA5J6sMFaXEPBg4qB+uvaoVLqlfL/jATUv1Yeq0GXj0sRHKVJB7YNH5TUyaOAhdO1/P6bHOtz6MJYv/5koQG5nsDAuPcpWmi/Tu2x5vDx/ktAqlPkNKPMwOwk7zTPpz8ODhuK5tazS/vAm2bNuKSxvfFqwsIe7y98ovUa16NaSn+/Dg/U9hxrfkoWRi1YqvmKT8tWY9Wl7Z14nU0DwtDB/+JO7qS5EHZfaokXut68dnA+lpGShf5Wq0bHEepk0dy1EqqqK76+5BjOOo4QPQt28PHueqv9aj751PYfOWA6qE3/UccttquB5I3Psky/uESCeV1/fscyva33wdoouVRKpPQ1K6n8XOB6nMPcNEWsCAESBaR/oM5XeUnwgQe2bbhlOJRgDo2PTrVNS7sisLjik9RmSGxr/x1xlY+eEL0MrURM9Xv8WWFXM4CnNB+7s5gqKEwk5FGUzMeKYjMg7vQKdXZyO2bA3sWD4Xi8epCkCVzlIkuOkdL6Nua9KcqXQipdYiDBv7t6zG92/2QsWG7XDVA0N5PJTKIq3S5uXz8duEAWhy+yCkHt6DDXMno277ftg4bwJqteqO8udfht/GD8AF7e9Bky6Ps+aKCA2N+bdxz6LhHS/iotbdsWHBF1j6ySBUatgRbe5/g4m8SicrQfb2ZfOwZAJFkIAKTTrgyj6D4Y1MgOkJcLqMm8ie4e1EVYHkwE2fU0SRFM3+9FSkHT2A1H3bkLRnAw5sXwvTlwTTtNjg0AxEU3LZSeGSgFuZWcomCJxpBIQAhYnwOSVA/F2ozBBVo0u3f5f77aHIA1cPeTSnvQRFf5w3fKeVRlZzVKUp0nUqOyYC5Ti/MHnI6qSuQjWuQaGrJnZTUKqdBTUq1dlAkR8dKv1ED6GgkzO9HlKbDiNYtRRsXuqIL7gCxqQqJsBD4mYjgt/ESdDMDypu6kpaAeXaTE8ut+Sb+3g54Z5g+wun9YYav3rC0TVpVGS+aDBhI0NHdR6KqJBZJKWtuKqGIjGWEiOroylyYkP3OjoHInpktshiZdVDjbIQptPcVXVdN2GwcZ+qPqMfklO2ElorsbmyjFRpKG4SyWU1bvNVNS4uJ3Ybw1rKhJJHpNkoXioBd9x5B9re0BZaZCxSfRaOZppITCaDQyNIfixTd9JeSpPEIly37D0flJATYeF2JAoIpB3ah5nPXofaV96KypdegxoXXwEfRSx9afh96lBsX/gVostWQddXv8Oh3Wsxb3BXQI9A49sH4sLWXZjA0IN4xayx2L7wc5Ss0xTtn/6Q13/rstn4bcL/UKXhtWjV/02lMSMjTsLWQw9zItgkzLVYM7Znyyr89EYvVG3YAa0fHKZ+b2iYugfbls3G7+OeQpNeL6Nqw2vw7St3wH94J2JLVUb7Fz7D/nV/4LcJT6Jeh/vQqPODTgTWg9lDe7GuR/3GcNOaoI6nxb3DUb1JOwcLDQc2r8YPb9yGSo06oliFKlg/Zzxqt+6Jy3o9Aw/o9/fMV4G5Ts5u9IfuSa70onvTsjjy409LQvqRfVzmfnTneuzftQ4wMgC/AT8VawQS1PcRR/Acnyr+VXYr/ML8gpbDBYEcEBACFObtcU4JULYwcVZndpqSI9Fk4qLeaJVvDH9RU8sLp58UT9/5rmEdCYtt3R5a9LCljuiOwDYklKFKu7ntpEMm1ElCv8jYXydYq63M/OjnRFqCHjau0tRthOrkoBRVyioZ5ogWlwkrMqIatTrl+aYq93Z7lql5OKTCSWmpVkFuRYpbRKZSczwmNpUksqFaatCbvmrWSKXUdFwUl++yQTTrgUjToyGChNROF3lOI7GTtc5VVkRyXJwd/sdRCFP3MhGCSThwjZNqp+H0W2MHA/6c8KRKJMe8kauPVEsK9wGhrq20P/QgqlC1PO7qfxcub9kMhicKaQGbvX0OpRlITA0gOcNAumFyt22u3Kb58ESpwSjxMTKMJL+dM/8Azf1Xj0rAVbSDasE2L/8Bf04bBV/itiySwPch3bUq1dj83mGo07QDl49v/GUGln38YshlVHUX3woa0P7FaShZ9Xx4bQtbl8/B4vFPo0Lj9mjbf7jC2Q7A4lYnKtLElJsf8prS6rx5O0dnru7/ZrAE3dS82LnsOywe/xga9x6EC1t1x9als1kU3eLuN1G9WUcncjMA57W7D826PEoKGWxeMMDuZakAACAASURBVA1LP6YooDNGl6M7/y5euwk6PDEWVlQ8fPu3Y86w+xBXqjyue+w9eKPiQMLpPavm4+IuT+PS63oHy9Bzx/i/7xF6j2SlvSxYpsnkx0hNQurRfTi6dzOObN+Ao3s2wbDSYBo6NH8UzABhq7Rt6vfETT2SC3ruPlf/feRypCCgEBACFOadcC4JUJhDl8PzOQKus7Ujg85qicFCasf5WjFKfojUqlMD9z7aDxc0vAS2HoUUivqkGjiYaiAxxccNTTOozN1Jl2V1Uc+fQHDrEadii3m64wz994JZOLh2MXb/OdfR7AC1W3ZFtQZtUPGSqzhq4pZh716zCFtX/4q9Cz5xqLqO+l0HoF7zGxBTvASniohQLv/6bayfOx4la12Ga/oPRWSJMkozRm03SG/GER4Lfj0CUfBj/YIZWPbRy4guVQUdnv8IkcXK8+ckVl4xfSQ2zH0ftVp1xeV9BvJLx4ppo9G46xPw2gEs+Og17Fj4KSo2ao8r7xyCtNRDmP9Wf/gO78DVD41F2UuvRpTlo4Qa9v61GItG3QsiVue1uwvVG7TAwgnPIfPwXlRo0hFt730Vph6FVdOG4Z+5k3ghL+pwF1efnQ4jSJfYqFJ2FZmkv7tl/cqU0ImiWho39jX8afClHUba4QNI3rUJR3b+jaQDO2H4fSogHYhk8pMPgoz588aXUZ01BIQAhQm1EKAwAZTDc0TAFZBzho8axHJfLOfthaJmTgTooksvxL0P9UOtC89DAJFITvEh0U17UUPTDDNIfgqKS7JuBWDpEUx8SAvEiVeaPLM/ZRpJ5IR7g+lK80L7kihetcVQ3caD9gBu+3hKr7BY3olaslmo0/iXokkUCXOE7W7fMYoAcb8xeNmXyEtVfSRGdnQ2JMonYunhrBWl7miN6FyW6lRPMVlHl6MMJl19DhXIU9qIIppKx+b2NKN92DiRruh4EtH1OeXL6WEivtS7Tl2YCSIxDDZppHRxeBqgUH2Pa94YDBdz9t0hhzQX0vNYFgK+TPhSEpGSuA9Je9bi0M6NSD24G1YgA5Rytf0xgBkZTD3Lr78gcC4REAIUJvpCgMIEUA7PFQHXSZofSEFBtRKseyI8uKxFI9zz0D0oW6kyMi0NRzNMJKUGcCDVxNE0H5J9Jld6uT29cr1gPtmBlUmkwdEVkaDNdadmoa1Dfthrhh72nFpVGhR3f9U0VeM0GuX8uJ0Id4+nhrQqquFGelz3Ypucp51ydxX5UFV8NBavQ2x8mpejOVQ1SUSNw+lOqxD6O7s8Z9UdOvaVlL5VFYkgl2oSTnM0T0VWOB1pEeHJOtqtYqRrKDdpRay4GJ9JnjM2TtkqwkQpQUoZcuQqjM0lQFzNxb27nBSVY2zoIY2z01uOiGBmRjqbUqZzpdcWHN25BulJiTB9abBMD0x/HP+ZlUYWpXMYyyOHngYEhACFCaIQoDABlMNzRUBV0/PTMdgElN71o6I0XNW+DXreeRvKVKiM9IDNfbwOUkPTlEwcSbc47eWSH37IOj5EWW/0uV7+nO2QTVSrKwJCUTD1QFYVXZSiougIRUkoTUSePkQQiPRQpMYVE3NkhO0eAryfxropyudQFaUiFUyAHAsAj1PWrkwPKSRkAN4oWGYAEWSCyN+cSq9DkR1VkUZVYo5wmltBKL1WaHTJFQ4TaSPDTSZivKOq5iSCRQEdi1mCS45c7ZFqL0H7U/sMsisgqqRiYwi24GBSZvsYn3A2V+/k3jNuAM29j9SfJld6BTLSkJ6SiORDu7itRdLO9chIPgTT8AOGFwa5O9tUmq9Ij9tSOZzxybGCQLgICAEKE0EhQGECKIfniECWDij723JUTDS69bwJnXt2RURCcaT5geQ0PwueqalpUqaJtIwAAvR8ct7gVTpGkQOWyQfDSflzEUKN9liCTCSQiIiHCIHqCM8PYSIpLNpWfb6IkJBDOVMDxyqAy+ApcsHkwdGyBLvLO6mkkPQZRZOYVHGvLhVRUqkm8ptyDCPZM4uE2irNReP1EkGhRp8s4CdBvBcGkRlN9ehSaT1lqkjETXlLKQJH+5q2H7quPK1UR3vV2sWKiIDH8Cvyxj3I1NjcikGanyo/5xEF5xj+yrrtLFQ0KagDctpaECEk8pORdBApB3bgyK4NSNz+N/zpRxgvyxcBy4iCTT5dDvnm8zhVjeGPT84gCPx3BIQA/Xfs+EghQGECKIefFAHVnNMhPq4xDYBipYuhU5eO6NqrBzRvDNICJrs7H0ymSi8DKZkGUn0mAtTU9Bg7vGwmdefc6Tnnxec0Fqf9dAScVI86gkr2Ka1FhoCqY332iI8qI+f4CJfUOVV0TpSGHZ0pbUYiImcjYkQeO5TSIdwppcMNUdnCgaI4ijQq/Ejo45AZECFRFWgUnWIhEJM1sjRwhNshhFP1w6LqQ3LDMjhKxT3HLMMhPlm6JNUIVREeaifB5Iv7y6loEyPhOnfTuJn8uSLl00VwQ+bsYMXRQ8vg6A6Rn7SjB5G0fyuSdv2DxG3/wPal8nohEAXDH8U2HJy85DE7lE0IkHzz5QMEhACFuQhCgMIEUA7PEQHWhbDLs3LoK1exHG7v2xPXtr8aZlQcUjMCOJoWwMHUALs8J6drSM30s0jWoM7zTuUOXURFQ/KPy3NuS+8+3LlVRFDvonpmMclwuaETKVFpQrL/VJurEXJ1P9S1nbuzc6NUR9Ts6GSIPKg0mMmRC9sTqUrmnbJ37gRP12GikaUhCi0FD/17UJBMV+S0lgGvTtE4DxMdIjyuExXFcYjskEiYLQ1IgE3joPGGWBMobZObDnWcp13fHYp+OZE+nrdrZp4byDn83E19hf6p3J39MAJEflKRfng/jv67BUd2rceBHeugGxmw/ECA5umLcVqrODX9mrJ2oBJ38fkJY2Hk0NOGgBCgMKEUAhQmgHL4SRFwK8Bcs4rqNSqh77290bz1FQjoXqT4TRxJccrcOfJDlV4BGNQ+wiEJWQ8vZVzplpUrbYoiEvl1C62mCpZhk8DXSX0pTYqKmLAWJUQE7X6uiJPr/6TmHCQ13P+FojkqVUatGNyfuyJq1QNMaXFcTJ3EF/sEcUsWJzWkjnFalNB1uFLKSdPppC/yqCiTzZ29WLUDj0qtEUkLapu47J68jcgF2+3rRtSBqsGobF/VrxFJIkKrUmnkDeVci0Tcp0EEfaxOjCNM3LoiAxmk+Unci+R9W3Bk+19I3rcVlj8DpqFxyss0IkMMxhwjB0fEz8MUn8P8+mtXpMYlBCjM5RYCFCaARfhw1vdoDjEh4zfVr8OpOlI6EPVvoO6FdXH3A71Rv3ED+BCF1AwDiekmDiZncjd3rvQKGJz2cgmB+3AuwhDL1HNAQEWyKKKUReLcdij8ORM/VZbPJflWAKYvwGXuaUcOIuXfrdi/dRXS9++AGchQruK+WNgGda93ROeyAoJAPkZACFCYiyMEKEwAi/DhStvhpDScyhgqgnaND1V7DKBhowvRu38v1LmoPkwtAkcy/EhMCbDe50i6Dyk+C5l+dS7V7NMp7xanuSJ8d+Vt6qEp0tAjsjRGjgzf8CHgM5CZdggZh/bg8J5NOLx9LVIP74WVmQbbjIQ/QNEpqoJTCiy5/fK2BrLXuUNACFCY2AsBChPAIn+447Drmhu6lTI2aV0stGp9Gfrc0wtV69SBz9ZxNF2RH9L8HE0NIMVvwGeQfoSAVHoT9fae1YG+yEMsAJwQAfdeCfVNytox616yzUyYGT5kphxCyqG9OLL7HxzesREZh/fA9Gdwjz7DigMM1dKF++wF+/IJ+IJA/kVACFCYayMEKEwAi/DhqucXOfi6+pysaBC9gXe4oS169O2GkhUrw29EICnDh4NpPhxMUQaHVPruD5AjcXYQT/ZWX4ShlqmfAIHQVhknvGdMg32PTF8G0pIPsqNz8u6NOLh1LXwpB2FRWX7AC8skfyQSmGdpfYQAyS1XEBAQAhTmKgkBChPAInw4VWpRQ1l+A3ciN1Qh44nU0Knr9bi1962IKVka6abFzs6qr1cASekG0v3K3dk0Vemz6+0TWiEValxXhGGWqZ8EgWBFmeMJ5QrmVam+CcP0wUhPR2ZSIlIO7sThXetwcNvfMNOTmPwYlhc2V3pRz7TsqmZqvhxuKw5ZOEHgTCMgBChMhIUAhQlgET+cyY/jckyaiaiYSPTo3R03dbkeEQklkeGzcDQzgAMpfo78JGeYSPcbMEzV44o0P7QpvxrqQeX2ysiKJhVxiGX6uSAQWuZOu1L61Aj44MtMQ8aRg0j7dxuOUuRn518wMpJhBSzW/JiGl/t6qY3sBxztGRXWqf4tgr0gkK8REAIU5vIIAQoTwCJ8OKfAHJ8favJVqlxJ3Na3O65qfx08MTFI92k4nJKJQ2lkcBhAcqYf6T4raHCodD7ZS9ldU8AiDKtM/RQQCDo7O8J5yzZgBQLwZaTAf+Qgkv7disM71+Hgrn9g+zNgGyYsIwZmIJINDvn+DSE+ZNmgIppS534KyyC7niMEhACFCbwQoDABLMKHu798BEGFyuVwV/+7cGmzJmxwSGLnA8k+7E82sT/Zh/S0FBgZKTBNMuqjtgkGp89UxIccgxWQbtqrIPT6KsJLn2+m7t43XP5OBpBWAIHMVGSkJCH14E4c3b0ZKfu3wgz4Od1qB7ywjQjY3NfLBKW6mIRr1NyV7kWn2xeL+fPNNGUggsAJERACFOaNIQQoTAAL8eFBYSmRlGAfpNC0ALVkACrVrIgufXvi/IbNkGlH4UCKgT1HU3Ho4GEcPbgX/pREGBmkuzBUPyqnc7jje1eIEZSpnVEEHFNIdQ2ntYY/E/7MZCZAGQe2IyM9DaYvnW19KOpDgmeS+2g69TnLSree0XHKyQWBM4SAEKAwgRUCFCaAhfxwt5cXvyU7rsCkeOb+UpqG6vVqokO3rihTuz6OWlE4cCQNiXu24+i+zfwGnpmaDNOfDssIwCa/3xDfINUfQzZB4D8i4Dhku0dz89KAH4YvDf6MNBiGH5aRCTbZ9kfDNqJUhMdpMOtWff3Hq8thgsA5R0AIUJhLIAQoTAAL8eGhKa7QabJGwhuBWhdfhAbXdkBMlbpISc7A4T2bcWjXP9xWwH/0EHwZyZzy4tYLbpUYGcypGFAhRk6mdjYQOOH9SaTIDnCjU7r3TPL2CURx2suNEtnU5Z5Tr3IPno11kmucOQSEAIWJrRCgMAEsxIcHG5k6AlN6Y1bFMRoqVK6E0k1aIDo6GqlJB5C+fyfSDu1BWvIhpZ2gTJcT4Qn2wdJUc1NHZcHnkU0Q+K8IBL/8uScad3pVkUnLhGkGoJk69/Qi8qPE9k4TWEe8/1+vK8cJAvkFASFAYa6EEKAwASzEhwf5iUWl7oq8cEqMKmWoeze1uqReSya9UdPPKLpD3cAtNpUzNfUvjvc4Xd3dqi/iRsJ/CvHNcxamduJSdZXiUpvS+agyeRXxCX1gnIUhyiUEgTOKgBCgMOEVAhQmgEXg8FDyQgTGJCGPrbH5IRGi0P5fbpqBu3o5nj7HS300WCHmiUUAQpniGUAglEC791g2zZpNhNwlQ+qeo1tS6dmYlp+BUckpBYGzh4AQoDCxFgIUJoCF+HAmPk5agR4aHLVh8bN6iOiWSokFHyOqvEZFfGBAh9Olm/Z3juUfhpgdFmL4ZGpnGAEiN26alm8rTm1pipQ7Nex0S+ru392UbJA5CQE6w0skpz/DCAgBChNgIUBhAljID3cjPExqXP1OkBSR4FS1wqCID6fDnHJ5igu5Dyg37+Cmxtx9sqJFhRxEmd4ZQiArpaWYEKVis3Rl3Adeo3s0NAXrlr4L+TlDiyKnPYsICAEKE2whQGECKIcLAoKAICAICALnAAEhQGGCLgQoTADlcEFAEBAEBAFB4BwgIAQoTNCFAIUJoBwuCAgCgoAgIAicAwSEAIUJuhCgMAGUwwUBQUAQEAQEgXOAgBCgMEEXAhQmgHK4ICAICAKCgCBwDhAQAhQm6EKAwgRQDhcEBAFBQBAQBM4BAkKAwgRdCFCYAMrhgoAgIAgIAoLAOUBACFCYoAsBChNAOVwQEAQEAUFAEDgHCAgBChP0UAKkmQb30dGhw3L6OYV5ejlcEBAEBAFBQBAQBM4wAuzQT89u049q1crgnzXf5XhFzXabHJ3hgeXn0xMB+vnXVdi49RA8NtEeaiCoGlWqZoOyCQKCgCAgCAgCgkD+QsBpS+Q6neuqGbVp+FCzZnn8vWquEKDcFiyUAOkWNbB0rOOd/k25HS8/FwQEAUFAEBAEBIGzj0AwRmGpvo0UuaAIUI0a5bB29TwhQLktiUuANm1LBIyApMByA0x+LggIAoKAICAInHMEqBk1BSw01aQagK57YZmZqF69rBCgvKxPKAEiDZCbAiM2KSmwvCAo+wgCgoAgIAgIAucCAaI9JFUhAqRxM2BKgUkEKE9rYeHJJwfh51/XYOPWA9BMixklnHAa/VU2QUAQEAQEAUFAEMhfCFDUhwiPu3E6zEmBiQYoj2tFEaCfFq7E5u2HwVVgdJwbThMNdB5RlN0EAUFAEBAEBIGzhwBFfI7dNM3DKbCqVUtj3V/zcxyMVIEBePih5/DzotXYsTsFSgRN1V+UTNRUJEg2QUAQEAQEAUFAEMhfCOhK+0MbRYL477oXZiAD5crGYtumX4QA5bZijz/5IhYvWoPN2/ZC1yIBzcoCM7eD5eeCgCBwzhDgFxXNA2gGf/nR2x99ZmomPLYHAKW0dTU+yymZdUPm9G+PBY9J++vwWIDlofS381YZ8uV6ziYoFxYEBIEcELCCP+PIj6We3YbhQ6XK5fDPKqkCy/X2Gfn2GKxesxGbt+xCREQENDZCdENrzpdnrmeRHQQBQeBsI+BqAEzbD12L4tS1plkcvbVNDTjBr69FLziWEkuCvj91C7blhaY7X6bOZ0SEQvUFZ3tucj1BQBDIGYFQDZAbCTJNE5puolKlCvj4w3clApQzhC6D1Fn749Ke0LCa3ISCgCCQXxGwYHPOWoPGhQsmLNvLvOdIUjIOpJiqPFYjezQOA3GAhz7zQIPloUN0mGYA1comID4uhvfiqDq7ysomCAgCBQ0BRYxYxyIEqKAtnoxXEBAE8oaA+wYY+vICGEjza3hj1g68tiQBZjYakxUyV1fQVco708LU2w10a15ZESB2lJVNEBAE8jsCx1aCueM92eeh8xERtIOGbZtOuDuLMWb/Us3vt4GMTxAoqghwzopsQGA56Wuf38Zb8w7gpTXlYDp1DEGR5LEwUQTJtDGzUzJuaJAAnTRDmgHAW1QBlXkLAgUMAec74BRHLQSIw93KS+A4T4GQlNgp4iq7CwKCwFlAwIINnXJapONxIjoUuUn3WXht9kEM/bs8TBI3Z0twZw2MXnc4RRYAZnVNxPWNSpOVGsAvRCSilk0QEATyMwLhyFWEAAUjQNkNlfLzgsvYBAFBwEVAvfnZ1MCY8/3k5K4hM+DBG3P24tWVFWDpOmzXzoKEzyTwCf5JBEoH/DZmdU9Cx0sTQOognYTUuegHZA0EAUGgYCMgBMh5A+QvxGDER778CvZtLaMvcgg4aS7WQ5PU2TDx/rJU3D0zBlpUBIugaSOKxNGgYCm880vvszC35xG0r18aNmmChPwUuVtIJlz0EBACVPTWXGYsCBQiBNwIkFuxZSEtLQ1zv/4KbywtgeVlbgQowmM72r4QZbPuWv7QZxkW5vVMRrtLShQibGQqgoAgkBMCQoDk/hAEBIECjMDx0dpdu3ahV7fOWKB1gH7zYCBAESFnilQa60Z/3FQYBYGIAN2eguvqFy/AWMjQBQFB4FQQEAJ0KmjJvoKAIJDPEFA+QKGGhbt378Z9/fpgTsbV0K5/HnbABowTmyIGJ5Nu4vteKbj2YokA5bMFluEIAmcMASFAZwxaObEgIAicCwQoAnR3796Yb7UD2j8DGNwbQw3lZOY+6SZ+7JOGqy8sdi6GLNcUBASBc4CAEKBzALpcUhAQBE4fAtntKyzs2rUH/Xrfjh/sjtDaP6MiQESAyCiaul+EkiDX7Cs9gJ/6ZuKqCxJO38DkTIKAIJCvERAClK+XRwYnCAgCOSHgkh9qgqjrqsZr586d6Ne7F37UbgKuewoIWICpRNBEgGgLVoK5LS+IAN3pQ5vz4wVwQUAQKCIICAEqIgst0xQECi0C3AMsK6yzY8c29L3tDvwS1QVo+0Q2AqRBdYTP2py6+TQ/FvbzodX5EgEqtPeJTEwQOAYBIUBySwgCgkDBRsCm7FaWc/P2rdvQ+7ae+DWuJ7S2j8L2WVll8KEeQKEdT9N8WNjPLwSoYN8JMnpB4JQQEAJ0SnDJzoKAIJDfEdi6dSv63N4Di+LvAK59GMgk4Y/jghja4M/9jCJCKT4suteHFnVFBJ3f11fGJwicLgSEAJ0uJOU8goAgkC8Q2LJlCxOgxcX6ANc8mDMBIvJDvU+TM/HrfX4hQPliBWUQgsDZQUAI0NnBWa4iCAgCZwmBLZs2o9ftt+L3kv1gX/1AngnQ4vsCuLyuaIDO0jLJZQSBc46AEKBzvgQyAEFAEDidCGzeuAl33NYdf5S5D7jqvjwToCX9DTSvI1Vgp3Mt5FyCQH5GQAhQfl4dGZsgIAicMgIb12/AHbf1wLIK/YEr782dAHls4Ggmfn/QwGW1JAJ0yoDLAYJAAUVACFABXTgZtiAgCByPAPkCbdqwET1vuxV/ln8QaHN3ngiQdjQdvz9ko1mN+JO7RQvggoAgUKgQEAJUqJZTJiMICALr/1mHHj27Y3XVx4BW/fJMgJY9BDSuEScESG4hQaCIICAEqIgstExTECgaCFhYt3Y9E6C/qj8Ju2WfXAmQptuwj6ZhxSM6GlWPZQIUWi1fNHCTWQoCRQ8BIUBFb81lxoJAgUIge6+vEw3dNfRRxGX9X2vQrWcP/FPjadhX9gEyLOiWDjKMhmbTf9w9no7i5qgeQDucjBWPAJfWKMY/h+ac0zYBzRNyUfU57QLbztaFvkCBKoMVBAQBCAGSm0AQEAQKBAInJELkAs2tLai7lwbd1rB9x1Z0anc1Vtd9CVrrO2FnhhAgHdCZvShvRMAEdA+QmIwtT0ehVqUIRXAc4qO6ZtC5daeRPHcRoytJmKhA3DUySEHg5AgIAZK7QxAQBPItAjlFf9LT07E7yYcI3YsIGLA1D3Tdi+07d6Dvjddgc/Oh0JvdAcsH6BaCESCaLNEZ7grvkCGkpuDXfhmoUtbD7eI1J+pD+xmWiYSYSJQpHsc4UQcNjc2lTegUPpJNEBAECiQCQoAK5LLJoAWBoo0AEaO0tDS8OXMnft4bhTIJHhiWhUivF4eTMrFw1Z8wKzQHStYADBW/Caa8XOgoheUQINs20DDuIGomZMC2ImBrTqRHt5GUArzYLhJtGlQMRn5sijfxwarLvGyCgCBQ8BAQAlTw1kxGLAgUGQRyigBZloXf1+/DVRMTEIgtBltXhMbWNWgxAAzANtwQj9P13Q3fOKEczdZguxwmYAEa9cWgPwGPpcP0AuUy/8XKx+NQqVx2jyARSheZ21AmWkgREAJUSBdWpiUIFAUEfH4Dj087jLGrS0CLieT0lBLrWNBtPXuay813kWiI9lECH85peaifvMuEHJ2QRXKgg6mYc0cK2jWpwPoiU1MxHyWULgoIyxwFgcKLgBCgwru2MjNBoFAgkFMUiHjI8vX7cdUnxZBGYR+PQ3zc7FQWIwohPA4sjgaIRNEWh440eHTAsgDbCyDVRufqezGlT3HEx8VCI9GQ2tlRUkv6q1DcYDKJIouAEKAiu/QycUGg4CKQRYospKWmYtgSD15eEsf1Wh6K1BA3caM09GeoXCfk36F8xtJMwPJAJ4GzZaNUjIY5nf/FZfUqMEHSoFHNGLysJhLyU3DvHhm5IKAQEAIkd4IgIAjkewRcwuP++e+//2L+/PkoUaIEypcqht+3HMZT61oiEFsGuumkvvKQotJtCxalvlzpj2bB8ujQAkAj7wrcXfpX9LitF0qULJ3vMZIBCgKCwKkhIATo1PCSvQUBQeAsI3As+aHL7969G82aNUNUVBT8fj+SDx9ExrVvwWr5MJBOARoNdh4DNVTITpEddgaydGjRgJ16ANqUm9GwTAoWLFqM+ITiZ3nWcjlBQBA40wgIATrTCMv5BQFB4LQjQKRo1KhReOyxx1jbQwJlK7489Ad+hRVfB5phwyaznjxEgTijRRogj6aYULQFbfEU2N/ehQW//ITWV1512scvJxQEBIFzj4AQoHO/BjICQUAQyAWBE0WBkpOT0bx5c6xbt455DqlyzDbPAdcNBjI90GBzSXxOG2uAXG9nCgBR+XziNmjvXY6rGtXCt9/9iOjoaG55kXtLDllGQUAQKEgICAEqSKslYxUEBAFGgMgIbV998SW697iVCRDZHaJEJeDO7+EpfT7MgGPZnBNmtjJJpNPZXmVuaH8/EJGLXsPC33/HZU2bHXe0ECG5CQWBwoGAEKDCsY4yC0Gg0CIQSjiOJR/p6Zno2r0L5s6ewzEgdnxu3AvoNhHwebJaXZwMHadBqpNHA/5dA21sCzzyQC+8OXwMvBGqcaq7CfkptLeZTKwIIiAEqAguukxZECgoCOREfmgOlL764vPP0LPn7dDgha0Z0CMTgO5TYdVvB6TnXK7OKTC3XD4K0L+4B8U3f4Jlq/5C7Vq1T6ghEhJUUO4eGacgkDMCQoDkDhEEBIEChUA2AmIDiYcT0b17d/z080/UB4PnotXvDLv7B4AZm/PcXKPEKEDbtgiY0BYDX3oKgwYNCnaAPynhETfoAnXfyGAFgWMREAIk94QgIAgUeAQWLlyIDh3aISM9U2mBIqKA2z4HLr6JHZ1dETOFdHTNgGVT8Ts5HtqAl/48DLzfBdWNdVix6m+ULlumwGMiExAEBAGJAMk9IAgIAoUUAVfCY5p+3N67D6Z+9nkW2anXEVrPLKVuhQAAIABJREFUT2FHFgd8qs8pDAu2R1P7WODWF3aMDXvZh7Bn9MeHk8eiV+++Tl1YHo2ECim2Mi1BoLAjIBGgwr7CMj9BoBAjwASIoji6hr//WYvWLVvhyJEjKg2mR8K+eSz0y/rBygR0y4SlkzBa5a4024ZNqS//v7DfvxV1I/dg9Zo1iI6JU/ZBkuIqxHeOTE0QkFYYcg8IAoJAAUYgG0exbDw+4AmMHDkyq1dXtebAbVOBYlWATGeiFAmi4I7XhBblgT13EPRfXsNPv3zHpocaO0JLw9MCfFvI0AWBPCEgEaA8wSQ7CQKCQH5FgEXKjuXz3n/348ILzkNqUpLT3kIHOr4OtHgKnoBqZgqb/u+BFmXBPrAJ+vsdcWvbBvj0s6mwvRHOmST9lV/XW8YlCJwuBIQAnS4k5TyCgCBwDhDIIiqUCSP355dffhmDX36ZM1i8la0Lz+2zYJatA/i8rAWyqUtGjA1txpPAHyOxaNFCXN68RbDsXbJf52Ap5ZKCwFlGQAjQWQZcLicICAKnEwFFgMgPiKJA1NLrwMEDuK59O6xeuYYEQvxzrdVTwA2vw07n3hfwxGowd/4Jz4T2+N+APnjlldeheyLUwMgVmo6jyJJG1WKyCQKCQGFEQAhQYVxVmZMgUEQQUCJoEyBxMwzYtpejOB98MBF39r0n2CJDiy4Gu988oNJltBug+6B9cgfK7J+DtRt3omyZ0jA1SowRYSISpOetkWoRwVmmKQgURgSEABXGVZU5CQJFHAFqlNqmTRusWrmS012cD2t6P3DzGHBQ56/ZsD+7BaPeHoaHH344iJa4PBfxG0emX6QQEAJUpJZbJisIFB0EZs+ejRtuuCk4YS2uLLQ+s2DVrAMMvx51YvdiwcLfUKlSJRX04ZSX6vslRKjo3Ccy06KLgBCgorv2MnNBoNAgcCxhoX9nZmaic+eumPfdHNYGUatUs0EXeCo2hzlvAL744nN063ZrocFAJiIICAKnhoAQoFPDS/YWBASBfITAiYhPaPf2n374Ede0awvN8sAm8Y/HC820cGPHDvhy2jRERkflo9nIUAQBQeBsIiAE6GyiLdcSBASB046AS4JOlLZKz0zDvff3x+dTPoXJAmflgrhkyRI0v/xyJZIOSX2d9sHJCQUBQSDfIiAEKN8ujQxMEBAETgWBExMZCxs2bkWTJk2QmprEYuiePbrjww8+hTeCokKi+zkVjGVfQaAwISAEqDCtpsxFEBAEjkfAsvH8iwPx+uuvQvPoWL1yFS66+GJoXA/vFfGz3DOCQBFFQAhQEV14mbYgUNgQOFkqy4aFg4cSUbd2PXTr1gUTJkxkg0QtxOtH0mCF7W6Q+QgCuSMgBCh3jGQPQUAQyBGBkL5Z2buTwmbNTZanYLBvl6o2z3UL6nvoHO65LRu2bmcjMDmdiM5B2xdffIFWrVoFy975w2N6XvA/qVeYRumxPHghOp3o1fUdHPgzSq7pqrEqX4bcqsloUV1SuUznEYRcUZIdBAFB4L8gIATov6AmxwgCgoCDgAUTOjsoK7KiiAP9jx/vGn3OTSr4A4rGUEtSG27T0VyA5LYUdCi1pnDdmS1YNhW154WhZJ3fsizouiJkJ4r4HCemdohQbktN4moPj43mqsPSLHgcsTURH5uvS2ehJmQKEyXGlk0QEATOJQJCgM4l+nJtQaCAI0A9uCjOoVhFgGMchqZh7b40fLViH3w+HzREwHZokmlkIHXPJujxFWFoNnQnOhMaDcn2dyY5GnRNgxEwUa9SPHo0KwvNsODXvfAEO55mAXnsuVziQ3+G/owjQzr1D1OVYSrCZMHibqnurJzWGCdYJ3UuIj0exEToWLQlBUvW7kRMFFC8ci20vagULigbD9gWbD6nivqoKNOpkbcCfpvI8AWBfImAEKB8uSwyKEGgACHgPMxVdEfHxkN+XPH8DPjTUqBptmpFwSkrLzR/MpJW/QotvjJsirDoJ2AwDiliBIhkWNToFLAzDVzR4jx8NagnfBl+JWDWSMic9+24yI+uzk+fU3SIIk0mz8K5Zi6RGjfNVSw2BoM+/gHvjPoCETVqIr5mY8TFx+CNflfhtoalnXQa0UWKZkkkKO8rJnsKAmcOASFAZw5bObMgUEQQUNVUtNHfXpq1AW9/8RPiYqPgsTyARikvjdNjpj8FSat+gs9bDDo1L82l2zqllkzNYhpiZ2ageeN6GHn/jfCZAViWwcm3U90oCuNGhWzTgqbbsDiIpUO3iHNp8EToiPB6odsnjwDREZZtIsNvIyE2AqNn/Y4JH/2A0rXPR2zNBgj40uGJisHzd1yF+1tW5FQgETpR/pzqisn+gsCZQUAI0JnBVc4qCBQZBEzb0byQBgY6nvriH0z+5ndER3lg6hY89Lmlw6N5YQVSkfjnDzCi42FTHsjM0sKcSBSs0lQ2dNMDywygycXVOari92Wo1Foe2ASnnUKiSm60x/2MhkFpL76+aSAyyovf1+3Grj1JsLz6Scvk6fjYyCi0bVIDCXFRmDL3T0yethAla9dCTLUGsEwTuhGAERmNBzu1xMCOtVW0iaJOlA5zdFFF5kaRiQoC+QwBIUD5bEFkOIJAQUKA0lhMHCyNH+xEJv43/R+Mm/kr4mIioZs0G3ro67BIDG2kI3HFT7AiY0g9o7QwJ9mYuDBXUIkmMxBA04uq45U72yIQ8KmIilNllRNmoWkvlwy5JEiNwalUo3SdbSMm2os3P1+Eeb+shRYdme3UoUJpWBbiS8Rj8lM3o0KJEpg8bzmmTP8RJWtfhLjql8IO+Hh0thNFuvWGqzCiUy32IuJNdEAF6VaXsRZCBIQAFcJFlSkJAmcLAfcZ7vKYIAGa9TsSIjQYHkCnKA9VPmkeWIFkHFr9M2zEwAMPzBNoeLKJmJ0MlEWcwW+i6cVVMaTv1cgM+B3ylPdqKjf1dXykiUTKbqVZJOIigbdmrMCcX/+GHhnBUIZGkdy/U4SnXKlieOfRDqhQLA6T5q7Gh18TAaqP6GoXQgsYLP7WOD1IaTYT11/ZFCN7NEBcFKXulGZKNkFAEDg3CAgBOje4y1UFgUKLwNNf/YP3vvkdcZEsXc4qd6KIjj8Tiat/gA0vLN1zQg10dmBUyThpdGxfAE3rUwToGvh9BogU5RRByhvAdH5yg1aRLDpfVLQHo6b9jm8WroU3h2apJhGgkvEY9ciNqFAiFpPnrsAH0xegVL1LEFXtfGgBqoqjGJMXmkWhMAuULry8aWOM79sQZeOjANtkHVSwzN92PI4c76A8ZPjyNk3ZSxAQBI5DQAiQ3BSCgCBwWhF4Zto6jJm5BPFRLF0+IQGidBhFhHLbOFXllI6bfiJANfHaXW1PKwHStAhVkeaUp0fHeDHyyyX45pc18FBN+0k2RYASMObRTihXMhaT5iwPEqDoqufD5iiVUwIfPAfpoQxcXL8hJvVthKplYrPK40mn5Iiks9kL5AaS/FwQEAT+EwJCgP4TbHKQICAInAwBRYAWIT5KpX4oueT631AE6NCq71kPRATIdUrOGU2VJrJ8AVzWoBb+r39HJkB5EUDnbZWUD5BLgGJiI/DWZwsx86dV8ESr6rYTbUyASpXAxKe6o3ypOLw3czHe//JnlKzXAESAYARUas3SoWs2V61ZmhcRCMBv2ahWrQY+f/gq1C4fEzSTpOuQmaLmCMolApS3FZS9BIH/goAQoP+CmhwjCAgCJ0XgRARIsQsNCPhwcOV8cEaIqqFOYbMy/bii8fkY/kgnZPoovXS6tiwCRGckEfTrH/2Ar+cvh55DBMgyTJQvUxwfPN8bFUrHY/S0BZj42Q8oeV59xFS+gKvW1Lw9SshNImt2hvZT0g1+w0KdOvUw9ZHWqFo62uGKWU7VRJ6CJpOna6pyHkFAEAgiIARIbgZBQBA4rQg8M22tkwKjFFcIyQkhQBQ9YTFyLmkw0uRw5RX11sowcEXTC/DOk93PKAGKjYnAkElzMW3uH8dVgTFpo15fFDMyTVQqWxIfv3wXKpZJwMipP2L8R/NQ7IJLEFdJESCPHYDFaS0PYAWoaQa8OvklqfSfGbBQt1ZlzHimI8rERqgGGuSQzbhJy4zTemPKyQSBYxAQAiS3hCAgCJxWBPJCgKyAAbjl4DlcPejVQzqgDD9aNb8E7z17OzIy/aexmWhWBIiuFxcbiYHvfY0vv10CLVZpgELHQf8mA2vDMFCxbEl8+X8PoVLZYhjx6XyMnjQTxS5qiLgK53Okh0gemUNG2CYM3UsHwUPpMIoE2TY89HPbQJvGF+Pjh66C16PShUR+uN/ZqQXJTus6yskEgcKOgBCgwr7CMj9B4CwjEEqAHLs/NYLQCJA/AD1PT3e3kgygFFibyxtg4qC7mACdjk2VtGf3E4qPi8Lzo77EJzMXQI+ODJbAUyUaV4pRaw6NfIkMVKxQErOGP8UE6M0Pv8XIcTNQon5jxJY/D5bpYw2Qx7ZgkgmkRaaQRKbomtQGhKJCVAVG8R4P7rq+CV7rcamqSmNBtgFoJ9cgnY75yzkEgaKMgBCgorz6MndB4Awg8PRXfztl8KqjlgpiUIWTDs3w48Cf80AVXSdyfj7pcKhJaVoA17RujA9e7Q+f31CuyqclQpJdA0QRoP8N+xQfffUj9LjoEw6JTawpBVa+JOaNeQ6Vy5XE65O/xrDRn6P4Jc0QU64eR4BUE9QAkyYud7dtLv/32AZMFvlo8FoqmlS9ZlX88fot0ivsDNyTckpB4EQICAGS+0IQEAROAwJZepXnvvwLo79ZirgoSuGo7ufU+oEiQJZp4MjyuQj4M8A1YLkQGEo1sY8iaYHSM3Dt1U3x6RtPnLYIEHOQoNkidYTXER8Xg8ffmIQPP58HLS72pNhQGq9yxdL4ftIrqFauFIaM+xxDR36M4g1aIrp8DVgGkTxleJgTsaOfEZm6oGYVLHilm/QKOw13o5xCEMgLAkKA8oKS7CMICAK5IJBFgJ79chXe/WaZUwbvpL4cAkQamMQVc2FkprLBYW5RIO7OrumsubEyMtD2mmb4auSzQQ1QaI+vcJfI1hQBSoiPxYNDxuL9j7+FNzYuGGViEuYQNo4AGQYqVymDXz78P9SoUA4DR3+E14d9gGKXtkRMOZcAnYDhkSu2s9G8aA6GbeGCGpWx4NXuQoDCXUg5XhDIIwJCgPIIlOwmCAgCeUPgmS9WYsy3y7MIkHMY621cApSRkiv54cO4eajyC7LSMnFdu8vxzdhBSM/w5W0wp7SXInEUAbr/pdGYMGU6PPFxx7Xscq0dSQNUtXI5LPlyJKpUKIuBI6dgyBuTULxhK8SUqwbqNM8tQNz5O9VjoUMK7U1Wt3pF/Prarac0YtlZEBAE/jsCQoD+O3ZypCAgCJwAgWc+/xNjZ69AHJsI2k67C9UsFQEDh/6cA3/aUei6nquGh9JTrKOhM6VnoEP7Vpg9YQiXwZ/O6E+QpGgaoqMicP9Lo/DehK+gJ8Rki/rwOEgMTRGpgIEqVcphxcxxKFeqOF5+5wMMem0cSjS6CtFlqzIB0hyH6ZPdKG5zVRJI16pSDr8NvV3uKUFAEDhLCAgBOktAy2UEgaKCwDOfL8fY2SuR4DhBq9SRKu+2DIcApR4hTTRHXPK8pWegY8cr8e2EV2EZ9ikbKebtOjp03cL9A9/Ge+OnQqcIUEjaK/TvNJdqVStg9dyJKBGfgFdGf4AXh7yLEk2uQXSZSgBFgHLYmEQphRSTuarlS2L5iL7K94hL4WUTBASBM4mAEKAzia6cWxAocghYoAjQOIoARUVyBMh90CsCZOLgqrkwkg9B4zL4nB/02brNp2ai4w1tMHvia0yATkcF2PFkQ4fHY6P/iyMxfvznQMLxIujgmCgFVrUC/p73Poq5BGjwaJRoei1iylaGbaj+Yu7mmjqGfubOgcZRrWwJLHv7ziJ3x8iEBYFzhYAQoHOFvFxXECiUCCgC9B5pgCIjgukiThuFECAz6RDbAuVWBaZR6TzrgACkZKBDxzb4dvLrCFA3eCd6cnph1BEd7cV9Lw7DxHFTYZ2AALm6HRgmqlYujz+/nYAypUpjyNuTMfDVsUyA4spU5souJlgqyBPcjkvdcYsMDdXKFsOyt+86vdORswkCgsBJERACJDeHICAInEYELDz3+XKM+fZPJkBUwu6xVCk7VzyZFkeAzCMHoXH9eS4pMGJJbgl9agbad7gSs9//P2SkZZ6WCNDxxERHQkIM7n12KCZO/BJa/AnK4J0xUYSnStUKWPr1WFQoVx6Dhk/A4NfHo1jTaxQBChjBVNaxpMf9t+4hU0TFkKqWLY6lI/s6pfOncUnkVIKAIHBCBIQAFfEbg4L0Hiemr54z7kPJeb+2nU7eysaF/eyoXJhLmN1cQBHH0J2+goNUu2R+R1ELMgEkHMnpV30exI4OCs3vcPdvtxO4EtkW1Hro5z5ZjHfnrEFcVARDQ1EcWBYsavNgWDj051wEkvdB15TjcY6bZkCzvar9VmYGOlzbEjMmvoLMDMvBMrcT5PxzW6NGFV7YlsbNStkHKCES/V8YgYmTpkKLT1BzcJbLPRt7R5MPUJWyWDJ9HKpVrIiBb76HIUPHI+Gy6xBforLT+yu0F9qJZ0vRH06BlYnF8nf6hzchOVoQEATyjIAQoDxDVUh3VE9dxW7ooe2kKtwnE2sUqJLFaVrJD3LqYwSqcKHjVFPHorsRHpaiObZ64NtQjT6VvsQTJDqKCqmO4GyMTJA7R+tENOkxy8vg+CcHyWjBQjcbAaI52IoA0r1EEaDDK+fDf2Q3NOqNlRv/IZBMRZ6Qnobr2rbB9PGDkZau+mwdm17K7XzH/lwd7xJTdW/HxcXgwReGY8qUr2DHR2eLUdEe6ro265kqV66IJV+9i8qVymLgW+Px+puTUbx5R0SWqsDjVkT2eOKTLSJkK5pco3Qslr17/6lOQfYXBASB/4iAEKD/CFxhO0x9TxPRIedeFd3hrtQhStOgYJMf9uphXdQ39/nmwqEIjUrsBI3zbCJEDlF0Imiq+1RWowiKPKioEX2mCKb6W8ED+dmPF3EEKIFE0NTCwhFCq5ZbtiJAh3dAzwMBUuTJ4IovMy0D17VtjS/GDEFGJkVucq6yyvO96bTU0FiL40V8fDweeuY1fDjlCyA+NtsKuFSG3wsME6Url8dv0yahWtVyGPTWePzfiMko1vwGRJcsC49h8++Qu52obN+j6DLX1lcrHSMEKM+LJjsKAuEjIAQofAwL/hnoocxvtharUtmvJeShrb7CLedB4PZNOoXy5YKP0Mln4EbQOJBg8gOUn3nBFFhWqovTjfy/rOwX53ZIHKwFOIIULLPOgzwmv8L6zEe/Yuzc1cEUmOubQySGIkCJf85HIHErE6DcKrlUtIwahwJI8+Gatq0xddRgZPj8DsEMjwQFx8ZLZvKYNN3Euq17sX/vftgeZz0dsLOVxNs2IiMjcdkl56FUiWJ4ZdQkDH37AxRv3gmxpcrACNALxYnTXqSHoo1Jl3PSqqWjsfTdB/Prssq4BIFCh4AQoEK3pKc+IYo2uGJUzro41cnBEmEnBabSXtSYKStrdupXK1xHZIsIuKkrIpQKJt5cbVCWrOcY8hii9+G/ctZIaV8KYAAIz3y8AGPn/BUkQC7x4Sow2Di8Yj4Ch7aq5qi5+N3QPejRNcUTM3xoc83l+GTUy0jLSHeiY7ml0XImSK5Ci8kIa7QIcgPeiChERuSe3iXtUIYvEwlx8Xht9Pt4e/QniGt+I2JLlIDFOT91h7iEJ+vuV+NSUSF1PxABWjbmocL1CyKzEQTyMQJCgPLx4py1oXFaxoAG9TBRepbjU1xB19pg6ibrmLM21nx2oeADlHpDaRY8rkaKUjdB0XhWOkylvkzobhjIcRbmCJtFpVJZYmlKgBXE7bmPFmB0NhG0TRpo6KSFhobEld/D/HcjNG9WxCunedJ9p2seWKnpuO66lvj8vTfgy0zn8vjcyuhzx8/i9GQW2dcVKXEE7CxcD9HGHevlo8OA5QGKxybglXcm4v/enIJirW5BdPGSsA2VzDxZqi40JUb3ReVSMVg+liJABXPdc8da9hAE8hcCQoDy13qc/dHwg5uzMrx9t3s6pu+Zgq2Zi2HaGjyajdsrv4Sry9+Eqgk1VECCHWzPkBHv2UcgzCs6VV9OuOfVVQPwY9L73Om8UbGb8EbDSYBLbPhP4OmVffBH0reIsDXcVOERPHzBC0oY7VSKFXQT4Gc//AWj56xGAleBZVW+ERkg5c6hP+fD2rcBiIg8QWTk+OVgkkOkxDRQu2ZVdGp3ZdBjJ8zFg2ZrThruxKmqE1V/Ob8CzqXVHtFRUViwdAV+X7oJJZt2QFTJUgD7IGZFoHJq3aEIUBSWj31YCFC4iyrHCwJ5REAIUB6BKsy7uULe9ze/jU/2vOx8AVO6izQa7he4hdLe2hjT5BuUji7npHXkTTVL8qwedt/tnomhW+5lQXmtmMsx/rLZzq3jpBktG/cvuxmb05fA1C08VWsiOlTtrPJk1BVcN+BFhBORyEqPFJj7zwae+fBnvDuXRNAOAeJ+WA7B83qRtGYBMnetga15KdCS48bRFyqfJ+ptGqog0ZcBW5Vj5UEInbd71K3a43o1SrdxtZ7r/ZDDEKmDPNFdA7BjNKBkBZS8uA2iYooDdkClwXLYgn5Amo3KJaOx/L1HhAAVmJtdBlrQERACVNBXMNzxc/pLnaTnkoY45NuDAXXHon2VW4J6n2nbpuCLPe+gZelb8NAFzzlRIPVgOew/iP4r2uOwfweaJdyMVxtP4hdfLyy8s+4VfH3gHU7tPFnvXbSr3JXLoTOMTDyxojs2ZSxB4+I3YnD9Mfh57/d4a+vdqmeUpUEj0YRlwtS8iLAsjpQ8eOFANVDnZZ3GPXrdIMw68C4TBo9tIaDpJEPmf1Nkq3HxjhhcfyyGrH4IS1Nm4ppSd+KZS4Y50hoL8/Z8jaGb+vMxr1/0NRqXvRzzds/AsE33qLJtqsoyPSyMpXNa0HFL+Ufw8HkDj8lUKIIzd/c0DNt8HygZpsPEfdWHoVvNPiywpVQL/XzE5gdgwOTxPlF3HDpU6eakxTRk+n34du9nGLfj6aCLMGF0Vbkb0a5K5yAxmrt7Bt7cfJ8jGPJyJIW0K2Q42LZ4P9xe5wFUi6/FcO1K24anVnXDgcBOviZHm+jBzeXcOkpHVMWnVyxDhpWOl1f3x/KUebi6ZB88X/8tB29TdWS3aT08wWih8oTKLlOipXlhyo8YPfdvxEZFhvgeGbBsj3KDzkxHIDkRARjIOlvukZK86IWO/XU4NupCKazQ87iS/hNFZ9y0GP/METMfOwY2dyRxN90bto6IqBhEx8apakoqb6e0qFNkQGPjrvY2zdpGQFP3rKnpvH7VS3iwdPyTQc2YpMLC/XKT4wWBnBEQAiR3CL9FZ5qZuHlBNVi6B0/WGYu2VW5h/YJ6d9dxOPMAK3tLx5RxVELqwUdk5s4/2uBQYCsaFbsBbzSarMSk6tseD/xxPTZmLsVTtd5Du6pdggZ//ZfdiC2pf2BSsz9QLa4mdqZvQb+ll0GzLeh6JALwQ+f+B7RZuKHCk3js/Od4PK6zMD1YRq1/BbP+fReangnbinAVxDB1A1FWBC4p3gFDG03Bu/+8gmmH3sb/ar6H9lVvYS0K6Zx2p27FnX9exgTlm5a7EOOJw+7U7ei9ogk/KL2mDb9HV8RBI02HhRvLP4pHzh/oWByagBMpo3nP2zsdwzbei5JR1XHUvxOlI6rj/aYLEBEZB8Ofhr7L24A6fxOhSAxswzM1J6Nt1RuZSBDGL665BxvTf3UqnLJEwvSAvbpkbzzXYDg/bPembcedy5sxcdIoYmQZsHSVsiS9TbnImhjdeA5KRZfjh27PRc2x39jK84Dm4GSZ3Gm9dEQ1TG3xJxPLdxjPkXiiznh0qNopWBWo3Ivc4n1aWqJ3iuYFSanja/T8+z84BIg0ZaShMXlc9HfDsqBRZZVHWS0ErQJCfg/pHnC3nNJGzIWPaRwauj+NzFR5qJOm2o7VELHeKCQbFlrERX6OJyNKRGjcn/H6snhbzZ0qA+kzItGUVo4g5GwPkyTXKJPG6BIg954XAiRfzoLAmUVACNCZxbcAnF1pWEjAOyYYsVFvrhSx0C0TjUpcjyYlW6FrjbuDGiAuVYKOadsnY+y2Z1AqqgaO+LZiQJ3xaE8pHWebt+crvLWpP+rGNMfYy77lh+zsPdMxcst9uKnco3j4vBf4e35P6g70XdGIHxRzWu6DNyISHqcqhzMRocbJTtSBFCUk3ObqNOj4avuHGLP9CTxQ4y10qd7LecCod/zR61/FzH3vYEDdcRzdcqMXu9O24c5lTXmfWa13IEaLx6707bh7WTM++zetNiPOUyxrHZ2KLTcqECpUps++3zsTQzf1wy3lHsP2zK1YkfwtOld4GA+d/xLe3vAqvtk3DPdXH46v9ozBQWMzHq87DtdX7saZtNf+ehK/HHkfDYrdiIfPexnV4qry2szdPR2Td76KpMB2PFpnPK6v0gW7Unegz/LGHLn6usU2xETEM5nYmbYV724aghVJM3BblSHoV4c0JUC3xY1x2NiJoRd/g8almwfr8Ike0HG6s57vrBuEmfvexVP1xuG6Kp1VxIITUMp0kLtWcXTDifxkL3Xjaz07+TuMnvsP4qJVCoxl9U41lIfdH+l+U+aIVAYeJDsOWQklP6SlyokM5UaQTmaU6B4XmqEK3ZdGrcjV8b/C6lhF0ixNiaRpnKFj4Ygf7UARLyZ9kdDgZ8dp2oiYMRnl1wydI57ViulYNuFpdcGQysAC8CUiQxQECiQCQoAK5LKdxkG7dddOvcq83dOw6sgi/Jj4EUdjKJkFqnTRPWgSfz3eaDxFyVVg40jmQTy4oiOqxzTADRW7Y/DG21An+nIMb/IZYjwJwS/x+5begE3pSzHswploWK4p7lvaCUfKXLVMAAAaEElEQVQDe/FeozkoGVMGJrzYQ5EYIiL0YswPCfVwaJzQEW80+hCmRukSr3NOp4TYMWx0H8pfbnsf47cPwH3VR6BrzT4huRkLo9a9hpkH3uaHkVej8nIDNpXvOE7FRPjmttyBKE8cdqVvwZ1LL+cHNKXRIjhNYaFxQie83vh9hw7QQ52YmKp5p/QTaVrm7ZrOKa4bKzyAm6v1wV3LmvE1XjrvEwxafxtqxzbHuGbfBgkJpRs7VKR0owc9fmuCRGMHJjdejqpx1ZXdgONK4KblbqpEpPF57ErbgX7Lm/FDd2bLHYjzxqnnpm1j0f6f8PL6WxV2jT/kz3ssboJE/3b10PaoKAeNf3bLbYiitXIe9CPXv4I5/47Ao3Um4PoqN3F0S/0sq0VKVmTixGZFLgGKjfKGpJso7Wbww97y+5CekaIihawPOvlGlV657BCc97H7cboq5Pic5DjHEiX33xRhC92OJVxuulWRGudeCGFNrHun6KFtIyoyBlEx0Y7Tt1vt55xd11A9QcPSic+cxl9uOZUgIAjk+P1i5/YKJfgVbgSCzzUbc//9Gh0q3Xxcz6oVB3/DU2tvhmYH8G7DxTi/xPlMTt7ZMASz9r6DN+rPQoMyzfDsiruxIvUb9K86HF1r3c5RGXpuzttHUaB7cVmxTmhV9gYM3Xo3Hqw2Cp1r9GQBKT2YKBLTb1lzJgv8dqyeHGiccBP+r+H7/Hg5UdsN9Zau0g/Tt3+EMTufwoNV30Tnmn2z6VNGrR+MWf+O4gcynV+3lOEdkxhb54jXiQgQq3SJkOk2GhXryGPRuLNnVoMo1S6ESrI1zN89DcO39MeN5ShN9gJGbXCuyyk0HS+e/wlaVmiL2xc1QWJgN56sOw7tqtzMeHZf0gSH/dvxQZMVqHwKBGhWq52I9UQHxbO//vsjBm/owQTo/xp9kDMBarETkd4YZXSpeTDqn5cw8+AY/K/2eLSrcstxvbrUVBXmJ0vRPDNpHt79bi1HgEg/RRyKU0uaDV+mifMS0vH4ra2QEBMVkubM/muWZ//rk7CaY1NjJ/oltvPQR+PYcbhfl64WyHIiW3R+9zN3H92J/nh0L3xWAJ/OW45v/zqA6NgIpa9zHKjdY6sn2Fg6+fnC/X0jsxME8hECEgHKR4txLobipo/ocfbgH9cjwVsWV1W4Ae0rdw2miaZvn4xx25+GoQX44Vw1rjb2pmzDHSsodUThexO66TRNpZJ6S8eEZr+rKIYTWXpm5Z1YevRblI2qzqLQyZctQIw3Lpi+2pO8Hb1XNuUeS9+03IkYb6x6ew8pE8oaq0p5uZtbxTZtx2S8u+NJ3F+NIkC9gsZ2tN+Yf17BjAPD8WTtiWhXlVI7aiOBcE4psNk8FiIXoYaGyp046B/jnI0UU9/tnYkRG/rjhsoP4uF6L7Ge6M4VpDGy0ah4RwxtOIVP1O23xpzSGlB7MtpVvokJ1pC/nsTPh6egabGb8VDdl1ElvhoHmHJKgUXaGma03opoTxzPlyJD72x8CatSZqJH5cG5psDcyI5rhvkupwpH4Mm6450UmNsAV7VKsd2ecCGRw2Pv22cnzsPo+WudKjBFTqkhKpHN5OSj+F+HC/DS/Z2wM9PLIvP8ujm8N8fhqTtRzcElXcE+cA5HDFgWikXpWL7wD3QdMg2xJYpRGM4hTJRoJfbkgRCg/HonyLgKKwJCgArryuZxXiqdZWLNwWX4dNe7WJEyX/UEc95oqeqJ0yUI4NqSd+HpS97klMgzK/phRcosRw+imn+aNkliycEYaF2mH150q4gArDr4O55cewMnUh6sMRRdavRTI3QqifambmNNCwt6SdjrVMdQioHqlspG1MBnVyzP6k/GXbyJiDhESLPw1dYPMG7HU7i3xjB0q9EHhkbyUyXfHbVhCL7Z/Q6ervce2la+RRErG7mKoCnqxX28qEUIhz90lI+sjE9arHRK151hOCmi73Z+jaHb+qFT+cfw4PkDmaZN2zYJY3Y8jQ+aLkPluGpsgthlSWMk+Xfg8TrjcD1pkqDjUOYBPLf6TmzN+IOF3gEdYM2M83A9kQiaow0cpaIKLV3tb3tQ2lMV7zadnasIGrqa26Smv6NqfC2888/LmHXgHU79eW0DlhYBL58baFT8Zrxx6WSnaWsAgGr+mm2zgWcnzsXo79YiPjrCCZ45XtgakJScjGc7nIf/9e+ODzYehRGSLgrlQuEYHGY7j0uUg3YO2Yf7/+2de3QUZZrGn6rq7vQ1kYC6HscRYVxGdFUUZ9c5e+a/3XP2ICCG2zpXV1YC7tmzq4DkAgjBEQUEAXdQD0K4xNs63kBu6q6Ju8jVoI47MOLZdW7OskLSaRJIuqr2vF91N0nEJDKpUF391B96JJ2v3u/3VlOP7/devkp/db9/989lf36u31f9s9RgW2klIZWJAQyORxA6cgB/t+RlhIvjqgrMlPNey8kVksGw34ylsX+DVDrm8RyUPv69w4+RgBcIUAB5wQsX0obccE5nQrlUMR36v3fx9skNTnRH0zA6NgZ/edkEjLlcjmos7Pj1K3jk02m4NDAMT9z8BgYXSV8gp2fK+qMr8dzvHoKFDswavk5VXIkAefcPO7Dgv36kEj+nD30EZVfdnasIy953+dHyTPVYpuJKiQ5LHU8NCQ7DC7ceyBxrZV4Q2eBBJldmyQcP4K0TT+PmktvwyI1O7ovYddo8gwcP34N9p17DX5VMQ+X1yxwhBbvXMvjs8ZhUf0n0Q7dslBRdiRe/e7BLBY8zPNbEI4dn460Tm1VFXM0Nq1EUiKAt3YZtn72AsmF3qZfdb5Of4r4PJql8H0mWnj6yAgGpCpIWAWYbtv3mRRVxU81lLE21CviqMnhVyp55Gwc0E2nbwLjLZmLCN+7CFXGJwPVcBi+zuWxDR+1N+3Fx5GI8eHgG9qa25o6mhLQUbYsPnBywZ3LDcs85piMrgLZ/hHhE5Ks0QpT4kqGE1IlkMyrGjsSc6ZOw+Vhzrk9On4+8+vm70ukROpeW63USifr9bpVoXQWhPDkmhsTCsI82YtpPX0SoWHoEmep/LJxkcAqgfnYrlyOBPhGgAOoTJn6IBEigJwKdc24qn3oda3YeQazIGa3i1IE5HaGbWpKYe9s1qPr7Sdj4SZOqoupxXR9gFzaliSi0jw/iJ0v+FdGMAIIdyiSGO23Vh8ct7Fm/oFfR5QMk3AIJeIIABZAn3EAjSMA/BKqefBWrdh5VR2Aq0Tg3N8VGsimF2WOvQUX5RNQeS/ZpFEY+k1Gd1E0DpfEiaEfex4+XvIBovASmnc41olQHhJqGq+Im9tYupADKZ4fT9rwiQAGUV+6isSTgfQKVa1/B6l1HEA8XOV2EMsd7cubZnDyFubeNwNzpk7DlWMopHffxJSXwkhsnAsg+cgh3/fQ5RBNDVAaQ/CwXARMBFG3H3k2LKYB8/Dxwa94iQAHkLX/QGhLIewIVP3vZEUARZ9ipJFCrpocI4ESyBZW3XY0HyqfimaPNeb/XXjdg60jbFi4tDsM60ohpDz+PSHyQOg4UAaQmvggfzcBQCqBecfIDJNCfBCiA+pMm1yIBEkDF2peweuevlACSaqi0JuNCnJ5QzdkcoBlT0PB5a0HQkirGknAAnzUewl2Ln0ckUaJwZAvTJEdIRqMMjZ7G/s0PswqsIJ4KbtILBCiAvOAF2kACPiCQKXZH5b/8HI/vliOwsGrlZEgPINUx20aypQX3/821WHxvGWzpoH2hyr8Ginemlbc0bXirfi/Kap5HPJZQ/Y9MYZMZoaHrAVwZbcNeCqCB8gzvQwLSd65TK1MCIQESIIHzJNBZAMkRWDQSVh2jZTirnPVIb6OmlhTuH3M9Fs28PTNctecqsPM0xTO/5jSYdIbHbqvfj4kL61AcL+k6WkSzoelBfDOSwr4tjzIC5Bnv0RC/E6AA8ruHuT8SGCACZwXQS1glZfDRCGSWl3SBlgEkUul0vCmJOeOuw+IZ0mlczoEGyLgLdZvsMDfpsdWwHxMWbUG8uAS2bcGwMoNSZbKKFsQV0RT21y09K4A4EPVCeY33LRACFEAF4mhukwTcJpB9X1c9UYdVu44hLhEgSQI2LBim1HsF0ZRKYvaYa1EzY7L/xY8C7gzNFfH3ev0eTFkoR2DZCFDGI5kI0JVFSex7brnbbuL6JEACua8ej8D4MJAACfQDge4CKBYuUm0QLbsdQS2IDs1GqjmJ+8aOQs3MMsBypsP7+VLVXpLno+nYXr8fkxdsQbQkoY4DpS5OWgOoQbFGCBRAfn4SuDcvEmAEyIteoU0kkIcEsgJo3po6rNh5DPFoUWbQp3PUY+g6vmhuQuX4G1BZPhk//+/U2VKoPNxvX0yW0v+0ZeLieAgnPjqMGYtqoZUMknxw6FYaMotN8sMlB2houIURoL5A5WdIoJ8IUAD1E0guQwIk4BCoXr0FK3d9qgSQvOlz87ZsHSdTScwZfx0Wlt+B/2mRN7+/GyGqHj8IIKhrOHjgAL4/byOiiVKJi6l5dLlL03FVpJUCiF8iEhhAAhRAAwibtyIB/xOwUL36WazY9QkSkbDargz8zE5Nl1lgs8fdgMXlEzODbX1OxDbVkGA5CtxW/x4mL3gWseIEYKZVF2jJDZJL0w0lgPY+u8znQLg9EvAOAQog7/iClpCADwhYqFpVh5W7jykBpFIMNQ02OpQIaGlqxf0TrkdNeVnm5e/vHCBxaHZQ7NaGfSir3oxEogTQTEcAylGYbQGBEIaHW7HnOQogH3wJuIU8IUABlCeOopkkkC8EqlZtVhGg4qjMArNhaRYCFpDWdDQlT2Lu2NFYfO8UqLMxn5fBq0MuW1oBaNjRsBdl8zcjVBxTSdCGJQdhTnsA6EEMj7ZRAOXLQ047fUGAAsgXbuQmSMA7BDoLIBUBUr2ADDUBPZVqxX2334TF5RPUn/n9kkaI0gpA2iHulEaI8zchlog6M9JUBZypNKCtB/GteCv2PPuY35FwfyTgGQIUQJ5xBQ0hgXwnIPEeHdUra/H47mOIRiIA0koAyHGPlISnki24f9zNKgKUPRrK9133ZH+2OaSUvO+qP4Bx89ehJCZVYCJ/jEwelAXbCODq+Gn8Zx37APn5eeDevEWAAshb/qA1JJDHBDIC6PH1WLnzU8SiYfWC1y0RQGnomoYTJ1tQNXEUKsqn4s3fJWFbPecAZZOE8xWK6QR5MCgaxG8PN+LuhesQjZYqLpaeVmxUBIgCKF9dTLvzmAAFUB47j6aTgNcISMSjWgTQrk8Qi0RhoQNB24C0PJRIkMwCm1s2CovumYLDzWe8Zn6/26NJubutIxIK4OODjfjx/KcRjg1S/Y9U/o8ah0oB1O/guSAJ9IEABVAfIPEjJEACfSOQE0A7foVoVIahytmXKcOu1L9aWpox647vYPGMqYWQA51J9LbU3DM1C6x6HRLxQY74UbPQJDtIjsBC+NPEGR6B9e0x46dIoF8IUAD1C0YuQgIkkCVQJRGgrACS6Eau2MtCczKF2bffgpp7J6myeJ8XgSkkKhFa9QHah4nVzyCeGIQ02lUitBJBsKAbRfhWMQUQv0UkMJAEKIAGkjbvRQIFQGDeyvVYvuMo4rGIinTodhA2TEhX5JZkG+bcLknQZYUxDV7Vf0klvI5tDfsxqXodIoliGHZaDUnNXpoewIgSE+/WsQ9QAXxFuEWPEKAA8ogjaAYJ+IXA/Mc3YNn2IyoJWo5+RPzYuq2SoJNNcgT2F1g8c4qKfEhkxM9XbgwIgK31jgCKxmPQTKc1gFTGyeUIoA68W8cyeD8/D9ybtwhQAHnLH7SGBPKYgLzMdYgAWvrGL1UESLocy8wrQ8I/cGaBzbpjNB6a+bd5vM+vYbotDSBtBGwN2xrew8SqdeoIzMkBsnJRIN0IUgB9Daz8KAn0BwEKoP6gyDVIgARyBOatrsVj2z5GXM0Ck0RfE5qlqb4/X5xqRXXZLagqn4SG42f8PgvVGQUCHYlIAL9u3I87qzcgHi9WzSGlQs6JAgG6ruOaizQ0bFmqImOKWwF0yubXhgQuJAEKoAtJn/cmAR8SqF61ISeAZAqYdAeSoy5b19DU3ILKsu9g3sypeO9/Tzkveh9fppr3ZaM4FMSx9xvxw/nSB0jaA5iAIT2S1KQMJYC+XaqjYctyJY7U/DQ1SZ4XCZCAWwQogNwiy3VJoEAJqBygN5wIkAz71CSYoV70NpKpFsye+F3UzJhcGG93FcVxGkTubNiL8ZVPIR5LOE+GRMU0Z1SGCKARQyy8s3kFjM6JQwX6DHHbJDAQBCiABoIy70ECBURABNDyrb9ATI7AdA2aaamxDxINaU6dxOxJIoCmqv5AhTAPTB1pZarAyirXIhaLw9akMaQGKzMoVdcDGDlYQ/3mZWpMRmFwKaAvBbfqSQIUQJ50C40igfwlsGBVLZa+9iHi0YiK+liGOgBTeUAtp1KYNeFm1PzDnQVRBp+dBSYRoNcb9mFyxZNIRIthqaiQTIS3YOmSBKRhZGnAOQJzwkO+Px7M3yeclvuFAAWQXzzJfZCARwhkBVAiHkEaOoKWU+ot/2xKNuOByd9DzcyJhfGSzx5nAaoT9PiKnyEaK87sXagEnEaImoVrLwngnU2Pnc37YRK0R55omuFXAhRAfvUs90UCF4jAglUbsPS1DxCLSiNEG5rZLq94GIaBZDKJWZO/h4dmSidoufydBJ2deG8C2P3Oexhb9TRi8SiQFmkouc6SJh5SJG64RMe/bXH6AFH7XKCHl7ctKAIUQAXlbm6WBNwn8ODqWjz66mEUhQyc+WQvzLaUaoaoxQfDLr0ac3/w11gwowzvnzjtZEf7+JL6N5E44XAIxw4ewvcfWAu0/gGnT3yueiTpwRAil4+AHh+Ca4foqN/8qBKF2aMzvwtEH7ueW8sDAhRAeeAkmkgCXifQOddlwZr1WPrqL1FkNqHl/e2wLEtFOjQjBGvYrVh4dxkqpk/Am79vdWrAu1zd/7vnQnCvR0pk3leHZuOiSAiff3AYP6pYC+s3B3Gm6QtVBi/7jw27EZFLR2DkJcA7GzvnAPk/Qub155r2+ZsABZC//cvdkYCrBJwqb2lkI0LFUqXdC5/YiIdf+xCx9iY0ffQ2YEo3aA1G0IA19FbM+8kYLJQqMEkEtjVnYrxPL9UIUfZn29j9H3swbtZTMH/fiHTyODQtBDttIjb8RoT/ZASuG5zGv29aoarl1PGYT5lwWyTgFQIUQF7xBO0ggbwlkFbJvNlozINr1mPJq79AEdqQ+vBtWO0t0EwDoWgUZ664BQvvGY/508pyU9Lzdtt9MvxsV+cd+xox9p9WInD8CNqPfwbbCCnhWDz0JhilV2DUZQberF2W4+j16Fafts8PkYCHCVAAedg5NI0EvE8gDRuBLtGKRWs24uGXDiEeCaG99Tj0Mx3S9xh6OIiOYAn+/KpSPPqPdyIc0FR3aGdcRNcrGxXq6WfqN+xMEnVmqOiXFsr+XH7wVZ9xEbKUv6tIVxp46uXtWPdGIyIaYJ5OwdLTCOpBGOE4rEAYoy4N4c2Ny6B1sdPfSeIuoufSJNArAQqgXhHxAyRAAj0RkDxm1e1ZNfDTULHiGax4/WMUR4KAFlCjIKQXkIx/CFkaTp0+gyDaYQVlFMSXX/CdRY86Xut0dT8uk+Tqr3d9Oem6u8jKVm6pdbvdv6/3yq6pS/K3psO2DJzuSCMciUBIqBlgqtrLhG6ZSOtB/NnFAdTXrVRHiUo48Risr7j5ORI4LwIUQOeFjb9EAiTgEHAEhSNEgurl/uKuBkyd8yQuunyoEkTS9C9g20jLRHjJFdJs2OlMhovWVcCcS4z0RPqsQDq/arLe7qdZPQusniJViotKjbJhSBK4ynWyYMkMsLRjr8TPNN1AwGzD+NHDsW5ppWLoMNWZB8SvGQm4SIACyEW4XJoECoJAJllFxWpsiQSlsbr2FWza2qAiP2oUqm3DQACmSgo2JVdalYFny7zPddQ1EOwkatXT1fsBVFfh1X0fMudL9frRHLETkDxxFRUSWtIEUfSghdHf/gZWzPtnNSg1KywpgAbiCeA9CpkABVAhe597J4E/koCjfZwk6C6XCCEn2JPJvZEzMvmzNLTun/0jbfD6r5uwYEguUueyrmyGszARMBIhyjZAtKWYzlTz03iRAAm4R4ACyD22XJkESIAESIAESMCjBCiAPOoYmkUCJEACJEACJOAeAQog99hyZRIgARIgARIgAY8SoADyqGNoFgmQAAmQAAmQgHsEKIDcY8uVSYAESIAESIAEPEqAAsijjqFZJEACJEACJEAC7hGgAHKPLVcmARIgARIgARLwKAEKII86hmaRAAmQAAmQAAm4R4ACyD22XJkESIAESIAESMCjBCiAPOoYmkUCJEACJEACJOAeAQog99hyZRIgARIgARIgAY8SoADyqGNoFgmQAAmQAAmQgHsEKIDcY8uVSYAESIAESIAEPEqAAsijjqFZJEACJEACJEAC7hGgAHKPLVcmARIgARIgARLwKAEKII86hmaRAAmQAAmQAAm4R4ACyD22XJkESIAESIAESMCjBCiAPOoYmkUCJEACJEACJOAeAQog99hyZRIgARIgARIgAY8SoADyqGNoFgmQAAmQAAmQgHsEKIDcY8uVSYAESIAESIAEPEqAAsijjqFZJEACJEACJEAC7hGgAHKPLVcmARIgARIgARLwKAEKII86hmaRAAmQAAmQAAm4R4ACyD22XJkESIAESIAESMCjBCiAPOoYmkUCJEACJEACJOAeAQog99hyZRIgARIgARIgAY8SoADyqGNoFgmQAAmQAAmQgHsEKIDcY8uVSYAESIAESIAEPEqAAsijjqFZJEACJEACJEAC7hGgAHKPLVcmARIgARIgARLwKAEKII86hmaRAAmQAAmQAAm4R+D/AY5L8bjFBPPBAAAAAElFTkSuQmCC">
            <a:extLst>
              <a:ext uri="{FF2B5EF4-FFF2-40B4-BE49-F238E27FC236}">
                <a16:creationId xmlns:a16="http://schemas.microsoft.com/office/drawing/2014/main" id="{D32FC6A0-E626-4E15-B202-320B848CE2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E098BE8C-2684-4C3B-9F75-1EC48E0E54BB}"/>
              </a:ext>
            </a:extLst>
          </p:cNvPr>
          <p:cNvPicPr>
            <a:picLocks noChangeAspect="1"/>
          </p:cNvPicPr>
          <p:nvPr/>
        </p:nvPicPr>
        <p:blipFill>
          <a:blip r:embed="rId3"/>
          <a:stretch>
            <a:fillRect/>
          </a:stretch>
        </p:blipFill>
        <p:spPr>
          <a:xfrm>
            <a:off x="3564316" y="180850"/>
            <a:ext cx="4068725" cy="42021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3656412" y="1749259"/>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ADVANTAGES AND DISADVANTAGES OF SENTIMENT ANALYSIS</a:t>
            </a:r>
            <a:endParaRPr dirty="0"/>
          </a:p>
        </p:txBody>
      </p:sp>
      <p:sp>
        <p:nvSpPr>
          <p:cNvPr id="216" name="Google Shape;216;p34"/>
          <p:cNvSpPr txBox="1">
            <a:spLocks noGrp="1"/>
          </p:cNvSpPr>
          <p:nvPr>
            <p:ph type="title" idx="2"/>
          </p:nvPr>
        </p:nvSpPr>
        <p:spPr>
          <a:xfrm flipH="1">
            <a:off x="1767323" y="594288"/>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cxnSp>
        <p:nvCxnSpPr>
          <p:cNvPr id="223" name="Google Shape;223;p35"/>
          <p:cNvCxnSpPr>
            <a:cxnSpLocks/>
          </p:cNvCxnSpPr>
          <p:nvPr/>
        </p:nvCxnSpPr>
        <p:spPr>
          <a:xfrm>
            <a:off x="5961321" y="1166857"/>
            <a:ext cx="3121115"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35"/>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t>ADVANTAGES</a:t>
            </a:r>
            <a:endParaRPr sz="4000" dirty="0"/>
          </a:p>
        </p:txBody>
      </p:sp>
      <p:sp>
        <p:nvSpPr>
          <p:cNvPr id="8" name="TextBox 7">
            <a:extLst>
              <a:ext uri="{FF2B5EF4-FFF2-40B4-BE49-F238E27FC236}">
                <a16:creationId xmlns:a16="http://schemas.microsoft.com/office/drawing/2014/main" id="{8ADBA718-86CA-47AC-AD3F-5F69E66880E4}"/>
              </a:ext>
            </a:extLst>
          </p:cNvPr>
          <p:cNvSpPr txBox="1"/>
          <p:nvPr/>
        </p:nvSpPr>
        <p:spPr>
          <a:xfrm>
            <a:off x="1488558" y="1573620"/>
            <a:ext cx="6663070" cy="3077766"/>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Exo 2" panose="020B0604020202020204" charset="0"/>
              </a:rPr>
              <a:t>Saves time and energy that is wasted on searching for the best place to dine.</a:t>
            </a:r>
          </a:p>
          <a:p>
            <a:pPr marL="285750" indent="-285750">
              <a:buFont typeface="Arial" panose="020B0604020202020204" pitchFamily="34" charset="0"/>
              <a:buChar char="•"/>
            </a:pPr>
            <a:r>
              <a:rPr lang="en-IN" sz="1800" dirty="0">
                <a:latin typeface="Exo 2" panose="020B0604020202020204" charset="0"/>
              </a:rPr>
              <a:t>Saves overheads of comparing the ratings of each restaurant.</a:t>
            </a:r>
          </a:p>
          <a:p>
            <a:pPr marL="285750" indent="-285750">
              <a:buFont typeface="Arial" panose="020B0604020202020204" pitchFamily="34" charset="0"/>
              <a:buChar char="•"/>
            </a:pPr>
            <a:r>
              <a:rPr lang="en-IN" sz="1800" dirty="0">
                <a:latin typeface="Exo 2" panose="020B0604020202020204" charset="0"/>
              </a:rPr>
              <a:t>User friendly GUI helps people in easy analysis.</a:t>
            </a:r>
          </a:p>
          <a:p>
            <a:pPr marL="285750" indent="-285750">
              <a:buFont typeface="Arial" panose="020B0604020202020204" pitchFamily="34" charset="0"/>
              <a:buChar char="•"/>
            </a:pPr>
            <a:r>
              <a:rPr lang="en-IN" sz="1800" dirty="0">
                <a:latin typeface="Exo 2" panose="020B0604020202020204" charset="0"/>
              </a:rPr>
              <a:t>To develop more insightful, data-based marketing strategy.</a:t>
            </a:r>
          </a:p>
          <a:p>
            <a:pPr marL="285750" indent="-285750">
              <a:buFont typeface="Arial" panose="020B0604020202020204" pitchFamily="34" charset="0"/>
              <a:buChar char="•"/>
            </a:pPr>
            <a:r>
              <a:rPr lang="en-IN" sz="1800" dirty="0">
                <a:latin typeface="Exo 2" panose="020B0604020202020204" charset="0"/>
              </a:rPr>
              <a:t>To understand the customers.</a:t>
            </a:r>
          </a:p>
          <a:p>
            <a:pPr marL="285750" indent="-285750">
              <a:buFont typeface="Arial" panose="020B0604020202020204" pitchFamily="34" charset="0"/>
              <a:buChar char="•"/>
            </a:pPr>
            <a:r>
              <a:rPr lang="en-IN" sz="1800" dirty="0">
                <a:latin typeface="Exo 2" panose="020B0604020202020204" charset="0"/>
              </a:rPr>
              <a:t>In measuring marketing campaign.</a:t>
            </a:r>
          </a:p>
          <a:p>
            <a:pPr marL="285750" indent="-285750">
              <a:buFont typeface="Arial" panose="020B0604020202020204" pitchFamily="34" charset="0"/>
              <a:buChar char="•"/>
            </a:pPr>
            <a:r>
              <a:rPr lang="en-IN" sz="1800" dirty="0">
                <a:latin typeface="Exo 2" panose="020B0604020202020204" charset="0"/>
              </a:rPr>
              <a:t>Useful in boosting customer services.</a:t>
            </a:r>
          </a:p>
          <a:p>
            <a:pPr marL="285750" indent="-285750">
              <a:buFont typeface="Arial" panose="020B0604020202020204" pitchFamily="34" charset="0"/>
              <a:buChar char="•"/>
            </a:pPr>
            <a:r>
              <a:rPr lang="en-IN" sz="1800" dirty="0">
                <a:latin typeface="Exo 2" panose="020B0604020202020204" charset="0"/>
              </a:rPr>
              <a:t>Helps in better crisis management</a:t>
            </a:r>
            <a:r>
              <a:rPr lang="en-IN" dirty="0"/>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ctrTitle"/>
          </p:nvPr>
        </p:nvSpPr>
        <p:spPr>
          <a:xfrm>
            <a:off x="1745112" y="317408"/>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t>DISADVANTAGES</a:t>
            </a:r>
            <a:endParaRPr sz="4000" dirty="0"/>
          </a:p>
        </p:txBody>
      </p:sp>
      <p:cxnSp>
        <p:nvCxnSpPr>
          <p:cNvPr id="235" name="Google Shape;235;p36"/>
          <p:cNvCxnSpPr>
            <a:cxnSpLocks/>
          </p:cNvCxnSpPr>
          <p:nvPr/>
        </p:nvCxnSpPr>
        <p:spPr>
          <a:xfrm>
            <a:off x="6166884" y="1145591"/>
            <a:ext cx="2884967" cy="0"/>
          </a:xfrm>
          <a:prstGeom prst="straightConnector1">
            <a:avLst/>
          </a:prstGeom>
          <a:noFill/>
          <a:ln w="9525" cap="flat" cmpd="sng">
            <a:solidFill>
              <a:schemeClr val="dk1"/>
            </a:solidFill>
            <a:prstDash val="solid"/>
            <a:round/>
            <a:headEnd type="none" w="med" len="med"/>
            <a:tailEnd type="none" w="med" len="med"/>
          </a:ln>
        </p:spPr>
      </p:cxnSp>
      <p:sp>
        <p:nvSpPr>
          <p:cNvPr id="5" name="TextBox 4">
            <a:extLst>
              <a:ext uri="{FF2B5EF4-FFF2-40B4-BE49-F238E27FC236}">
                <a16:creationId xmlns:a16="http://schemas.microsoft.com/office/drawing/2014/main" id="{ADFC421A-22A3-449A-BA90-AB923398B83D}"/>
              </a:ext>
            </a:extLst>
          </p:cNvPr>
          <p:cNvSpPr txBox="1"/>
          <p:nvPr/>
        </p:nvSpPr>
        <p:spPr>
          <a:xfrm>
            <a:off x="1371599" y="1754696"/>
            <a:ext cx="6549656" cy="2062103"/>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Exo 2" panose="020B0604020202020204" charset="0"/>
              </a:rPr>
              <a:t>Implicit Sentiment and Sarcasm</a:t>
            </a:r>
          </a:p>
          <a:p>
            <a:pPr algn="ctr"/>
            <a:r>
              <a:rPr lang="en-IN" sz="1600" b="1" dirty="0">
                <a:latin typeface="Exo 2" panose="020B0604020202020204" charset="0"/>
              </a:rPr>
              <a:t>                </a:t>
            </a:r>
            <a:r>
              <a:rPr lang="en-IN" sz="1600" dirty="0">
                <a:latin typeface="Exo 2" panose="020B0604020202020204" charset="0"/>
              </a:rPr>
              <a:t>A sentence may have an implicit sentiment even without the presence   of any sentiment bearing words.</a:t>
            </a:r>
          </a:p>
          <a:p>
            <a:pPr algn="ctr"/>
            <a:endParaRPr lang="en-IN" sz="1600" b="1" dirty="0">
              <a:latin typeface="Exo 2" panose="020B0604020202020204" charset="0"/>
            </a:endParaRPr>
          </a:p>
          <a:p>
            <a:pPr algn="ctr"/>
            <a:endParaRPr lang="en-IN" sz="1600" b="1" dirty="0">
              <a:latin typeface="Exo 2" panose="020B0604020202020204" charset="0"/>
            </a:endParaRPr>
          </a:p>
          <a:p>
            <a:pPr marL="285750" indent="-285750">
              <a:buFont typeface="Arial" panose="020B0604020202020204" pitchFamily="34" charset="0"/>
              <a:buChar char="•"/>
            </a:pPr>
            <a:r>
              <a:rPr lang="en-IN" sz="1600" b="1" dirty="0">
                <a:latin typeface="Exo 2" panose="020B0604020202020204" charset="0"/>
              </a:rPr>
              <a:t>Implicit Sentiment and </a:t>
            </a:r>
            <a:r>
              <a:rPr lang="en-IN" sz="1600" b="1" dirty="0">
                <a:latin typeface="Exo 2" panose="020B0604020202020204" charset="0"/>
                <a:ea typeface="Ebrima" panose="02000000000000000000" pitchFamily="2" charset="0"/>
                <a:cs typeface="Ebrima" panose="02000000000000000000" pitchFamily="2" charset="0"/>
              </a:rPr>
              <a:t>Sarcasm</a:t>
            </a:r>
          </a:p>
          <a:p>
            <a:pPr algn="ctr"/>
            <a:r>
              <a:rPr lang="en-IN" sz="1600" dirty="0">
                <a:latin typeface="Exo 2" panose="020B0604020202020204" charset="0"/>
                <a:ea typeface="Ebrima" panose="02000000000000000000" pitchFamily="2" charset="0"/>
                <a:cs typeface="Ebrima" panose="02000000000000000000" pitchFamily="2" charset="0"/>
              </a:rPr>
              <a:t>                </a:t>
            </a:r>
            <a:r>
              <a:rPr lang="en-IN" sz="1600" dirty="0">
                <a:latin typeface="Exo 2" panose="020B0604020202020204" charset="0"/>
              </a:rPr>
              <a:t>There are many words whose polarity changes from domain to domain.</a:t>
            </a:r>
            <a:endParaRPr lang="en-IN" sz="1600" dirty="0">
              <a:latin typeface="Exo 2" panose="020B0604020202020204" charset="0"/>
              <a:ea typeface="Ebrima" panose="02000000000000000000" pitchFamily="2" charset="0"/>
              <a:cs typeface="Ebrima" panose="02000000000000000000" pitchFamily="2" charset="0"/>
            </a:endParaRPr>
          </a:p>
        </p:txBody>
      </p:sp>
    </p:spTree>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373</Words>
  <Application>Microsoft Office PowerPoint</Application>
  <PresentationFormat>On-screen Show (16:9)</PresentationFormat>
  <Paragraphs>52</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Fira Sans Extra Condensed Medium</vt:lpstr>
      <vt:lpstr>Exo 2</vt:lpstr>
      <vt:lpstr>Squada One</vt:lpstr>
      <vt:lpstr>Ebrima</vt:lpstr>
      <vt:lpstr>Roboto Condensed Light</vt:lpstr>
      <vt:lpstr>Arial</vt:lpstr>
      <vt:lpstr>Tech Newsletter by Slidesgo</vt:lpstr>
      <vt:lpstr>ZOMATO REVIEW ANALYSIS</vt:lpstr>
      <vt:lpstr>TABLE OF CONTENTS</vt:lpstr>
      <vt:lpstr>INTRODUCTION</vt:lpstr>
      <vt:lpstr>PowerPoint Presentation</vt:lpstr>
      <vt:lpstr>Purpose</vt:lpstr>
      <vt:lpstr>BLOCK DIAGRAM</vt:lpstr>
      <vt:lpstr>ADVANTAGES AND DISADVANTAGES OF SENTIMENT ANALYSIS</vt:lpstr>
      <vt:lpstr>ADVANTAGES</vt:lpstr>
      <vt:lpstr>DISADVANTAGES</vt:lpstr>
      <vt:lpstr>APPLICATIONS</vt:lpstr>
      <vt:lpstr>PowerPoint Presentation</vt:lpstr>
      <vt:lpstr>USER INTERFACE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REVIEW ANALYSIS</dc:title>
  <cp:lastModifiedBy>AKSHITHA</cp:lastModifiedBy>
  <cp:revision>9</cp:revision>
  <dcterms:modified xsi:type="dcterms:W3CDTF">2020-06-02T17:02:00Z</dcterms:modified>
</cp:coreProperties>
</file>