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1343275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2997443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6513695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9280340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9130167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09901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21298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67" name="Shape 67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ackerearth.com/@sarthak0120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831850" y="570550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sz="60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lang="en-US" sz="6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Brogrammers</a:t>
            </a:r>
            <a:endParaRPr sz="6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927384" y="3849775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Char char="-"/>
            </a:pPr>
            <a:r>
              <a:rPr lang="en-US" sz="1800" b="1" i="1" u="none" strike="noStrike" cap="none" dirty="0" err="1">
                <a:solidFill>
                  <a:srgbClr val="888888"/>
                </a:solidFill>
              </a:rPr>
              <a:t>Rahmeen</a:t>
            </a:r>
            <a:r>
              <a:rPr lang="en-US" sz="1800" b="1" i="1" u="none" strike="noStrike" cap="none" dirty="0">
                <a:solidFill>
                  <a:srgbClr val="888888"/>
                </a:solidFill>
              </a:rPr>
              <a:t> Habib</a:t>
            </a:r>
            <a:endParaRPr sz="2400" b="1" i="0" u="none" strike="noStrike" cap="none" dirty="0">
              <a:solidFill>
                <a:srgbClr val="888888"/>
              </a:solidFill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Char char="-"/>
            </a:pPr>
            <a:r>
              <a:rPr lang="en-US" sz="1800" b="1" i="1" u="none" strike="noStrike" cap="none" dirty="0" err="1">
                <a:solidFill>
                  <a:srgbClr val="888888"/>
                </a:solidFill>
              </a:rPr>
              <a:t>Akshita</a:t>
            </a:r>
            <a:r>
              <a:rPr lang="en-US" sz="1800" b="1" i="1" u="none" strike="noStrike" cap="none" dirty="0">
                <a:solidFill>
                  <a:srgbClr val="888888"/>
                </a:solidFill>
              </a:rPr>
              <a:t> Aggarwal</a:t>
            </a:r>
            <a:endParaRPr b="1" dirty="0"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</a:pPr>
            <a:r>
              <a:rPr lang="en-US" sz="1800" b="1" i="1" u="none" strike="noStrike" cap="none" dirty="0">
                <a:solidFill>
                  <a:srgbClr val="888888"/>
                </a:solidFill>
              </a:rPr>
              <a:t>-      </a:t>
            </a:r>
            <a:r>
              <a:rPr lang="en-US" sz="1800" b="1" i="1" u="none" strike="noStrike" cap="none" dirty="0" err="1">
                <a:solidFill>
                  <a:srgbClr val="888888"/>
                </a:solidFill>
              </a:rPr>
              <a:t>Sarthak</a:t>
            </a:r>
            <a:r>
              <a:rPr lang="en-US" sz="1800" b="1" i="1" u="none" strike="noStrike" cap="none" dirty="0">
                <a:solidFill>
                  <a:srgbClr val="888888"/>
                </a:solidFill>
              </a:rPr>
              <a:t> </a:t>
            </a:r>
            <a:r>
              <a:rPr lang="en-US" sz="1800" b="1" i="1" u="none" strike="noStrike" cap="none" dirty="0" err="1">
                <a:solidFill>
                  <a:srgbClr val="888888"/>
                </a:solidFill>
              </a:rPr>
              <a:t>Tandon</a:t>
            </a:r>
            <a:r>
              <a:rPr lang="en-US" sz="1800" b="1" i="1" u="none" strike="noStrike" cap="none" dirty="0">
                <a:solidFill>
                  <a:srgbClr val="888888"/>
                </a:solidFill>
              </a:rPr>
              <a:t>(</a:t>
            </a:r>
            <a:r>
              <a:rPr lang="en-US" sz="1800" b="1" i="0" u="sng" strike="noStrike" cap="none" dirty="0">
                <a:solidFill>
                  <a:schemeClr val="hlink"/>
                </a:solidFill>
                <a:hlinkClick r:id="rId3"/>
              </a:rPr>
              <a:t>sarthak0120</a:t>
            </a:r>
            <a:r>
              <a:rPr lang="en-US" sz="1800" b="1" i="0" u="none" strike="noStrike" cap="none" dirty="0">
                <a:solidFill>
                  <a:srgbClr val="888888"/>
                </a:solidFill>
              </a:rPr>
              <a:t>)</a:t>
            </a:r>
            <a:endParaRPr sz="1800" b="1" i="0" u="none" strike="noStrike" cap="none" dirty="0">
              <a:solidFill>
                <a:srgbClr val="888888"/>
              </a:solidFill>
            </a:endParaRPr>
          </a:p>
        </p:txBody>
      </p:sp>
      <p:pic>
        <p:nvPicPr>
          <p:cNvPr id="90" name="Shape 9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906000" y="144025"/>
            <a:ext cx="2132650" cy="42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sz="6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THEME:  </a:t>
            </a:r>
            <a:r>
              <a:rPr lang="en-US" sz="6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AGRICULTURE</a:t>
            </a:r>
            <a:br>
              <a:rPr lang="en-US" sz="6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6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6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6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54429" y="3716006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24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SUB-THEME</a:t>
            </a:r>
            <a:r>
              <a:rPr lang="en-US"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 : </a:t>
            </a:r>
            <a:r>
              <a:rPr lang="en-US" sz="2400" b="1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Open Innovation</a:t>
            </a:r>
            <a:endParaRPr sz="24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Shape 9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</a:pPr>
            <a:r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20-Dec-17</a:t>
            </a:r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9" name="Shape 9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06000" y="144025"/>
            <a:ext cx="2132650" cy="42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 STATEMENT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2400"/>
              <a:buFont typeface="Arial"/>
              <a:buNone/>
            </a:pPr>
            <a:r>
              <a:rPr lang="en-US" dirty="0"/>
              <a:t>An in-person visit to a nearby sub-urban farming area in Delhi brought to foreground the following problems of a humble, mundane framer:</a:t>
            </a:r>
            <a:endParaRPr dirty="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2400"/>
              <a:buFont typeface="Arial"/>
              <a:buNone/>
            </a:pPr>
            <a:r>
              <a:rPr lang="en-US" dirty="0" smtClean="0"/>
              <a:t>-Laborer </a:t>
            </a:r>
            <a:r>
              <a:rPr lang="en-US" dirty="0"/>
              <a:t>deficit (hard to find </a:t>
            </a:r>
            <a:r>
              <a:rPr lang="en-US" dirty="0" smtClean="0"/>
              <a:t>laborers)</a:t>
            </a:r>
            <a:endParaRPr dirty="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2400"/>
              <a:buFont typeface="Arial"/>
              <a:buNone/>
            </a:pPr>
            <a:r>
              <a:rPr lang="en-US" dirty="0"/>
              <a:t>-Foul agricultural malpractices of fellow-farmers that need reporting</a:t>
            </a:r>
            <a:endParaRPr dirty="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2400"/>
              <a:buFont typeface="Arial"/>
              <a:buNone/>
            </a:pPr>
            <a:r>
              <a:rPr lang="en-US" dirty="0"/>
              <a:t>-Crop yield uncertainty</a:t>
            </a:r>
            <a:endParaRPr dirty="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2400"/>
              <a:buFont typeface="Arial"/>
              <a:buNone/>
            </a:pPr>
            <a:r>
              <a:rPr lang="en-US" dirty="0"/>
              <a:t>-Price disparity on both buying(of seeds) and selling(of crops) ends</a:t>
            </a:r>
            <a:endParaRPr dirty="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2400"/>
              <a:buFont typeface="Arial"/>
              <a:buNone/>
            </a:pPr>
            <a:r>
              <a:rPr lang="en-US" dirty="0"/>
              <a:t>-Lack of awareness of new developments in agriculture</a:t>
            </a:r>
            <a:endParaRPr dirty="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2400"/>
              <a:buFont typeface="Arial"/>
              <a:buNone/>
            </a:pPr>
            <a:r>
              <a:rPr lang="en-US" dirty="0"/>
              <a:t>We offer a web-based solution that tries to tackle each of these problems in a near efficient way. We intend to </a:t>
            </a:r>
            <a:r>
              <a:rPr lang="en-US" dirty="0" smtClean="0"/>
              <a:t>revolutionize </a:t>
            </a:r>
            <a:r>
              <a:rPr lang="en-US" dirty="0"/>
              <a:t>agriculture in our own little attempt.</a:t>
            </a:r>
            <a:endParaRPr dirty="0"/>
          </a:p>
        </p:txBody>
      </p:sp>
      <p:sp>
        <p:nvSpPr>
          <p:cNvPr id="106" name="Shape 10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</a:pPr>
            <a:r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20-Dec-17</a:t>
            </a:r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Shape 10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8" name="Shape 10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06000" y="144025"/>
            <a:ext cx="2132650" cy="42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838200" y="-305562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SOLUTION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838200" y="570550"/>
            <a:ext cx="10515600" cy="61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2000" dirty="0"/>
              <a:t>The beneficiaries include  - </a:t>
            </a:r>
            <a:endParaRPr sz="2000" dirty="0"/>
          </a:p>
          <a:p>
            <a:pPr marL="457200" marR="0" lvl="0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AutoNum type="arabicPeriod"/>
            </a:pPr>
            <a:r>
              <a:rPr lang="en-US" sz="2000" dirty="0"/>
              <a:t>Farmers: A sellers’ portal will help the farmers choose the minimum cost </a:t>
            </a:r>
            <a:r>
              <a:rPr lang="en-US" sz="2000" dirty="0" smtClean="0"/>
              <a:t>seeds/fertilizers/ </a:t>
            </a:r>
            <a:r>
              <a:rPr lang="en-US" sz="2000" dirty="0" err="1" smtClean="0"/>
              <a:t>equipments</a:t>
            </a:r>
            <a:r>
              <a:rPr lang="en-US" sz="2000" dirty="0" smtClean="0"/>
              <a:t> </a:t>
            </a:r>
            <a:r>
              <a:rPr lang="en-US" sz="2000" dirty="0"/>
              <a:t>by cost comparison. Also the buyer’s portal will not only connect the farmer with direct buyers of his goods but will also help him compare day-to-day varying  prices across nearby markets to choose the most profitable one. A communication channel we intend to set up will be an added advantage that can also help farmers collaborate among themselves and hence order in bulk to </a:t>
            </a:r>
            <a:r>
              <a:rPr lang="en-US" sz="2000" dirty="0" smtClean="0"/>
              <a:t>optimize </a:t>
            </a:r>
            <a:r>
              <a:rPr lang="en-US" sz="2000" dirty="0"/>
              <a:t>on cost.</a:t>
            </a:r>
            <a:endParaRPr sz="2000" dirty="0"/>
          </a:p>
          <a:p>
            <a:pPr marL="457200" marR="0" lvl="0" indent="-355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US" sz="2000" dirty="0" smtClean="0"/>
              <a:t>Laborers: </a:t>
            </a:r>
            <a:r>
              <a:rPr lang="en-US" sz="2000" dirty="0"/>
              <a:t>The ‘dispatch latency’, i.e., the time </a:t>
            </a:r>
            <a:r>
              <a:rPr lang="en-US" sz="2000" dirty="0" smtClean="0"/>
              <a:t>laborers </a:t>
            </a:r>
            <a:r>
              <a:rPr lang="en-US" sz="2000" dirty="0"/>
              <a:t>waste looking for employment once their task at one farm is over will be </a:t>
            </a:r>
            <a:r>
              <a:rPr lang="en-US" sz="2000" dirty="0" smtClean="0"/>
              <a:t>minimized </a:t>
            </a:r>
            <a:r>
              <a:rPr lang="en-US" sz="2000" dirty="0"/>
              <a:t>as our farmers will update their need for </a:t>
            </a:r>
            <a:r>
              <a:rPr lang="en-US" sz="2000" dirty="0" smtClean="0"/>
              <a:t>laborers </a:t>
            </a:r>
            <a:r>
              <a:rPr lang="en-US" sz="2000" dirty="0"/>
              <a:t>in our app under the ‘</a:t>
            </a:r>
            <a:r>
              <a:rPr lang="en-US" sz="2000" dirty="0" smtClean="0"/>
              <a:t>Laborer</a:t>
            </a:r>
            <a:r>
              <a:rPr lang="en-US" sz="2000" dirty="0"/>
              <a:t>’ tab and the other farmers while paying the </a:t>
            </a:r>
            <a:r>
              <a:rPr lang="en-US" sz="2000" dirty="0" smtClean="0"/>
              <a:t>laborers </a:t>
            </a:r>
            <a:r>
              <a:rPr lang="en-US" sz="2000" dirty="0"/>
              <a:t>off will direct them to where they’re needed</a:t>
            </a:r>
            <a:endParaRPr sz="2000" dirty="0"/>
          </a:p>
          <a:p>
            <a:pPr marL="457200" marR="0" lvl="0" indent="-355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US" sz="2000" dirty="0"/>
              <a:t>Government: The report on malpractices (anonymously done but duly filtered) will help the </a:t>
            </a:r>
            <a:r>
              <a:rPr lang="en-US" sz="2000" dirty="0" smtClean="0"/>
              <a:t>government </a:t>
            </a:r>
            <a:r>
              <a:rPr lang="en-US" sz="2000" dirty="0"/>
              <a:t>track and punish the culprits</a:t>
            </a:r>
            <a:endParaRPr sz="2000" dirty="0"/>
          </a:p>
          <a:p>
            <a:pPr marL="457200" marR="0" lvl="0" indent="-355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US" sz="2000" dirty="0"/>
              <a:t>Common masses: They will have access to better quality and better priced products</a:t>
            </a:r>
            <a:endParaRPr sz="2000" dirty="0"/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2000" dirty="0"/>
              <a:t>This will impact farmers to make them more aware, informed, independent. The </a:t>
            </a:r>
            <a:r>
              <a:rPr lang="en-US" sz="2000" dirty="0" smtClean="0"/>
              <a:t>laborers </a:t>
            </a:r>
            <a:r>
              <a:rPr lang="en-US" sz="2000" dirty="0"/>
              <a:t>will find quick employment; people will have better quality food and the </a:t>
            </a:r>
            <a:r>
              <a:rPr lang="en-US" sz="2000" dirty="0" smtClean="0"/>
              <a:t>government </a:t>
            </a:r>
            <a:r>
              <a:rPr lang="en-US" sz="2000" dirty="0"/>
              <a:t>will be geared into action.</a:t>
            </a:r>
            <a:endParaRPr sz="2000" dirty="0"/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2000" dirty="0"/>
              <a:t>The country’s farming front (crucial to its economy) will be strengthened and change will be made.</a:t>
            </a:r>
            <a:endParaRPr sz="2000" dirty="0"/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2000" dirty="0"/>
              <a:t>We plan to use </a:t>
            </a:r>
            <a:r>
              <a:rPr lang="en-US" sz="2000" dirty="0" smtClean="0"/>
              <a:t>Node.js , Mongo DB , JavaScript ,Socket.IO (for communication channel) and </a:t>
            </a:r>
            <a:r>
              <a:rPr lang="en-US" sz="2000" dirty="0"/>
              <a:t>Python(for Machine Learning)</a:t>
            </a:r>
            <a:endParaRPr sz="2000" dirty="0"/>
          </a:p>
        </p:txBody>
      </p:sp>
      <p:sp>
        <p:nvSpPr>
          <p:cNvPr id="115" name="Shape 1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</a:pPr>
            <a:r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20-Dec-17</a:t>
            </a:r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Shape 1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7" name="Shape 1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06000" y="144025"/>
            <a:ext cx="2132650" cy="42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title"/>
          </p:nvPr>
        </p:nvSpPr>
        <p:spPr>
          <a:xfrm>
            <a:off x="1405718" y="365125"/>
            <a:ext cx="9948081" cy="3872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180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ADDITIONAL SUPPORT DOCUMENTS</a:t>
            </a:r>
            <a:br>
              <a:rPr lang="en-US" sz="180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Diagram showing our solution </a:t>
            </a: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2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Shape 1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</a:pPr>
            <a:r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20-Dec-17</a:t>
            </a:r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Shape 1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5" name="Shape 1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06000" y="144025"/>
            <a:ext cx="2132650" cy="42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Shape 126" descr="C:\Users\hp\Desktop\hackeam\posterworking (1) (1).png"/>
          <p:cNvPicPr preferRelativeResize="0"/>
          <p:nvPr/>
        </p:nvPicPr>
        <p:blipFill rotWithShape="1">
          <a:blip r:embed="rId4">
            <a:alphaModFix/>
          </a:blip>
          <a:srcRect t="2450" r="46" b="37828"/>
          <a:stretch/>
        </p:blipFill>
        <p:spPr>
          <a:xfrm>
            <a:off x="1405717" y="859550"/>
            <a:ext cx="4801733" cy="5998450"/>
          </a:xfrm>
          <a:prstGeom prst="rect">
            <a:avLst/>
          </a:prstGeom>
          <a:noFill/>
          <a:ln w="38100" cap="sq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000000">
                <a:alpha val="42745"/>
              </a:srgbClr>
            </a:outerShdw>
          </a:effectLst>
        </p:spPr>
      </p:pic>
      <p:pic>
        <p:nvPicPr>
          <p:cNvPr id="127" name="Shape 127" descr="C:\Users\hp\Desktop\hackeam\posterworking (1) (1).png"/>
          <p:cNvPicPr preferRelativeResize="0"/>
          <p:nvPr/>
        </p:nvPicPr>
        <p:blipFill rotWithShape="1">
          <a:blip r:embed="rId4">
            <a:alphaModFix/>
          </a:blip>
          <a:srcRect t="61396" r="-838"/>
          <a:stretch/>
        </p:blipFill>
        <p:spPr>
          <a:xfrm>
            <a:off x="6379750" y="783350"/>
            <a:ext cx="4801726" cy="5998450"/>
          </a:xfrm>
          <a:prstGeom prst="rect">
            <a:avLst/>
          </a:prstGeom>
          <a:noFill/>
          <a:ln w="38100" cap="sq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000000">
                <a:alpha val="42745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 sz="6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☺</a:t>
            </a:r>
            <a:endParaRPr sz="24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4" name="Shape 1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06000" y="144025"/>
            <a:ext cx="2132650" cy="42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397</Words>
  <Application>Microsoft Office PowerPoint</Application>
  <PresentationFormat>Widescreen</PresentationFormat>
  <Paragraphs>34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The Brogrammers</vt:lpstr>
      <vt:lpstr>THEME:  AGRICULTURE  </vt:lpstr>
      <vt:lpstr>PROBLEM STATEMENT</vt:lpstr>
      <vt:lpstr>SOLUTION</vt:lpstr>
      <vt:lpstr>ADDITIONAL SUPPORT DOCUMENTS Diagram showing our solution :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Brogrammers</dc:title>
  <cp:lastModifiedBy>Microsoft account</cp:lastModifiedBy>
  <cp:revision>3</cp:revision>
  <dcterms:modified xsi:type="dcterms:W3CDTF">2018-01-26T07:03:06Z</dcterms:modified>
</cp:coreProperties>
</file>