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86" r:id="rId6"/>
    <p:sldId id="264" r:id="rId7"/>
    <p:sldId id="285" r:id="rId8"/>
    <p:sldId id="265" r:id="rId9"/>
    <p:sldId id="266" r:id="rId10"/>
    <p:sldId id="288" r:id="rId11"/>
    <p:sldId id="289" r:id="rId12"/>
    <p:sldId id="290" r:id="rId13"/>
    <p:sldId id="291" r:id="rId14"/>
    <p:sldId id="262" r:id="rId15"/>
    <p:sldId id="269" r:id="rId16"/>
    <p:sldId id="268" r:id="rId17"/>
    <p:sldId id="263" r:id="rId18"/>
    <p:sldId id="270" r:id="rId19"/>
    <p:sldId id="271" r:id="rId20"/>
    <p:sldId id="272" r:id="rId21"/>
    <p:sldId id="277" r:id="rId22"/>
    <p:sldId id="273" r:id="rId23"/>
    <p:sldId id="276" r:id="rId24"/>
    <p:sldId id="279" r:id="rId25"/>
    <p:sldId id="280" r:id="rId26"/>
    <p:sldId id="278" r:id="rId27"/>
    <p:sldId id="284" r:id="rId28"/>
    <p:sldId id="281" r:id="rId29"/>
    <p:sldId id="292" r:id="rId30"/>
    <p:sldId id="293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0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345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59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94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68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8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387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87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29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139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1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82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9F82-15F9-434E-81BC-B7A89C38C942}" type="datetimeFigureOut">
              <a:rPr lang="en-IN" smtClean="0"/>
              <a:pPr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3EE1E-6917-4928-8808-3A4997D13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00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0878" y="15736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Performance of Sensor MAC Schemes and Prediction Model For </a:t>
            </a:r>
            <a:r>
              <a:rPr lang="en-IN" dirty="0" err="1" smtClean="0"/>
              <a:t>Bursty</a:t>
            </a:r>
            <a:r>
              <a:rPr lang="en-IN" dirty="0" smtClean="0"/>
              <a:t> Traffic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7782" y="4991451"/>
            <a:ext cx="9144000" cy="1655762"/>
          </a:xfrm>
        </p:spPr>
        <p:txBody>
          <a:bodyPr/>
          <a:lstStyle/>
          <a:p>
            <a:r>
              <a:rPr lang="en-IN" dirty="0" smtClean="0"/>
              <a:t>				           </a:t>
            </a:r>
            <a:r>
              <a:rPr lang="en-IN" dirty="0" err="1" smtClean="0"/>
              <a:t>Akshita</a:t>
            </a:r>
            <a:r>
              <a:rPr lang="en-IN" dirty="0" smtClean="0"/>
              <a:t> MVVS</a:t>
            </a:r>
          </a:p>
          <a:p>
            <a:r>
              <a:rPr lang="en-IN" dirty="0" smtClean="0"/>
              <a:t>						Naveen </a:t>
            </a:r>
            <a:r>
              <a:rPr lang="en-IN" dirty="0" err="1" smtClean="0"/>
              <a:t>Chalicheemala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6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ML Data Set</a:t>
            </a:r>
          </a:p>
          <a:p>
            <a:r>
              <a:rPr lang="en-IN" dirty="0" smtClean="0"/>
              <a:t>The ML Data set is a collection of [</a:t>
            </a:r>
            <a:r>
              <a:rPr lang="en-IN" dirty="0" err="1" smtClean="0"/>
              <a:t>X,y</a:t>
            </a:r>
            <a:r>
              <a:rPr lang="en-IN" dirty="0" smtClean="0"/>
              <a:t>] rows, where X is the feature Vector and y is the true label of the packet or burst.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99802"/>
            <a:ext cx="5247249" cy="24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86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Feature Prediction:</a:t>
            </a:r>
          </a:p>
          <a:p>
            <a:r>
              <a:rPr lang="en-IN" dirty="0" smtClean="0"/>
              <a:t>Feature Extraction </a:t>
            </a:r>
          </a:p>
          <a:p>
            <a:r>
              <a:rPr lang="en-IN" dirty="0" smtClean="0"/>
              <a:t>Feature Construction</a:t>
            </a:r>
          </a:p>
          <a:p>
            <a:r>
              <a:rPr lang="en-IN" dirty="0" smtClean="0"/>
              <a:t>N and 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Adding label to supervised learning:</a:t>
            </a:r>
          </a:p>
          <a:p>
            <a:r>
              <a:rPr lang="en-IN" dirty="0" smtClean="0"/>
              <a:t>In this a threshold is set and the feature prediction is done depending on if the packet features are below the threshold or above the threshold</a:t>
            </a:r>
          </a:p>
          <a:p>
            <a:r>
              <a:rPr lang="en-IN" dirty="0" smtClean="0"/>
              <a:t>Set Split – The data splitting is done to train the model</a:t>
            </a:r>
          </a:p>
          <a:p>
            <a:pPr lvl="1"/>
            <a:r>
              <a:rPr lang="en-IN" dirty="0" smtClean="0"/>
              <a:t>Vertical Split </a:t>
            </a:r>
          </a:p>
          <a:p>
            <a:pPr lvl="1"/>
            <a:r>
              <a:rPr lang="en-IN" dirty="0" smtClean="0"/>
              <a:t>Horizontal Split</a:t>
            </a:r>
          </a:p>
        </p:txBody>
      </p:sp>
    </p:spTree>
    <p:extLst>
      <p:ext uri="{BB962C8B-B14F-4D97-AF65-F5344CB8AC3E}">
        <p14:creationId xmlns:p14="http://schemas.microsoft.com/office/powerpoint/2010/main" xmlns="" val="2709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Two functions are present in the implementation which is:</a:t>
            </a:r>
          </a:p>
          <a:p>
            <a:r>
              <a:rPr lang="en-IN" dirty="0"/>
              <a:t>Burst Volume </a:t>
            </a:r>
            <a:r>
              <a:rPr lang="en-IN" dirty="0" smtClean="0"/>
              <a:t>Prediction</a:t>
            </a:r>
          </a:p>
          <a:p>
            <a:r>
              <a:rPr lang="en-IN" dirty="0" smtClean="0"/>
              <a:t>Burst Duration Time Prediction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043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Wireless Sensor Mac Protocols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are two kinds of Wireless Sensor MAC Protocols</a:t>
            </a:r>
          </a:p>
          <a:p>
            <a:r>
              <a:rPr lang="en-IN" dirty="0" smtClean="0"/>
              <a:t>Schedule based: LEACH , PEDAMACS,PRIMA</a:t>
            </a:r>
          </a:p>
          <a:p>
            <a:r>
              <a:rPr lang="en-IN" dirty="0" smtClean="0"/>
              <a:t>Contention based: SMAC,BMAC,PW-MAC</a:t>
            </a:r>
          </a:p>
        </p:txBody>
      </p:sp>
    </p:spTree>
    <p:extLst>
      <p:ext uri="{BB962C8B-B14F-4D97-AF65-F5344CB8AC3E}">
        <p14:creationId xmlns:p14="http://schemas.microsoft.com/office/powerpoint/2010/main" xmlns="" val="32557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S-MAC (Sensor MAC)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070181"/>
            <a:ext cx="10515600" cy="4351338"/>
          </a:xfrm>
        </p:spPr>
        <p:txBody>
          <a:bodyPr/>
          <a:lstStyle/>
          <a:p>
            <a:r>
              <a:rPr lang="en-IN" dirty="0" smtClean="0"/>
              <a:t>Main goal of the protocol is to reduce the energy consumption.</a:t>
            </a:r>
          </a:p>
          <a:p>
            <a:r>
              <a:rPr lang="en-IN" dirty="0" smtClean="0"/>
              <a:t>Neighbouring nodes auto-synchronize their sleep schedule with each other. </a:t>
            </a:r>
          </a:p>
          <a:p>
            <a:r>
              <a:rPr lang="en-IN" dirty="0" smtClean="0"/>
              <a:t>Each node can have multiple schedules</a:t>
            </a:r>
          </a:p>
          <a:p>
            <a:r>
              <a:rPr lang="en-IN" dirty="0" smtClean="0"/>
              <a:t>Each node maintains a table that includes the schedules of the neighbours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7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 MAC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31" y="2475706"/>
            <a:ext cx="5872162" cy="2810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7450" y="5286375"/>
            <a:ext cx="70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1 . Basic Working of SMAC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7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 MAC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Advantages</a:t>
            </a:r>
          </a:p>
          <a:p>
            <a:r>
              <a:rPr lang="en-IN" dirty="0" smtClean="0"/>
              <a:t>Reduces energy consumption</a:t>
            </a:r>
          </a:p>
          <a:p>
            <a:r>
              <a:rPr lang="en-IN" dirty="0" smtClean="0"/>
              <a:t>Adapts easily to the change in topology</a:t>
            </a:r>
          </a:p>
          <a:p>
            <a:r>
              <a:rPr lang="en-IN" dirty="0" smtClean="0"/>
              <a:t>No one point of control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Disadvantages</a:t>
            </a:r>
          </a:p>
          <a:p>
            <a:r>
              <a:rPr lang="en-IN" dirty="0" smtClean="0"/>
              <a:t>Loose synchronisation has to be maintained for the schedules to work properly</a:t>
            </a:r>
          </a:p>
          <a:p>
            <a:r>
              <a:rPr lang="en-IN" dirty="0" smtClean="0"/>
              <a:t>Shifts in clocks causes </a:t>
            </a:r>
            <a:r>
              <a:rPr lang="en-IN" dirty="0" err="1" smtClean="0"/>
              <a:t>unsynchronisation</a:t>
            </a:r>
            <a:endParaRPr lang="en-IN" dirty="0" smtClean="0"/>
          </a:p>
          <a:p>
            <a:r>
              <a:rPr lang="en-IN" dirty="0" smtClean="0"/>
              <a:t>RTS and CTS generate overhead</a:t>
            </a:r>
          </a:p>
          <a:p>
            <a:r>
              <a:rPr lang="en-IN" dirty="0" smtClean="0"/>
              <a:t>Idle listening still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38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614507"/>
            <a:ext cx="10515600" cy="1325563"/>
          </a:xfrm>
        </p:spPr>
        <p:txBody>
          <a:bodyPr/>
          <a:lstStyle/>
          <a:p>
            <a:r>
              <a:rPr lang="en-IN" dirty="0" smtClean="0"/>
              <a:t>LEACH (</a:t>
            </a:r>
            <a:r>
              <a:rPr lang="en-IN" dirty="0"/>
              <a:t>Low-Energy Adaptive Clustering </a:t>
            </a:r>
            <a:r>
              <a:rPr lang="en-IN" dirty="0" smtClean="0"/>
              <a:t>Hierarchy)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IN" dirty="0" smtClean="0"/>
              <a:t>Assumptions made by the protocol</a:t>
            </a:r>
          </a:p>
          <a:p>
            <a:pPr lvl="1"/>
            <a:r>
              <a:rPr lang="en-IN" dirty="0" smtClean="0"/>
              <a:t>All the nodes are synchronised.</a:t>
            </a:r>
          </a:p>
          <a:p>
            <a:pPr lvl="1"/>
            <a:r>
              <a:rPr lang="en-IN" dirty="0" smtClean="0"/>
              <a:t>Can control their transmission power</a:t>
            </a:r>
          </a:p>
          <a:p>
            <a:pPr lvl="1"/>
            <a:r>
              <a:rPr lang="en-IN" dirty="0" smtClean="0"/>
              <a:t>Can reach one base station</a:t>
            </a:r>
          </a:p>
          <a:p>
            <a:r>
              <a:rPr lang="en-IN" dirty="0" smtClean="0"/>
              <a:t>LEACH works in rounds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756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setup phase – non persistent CSMA is used</a:t>
            </a:r>
          </a:p>
          <a:p>
            <a:pPr lvl="1"/>
            <a:r>
              <a:rPr lang="en-IN" dirty="0" smtClean="0"/>
              <a:t>Node  </a:t>
            </a:r>
            <a:r>
              <a:rPr lang="en-IN" dirty="0" err="1" smtClean="0"/>
              <a:t>i</a:t>
            </a:r>
            <a:r>
              <a:rPr lang="en-IN" dirty="0" smtClean="0"/>
              <a:t> selects itself as a </a:t>
            </a:r>
            <a:r>
              <a:rPr lang="en-IN" dirty="0" err="1" smtClean="0"/>
              <a:t>ClusterHead</a:t>
            </a:r>
            <a:endParaRPr lang="en-IN" dirty="0" smtClean="0"/>
          </a:p>
          <a:p>
            <a:pPr lvl="1"/>
            <a:r>
              <a:rPr lang="en-IN" dirty="0" smtClean="0"/>
              <a:t>Once the cluster head is elected , it sends the advertisement packet</a:t>
            </a:r>
          </a:p>
          <a:p>
            <a:pPr lvl="1"/>
            <a:r>
              <a:rPr lang="en-IN" dirty="0" smtClean="0"/>
              <a:t>All the non-elected nodes receive this message and decide which cluster to join</a:t>
            </a:r>
          </a:p>
          <a:p>
            <a:r>
              <a:rPr lang="en-IN" dirty="0" smtClean="0"/>
              <a:t>CH creates a TDMA </a:t>
            </a:r>
          </a:p>
          <a:p>
            <a:pPr lvl="1"/>
            <a:r>
              <a:rPr lang="en-IN" dirty="0"/>
              <a:t>every node uses only its assigned time slot to send data to the CH and sleeps the rest of the </a:t>
            </a:r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CH sends the obtained data to the BS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79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the Paper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Addressed the issue of hybrid networks</a:t>
            </a:r>
          </a:p>
          <a:p>
            <a:r>
              <a:rPr lang="en-IN" dirty="0" smtClean="0"/>
              <a:t>Proposed a new MAC Scheme – </a:t>
            </a:r>
            <a:r>
              <a:rPr lang="en-IN" dirty="0" err="1" smtClean="0"/>
              <a:t>MobIQ</a:t>
            </a:r>
            <a:r>
              <a:rPr lang="en-IN" dirty="0" smtClean="0"/>
              <a:t> ,that works efficiently on a Hybrid networks when compared to other MAC protocols</a:t>
            </a:r>
          </a:p>
          <a:p>
            <a:pPr lvl="1"/>
            <a:r>
              <a:rPr lang="en-IN" dirty="0" smtClean="0"/>
              <a:t>This scheme allows selective and low delay mobile to static communication link</a:t>
            </a:r>
          </a:p>
          <a:p>
            <a:pPr lvl="1"/>
            <a:r>
              <a:rPr lang="en-IN" dirty="0" smtClean="0"/>
              <a:t>Provides a Contention Avoidance Algorithm to leverage channel contention  and hidden terminal problem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6486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LEACH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Advantages</a:t>
            </a:r>
          </a:p>
          <a:p>
            <a:r>
              <a:rPr lang="en-IN" dirty="0" smtClean="0"/>
              <a:t>Energy saving through sleeping</a:t>
            </a:r>
          </a:p>
          <a:p>
            <a:r>
              <a:rPr lang="en-IN" dirty="0" smtClean="0"/>
              <a:t>CH rotation extends the lifetime of the network.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Disadvantages</a:t>
            </a:r>
          </a:p>
          <a:p>
            <a:r>
              <a:rPr lang="en-IN" dirty="0" smtClean="0"/>
              <a:t>If the CH dies then the entire cluster becomes inactive</a:t>
            </a:r>
          </a:p>
          <a:p>
            <a:r>
              <a:rPr lang="en-IN" dirty="0" smtClean="0"/>
              <a:t>Assumes one hop communication between nodes</a:t>
            </a:r>
          </a:p>
          <a:p>
            <a:r>
              <a:rPr lang="en-IN" dirty="0" smtClean="0"/>
              <a:t>Requires tight synchronisation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02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LEACH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2" y="3258911"/>
            <a:ext cx="5700155" cy="112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8233" y="4910580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2 Rounds in LEACH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92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and Initial Simulation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</a:p>
          <a:p>
            <a:pPr lvl="1"/>
            <a:r>
              <a:rPr lang="en-IN" dirty="0" smtClean="0"/>
              <a:t>NS2 for network simulation</a:t>
            </a:r>
          </a:p>
          <a:p>
            <a:pPr lvl="1"/>
            <a:r>
              <a:rPr lang="en-IN" dirty="0" err="1" smtClean="0"/>
              <a:t>Gnuplot</a:t>
            </a:r>
            <a:r>
              <a:rPr lang="en-IN" dirty="0" smtClean="0"/>
              <a:t> for plotting data</a:t>
            </a:r>
          </a:p>
          <a:p>
            <a:r>
              <a:rPr lang="en-IN" dirty="0" smtClean="0"/>
              <a:t>For the initial setup we have created a WSN with 8 nodes in it</a:t>
            </a:r>
          </a:p>
          <a:p>
            <a:endParaRPr lang="en-IN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950720"/>
          </a:xfrm>
        </p:spPr>
      </p:pic>
    </p:spTree>
    <p:extLst>
      <p:ext uri="{BB962C8B-B14F-4D97-AF65-F5344CB8AC3E}">
        <p14:creationId xmlns:p14="http://schemas.microsoft.com/office/powerpoint/2010/main" xmlns="" val="36150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for SMAC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simulation has been done for 100 nodes.</a:t>
            </a:r>
          </a:p>
          <a:p>
            <a:pPr marL="0" indent="0">
              <a:buNone/>
            </a:pPr>
            <a:r>
              <a:rPr lang="en-IN" dirty="0" smtClean="0"/>
              <a:t>set opt(</a:t>
            </a:r>
            <a:r>
              <a:rPr lang="en-IN" dirty="0" err="1" smtClean="0"/>
              <a:t>nn</a:t>
            </a:r>
            <a:r>
              <a:rPr lang="en-IN" dirty="0" smtClean="0"/>
              <a:t>) 		100</a:t>
            </a:r>
          </a:p>
          <a:p>
            <a:endParaRPr lang="en-IN" dirty="0" smtClean="0"/>
          </a:p>
          <a:p>
            <a:r>
              <a:rPr lang="en-IN" dirty="0" smtClean="0"/>
              <a:t>The protocol is then compared to the 802_11 MAC scheme</a:t>
            </a:r>
          </a:p>
          <a:p>
            <a:pPr marL="0" indent="0">
              <a:buNone/>
            </a:pPr>
            <a:r>
              <a:rPr lang="en-IN" dirty="0"/>
              <a:t>s</a:t>
            </a:r>
            <a:r>
              <a:rPr lang="en-IN" dirty="0" smtClean="0"/>
              <a:t>et opt(mac) 	Mac/802_11</a:t>
            </a:r>
          </a:p>
          <a:p>
            <a:pPr marL="0" indent="0">
              <a:buNone/>
            </a:pPr>
            <a:r>
              <a:rPr lang="en-IN" dirty="0" smtClean="0"/>
              <a:t>set opt(mac) 	Mac/SMAC</a:t>
            </a:r>
          </a:p>
        </p:txBody>
      </p:sp>
    </p:spTree>
    <p:extLst>
      <p:ext uri="{BB962C8B-B14F-4D97-AF65-F5344CB8AC3E}">
        <p14:creationId xmlns:p14="http://schemas.microsoft.com/office/powerpoint/2010/main" xmlns="" val="13449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for SMAC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Measurement of Energy Consumption</a:t>
            </a:r>
          </a:p>
          <a:p>
            <a:pPr marL="0" indent="0">
              <a:buNone/>
            </a:pPr>
            <a:r>
              <a:rPr lang="en-IN" dirty="0" smtClean="0"/>
              <a:t>Once the </a:t>
            </a:r>
            <a:r>
              <a:rPr lang="en-IN" dirty="0" err="1" smtClean="0"/>
              <a:t>tcl</a:t>
            </a:r>
            <a:r>
              <a:rPr lang="en-IN" dirty="0" smtClean="0"/>
              <a:t> script is run, we get a .trace file .</a:t>
            </a:r>
          </a:p>
          <a:p>
            <a:pPr marL="0" indent="0">
              <a:buNone/>
            </a:pPr>
            <a:r>
              <a:rPr lang="en-IN" dirty="0" smtClean="0"/>
              <a:t>Using the data of the trace file we compare the protocols using </a:t>
            </a:r>
            <a:r>
              <a:rPr lang="en-IN" dirty="0" err="1" smtClean="0"/>
              <a:t>gunplot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4602"/>
            <a:ext cx="5181600" cy="36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95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for SMAC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Energy consumption with delay</a:t>
            </a:r>
          </a:p>
          <a:p>
            <a:pPr marL="0" indent="0">
              <a:buNone/>
            </a:pPr>
            <a:r>
              <a:rPr lang="en-IN" dirty="0" smtClean="0"/>
              <a:t>We have tested the protocol for two duty cycles</a:t>
            </a:r>
          </a:p>
          <a:p>
            <a:pPr marL="0" indent="0">
              <a:buNone/>
            </a:pPr>
            <a:r>
              <a:rPr lang="en-IN" dirty="0" smtClean="0"/>
              <a:t>Mac/SMAC set dutyCycle_10</a:t>
            </a:r>
            <a:r>
              <a:rPr lang="en-IN" dirty="0"/>
              <a:t> </a:t>
            </a:r>
            <a:r>
              <a:rPr lang="en-IN" dirty="0" smtClean="0"/>
              <a:t>#10%</a:t>
            </a:r>
          </a:p>
          <a:p>
            <a:pPr marL="0" indent="0">
              <a:buNone/>
            </a:pPr>
            <a:r>
              <a:rPr lang="en-IN" dirty="0" smtClean="0"/>
              <a:t>Mac/SMAC </a:t>
            </a:r>
            <a:r>
              <a:rPr lang="en-IN" dirty="0"/>
              <a:t>set </a:t>
            </a:r>
            <a:r>
              <a:rPr lang="en-IN" dirty="0" smtClean="0"/>
              <a:t>dutyCycle_20 #20%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4640"/>
            <a:ext cx="5181600" cy="35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for SMAC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Energy consumption with traffic variation</a:t>
            </a:r>
          </a:p>
          <a:p>
            <a:r>
              <a:rPr lang="en-IN" dirty="0" smtClean="0"/>
              <a:t>High traffic is set by :</a:t>
            </a: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cbr</a:t>
            </a:r>
            <a:r>
              <a:rPr lang="en-IN" dirty="0" smtClean="0"/>
              <a:t>(0)set interval 0.001</a:t>
            </a:r>
          </a:p>
          <a:p>
            <a:r>
              <a:rPr lang="en-IN" dirty="0" smtClean="0"/>
              <a:t>Low traffic is set by</a:t>
            </a: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cbr</a:t>
            </a:r>
            <a:r>
              <a:rPr lang="en-IN" dirty="0" smtClean="0"/>
              <a:t>(0) set interval 10.0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21800"/>
            <a:ext cx="5181600" cy="35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32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for LEACH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this we have simulated a network of 100 nodes in it</a:t>
            </a:r>
          </a:p>
          <a:p>
            <a:r>
              <a:rPr lang="en-IN" dirty="0" smtClean="0"/>
              <a:t>The sensor nodes start from 0 to 99</a:t>
            </a:r>
          </a:p>
          <a:p>
            <a:r>
              <a:rPr lang="en-IN" dirty="0" smtClean="0"/>
              <a:t>The last node is the Base Station (BS).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42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for </a:t>
            </a:r>
            <a:r>
              <a:rPr lang="en-IN" dirty="0" smtClean="0"/>
              <a:t>LEACH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nodes are placed randomly  in a area of 800 units by 800 </a:t>
            </a:r>
            <a:r>
              <a:rPr lang="en-IN" dirty="0" smtClean="0"/>
              <a:t>units</a:t>
            </a:r>
            <a:r>
              <a:rPr lang="en-IN" dirty="0"/>
              <a:t> </a:t>
            </a:r>
            <a:r>
              <a:rPr lang="en-IN" dirty="0" smtClean="0"/>
              <a:t>by using a random number generator.</a:t>
            </a:r>
          </a:p>
          <a:p>
            <a:pPr marL="0" indent="0">
              <a:buNone/>
            </a:pPr>
            <a:r>
              <a:rPr lang="en-IN" dirty="0" smtClean="0"/>
              <a:t> if </a:t>
            </a:r>
            <a:r>
              <a:rPr lang="en-IN" dirty="0"/>
              <a:t>{$opt(seed) &gt; 0} {</a:t>
            </a:r>
            <a:br>
              <a:rPr lang="en-IN" dirty="0"/>
            </a:br>
            <a:r>
              <a:rPr lang="en-IN" dirty="0"/>
              <a:t>puts "Seeding Random number generator with $opt(seed)\n"</a:t>
            </a:r>
            <a:br>
              <a:rPr lang="en-IN" dirty="0"/>
            </a:br>
            <a:r>
              <a:rPr lang="en-IN" dirty="0"/>
              <a:t>ns-random $opt(seed)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850" y="1891506"/>
            <a:ext cx="46863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48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LEACH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Once the entire simulation is done we get the total time the network was running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4997" y="3249637"/>
            <a:ext cx="4210855" cy="99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prediction model has four phases to it:</a:t>
            </a:r>
          </a:p>
          <a:p>
            <a:r>
              <a:rPr lang="en-IN" dirty="0" smtClean="0"/>
              <a:t>Data Collection</a:t>
            </a:r>
          </a:p>
          <a:p>
            <a:r>
              <a:rPr lang="en-IN" dirty="0" smtClean="0"/>
              <a:t>Defining the burst</a:t>
            </a:r>
          </a:p>
          <a:p>
            <a:r>
              <a:rPr lang="en-IN" dirty="0" smtClean="0"/>
              <a:t>Generating the burst data</a:t>
            </a:r>
          </a:p>
          <a:p>
            <a:r>
              <a:rPr lang="en-IN" dirty="0" smtClean="0"/>
              <a:t>Machine learning model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5953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LEACH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the first run of the code we get:</a:t>
            </a:r>
          </a:p>
          <a:p>
            <a:r>
              <a:rPr lang="en-IN" dirty="0" smtClean="0"/>
              <a:t>The amount of energy consumed by each node – In this case we have given fixed energy to the nodes</a:t>
            </a:r>
          </a:p>
          <a:p>
            <a:r>
              <a:rPr lang="en-IN" dirty="0" smtClean="0"/>
              <a:t>The cluster heads in the first round.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96222" y="2110154"/>
            <a:ext cx="4192172" cy="346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SMAC </a:t>
            </a:r>
            <a:r>
              <a:rPr lang="en-IN" dirty="0" smtClean="0"/>
              <a:t>does </a:t>
            </a:r>
            <a:r>
              <a:rPr lang="en-IN" dirty="0" smtClean="0"/>
              <a:t>perform better in terms of energy consumption when compared to the other mac protocol on a </a:t>
            </a:r>
            <a:r>
              <a:rPr lang="en-IN" dirty="0" smtClean="0"/>
              <a:t>WSN.</a:t>
            </a:r>
          </a:p>
          <a:p>
            <a:r>
              <a:rPr lang="en-IN" dirty="0" smtClean="0"/>
              <a:t>LEACH – we have run it on a network , we are yet to compare it to another </a:t>
            </a:r>
            <a:r>
              <a:rPr lang="en-IN" dirty="0" err="1" smtClean="0"/>
              <a:t>mac</a:t>
            </a:r>
            <a:r>
              <a:rPr lang="en-IN" smtClean="0"/>
              <a:t> protocol</a:t>
            </a:r>
            <a:endParaRPr lang="en-IN" dirty="0" smtClean="0"/>
          </a:p>
          <a:p>
            <a:r>
              <a:rPr lang="en-IN" dirty="0" smtClean="0"/>
              <a:t>The prediction model- may help in accurately predicting the advent of </a:t>
            </a:r>
            <a:r>
              <a:rPr lang="en-IN" dirty="0" err="1" smtClean="0"/>
              <a:t>bursty</a:t>
            </a:r>
            <a:r>
              <a:rPr lang="en-IN" dirty="0" smtClean="0"/>
              <a:t> traffic in a network at a given instance.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67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203" y="2763941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29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phase we take all the packet information from different base stations</a:t>
            </a:r>
          </a:p>
          <a:p>
            <a:r>
              <a:rPr lang="en-IN" dirty="0" smtClean="0"/>
              <a:t>The Data Structure – each row represents a packet and each column represents a one feature of the packet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0082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information consists of 23 different features that define a packet</a:t>
            </a:r>
          </a:p>
          <a:p>
            <a:r>
              <a:rPr lang="en-IN" dirty="0" smtClean="0"/>
              <a:t>The model considers, the 7 most important features for defining the packet - </a:t>
            </a:r>
            <a:r>
              <a:rPr lang="en-IN" dirty="0" err="1" smtClean="0"/>
              <a:t>userid</a:t>
            </a:r>
            <a:r>
              <a:rPr lang="en-IN" dirty="0" smtClean="0"/>
              <a:t>, timestamp, direction, bytes, rat , service protocol, provider.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9471" y="3840479"/>
            <a:ext cx="5528604" cy="187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the burst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phase a new parameter is introduced which gives the maximum inter-packet gap</a:t>
            </a:r>
          </a:p>
          <a:p>
            <a:r>
              <a:rPr lang="en-IN" dirty="0" smtClean="0"/>
              <a:t>The new </a:t>
            </a:r>
            <a:r>
              <a:rPr lang="en-IN" smtClean="0"/>
              <a:t>parameter X </a:t>
            </a:r>
            <a:r>
              <a:rPr lang="en-IN" dirty="0" smtClean="0"/>
              <a:t>– this value has to be selected such that the number of bursts changes slowly without effecting the performance of the model.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554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the burst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21577" y="4123844"/>
            <a:ext cx="4754880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0400" y="3827416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27567" y="3836126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584582" y="3815694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59830" y="3840480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06389" y="3823063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29943" y="3831772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891349" y="3827416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61463" y="3844834"/>
            <a:ext cx="300446" cy="300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017521" y="3435531"/>
            <a:ext cx="1789612" cy="1123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160207" y="4642337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Burst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0" idx="3"/>
            <a:endCxn id="9" idx="1"/>
          </p:cNvCxnSpPr>
          <p:nvPr/>
        </p:nvCxnSpPr>
        <p:spPr>
          <a:xfrm>
            <a:off x="4606835" y="3973286"/>
            <a:ext cx="552995" cy="17417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36869" y="3357155"/>
            <a:ext cx="13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Burst Gap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13863" y="4598126"/>
            <a:ext cx="113646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6114" y="4232366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Time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8" grpId="0" animBg="1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the burst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all the burst parameters a determined , you get the burst.</a:t>
            </a:r>
          </a:p>
          <a:p>
            <a:r>
              <a:rPr lang="en-IN" dirty="0" smtClean="0"/>
              <a:t>The packet information should now be converted to burst information.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43893" y="3502530"/>
            <a:ext cx="1911927" cy="9975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row for each packet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343893" y="4518561"/>
            <a:ext cx="1911927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column for each packet property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334989" y="4500057"/>
            <a:ext cx="1911927" cy="997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row for each burst property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334989" y="3502530"/>
            <a:ext cx="1911927" cy="9975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One row for each burst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346369" y="4322618"/>
            <a:ext cx="87877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41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the burst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packets are first grouped on the basis of </a:t>
            </a:r>
            <a:r>
              <a:rPr lang="en-IN" dirty="0" err="1" smtClean="0"/>
              <a:t>userId</a:t>
            </a:r>
            <a:endParaRPr lang="en-IN" dirty="0" smtClean="0"/>
          </a:p>
          <a:p>
            <a:r>
              <a:rPr lang="en-IN" dirty="0" smtClean="0"/>
              <a:t>For each </a:t>
            </a:r>
            <a:r>
              <a:rPr lang="en-IN" dirty="0" err="1" smtClean="0"/>
              <a:t>userId</a:t>
            </a:r>
            <a:r>
              <a:rPr lang="en-IN" dirty="0" smtClean="0"/>
              <a:t> , the bursts are then separated using the parameter.</a:t>
            </a:r>
          </a:p>
          <a:p>
            <a:r>
              <a:rPr lang="en-IN" dirty="0" smtClean="0"/>
              <a:t>The burst generation can be done using either multi-core processing or Apache 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58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1024</Words>
  <Application>Microsoft Office PowerPoint</Application>
  <PresentationFormat>Custom</PresentationFormat>
  <Paragraphs>146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Performance of Sensor MAC Schemes and Prediction Model For Bursty Traffic</vt:lpstr>
      <vt:lpstr>Summary of the Paper</vt:lpstr>
      <vt:lpstr>Prediction Model</vt:lpstr>
      <vt:lpstr>Data Collection</vt:lpstr>
      <vt:lpstr>Data Collection</vt:lpstr>
      <vt:lpstr>Defining the burst</vt:lpstr>
      <vt:lpstr>Defining the burst</vt:lpstr>
      <vt:lpstr>Generating the burst data</vt:lpstr>
      <vt:lpstr>Generating the burst data</vt:lpstr>
      <vt:lpstr>Machine Learning Model</vt:lpstr>
      <vt:lpstr>Machine Learning Model</vt:lpstr>
      <vt:lpstr>Machine Learning Model</vt:lpstr>
      <vt:lpstr>Machine Learning Model</vt:lpstr>
      <vt:lpstr>Wireless Sensor Mac Protocols</vt:lpstr>
      <vt:lpstr>S-MAC (Sensor MAC)</vt:lpstr>
      <vt:lpstr>S MAC</vt:lpstr>
      <vt:lpstr>S MAC</vt:lpstr>
      <vt:lpstr>LEACH (Low-Energy Adaptive Clustering Hierarchy)</vt:lpstr>
      <vt:lpstr>LEACH</vt:lpstr>
      <vt:lpstr>LEACH</vt:lpstr>
      <vt:lpstr>LEACH</vt:lpstr>
      <vt:lpstr>Tools used and Initial Simulation</vt:lpstr>
      <vt:lpstr>Simulation for SMAC</vt:lpstr>
      <vt:lpstr>Simulation for SMAC</vt:lpstr>
      <vt:lpstr>Simulation for SMAC</vt:lpstr>
      <vt:lpstr>Simulation for SMAC</vt:lpstr>
      <vt:lpstr>Simulation for LEACH</vt:lpstr>
      <vt:lpstr>Simulation for LEACH</vt:lpstr>
      <vt:lpstr>LEACH Simulation</vt:lpstr>
      <vt:lpstr>LEACH Simulation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Ashok Vardhan</cp:lastModifiedBy>
  <cp:revision>35</cp:revision>
  <dcterms:created xsi:type="dcterms:W3CDTF">2017-04-23T13:03:47Z</dcterms:created>
  <dcterms:modified xsi:type="dcterms:W3CDTF">2017-04-24T17:06:49Z</dcterms:modified>
</cp:coreProperties>
</file>