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2" r:id="rId4"/>
  </p:sldMasterIdLst>
  <p:notesMasterIdLst>
    <p:notesMasterId r:id="rId6"/>
  </p:notesMasterIdLst>
  <p:handoutMasterIdLst>
    <p:handoutMasterId r:id="rId7"/>
  </p:handoutMasterIdLst>
  <p:sldIdLst>
    <p:sldId id="9211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9928A5-CF35-454C-B253-2086B6CD6094}">
          <p14:sldIdLst>
            <p14:sldId id="9211"/>
          </p14:sldIdLst>
        </p14:section>
        <p14:section name="Details" id="{8A7AA589-CF09-B542-935D-D810CB56B45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win, Steven (Contractor)" initials="CS(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7C80"/>
    <a:srgbClr val="00FFCC"/>
    <a:srgbClr val="FF5050"/>
    <a:srgbClr val="CAD27E"/>
    <a:srgbClr val="E88B52"/>
    <a:srgbClr val="76F957"/>
    <a:srgbClr val="6600FF"/>
    <a:srgbClr val="4DC7E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B94FA-8312-4B37-8B68-E26A73896748}" v="2" dt="2020-03-26T03:07:56.740"/>
    <p1510:client id="{B38A5F74-84D5-4387-9E2F-BE8318A827DB}" v="1159" dt="2020-03-26T02:19:51.322"/>
  </p1510:revLst>
</p1510:revInfo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41" autoAdjust="0"/>
  </p:normalViewPr>
  <p:slideViewPr>
    <p:cSldViewPr snapToGrid="0">
      <p:cViewPr varScale="1">
        <p:scale>
          <a:sx n="83" d="100"/>
          <a:sy n="83" d="100"/>
        </p:scale>
        <p:origin x="8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075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2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D171FF-5C94-A34A-938C-2F788A4D74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6627" y="384048"/>
            <a:ext cx="2385905" cy="512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95414" y="2125605"/>
            <a:ext cx="8367585" cy="618631"/>
          </a:xfrm>
        </p:spPr>
        <p:txBody>
          <a:bodyPr wrap="square"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95414" y="3118104"/>
            <a:ext cx="8367585" cy="630942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2020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61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ttm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52" y="274320"/>
            <a:ext cx="8590007" cy="4247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90851" y="658686"/>
            <a:ext cx="8591891" cy="292388"/>
          </a:xfrm>
        </p:spPr>
        <p:txBody>
          <a:bodyPr/>
          <a:lstStyle>
            <a:lvl1pPr>
              <a:defRPr sz="13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7603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Top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52" y="422365"/>
            <a:ext cx="8590007" cy="4247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90851" y="205839"/>
            <a:ext cx="8591891" cy="292388"/>
          </a:xfrm>
        </p:spPr>
        <p:txBody>
          <a:bodyPr/>
          <a:lstStyle>
            <a:lvl1pPr>
              <a:defRPr sz="13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Scree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DADA77-00AB-4942-8A5D-31707DD4ECA4}"/>
              </a:ext>
            </a:extLst>
          </p:cNvPr>
          <p:cNvSpPr/>
          <p:nvPr userDrawn="1"/>
        </p:nvSpPr>
        <p:spPr>
          <a:xfrm>
            <a:off x="0" y="0"/>
            <a:ext cx="3657600" cy="5148072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6807" y="2045759"/>
            <a:ext cx="3320793" cy="757130"/>
          </a:xfrm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EE2954-54E9-4846-B9AA-9D6731F553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A1A7D2C5-AB5D-C845-9E17-295C08553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2812388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bg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4AA5F1-CB4F-BA4F-95EA-25F18DADC186}"/>
              </a:ext>
            </a:extLst>
          </p:cNvPr>
          <p:cNvCxnSpPr>
            <a:cxnSpLocks/>
          </p:cNvCxnSpPr>
          <p:nvPr userDrawn="1"/>
        </p:nvCxnSpPr>
        <p:spPr>
          <a:xfrm>
            <a:off x="4026767" y="4690872"/>
            <a:ext cx="473623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B498263-23E1-E64B-922C-9329744F3F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2864" y="4786122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Screen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807" y="2045757"/>
            <a:ext cx="3320793" cy="75713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E2954-54E9-4846-B9AA-9D6731F553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3F7DE2-3830-564A-9855-E67CDBCC624C}"/>
              </a:ext>
            </a:extLst>
          </p:cNvPr>
          <p:cNvCxnSpPr>
            <a:cxnSpLocks/>
          </p:cNvCxnSpPr>
          <p:nvPr userDrawn="1"/>
        </p:nvCxnSpPr>
        <p:spPr>
          <a:xfrm>
            <a:off x="381000" y="4690872"/>
            <a:ext cx="288591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3AEFD9AD-4ED3-A246-813C-F1203033D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2812388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accent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DD6F6-F2BE-0A47-8177-27AC0BFAA7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5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852" y="1261872"/>
            <a:ext cx="8590008" cy="161582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286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10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8506" y="1622453"/>
            <a:ext cx="7772400" cy="535531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8506" y="2441448"/>
            <a:ext cx="7772400" cy="707886"/>
          </a:xfrm>
          <a:prstGeom prst="rect">
            <a:avLst/>
          </a:prstGeom>
        </p:spPr>
        <p:txBody>
          <a:bodyPr vert="horz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1F69344-CF77-854D-81FF-92B6B8D685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06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7783"/>
            <a:ext cx="8385048" cy="236971"/>
          </a:xfrm>
        </p:spPr>
        <p:txBody>
          <a:bodyPr anchor="ctr">
            <a:normAutofit/>
          </a:bodyPr>
          <a:lstStyle>
            <a:lvl1pPr>
              <a:defRPr sz="800" b="1" i="0">
                <a:solidFill>
                  <a:schemeClr val="bg1">
                    <a:lumMod val="50000"/>
                  </a:schemeClr>
                </a:solidFill>
                <a:latin typeface="Avenir Light" panose="020B0402020203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8680" y="4800600"/>
            <a:ext cx="4572000" cy="155448"/>
          </a:xfrm>
        </p:spPr>
        <p:txBody>
          <a:bodyPr/>
          <a:lstStyle/>
          <a:p>
            <a:r>
              <a:rPr lang="en-US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4800600"/>
            <a:ext cx="228600" cy="155448"/>
          </a:xfrm>
        </p:spPr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8A20A7-F7E1-BC4F-9AD1-AE5435669484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0" y="237190"/>
            <a:ext cx="42062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10DC26-8039-4A46-804D-58D6EE8C0E29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0" y="4861006"/>
            <a:ext cx="42062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C91F72D-0496-3E4F-BA83-B1FFD325B191}"/>
              </a:ext>
            </a:extLst>
          </p:cNvPr>
          <p:cNvSpPr/>
          <p:nvPr userDrawn="1"/>
        </p:nvSpPr>
        <p:spPr>
          <a:xfrm>
            <a:off x="0" y="689548"/>
            <a:ext cx="420624" cy="3732550"/>
          </a:xfrm>
          <a:prstGeom prst="rect">
            <a:avLst/>
          </a:prstGeom>
          <a:solidFill>
            <a:srgbClr val="263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A8B913-8255-D84E-9FBE-485007FE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689548"/>
            <a:ext cx="8385048" cy="3319272"/>
          </a:xfrm>
        </p:spPr>
        <p:txBody>
          <a:bodyPr/>
          <a:lstStyle>
            <a:lvl1pPr>
              <a:defRPr sz="1400" b="1">
                <a:solidFill>
                  <a:schemeClr val="tx2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defRPr>
            </a:lvl1pPr>
            <a:lvl2pPr>
              <a:defRPr sz="1400">
                <a:solidFill>
                  <a:schemeClr val="tx2">
                    <a:lumMod val="95000"/>
                    <a:lumOff val="5000"/>
                  </a:schemeClr>
                </a:solidFill>
              </a:defRPr>
            </a:lvl2pPr>
            <a:lvl3pPr>
              <a:defRPr sz="1200">
                <a:solidFill>
                  <a:schemeClr val="tx2">
                    <a:lumMod val="95000"/>
                    <a:lumOff val="5000"/>
                  </a:schemeClr>
                </a:solidFill>
              </a:defRPr>
            </a:lvl3pPr>
            <a:lvl4pPr>
              <a:defRPr sz="1200">
                <a:solidFill>
                  <a:schemeClr val="tx2">
                    <a:lumMod val="95000"/>
                    <a:lumOff val="5000"/>
                  </a:schemeClr>
                </a:solidFill>
              </a:defRPr>
            </a:lvl4pPr>
            <a:lvl5pPr>
              <a:defRPr sz="1200">
                <a:solidFill>
                  <a:schemeClr val="tx2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0"/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9825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Cognizant 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B48BDB-852B-43CF-BAED-73A18A589C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1C2B6FD-CF41-6543-946F-A9B525E5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11" y="107379"/>
            <a:ext cx="8907527" cy="461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1715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07379"/>
            <a:ext cx="152400" cy="461241"/>
          </a:xfrm>
          <a:prstGeom prst="rect">
            <a:avLst/>
          </a:prstGeom>
          <a:solidFill>
            <a:srgbClr val="E0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6" baseline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741887" y="-1"/>
            <a:ext cx="2352576" cy="107379"/>
            <a:chOff x="9438641" y="-1"/>
            <a:chExt cx="3293606" cy="133627"/>
          </a:xfrm>
        </p:grpSpPr>
        <p:sp>
          <p:nvSpPr>
            <p:cNvPr id="8" name="Parallelogram 7"/>
            <p:cNvSpPr/>
            <p:nvPr userDrawn="1"/>
          </p:nvSpPr>
          <p:spPr>
            <a:xfrm>
              <a:off x="9438641" y="0"/>
              <a:ext cx="3293606" cy="132781"/>
            </a:xfrm>
            <a:prstGeom prst="parallelogram">
              <a:avLst>
                <a:gd name="adj" fmla="val 68119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86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10647681" y="-1"/>
              <a:ext cx="1979111" cy="133627"/>
            </a:xfrm>
            <a:prstGeom prst="parallelogram">
              <a:avLst>
                <a:gd name="adj" fmla="val 6811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86"/>
            </a:p>
          </p:txBody>
        </p:sp>
      </p:grpSp>
    </p:spTree>
    <p:extLst>
      <p:ext uri="{BB962C8B-B14F-4D97-AF65-F5344CB8AC3E}">
        <p14:creationId xmlns:p14="http://schemas.microsoft.com/office/powerpoint/2010/main" val="155256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5414" y="2125152"/>
            <a:ext cx="8367585" cy="618631"/>
          </a:xfrm>
        </p:spPr>
        <p:txBody>
          <a:bodyPr wrap="square"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5414" y="3118104"/>
            <a:ext cx="8367585" cy="630942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2020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729A68-37AB-1541-AA03-BA05F17991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628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4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5414" y="2125152"/>
            <a:ext cx="8367585" cy="618631"/>
          </a:xfrm>
        </p:spPr>
        <p:txBody>
          <a:bodyPr wrap="square"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5414" y="3118104"/>
            <a:ext cx="8367585" cy="630942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2020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9A2C252-3E9B-3B4D-A2AF-138498EC31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628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6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98206" y="1225296"/>
            <a:ext cx="6825627" cy="1446550"/>
          </a:xfrm>
        </p:spPr>
        <p:txBody>
          <a:bodyPr wrap="square" anchor="t" anchorCtr="0">
            <a:sp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9F7EB49-4A0D-CD49-B2AA-9CBCB4DC78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2864" y="4786122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4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898" y="1225296"/>
            <a:ext cx="6880985" cy="1446550"/>
          </a:xfrm>
        </p:spPr>
        <p:txBody>
          <a:bodyPr wrap="square" anchor="t" anchorCtr="0">
            <a:sp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7D2C21-6C7C-DC49-B8B3-6A40CA80EF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2864" y="4786122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898" y="1225296"/>
            <a:ext cx="8305102" cy="769441"/>
          </a:xfrm>
        </p:spPr>
        <p:txBody>
          <a:bodyPr wrap="square"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Cognizant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4E061-046C-7847-8012-91F8871B9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0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8C32E-B481-984A-B7BD-134C4797F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2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43" y="1261872"/>
            <a:ext cx="8590007" cy="16158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82AFE3-4C7C-9141-9F40-2C4B34EA33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1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087C05-4917-DA45-A7F9-6913926EC735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2864" y="4786122"/>
            <a:ext cx="1278163" cy="27432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52" y="274320"/>
            <a:ext cx="8590007" cy="4247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852" y="1261872"/>
            <a:ext cx="8590007" cy="16158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62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51" r:id="rId4"/>
    <p:sldLayoutId id="2147483852" r:id="rId5"/>
    <p:sldLayoutId id="2147483853" r:id="rId6"/>
    <p:sldLayoutId id="2147483846" r:id="rId7"/>
    <p:sldLayoutId id="2147483860" r:id="rId8"/>
    <p:sldLayoutId id="2147483847" r:id="rId9"/>
    <p:sldLayoutId id="2147483848" r:id="rId10"/>
    <p:sldLayoutId id="2147483856" r:id="rId11"/>
    <p:sldLayoutId id="2147483862" r:id="rId12"/>
    <p:sldLayoutId id="2147483863" r:id="rId13"/>
    <p:sldLayoutId id="2147483849" r:id="rId14"/>
    <p:sldLayoutId id="2147483850" r:id="rId15"/>
    <p:sldLayoutId id="2147483855" r:id="rId16"/>
    <p:sldLayoutId id="2147483864" r:id="rId17"/>
    <p:sldLayoutId id="2147483867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55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DA250-A4BC-0C43-9758-487F55D7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D2034-9D19-4146-8B97-A551C3E2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100951" y="-11157"/>
            <a:ext cx="7966105" cy="4247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dirty="0" smtClean="0"/>
              <a:t>Name – Akshita Saini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00951" y="547086"/>
            <a:ext cx="8947356" cy="4057152"/>
            <a:chOff x="377" y="810697"/>
            <a:chExt cx="8919637" cy="5557892"/>
          </a:xfrm>
        </p:grpSpPr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379" y="1857446"/>
              <a:ext cx="4294188" cy="29418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342900" indent="-342900" defTabSz="762000">
                <a:buClr>
                  <a:srgbClr val="88C8D5"/>
                </a:buClr>
                <a:defRPr/>
              </a:pPr>
              <a:r>
                <a:rPr lang="en-GB" sz="1200" b="1" dirty="0"/>
                <a:t>Technical Skills</a:t>
              </a:r>
            </a:p>
            <a:p>
              <a:pPr marL="171450" indent="-171450" algn="just">
                <a:spcBef>
                  <a:spcPts val="3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>
                  <a:tab pos="347663" algn="l"/>
                </a:tabLst>
                <a:defRPr/>
              </a:pPr>
              <a:r>
                <a:rPr lang="en-US" sz="1050" dirty="0"/>
                <a:t>Programming Languages: </a:t>
              </a:r>
              <a:r>
                <a:rPr lang="en-US" sz="1050" dirty="0" smtClean="0"/>
                <a:t>Java, </a:t>
              </a:r>
              <a:r>
                <a:rPr lang="en-US" sz="1050" dirty="0"/>
                <a:t>C</a:t>
              </a:r>
              <a:endParaRPr lang="en-US" sz="1050" dirty="0" smtClean="0"/>
            </a:p>
            <a:p>
              <a:pPr marL="171450" indent="-171450" algn="just">
                <a:spcBef>
                  <a:spcPts val="3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>
                  <a:tab pos="347663" algn="l"/>
                </a:tabLst>
                <a:defRPr/>
              </a:pPr>
              <a:r>
                <a:rPr lang="en-US" sz="1050" dirty="0" smtClean="0"/>
                <a:t>Technologies: </a:t>
              </a:r>
              <a:r>
                <a:rPr lang="en-US" sz="1050" dirty="0" err="1" smtClean="0"/>
                <a:t>Microservice</a:t>
              </a:r>
              <a:r>
                <a:rPr lang="en-US" sz="1050" dirty="0" smtClean="0"/>
                <a:t>, Rest, Java8, Hibernate, JPA, Junit, </a:t>
              </a:r>
              <a:r>
                <a:rPr lang="en-US" sz="1050" dirty="0" err="1" smtClean="0"/>
                <a:t>Mockito</a:t>
              </a:r>
              <a:endParaRPr lang="en-US" sz="1050" dirty="0" smtClean="0"/>
            </a:p>
            <a:p>
              <a:pPr marL="171450" indent="-171450" algn="just">
                <a:spcBef>
                  <a:spcPts val="3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>
                  <a:tab pos="347663" algn="l"/>
                </a:tabLst>
                <a:defRPr/>
              </a:pPr>
              <a:r>
                <a:rPr lang="en-US" sz="1050" dirty="0" smtClean="0"/>
                <a:t>Web </a:t>
              </a:r>
              <a:r>
                <a:rPr lang="en-US" sz="1050" dirty="0"/>
                <a:t>Technology: Angular </a:t>
              </a:r>
              <a:r>
                <a:rPr lang="en-US" sz="1050" dirty="0" smtClean="0"/>
                <a:t>9,  Html</a:t>
              </a:r>
            </a:p>
            <a:p>
              <a:pPr marL="171450" indent="-171450" algn="just">
                <a:spcBef>
                  <a:spcPts val="3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>
                  <a:tab pos="347663" algn="l"/>
                </a:tabLst>
                <a:defRPr/>
              </a:pPr>
              <a:r>
                <a:rPr lang="en-US" sz="1050" dirty="0" smtClean="0"/>
                <a:t>Frameworks</a:t>
              </a:r>
              <a:r>
                <a:rPr lang="en-US" sz="1050" dirty="0"/>
                <a:t>: </a:t>
              </a:r>
              <a:r>
                <a:rPr lang="en-US" sz="1050" dirty="0" err="1"/>
                <a:t>Springboot</a:t>
              </a:r>
              <a:r>
                <a:rPr lang="en-US" sz="1050" dirty="0"/>
                <a:t>, </a:t>
              </a:r>
              <a:r>
                <a:rPr lang="en-US" sz="1050" dirty="0" err="1" smtClean="0"/>
                <a:t>SpringCloud</a:t>
              </a:r>
              <a:r>
                <a:rPr lang="en-US" sz="1050" dirty="0" smtClean="0"/>
                <a:t> (Eureka , </a:t>
              </a:r>
              <a:r>
                <a:rPr lang="en-US" sz="1050" dirty="0" err="1" smtClean="0"/>
                <a:t>zuul</a:t>
              </a:r>
              <a:r>
                <a:rPr lang="en-US" sz="1050" dirty="0" smtClean="0"/>
                <a:t> , feign client, </a:t>
              </a:r>
              <a:r>
                <a:rPr lang="en-US" sz="1050" dirty="0" err="1" smtClean="0"/>
                <a:t>config</a:t>
              </a:r>
              <a:r>
                <a:rPr lang="en-US" sz="1050" dirty="0" smtClean="0"/>
                <a:t> server)</a:t>
              </a:r>
            </a:p>
            <a:p>
              <a:pPr marL="171450" indent="-171450" algn="just">
                <a:spcBef>
                  <a:spcPts val="3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>
                  <a:tab pos="347663" algn="l"/>
                </a:tabLst>
                <a:defRPr/>
              </a:pPr>
              <a:r>
                <a:rPr lang="en-US" sz="1050" dirty="0" smtClean="0"/>
                <a:t>Web/Application Server: Tomcat</a:t>
              </a:r>
              <a:endParaRPr lang="en-US" sz="1050" dirty="0"/>
            </a:p>
            <a:p>
              <a:pPr marL="171450" indent="-171450" algn="just">
                <a:spcBef>
                  <a:spcPts val="3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>
                  <a:tab pos="347663" algn="l"/>
                </a:tabLst>
                <a:defRPr/>
              </a:pPr>
              <a:r>
                <a:rPr lang="en-US" sz="1050" dirty="0"/>
                <a:t>Operating System: </a:t>
              </a:r>
              <a:r>
                <a:rPr lang="en-US" sz="1050" dirty="0" smtClean="0"/>
                <a:t>Windows</a:t>
              </a:r>
              <a:endParaRPr lang="en-US" sz="1050" dirty="0"/>
            </a:p>
            <a:p>
              <a:pPr marL="171450" lvl="0" indent="-171450" algn="just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1050" dirty="0" smtClean="0"/>
                <a:t>Databases</a:t>
              </a:r>
              <a:r>
                <a:rPr lang="en-US" sz="1050" dirty="0"/>
                <a:t>: </a:t>
              </a:r>
              <a:r>
                <a:rPr lang="en-US" sz="1050" dirty="0" smtClean="0"/>
                <a:t>MySQL</a:t>
              </a:r>
              <a:r>
                <a:rPr lang="en-US" sz="1050" dirty="0"/>
                <a:t>, </a:t>
              </a:r>
              <a:r>
                <a:rPr lang="en-US" sz="1050" dirty="0" smtClean="0"/>
                <a:t>H2</a:t>
              </a:r>
              <a:endParaRPr lang="en-US" sz="1050" dirty="0"/>
            </a:p>
            <a:p>
              <a:pPr marL="171450" indent="-171450" algn="just">
                <a:spcBef>
                  <a:spcPts val="3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>
                  <a:tab pos="347663" algn="l"/>
                </a:tabLst>
                <a:defRPr/>
              </a:pPr>
              <a:r>
                <a:rPr lang="en-US" sz="1050" dirty="0"/>
                <a:t>Tools: </a:t>
              </a:r>
              <a:r>
                <a:rPr lang="en-US" sz="1050" dirty="0" smtClean="0"/>
                <a:t>Eclipse, </a:t>
              </a:r>
              <a:r>
                <a:rPr lang="en-US" sz="1050" dirty="0" err="1" smtClean="0"/>
                <a:t>VSCode</a:t>
              </a:r>
              <a:r>
                <a:rPr lang="en-US" sz="1050" dirty="0" smtClean="0"/>
                <a:t>, </a:t>
              </a:r>
              <a:r>
                <a:rPr lang="en-US" sz="1050" dirty="0"/>
                <a:t>Git, </a:t>
              </a:r>
              <a:r>
                <a:rPr lang="en-US" sz="1050" dirty="0" smtClean="0"/>
                <a:t>Maven</a:t>
              </a:r>
              <a:endParaRPr lang="en-US" sz="1050" dirty="0"/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377" y="5664144"/>
              <a:ext cx="4294188" cy="6289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190500" indent="-190500" defTabSz="762000" eaLnBrk="0" hangingPunct="0">
                <a:buClr>
                  <a:srgbClr val="88C8D5"/>
                </a:buClr>
                <a:buFont typeface="Wingdings" pitchFamily="2" charset="2"/>
                <a:buNone/>
              </a:pPr>
              <a:r>
                <a:rPr lang="en-GB" sz="1050" b="1" dirty="0">
                  <a:latin typeface="+mj-lt"/>
                </a:rPr>
                <a:t> </a:t>
              </a:r>
              <a:r>
                <a:rPr lang="en-GB" sz="1200" b="1" dirty="0">
                  <a:latin typeface="+mj-lt"/>
                </a:rPr>
                <a:t>Education</a:t>
              </a:r>
            </a:p>
            <a:p>
              <a:pPr marL="171450" indent="-171450" algn="just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1050" dirty="0" smtClean="0">
                  <a:latin typeface="+mj-lt"/>
                </a:rPr>
                <a:t> </a:t>
              </a:r>
              <a:r>
                <a:rPr lang="en-US" sz="1000" dirty="0" smtClean="0"/>
                <a:t>Bachelor of Technology,  DCRUST, </a:t>
              </a:r>
              <a:r>
                <a:rPr lang="en-US" sz="1000" dirty="0" err="1" smtClean="0"/>
                <a:t>Murthal</a:t>
              </a:r>
              <a:r>
                <a:rPr lang="en-US" sz="1000" dirty="0" smtClean="0"/>
                <a:t>, Haryana, India</a:t>
              </a:r>
            </a:p>
            <a:p>
              <a:pPr defTabSz="762000" eaLnBrk="0" hangingPunct="0"/>
              <a:endParaRPr lang="en-US" sz="1050" dirty="0">
                <a:latin typeface="+mj-lt"/>
              </a:endParaRPr>
            </a:p>
            <a:p>
              <a:pPr defTabSz="762000" eaLnBrk="0" hangingPunct="0"/>
              <a:r>
                <a:rPr lang="en-US" sz="1050" dirty="0">
                  <a:latin typeface="+mj-lt"/>
                </a:rPr>
                <a:t> </a:t>
              </a:r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405168" y="1857447"/>
              <a:ext cx="4514846" cy="45111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180975" indent="-180975" algn="just" defTabSz="762000">
                <a:buClr>
                  <a:srgbClr val="88C8D5"/>
                </a:buClr>
              </a:pPr>
              <a:r>
                <a:rPr lang="en-GB" sz="1200" b="1" dirty="0">
                  <a:latin typeface="+mn-lt"/>
                </a:rPr>
                <a:t>Project </a:t>
              </a:r>
              <a:r>
                <a:rPr lang="en-GB" sz="1200" b="1" dirty="0" smtClean="0">
                  <a:latin typeface="+mn-lt"/>
                </a:rPr>
                <a:t>Experience / Key Highlights</a:t>
              </a:r>
              <a:endParaRPr lang="en-US" sz="1200" b="1" dirty="0">
                <a:latin typeface="+mn-lt"/>
              </a:endParaRPr>
            </a:p>
            <a:p>
              <a:pPr marL="171450" indent="-171450" algn="just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As </a:t>
              </a:r>
              <a:r>
                <a:rPr lang="en-US" sz="1100" dirty="0"/>
                <a:t>an integration application developer worked closely with </a:t>
              </a:r>
              <a:r>
                <a:rPr lang="en-US" sz="1100" dirty="0" smtClean="0"/>
                <a:t>other trainees.</a:t>
              </a:r>
            </a:p>
            <a:p>
              <a:pPr marL="171450" indent="-171450" algn="just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Experience </a:t>
              </a:r>
              <a:r>
                <a:rPr lang="en-US" sz="1100" dirty="0"/>
                <a:t>in Java, </a:t>
              </a:r>
              <a:r>
                <a:rPr lang="en-US" sz="1100" dirty="0" smtClean="0"/>
                <a:t>Spring-boot</a:t>
              </a:r>
              <a:r>
                <a:rPr lang="en-US" sz="1100" dirty="0"/>
                <a:t>, Restful API using Microservices architecture and Angular web </a:t>
              </a:r>
              <a:r>
                <a:rPr lang="en-US" sz="1100" dirty="0" smtClean="0"/>
                <a:t>development</a:t>
              </a:r>
              <a:endParaRPr lang="en-US" sz="1100" dirty="0"/>
            </a:p>
            <a:p>
              <a:pPr marL="171450" indent="-171450" algn="just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1100" dirty="0"/>
                <a:t>E</a:t>
              </a:r>
              <a:r>
                <a:rPr lang="en-US" sz="1100" dirty="0" smtClean="0"/>
                <a:t>xperience </a:t>
              </a:r>
              <a:r>
                <a:rPr lang="en-US" sz="1100" dirty="0"/>
                <a:t>on ORM frameworks like Hibernate, Spring Data </a:t>
              </a:r>
              <a:r>
                <a:rPr lang="en-US" sz="1100" dirty="0" smtClean="0"/>
                <a:t>JPA</a:t>
              </a:r>
              <a:endParaRPr lang="en-US" sz="1100" dirty="0"/>
            </a:p>
            <a:p>
              <a:pPr marL="171450" lvl="0" indent="-171450" algn="just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1100" dirty="0"/>
                <a:t>Experience in databases like </a:t>
              </a:r>
              <a:r>
                <a:rPr lang="en-US" sz="1100" dirty="0" err="1" smtClean="0"/>
                <a:t>MySql</a:t>
              </a:r>
              <a:r>
                <a:rPr lang="en-US" sz="1100" dirty="0" smtClean="0"/>
                <a:t> and H2</a:t>
              </a:r>
              <a:endParaRPr lang="en-US" sz="1100" dirty="0"/>
            </a:p>
            <a:p>
              <a:pPr marL="171450" lvl="0" indent="-171450" algn="just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Experience </a:t>
              </a:r>
              <a:r>
                <a:rPr lang="en-US" sz="1100" dirty="0"/>
                <a:t>in tools </a:t>
              </a:r>
              <a:r>
                <a:rPr lang="en-US" sz="1100" dirty="0" smtClean="0"/>
                <a:t>like </a:t>
              </a:r>
              <a:r>
                <a:rPr lang="en-US" sz="1100" dirty="0"/>
                <a:t>Git, </a:t>
              </a:r>
              <a:r>
                <a:rPr lang="en-US" sz="1100" dirty="0" smtClean="0"/>
                <a:t>Maven for </a:t>
              </a:r>
              <a:r>
                <a:rPr lang="en-US" sz="1100" dirty="0"/>
                <a:t>build, Continuous Integration</a:t>
              </a:r>
              <a:r>
                <a:rPr lang="en-US" sz="1100" dirty="0" smtClean="0"/>
                <a:t>, </a:t>
              </a:r>
              <a:r>
                <a:rPr lang="en-US" sz="1100" dirty="0"/>
                <a:t>and </a:t>
              </a:r>
              <a:r>
                <a:rPr lang="en-US" sz="1100" dirty="0" smtClean="0"/>
                <a:t>Deployment</a:t>
              </a:r>
              <a:endParaRPr lang="en-US" sz="1100" dirty="0"/>
            </a:p>
            <a:p>
              <a:pPr marL="171450" lvl="0" indent="-171450" algn="just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1100" dirty="0"/>
                <a:t>Have worked in test driven development using Junit, </a:t>
              </a:r>
              <a:r>
                <a:rPr lang="en-US" sz="1100" dirty="0" smtClean="0"/>
                <a:t>Mockito</a:t>
              </a:r>
            </a:p>
            <a:p>
              <a:pPr marL="171450" lvl="0" indent="-171450" algn="just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1100" dirty="0"/>
                <a:t>Development of the user interface </a:t>
              </a:r>
              <a:r>
                <a:rPr lang="en-US" sz="1100" dirty="0" smtClean="0"/>
                <a:t>using Angualr9, HTML</a:t>
              </a:r>
            </a:p>
            <a:p>
              <a:pPr marL="171450" lvl="0" indent="-171450" algn="just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Involve in code review and sharing the technical knowledge with the team.</a:t>
              </a:r>
            </a:p>
            <a:p>
              <a:pPr marL="171450" lvl="0" indent="-171450" algn="just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1100" dirty="0" smtClean="0"/>
                <a:t>Read </a:t>
              </a:r>
              <a:r>
                <a:rPr lang="en-US" sz="1100" dirty="0"/>
                <a:t>the complexity of project very well and prioritized the task depends on </a:t>
              </a:r>
              <a:r>
                <a:rPr lang="en-US" sz="1100" dirty="0" smtClean="0"/>
                <a:t>criticality</a:t>
              </a:r>
              <a:endParaRPr lang="en-US" sz="1100" dirty="0"/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E096FEE6-6F56-D246-8243-B7B12B76B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671" y="810697"/>
              <a:ext cx="8087343" cy="8221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 err="1"/>
                <a:t>FullStack</a:t>
              </a:r>
              <a:r>
                <a:rPr lang="en-US" sz="1100" dirty="0"/>
                <a:t> developer </a:t>
              </a:r>
              <a:r>
                <a:rPr lang="en-US" sz="1100" dirty="0" smtClean="0"/>
                <a:t>with an overall experience of 9 months in IT industry ,working at Cognizant with </a:t>
              </a:r>
              <a:r>
                <a:rPr lang="en-US" sz="1100" dirty="0"/>
                <a:t>strong technical knowledge and working experience in  </a:t>
              </a:r>
              <a:r>
                <a:rPr lang="en-US" sz="1100" dirty="0" err="1" smtClean="0"/>
                <a:t>Springboot</a:t>
              </a:r>
              <a:r>
                <a:rPr lang="en-US" sz="1100" dirty="0" smtClean="0"/>
                <a:t>, </a:t>
              </a:r>
              <a:r>
                <a:rPr lang="en-US" sz="1100" dirty="0" err="1"/>
                <a:t>Microservices</a:t>
              </a:r>
              <a:r>
                <a:rPr lang="en-US" sz="1100" dirty="0"/>
                <a:t>, Java8, REST, </a:t>
              </a:r>
              <a:r>
                <a:rPr lang="en-US" sz="1100" dirty="0" smtClean="0"/>
                <a:t>Test </a:t>
              </a:r>
              <a:r>
                <a:rPr lang="en-US" sz="1100" dirty="0"/>
                <a:t>Driven Development, Angular9</a:t>
              </a:r>
              <a:r>
                <a:rPr lang="en-US" sz="1100" dirty="0" smtClean="0"/>
                <a:t>, </a:t>
              </a:r>
              <a:r>
                <a:rPr lang="en-US" sz="1100" dirty="0"/>
                <a:t>Security aspects like JWT, </a:t>
              </a:r>
              <a:r>
                <a:rPr lang="en-US" sz="1100" dirty="0" err="1"/>
                <a:t>SpringBasicAuth</a:t>
              </a:r>
              <a:r>
                <a:rPr lang="en-US" sz="1100" dirty="0" smtClean="0"/>
                <a:t>, </a:t>
              </a:r>
              <a:r>
                <a:rPr lang="en-US" sz="1100" dirty="0"/>
                <a:t>Unit testing using Junit and </a:t>
              </a:r>
              <a:r>
                <a:rPr lang="en-US" sz="1100" dirty="0" err="1"/>
                <a:t>Mockito</a:t>
              </a:r>
              <a:r>
                <a:rPr lang="en-US" sz="1100" dirty="0" smtClean="0"/>
                <a:t>.</a:t>
              </a:r>
              <a:endParaRPr lang="en-IN" sz="1100" dirty="0"/>
            </a:p>
          </p:txBody>
        </p:sp>
      </p:grp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100951" y="3584405"/>
            <a:ext cx="4307533" cy="37987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90500" indent="-190500" defTabSz="762000">
              <a:buClr>
                <a:srgbClr val="88C8D5"/>
              </a:buClr>
            </a:pPr>
            <a:r>
              <a:rPr lang="en-GB" sz="1200" b="1" dirty="0" smtClean="0"/>
              <a:t>Certifications</a:t>
            </a:r>
            <a:r>
              <a:rPr lang="en-GB" sz="1050" b="1" dirty="0" smtClean="0"/>
              <a:t> :  </a:t>
            </a:r>
            <a:r>
              <a:rPr lang="en-GB" sz="1050" dirty="0" smtClean="0"/>
              <a:t>FSE Training certificate form IIHT</a:t>
            </a:r>
          </a:p>
          <a:p>
            <a:pPr marL="190500" indent="-190500" defTabSz="762000">
              <a:buClr>
                <a:srgbClr val="88C8D5"/>
              </a:buClr>
            </a:pPr>
            <a:r>
              <a:rPr lang="en-GB" sz="1050" dirty="0"/>
              <a:t> </a:t>
            </a:r>
            <a:r>
              <a:rPr lang="en-GB" sz="1050" dirty="0" smtClean="0"/>
              <a:t>                        : JAVA Training from SLR </a:t>
            </a:r>
            <a:r>
              <a:rPr lang="en-GB" sz="1050" dirty="0" err="1" smtClean="0"/>
              <a:t>infotech</a:t>
            </a:r>
            <a:r>
              <a:rPr lang="en-GB" sz="1050" dirty="0" smtClean="0"/>
              <a:t> Chandigarh </a:t>
            </a:r>
            <a:endParaRPr lang="en-GB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9" y="350210"/>
            <a:ext cx="711237" cy="89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d6e54ad-74b3-42e1-8d8b-32e65a99965b">
      <UserInfo>
        <DisplayName>Saini, Akshita (Cognizant)</DisplayName>
        <AccountId>23</AccountId>
        <AccountType/>
      </UserInfo>
      <UserInfo>
        <DisplayName>Sharma, Shivangi (Cognizant)</DisplayName>
        <AccountId>18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B44B8EB72F2644A05CCE3795732828" ma:contentTypeVersion="12" ma:contentTypeDescription="Create a new document." ma:contentTypeScope="" ma:versionID="b8e35a15dee03e64cf5a72afbcc582df">
  <xsd:schema xmlns:xsd="http://www.w3.org/2001/XMLSchema" xmlns:xs="http://www.w3.org/2001/XMLSchema" xmlns:p="http://schemas.microsoft.com/office/2006/metadata/properties" xmlns:ns3="0a269ab5-e553-4ea7-9412-aebeda143e65" xmlns:ns4="0d6e54ad-74b3-42e1-8d8b-32e65a99965b" targetNamespace="http://schemas.microsoft.com/office/2006/metadata/properties" ma:root="true" ma:fieldsID="ae2e6497ce2fbe2346a07c11c8ac7614" ns3:_="" ns4:_="">
    <xsd:import namespace="0a269ab5-e553-4ea7-9412-aebeda143e65"/>
    <xsd:import namespace="0d6e54ad-74b3-42e1-8d8b-32e65a9996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269ab5-e553-4ea7-9412-aebeda143e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e54ad-74b3-42e1-8d8b-32e65a99965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3E611B-E748-45BD-B1ED-406CD8469E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A7B51F-40FA-438A-BE9E-9141F7969D54}">
  <ds:schemaRefs>
    <ds:schemaRef ds:uri="http://purl.org/dc/terms/"/>
    <ds:schemaRef ds:uri="http://purl.org/dc/elements/1.1/"/>
    <ds:schemaRef ds:uri="0a269ab5-e553-4ea7-9412-aebeda143e65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d6e54ad-74b3-42e1-8d8b-32e65a99965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A8739DD-61EE-4CC2-B4E4-D2273C313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269ab5-e553-4ea7-9412-aebeda143e65"/>
    <ds:schemaRef ds:uri="0d6e54ad-74b3-42e1-8d8b-32e65a9996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267</Words>
  <Application>Microsoft Office PowerPoint</Application>
  <PresentationFormat>On-screen Show (16:9)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Light</vt:lpstr>
      <vt:lpstr>Avenir Roman</vt:lpstr>
      <vt:lpstr>Calibri</vt:lpstr>
      <vt:lpstr>Century Gothic</vt:lpstr>
      <vt:lpstr>Courier New</vt:lpstr>
      <vt:lpstr>Wingdings</vt:lpstr>
      <vt:lpstr>Cognizant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Microsoft Office User</dc:creator>
  <cp:lastModifiedBy>Saini, Akshita (Cognizant)</cp:lastModifiedBy>
  <cp:revision>290</cp:revision>
  <dcterms:modified xsi:type="dcterms:W3CDTF">2020-10-21T07:31:44Z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0x010100C9B44B8EB72F2644A05CCE3795732828</vt:lpwstr>
  </property>
</Properties>
</file>