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7" r:id="rId2"/>
    <p:sldId id="259" r:id="rId3"/>
    <p:sldId id="258" r:id="rId4"/>
    <p:sldId id="260" r:id="rId5"/>
    <p:sldId id="261" r:id="rId6"/>
    <p:sldId id="263" r:id="rId7"/>
    <p:sldId id="266" r:id="rId8"/>
    <p:sldId id="264" r:id="rId9"/>
    <p:sldId id="265" r:id="rId10"/>
    <p:sldId id="267" r:id="rId11"/>
    <p:sldId id="283" r:id="rId12"/>
    <p:sldId id="284" r:id="rId13"/>
    <p:sldId id="268" r:id="rId14"/>
    <p:sldId id="275" r:id="rId15"/>
    <p:sldId id="276" r:id="rId16"/>
    <p:sldId id="285" r:id="rId17"/>
    <p:sldId id="277" r:id="rId18"/>
    <p:sldId id="278" r:id="rId19"/>
    <p:sldId id="281" r:id="rId20"/>
    <p:sldId id="282" r:id="rId21"/>
    <p:sldId id="28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359E48-D87A-4A77-AD26-E8BF261AADE8}" v="2" dt="2024-03-25T06:11:26.5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9" d="100"/>
          <a:sy n="79" d="100"/>
        </p:scale>
        <p:origin x="101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LIND KULKARNI" userId="049dfbd06a2b32bf" providerId="LiveId" clId="{0C359E48-D87A-4A77-AD26-E8BF261AADE8}"/>
    <pc:docChg chg="undo custSel modSld">
      <pc:chgData name="MILIND KULKARNI" userId="049dfbd06a2b32bf" providerId="LiveId" clId="{0C359E48-D87A-4A77-AD26-E8BF261AADE8}" dt="2024-03-25T06:17:04.791" v="88" actId="1440"/>
      <pc:docMkLst>
        <pc:docMk/>
      </pc:docMkLst>
      <pc:sldChg chg="modSp mod">
        <pc:chgData name="MILIND KULKARNI" userId="049dfbd06a2b32bf" providerId="LiveId" clId="{0C359E48-D87A-4A77-AD26-E8BF261AADE8}" dt="2024-03-25T06:10:58.068" v="5" actId="113"/>
        <pc:sldMkLst>
          <pc:docMk/>
          <pc:sldMk cId="1560556384" sldId="260"/>
        </pc:sldMkLst>
        <pc:spChg chg="mod">
          <ac:chgData name="MILIND KULKARNI" userId="049dfbd06a2b32bf" providerId="LiveId" clId="{0C359E48-D87A-4A77-AD26-E8BF261AADE8}" dt="2024-03-25T06:10:38.848" v="0" actId="113"/>
          <ac:spMkLst>
            <pc:docMk/>
            <pc:sldMk cId="1560556384" sldId="260"/>
            <ac:spMk id="8" creationId="{4AD68C33-9701-FD05-9D85-E6E243F51979}"/>
          </ac:spMkLst>
        </pc:spChg>
        <pc:spChg chg="mod">
          <ac:chgData name="MILIND KULKARNI" userId="049dfbd06a2b32bf" providerId="LiveId" clId="{0C359E48-D87A-4A77-AD26-E8BF261AADE8}" dt="2024-03-25T06:10:43.092" v="1" actId="113"/>
          <ac:spMkLst>
            <pc:docMk/>
            <pc:sldMk cId="1560556384" sldId="260"/>
            <ac:spMk id="10" creationId="{7CA15803-1748-E6F6-2E53-418EBB0084AD}"/>
          </ac:spMkLst>
        </pc:spChg>
        <pc:spChg chg="mod">
          <ac:chgData name="MILIND KULKARNI" userId="049dfbd06a2b32bf" providerId="LiveId" clId="{0C359E48-D87A-4A77-AD26-E8BF261AADE8}" dt="2024-03-25T06:10:47.993" v="2" actId="113"/>
          <ac:spMkLst>
            <pc:docMk/>
            <pc:sldMk cId="1560556384" sldId="260"/>
            <ac:spMk id="11" creationId="{2B3C65EC-78AE-861D-A87C-0654468126F8}"/>
          </ac:spMkLst>
        </pc:spChg>
        <pc:spChg chg="mod">
          <ac:chgData name="MILIND KULKARNI" userId="049dfbd06a2b32bf" providerId="LiveId" clId="{0C359E48-D87A-4A77-AD26-E8BF261AADE8}" dt="2024-03-25T06:10:51.180" v="3" actId="113"/>
          <ac:spMkLst>
            <pc:docMk/>
            <pc:sldMk cId="1560556384" sldId="260"/>
            <ac:spMk id="12" creationId="{8F2FD077-91A8-3B89-1753-0B2DFB876912}"/>
          </ac:spMkLst>
        </pc:spChg>
        <pc:spChg chg="mod">
          <ac:chgData name="MILIND KULKARNI" userId="049dfbd06a2b32bf" providerId="LiveId" clId="{0C359E48-D87A-4A77-AD26-E8BF261AADE8}" dt="2024-03-25T06:10:54.753" v="4" actId="113"/>
          <ac:spMkLst>
            <pc:docMk/>
            <pc:sldMk cId="1560556384" sldId="260"/>
            <ac:spMk id="13" creationId="{1721329F-550D-9B56-CC69-2E4EF15BAD4E}"/>
          </ac:spMkLst>
        </pc:spChg>
        <pc:spChg chg="mod">
          <ac:chgData name="MILIND KULKARNI" userId="049dfbd06a2b32bf" providerId="LiveId" clId="{0C359E48-D87A-4A77-AD26-E8BF261AADE8}" dt="2024-03-25T06:10:58.068" v="5" actId="113"/>
          <ac:spMkLst>
            <pc:docMk/>
            <pc:sldMk cId="1560556384" sldId="260"/>
            <ac:spMk id="14" creationId="{C096D88C-F57D-DFAE-B782-8C5ABA198018}"/>
          </ac:spMkLst>
        </pc:spChg>
      </pc:sldChg>
      <pc:sldChg chg="modSp mod">
        <pc:chgData name="MILIND KULKARNI" userId="049dfbd06a2b32bf" providerId="LiveId" clId="{0C359E48-D87A-4A77-AD26-E8BF261AADE8}" dt="2024-03-25T06:12:12.261" v="41" actId="20577"/>
        <pc:sldMkLst>
          <pc:docMk/>
          <pc:sldMk cId="4005081511" sldId="261"/>
        </pc:sldMkLst>
        <pc:spChg chg="mod">
          <ac:chgData name="MILIND KULKARNI" userId="049dfbd06a2b32bf" providerId="LiveId" clId="{0C359E48-D87A-4A77-AD26-E8BF261AADE8}" dt="2024-03-25T06:12:12.261" v="41" actId="20577"/>
          <ac:spMkLst>
            <pc:docMk/>
            <pc:sldMk cId="4005081511" sldId="261"/>
            <ac:spMk id="5" creationId="{BAEEAB73-E661-840C-11D0-5867E1ADE686}"/>
          </ac:spMkLst>
        </pc:spChg>
      </pc:sldChg>
      <pc:sldChg chg="modSp mod">
        <pc:chgData name="MILIND KULKARNI" userId="049dfbd06a2b32bf" providerId="LiveId" clId="{0C359E48-D87A-4A77-AD26-E8BF261AADE8}" dt="2024-03-25T06:12:53.962" v="46" actId="113"/>
        <pc:sldMkLst>
          <pc:docMk/>
          <pc:sldMk cId="4240145855" sldId="263"/>
        </pc:sldMkLst>
        <pc:spChg chg="mod">
          <ac:chgData name="MILIND KULKARNI" userId="049dfbd06a2b32bf" providerId="LiveId" clId="{0C359E48-D87A-4A77-AD26-E8BF261AADE8}" dt="2024-03-25T06:12:53.962" v="46" actId="113"/>
          <ac:spMkLst>
            <pc:docMk/>
            <pc:sldMk cId="4240145855" sldId="263"/>
            <ac:spMk id="11" creationId="{34B6A83B-0294-7199-C89A-9B37195B4B11}"/>
          </ac:spMkLst>
        </pc:spChg>
      </pc:sldChg>
      <pc:sldChg chg="modSp mod">
        <pc:chgData name="MILIND KULKARNI" userId="049dfbd06a2b32bf" providerId="LiveId" clId="{0C359E48-D87A-4A77-AD26-E8BF261AADE8}" dt="2024-03-25T06:14:00.762" v="59" actId="1076"/>
        <pc:sldMkLst>
          <pc:docMk/>
          <pc:sldMk cId="2583204790" sldId="264"/>
        </pc:sldMkLst>
        <pc:spChg chg="mod">
          <ac:chgData name="MILIND KULKARNI" userId="049dfbd06a2b32bf" providerId="LiveId" clId="{0C359E48-D87A-4A77-AD26-E8BF261AADE8}" dt="2024-03-25T06:14:00.762" v="59" actId="1076"/>
          <ac:spMkLst>
            <pc:docMk/>
            <pc:sldMk cId="2583204790" sldId="264"/>
            <ac:spMk id="3" creationId="{6FBFF494-F79B-6BB2-40B5-5BB68F5B7A6B}"/>
          </ac:spMkLst>
        </pc:spChg>
      </pc:sldChg>
      <pc:sldChg chg="modSp mod">
        <pc:chgData name="MILIND KULKARNI" userId="049dfbd06a2b32bf" providerId="LiveId" clId="{0C359E48-D87A-4A77-AD26-E8BF261AADE8}" dt="2024-03-25T06:14:18.053" v="63" actId="113"/>
        <pc:sldMkLst>
          <pc:docMk/>
          <pc:sldMk cId="802300710" sldId="265"/>
        </pc:sldMkLst>
        <pc:spChg chg="mod">
          <ac:chgData name="MILIND KULKARNI" userId="049dfbd06a2b32bf" providerId="LiveId" clId="{0C359E48-D87A-4A77-AD26-E8BF261AADE8}" dt="2024-03-25T06:14:18.053" v="63" actId="113"/>
          <ac:spMkLst>
            <pc:docMk/>
            <pc:sldMk cId="802300710" sldId="265"/>
            <ac:spMk id="3" creationId="{0320CF86-8C91-8ADA-6DE4-74074586625A}"/>
          </ac:spMkLst>
        </pc:spChg>
      </pc:sldChg>
      <pc:sldChg chg="modSp mod">
        <pc:chgData name="MILIND KULKARNI" userId="049dfbd06a2b32bf" providerId="LiveId" clId="{0C359E48-D87A-4A77-AD26-E8BF261AADE8}" dt="2024-03-25T06:13:24.011" v="54" actId="5793"/>
        <pc:sldMkLst>
          <pc:docMk/>
          <pc:sldMk cId="3577997195" sldId="266"/>
        </pc:sldMkLst>
        <pc:spChg chg="mod">
          <ac:chgData name="MILIND KULKARNI" userId="049dfbd06a2b32bf" providerId="LiveId" clId="{0C359E48-D87A-4A77-AD26-E8BF261AADE8}" dt="2024-03-25T06:13:24.011" v="54" actId="5793"/>
          <ac:spMkLst>
            <pc:docMk/>
            <pc:sldMk cId="3577997195" sldId="266"/>
            <ac:spMk id="5" creationId="{E18DF91B-804E-82BB-5CFD-44013B144F21}"/>
          </ac:spMkLst>
        </pc:spChg>
      </pc:sldChg>
      <pc:sldChg chg="modSp mod">
        <pc:chgData name="MILIND KULKARNI" userId="049dfbd06a2b32bf" providerId="LiveId" clId="{0C359E48-D87A-4A77-AD26-E8BF261AADE8}" dt="2024-03-25T06:15:00.170" v="75" actId="14100"/>
        <pc:sldMkLst>
          <pc:docMk/>
          <pc:sldMk cId="3365754675" sldId="275"/>
        </pc:sldMkLst>
        <pc:spChg chg="mod">
          <ac:chgData name="MILIND KULKARNI" userId="049dfbd06a2b32bf" providerId="LiveId" clId="{0C359E48-D87A-4A77-AD26-E8BF261AADE8}" dt="2024-03-25T06:15:00.170" v="75" actId="14100"/>
          <ac:spMkLst>
            <pc:docMk/>
            <pc:sldMk cId="3365754675" sldId="275"/>
            <ac:spMk id="6" creationId="{B71C96E6-B329-44AE-F838-B629E1F5EF45}"/>
          </ac:spMkLst>
        </pc:spChg>
      </pc:sldChg>
      <pc:sldChg chg="modSp mod">
        <pc:chgData name="MILIND KULKARNI" userId="049dfbd06a2b32bf" providerId="LiveId" clId="{0C359E48-D87A-4A77-AD26-E8BF261AADE8}" dt="2024-03-25T06:15:15.360" v="79" actId="113"/>
        <pc:sldMkLst>
          <pc:docMk/>
          <pc:sldMk cId="2754773901" sldId="276"/>
        </pc:sldMkLst>
        <pc:spChg chg="mod">
          <ac:chgData name="MILIND KULKARNI" userId="049dfbd06a2b32bf" providerId="LiveId" clId="{0C359E48-D87A-4A77-AD26-E8BF261AADE8}" dt="2024-03-25T06:15:15.360" v="79" actId="113"/>
          <ac:spMkLst>
            <pc:docMk/>
            <pc:sldMk cId="2754773901" sldId="276"/>
            <ac:spMk id="3" creationId="{72AAF385-4EE9-197A-4B23-AF4573CEFD74}"/>
          </ac:spMkLst>
        </pc:spChg>
      </pc:sldChg>
      <pc:sldChg chg="modSp mod">
        <pc:chgData name="MILIND KULKARNI" userId="049dfbd06a2b32bf" providerId="LiveId" clId="{0C359E48-D87A-4A77-AD26-E8BF261AADE8}" dt="2024-03-25T06:15:23.590" v="80" actId="207"/>
        <pc:sldMkLst>
          <pc:docMk/>
          <pc:sldMk cId="1763366075" sldId="277"/>
        </pc:sldMkLst>
        <pc:spChg chg="mod">
          <ac:chgData name="MILIND KULKARNI" userId="049dfbd06a2b32bf" providerId="LiveId" clId="{0C359E48-D87A-4A77-AD26-E8BF261AADE8}" dt="2024-03-25T06:15:23.590" v="80" actId="207"/>
          <ac:spMkLst>
            <pc:docMk/>
            <pc:sldMk cId="1763366075" sldId="277"/>
            <ac:spMk id="3" creationId="{37E5AE46-DBAA-A771-C191-95AA77BFED2C}"/>
          </ac:spMkLst>
        </pc:spChg>
      </pc:sldChg>
      <pc:sldChg chg="modSp mod">
        <pc:chgData name="MILIND KULKARNI" userId="049dfbd06a2b32bf" providerId="LiveId" clId="{0C359E48-D87A-4A77-AD26-E8BF261AADE8}" dt="2024-03-25T06:16:36.057" v="87" actId="113"/>
        <pc:sldMkLst>
          <pc:docMk/>
          <pc:sldMk cId="2902941450" sldId="278"/>
        </pc:sldMkLst>
        <pc:spChg chg="mod">
          <ac:chgData name="MILIND KULKARNI" userId="049dfbd06a2b32bf" providerId="LiveId" clId="{0C359E48-D87A-4A77-AD26-E8BF261AADE8}" dt="2024-03-25T06:16:36.057" v="87" actId="113"/>
          <ac:spMkLst>
            <pc:docMk/>
            <pc:sldMk cId="2902941450" sldId="278"/>
            <ac:spMk id="3" creationId="{72D6D641-DF39-6690-F81B-62875401B3CE}"/>
          </ac:spMkLst>
        </pc:spChg>
      </pc:sldChg>
      <pc:sldChg chg="modSp mod">
        <pc:chgData name="MILIND KULKARNI" userId="049dfbd06a2b32bf" providerId="LiveId" clId="{0C359E48-D87A-4A77-AD26-E8BF261AADE8}" dt="2024-03-25T06:17:04.791" v="88" actId="1440"/>
        <pc:sldMkLst>
          <pc:docMk/>
          <pc:sldMk cId="1194271979" sldId="280"/>
        </pc:sldMkLst>
        <pc:picChg chg="mod">
          <ac:chgData name="MILIND KULKARNI" userId="049dfbd06a2b32bf" providerId="LiveId" clId="{0C359E48-D87A-4A77-AD26-E8BF261AADE8}" dt="2024-03-25T06:17:04.791" v="88" actId="1440"/>
          <ac:picMkLst>
            <pc:docMk/>
            <pc:sldMk cId="1194271979" sldId="280"/>
            <ac:picMk id="4" creationId="{2FFBCB4E-F91A-D897-F937-0F8604DA0BD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6C6DD4-635F-4168-8A94-314D803D3ACF}"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A614A0-46A7-4047-BD89-13E54933683F}" type="slidenum">
              <a:rPr lang="en-IN" smtClean="0"/>
              <a:t>‹#›</a:t>
            </a:fld>
            <a:endParaRPr lang="en-IN"/>
          </a:p>
        </p:txBody>
      </p:sp>
    </p:spTree>
    <p:extLst>
      <p:ext uri="{BB962C8B-B14F-4D97-AF65-F5344CB8AC3E}">
        <p14:creationId xmlns:p14="http://schemas.microsoft.com/office/powerpoint/2010/main" val="679417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6C6DD4-635F-4168-8A94-314D803D3ACF}"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A614A0-46A7-4047-BD89-13E54933683F}" type="slidenum">
              <a:rPr lang="en-IN" smtClean="0"/>
              <a:t>‹#›</a:t>
            </a:fld>
            <a:endParaRPr lang="en-IN"/>
          </a:p>
        </p:txBody>
      </p:sp>
    </p:spTree>
    <p:extLst>
      <p:ext uri="{BB962C8B-B14F-4D97-AF65-F5344CB8AC3E}">
        <p14:creationId xmlns:p14="http://schemas.microsoft.com/office/powerpoint/2010/main" val="3392581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6C6DD4-635F-4168-8A94-314D803D3ACF}"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A614A0-46A7-4047-BD89-13E54933683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293965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6C6DD4-635F-4168-8A94-314D803D3ACF}"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A614A0-46A7-4047-BD89-13E54933683F}" type="slidenum">
              <a:rPr lang="en-IN" smtClean="0"/>
              <a:t>‹#›</a:t>
            </a:fld>
            <a:endParaRPr lang="en-IN"/>
          </a:p>
        </p:txBody>
      </p:sp>
    </p:spTree>
    <p:extLst>
      <p:ext uri="{BB962C8B-B14F-4D97-AF65-F5344CB8AC3E}">
        <p14:creationId xmlns:p14="http://schemas.microsoft.com/office/powerpoint/2010/main" val="666307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6C6DD4-635F-4168-8A94-314D803D3ACF}"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A614A0-46A7-4047-BD89-13E54933683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595518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6C6DD4-635F-4168-8A94-314D803D3ACF}"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A614A0-46A7-4047-BD89-13E54933683F}" type="slidenum">
              <a:rPr lang="en-IN" smtClean="0"/>
              <a:t>‹#›</a:t>
            </a:fld>
            <a:endParaRPr lang="en-IN"/>
          </a:p>
        </p:txBody>
      </p:sp>
    </p:spTree>
    <p:extLst>
      <p:ext uri="{BB962C8B-B14F-4D97-AF65-F5344CB8AC3E}">
        <p14:creationId xmlns:p14="http://schemas.microsoft.com/office/powerpoint/2010/main" val="40188928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6C6DD4-635F-4168-8A94-314D803D3ACF}"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A614A0-46A7-4047-BD89-13E54933683F}" type="slidenum">
              <a:rPr lang="en-IN" smtClean="0"/>
              <a:t>‹#›</a:t>
            </a:fld>
            <a:endParaRPr lang="en-IN"/>
          </a:p>
        </p:txBody>
      </p:sp>
    </p:spTree>
    <p:extLst>
      <p:ext uri="{BB962C8B-B14F-4D97-AF65-F5344CB8AC3E}">
        <p14:creationId xmlns:p14="http://schemas.microsoft.com/office/powerpoint/2010/main" val="32711135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6C6DD4-635F-4168-8A94-314D803D3ACF}"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A614A0-46A7-4047-BD89-13E54933683F}" type="slidenum">
              <a:rPr lang="en-IN" smtClean="0"/>
              <a:t>‹#›</a:t>
            </a:fld>
            <a:endParaRPr lang="en-IN"/>
          </a:p>
        </p:txBody>
      </p:sp>
    </p:spTree>
    <p:extLst>
      <p:ext uri="{BB962C8B-B14F-4D97-AF65-F5344CB8AC3E}">
        <p14:creationId xmlns:p14="http://schemas.microsoft.com/office/powerpoint/2010/main" val="3856872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6C6DD4-635F-4168-8A94-314D803D3ACF}"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A614A0-46A7-4047-BD89-13E54933683F}" type="slidenum">
              <a:rPr lang="en-IN" smtClean="0"/>
              <a:t>‹#›</a:t>
            </a:fld>
            <a:endParaRPr lang="en-IN"/>
          </a:p>
        </p:txBody>
      </p:sp>
    </p:spTree>
    <p:extLst>
      <p:ext uri="{BB962C8B-B14F-4D97-AF65-F5344CB8AC3E}">
        <p14:creationId xmlns:p14="http://schemas.microsoft.com/office/powerpoint/2010/main" val="579765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6C6DD4-635F-4168-8A94-314D803D3ACF}"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A614A0-46A7-4047-BD89-13E54933683F}" type="slidenum">
              <a:rPr lang="en-IN" smtClean="0"/>
              <a:t>‹#›</a:t>
            </a:fld>
            <a:endParaRPr lang="en-IN"/>
          </a:p>
        </p:txBody>
      </p:sp>
    </p:spTree>
    <p:extLst>
      <p:ext uri="{BB962C8B-B14F-4D97-AF65-F5344CB8AC3E}">
        <p14:creationId xmlns:p14="http://schemas.microsoft.com/office/powerpoint/2010/main" val="3596399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6C6DD4-635F-4168-8A94-314D803D3ACF}"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A614A0-46A7-4047-BD89-13E54933683F}" type="slidenum">
              <a:rPr lang="en-IN" smtClean="0"/>
              <a:t>‹#›</a:t>
            </a:fld>
            <a:endParaRPr lang="en-IN"/>
          </a:p>
        </p:txBody>
      </p:sp>
    </p:spTree>
    <p:extLst>
      <p:ext uri="{BB962C8B-B14F-4D97-AF65-F5344CB8AC3E}">
        <p14:creationId xmlns:p14="http://schemas.microsoft.com/office/powerpoint/2010/main" val="2946189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6C6DD4-635F-4168-8A94-314D803D3ACF}" type="datetimeFigureOut">
              <a:rPr lang="en-IN" smtClean="0"/>
              <a:t>26-03-2024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DA614A0-46A7-4047-BD89-13E54933683F}" type="slidenum">
              <a:rPr lang="en-IN" smtClean="0"/>
              <a:t>‹#›</a:t>
            </a:fld>
            <a:endParaRPr lang="en-IN"/>
          </a:p>
        </p:txBody>
      </p:sp>
    </p:spTree>
    <p:extLst>
      <p:ext uri="{BB962C8B-B14F-4D97-AF65-F5344CB8AC3E}">
        <p14:creationId xmlns:p14="http://schemas.microsoft.com/office/powerpoint/2010/main" val="393661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6C6DD4-635F-4168-8A94-314D803D3ACF}" type="datetimeFigureOut">
              <a:rPr lang="en-IN" smtClean="0"/>
              <a:t>26-03-2024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DA614A0-46A7-4047-BD89-13E54933683F}" type="slidenum">
              <a:rPr lang="en-IN" smtClean="0"/>
              <a:t>‹#›</a:t>
            </a:fld>
            <a:endParaRPr lang="en-IN"/>
          </a:p>
        </p:txBody>
      </p:sp>
    </p:spTree>
    <p:extLst>
      <p:ext uri="{BB962C8B-B14F-4D97-AF65-F5344CB8AC3E}">
        <p14:creationId xmlns:p14="http://schemas.microsoft.com/office/powerpoint/2010/main" val="385710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6C6DD4-635F-4168-8A94-314D803D3ACF}" type="datetimeFigureOut">
              <a:rPr lang="en-IN" smtClean="0"/>
              <a:t>26-03-2024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DA614A0-46A7-4047-BD89-13E54933683F}" type="slidenum">
              <a:rPr lang="en-IN" smtClean="0"/>
              <a:t>‹#›</a:t>
            </a:fld>
            <a:endParaRPr lang="en-IN"/>
          </a:p>
        </p:txBody>
      </p:sp>
    </p:spTree>
    <p:extLst>
      <p:ext uri="{BB962C8B-B14F-4D97-AF65-F5344CB8AC3E}">
        <p14:creationId xmlns:p14="http://schemas.microsoft.com/office/powerpoint/2010/main" val="4047846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6C6DD4-635F-4168-8A94-314D803D3ACF}"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A614A0-46A7-4047-BD89-13E54933683F}" type="slidenum">
              <a:rPr lang="en-IN" smtClean="0"/>
              <a:t>‹#›</a:t>
            </a:fld>
            <a:endParaRPr lang="en-IN"/>
          </a:p>
        </p:txBody>
      </p:sp>
    </p:spTree>
    <p:extLst>
      <p:ext uri="{BB962C8B-B14F-4D97-AF65-F5344CB8AC3E}">
        <p14:creationId xmlns:p14="http://schemas.microsoft.com/office/powerpoint/2010/main" val="669324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A614A0-46A7-4047-BD89-13E54933683F}" type="slidenum">
              <a:rPr lang="en-IN" smtClean="0"/>
              <a:t>‹#›</a:t>
            </a:fld>
            <a:endParaRPr lang="en-IN"/>
          </a:p>
        </p:txBody>
      </p:sp>
      <p:sp>
        <p:nvSpPr>
          <p:cNvPr id="5" name="Date Placeholder 4"/>
          <p:cNvSpPr>
            <a:spLocks noGrp="1"/>
          </p:cNvSpPr>
          <p:nvPr>
            <p:ph type="dt" sz="half" idx="10"/>
          </p:nvPr>
        </p:nvSpPr>
        <p:spPr/>
        <p:txBody>
          <a:bodyPr/>
          <a:lstStyle/>
          <a:p>
            <a:fld id="{FC6C6DD4-635F-4168-8A94-314D803D3ACF}" type="datetimeFigureOut">
              <a:rPr lang="en-IN" smtClean="0"/>
              <a:t>26-03-2024</a:t>
            </a:fld>
            <a:endParaRPr lang="en-IN"/>
          </a:p>
        </p:txBody>
      </p:sp>
    </p:spTree>
    <p:extLst>
      <p:ext uri="{BB962C8B-B14F-4D97-AF65-F5344CB8AC3E}">
        <p14:creationId xmlns:p14="http://schemas.microsoft.com/office/powerpoint/2010/main" val="3024449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C6C6DD4-635F-4168-8A94-314D803D3ACF}" type="datetimeFigureOut">
              <a:rPr lang="en-IN" smtClean="0"/>
              <a:t>26-03-2024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DA614A0-46A7-4047-BD89-13E54933683F}" type="slidenum">
              <a:rPr lang="en-IN" smtClean="0"/>
              <a:t>‹#›</a:t>
            </a:fld>
            <a:endParaRPr lang="en-IN"/>
          </a:p>
        </p:txBody>
      </p:sp>
    </p:spTree>
    <p:extLst>
      <p:ext uri="{BB962C8B-B14F-4D97-AF65-F5344CB8AC3E}">
        <p14:creationId xmlns:p14="http://schemas.microsoft.com/office/powerpoint/2010/main" val="64556221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3B840-6CCB-044F-B35B-38C3AB214823}"/>
              </a:ext>
            </a:extLst>
          </p:cNvPr>
          <p:cNvSpPr>
            <a:spLocks noGrp="1"/>
          </p:cNvSpPr>
          <p:nvPr>
            <p:ph type="ctrTitle"/>
          </p:nvPr>
        </p:nvSpPr>
        <p:spPr>
          <a:xfrm>
            <a:off x="0" y="71120"/>
            <a:ext cx="6095999" cy="2164080"/>
          </a:xfrm>
        </p:spPr>
        <p:txBody>
          <a:bodyPr>
            <a:normAutofit/>
          </a:bodyPr>
          <a:lstStyle/>
          <a:p>
            <a:pPr algn="l"/>
            <a:r>
              <a:rPr lang="en-US" sz="6000" b="1" i="1" u="sng" dirty="0">
                <a:solidFill>
                  <a:schemeClr val="tx1"/>
                </a:solidFill>
                <a:latin typeface="Times New Roman" panose="02020603050405020304" pitchFamily="18" charset="0"/>
                <a:ea typeface="Yu Gothic UI Semibold" panose="020B0700000000000000" pitchFamily="34" charset="-128"/>
                <a:cs typeface="Times New Roman" panose="02020603050405020304" pitchFamily="18" charset="0"/>
              </a:rPr>
              <a:t>TCS – Stock Price Prediction</a:t>
            </a:r>
            <a:endParaRPr lang="en-IN" sz="6000" b="1" i="1" u="sng" dirty="0">
              <a:solidFill>
                <a:schemeClr val="tx1"/>
              </a:solidFill>
              <a:latin typeface="Times New Roman" panose="02020603050405020304" pitchFamily="18" charset="0"/>
              <a:ea typeface="Yu Gothic UI Semibold" panose="020B0700000000000000" pitchFamily="34" charset="-128"/>
              <a:cs typeface="Times New Roman" panose="02020603050405020304" pitchFamily="18" charset="0"/>
            </a:endParaRPr>
          </a:p>
        </p:txBody>
      </p:sp>
      <p:sp>
        <p:nvSpPr>
          <p:cNvPr id="3" name="Subtitle 2">
            <a:extLst>
              <a:ext uri="{FF2B5EF4-FFF2-40B4-BE49-F238E27FC236}">
                <a16:creationId xmlns:a16="http://schemas.microsoft.com/office/drawing/2014/main" id="{8543BE07-1D36-3F05-CADE-4007944EC9A4}"/>
              </a:ext>
            </a:extLst>
          </p:cNvPr>
          <p:cNvSpPr>
            <a:spLocks noGrp="1"/>
          </p:cNvSpPr>
          <p:nvPr>
            <p:ph type="subTitle" idx="1"/>
          </p:nvPr>
        </p:nvSpPr>
        <p:spPr>
          <a:xfrm>
            <a:off x="-1" y="2113301"/>
            <a:ext cx="5945080" cy="4673579"/>
          </a:xfrm>
        </p:spPr>
        <p:txBody>
          <a:bodyPr>
            <a:normAutofit/>
          </a:bodyPr>
          <a:lstStyle/>
          <a:p>
            <a:pPr algn="l"/>
            <a:endParaRPr lang="en-US" sz="2000" b="1" dirty="0">
              <a:solidFill>
                <a:schemeClr val="tx1"/>
              </a:solidFill>
              <a:latin typeface="Times New Roman" panose="02020603050405020304" pitchFamily="18" charset="0"/>
              <a:ea typeface="Yu Gothic UI Semibold" panose="020B0700000000000000" pitchFamily="34" charset="-128"/>
              <a:cs typeface="Times New Roman" panose="02020603050405020304" pitchFamily="18" charset="0"/>
            </a:endParaRPr>
          </a:p>
          <a:p>
            <a:pPr algn="l"/>
            <a:r>
              <a:rPr lang="en-US" sz="2000" b="1" dirty="0">
                <a:solidFill>
                  <a:schemeClr val="tx1"/>
                </a:solidFill>
                <a:latin typeface="Times New Roman" panose="02020603050405020304" pitchFamily="18" charset="0"/>
                <a:ea typeface="Yu Gothic UI Semibold" panose="020B0700000000000000" pitchFamily="34" charset="-128"/>
                <a:cs typeface="Times New Roman" panose="02020603050405020304" pitchFamily="18" charset="0"/>
              </a:rPr>
              <a:t>Presented By – Group 6</a:t>
            </a:r>
          </a:p>
          <a:p>
            <a:pPr marL="457200" indent="-457200" algn="l">
              <a:buFont typeface="+mj-lt"/>
              <a:buAutoNum type="arabicPeriod"/>
            </a:pPr>
            <a:r>
              <a:rPr lang="en-US" sz="2000" b="1" dirty="0">
                <a:solidFill>
                  <a:schemeClr val="tx2"/>
                </a:solidFill>
                <a:latin typeface="Times New Roman" panose="02020603050405020304" pitchFamily="18" charset="0"/>
                <a:ea typeface="Yu Gothic UI Semibold" panose="020B0700000000000000" pitchFamily="34" charset="-128"/>
                <a:cs typeface="Times New Roman" panose="02020603050405020304" pitchFamily="18" charset="0"/>
              </a:rPr>
              <a:t>Ayushman Dash</a:t>
            </a:r>
          </a:p>
          <a:p>
            <a:pPr marL="457200" indent="-457200" algn="l">
              <a:buFont typeface="+mj-lt"/>
              <a:buAutoNum type="arabicPeriod"/>
            </a:pPr>
            <a:r>
              <a:rPr lang="en-US" sz="2000" b="1" dirty="0">
                <a:solidFill>
                  <a:schemeClr val="tx2"/>
                </a:solidFill>
                <a:latin typeface="Times New Roman" panose="02020603050405020304" pitchFamily="18" charset="0"/>
                <a:ea typeface="Yu Gothic UI Semibold" panose="020B0700000000000000" pitchFamily="34" charset="-128"/>
                <a:cs typeface="Times New Roman" panose="02020603050405020304" pitchFamily="18" charset="0"/>
              </a:rPr>
              <a:t>Dhanashree Milind Kulkarni</a:t>
            </a:r>
          </a:p>
          <a:p>
            <a:pPr marL="457200" indent="-457200" algn="l">
              <a:buFont typeface="+mj-lt"/>
              <a:buAutoNum type="arabicPeriod"/>
            </a:pPr>
            <a:r>
              <a:rPr lang="en-US" sz="2000" b="1" dirty="0">
                <a:solidFill>
                  <a:schemeClr val="tx2"/>
                </a:solidFill>
                <a:latin typeface="Times New Roman" panose="02020603050405020304" pitchFamily="18" charset="0"/>
                <a:ea typeface="Yu Gothic UI Semibold" panose="020B0700000000000000" pitchFamily="34" charset="-128"/>
                <a:cs typeface="Times New Roman" panose="02020603050405020304" pitchFamily="18" charset="0"/>
              </a:rPr>
              <a:t>Nagesh N</a:t>
            </a:r>
          </a:p>
          <a:p>
            <a:pPr marL="457200" indent="-457200" algn="l">
              <a:buFont typeface="+mj-lt"/>
              <a:buAutoNum type="arabicPeriod"/>
            </a:pPr>
            <a:r>
              <a:rPr lang="en-US" sz="2000" b="1" dirty="0">
                <a:solidFill>
                  <a:schemeClr val="tx2"/>
                </a:solidFill>
                <a:latin typeface="Times New Roman" panose="02020603050405020304" pitchFamily="18" charset="0"/>
                <a:ea typeface="Yu Gothic UI Semibold" panose="020B0700000000000000" pitchFamily="34" charset="-128"/>
                <a:cs typeface="Times New Roman" panose="02020603050405020304" pitchFamily="18" charset="0"/>
              </a:rPr>
              <a:t>Rahul Kumar Yadav</a:t>
            </a:r>
          </a:p>
          <a:p>
            <a:pPr marL="457200" indent="-457200" algn="l">
              <a:buFont typeface="+mj-lt"/>
              <a:buAutoNum type="arabicPeriod"/>
            </a:pPr>
            <a:r>
              <a:rPr lang="en-US" sz="2000" b="1" dirty="0">
                <a:solidFill>
                  <a:schemeClr val="tx2"/>
                </a:solidFill>
                <a:latin typeface="Times New Roman" panose="02020603050405020304" pitchFamily="18" charset="0"/>
                <a:ea typeface="Yu Gothic UI Semibold" panose="020B0700000000000000" pitchFamily="34" charset="-128"/>
                <a:cs typeface="Times New Roman" panose="02020603050405020304" pitchFamily="18" charset="0"/>
              </a:rPr>
              <a:t>Rohan Sanjay Barse</a:t>
            </a:r>
          </a:p>
          <a:p>
            <a:pPr marL="457200" indent="-457200" algn="l">
              <a:buFont typeface="+mj-lt"/>
              <a:buAutoNum type="arabicPeriod"/>
            </a:pPr>
            <a:r>
              <a:rPr lang="en-US" sz="2000" b="1" dirty="0">
                <a:solidFill>
                  <a:schemeClr val="tx2"/>
                </a:solidFill>
                <a:latin typeface="Times New Roman" panose="02020603050405020304" pitchFamily="18" charset="0"/>
                <a:ea typeface="Yu Gothic UI Semibold" panose="020B0700000000000000" pitchFamily="34" charset="-128"/>
                <a:cs typeface="Times New Roman" panose="02020603050405020304" pitchFamily="18" charset="0"/>
              </a:rPr>
              <a:t>Yuvraj Sunil Devrukhkar</a:t>
            </a:r>
          </a:p>
          <a:p>
            <a:pPr marL="457200" indent="-457200" algn="l">
              <a:buFont typeface="+mj-lt"/>
              <a:buAutoNum type="arabicPeriod"/>
            </a:pPr>
            <a:r>
              <a:rPr lang="en-US" sz="2000" b="1" dirty="0">
                <a:solidFill>
                  <a:schemeClr val="tx2"/>
                </a:solidFill>
                <a:latin typeface="Times New Roman" panose="02020603050405020304" pitchFamily="18" charset="0"/>
                <a:ea typeface="Yu Gothic UI Semibold" panose="020B0700000000000000" pitchFamily="34" charset="-128"/>
                <a:cs typeface="Times New Roman" panose="02020603050405020304" pitchFamily="18" charset="0"/>
              </a:rPr>
              <a:t>Akshith P G </a:t>
            </a:r>
          </a:p>
          <a:p>
            <a:pPr algn="l"/>
            <a:r>
              <a:rPr lang="en-US" sz="2000" b="1" dirty="0">
                <a:solidFill>
                  <a:schemeClr val="tx2"/>
                </a:solidFill>
                <a:latin typeface="Times New Roman" panose="02020603050405020304" pitchFamily="18" charset="0"/>
                <a:ea typeface="Yu Gothic UI Semibold" panose="020B0700000000000000" pitchFamily="34" charset="-128"/>
                <a:cs typeface="Times New Roman" panose="02020603050405020304" pitchFamily="18" charset="0"/>
              </a:rPr>
              <a:t>                                             Mentor : Aishwarya Mate</a:t>
            </a:r>
          </a:p>
          <a:p>
            <a:pPr algn="l"/>
            <a:endParaRPr lang="en-US" sz="2000" b="1" dirty="0">
              <a:solidFill>
                <a:schemeClr val="tx1"/>
              </a:solidFill>
              <a:latin typeface="Times New Roman" panose="02020603050405020304" pitchFamily="18" charset="0"/>
              <a:ea typeface="Yu Gothic UI Semibold" panose="020B0700000000000000" pitchFamily="34" charset="-128"/>
              <a:cs typeface="Times New Roman" panose="02020603050405020304" pitchFamily="18" charset="0"/>
            </a:endParaRPr>
          </a:p>
          <a:p>
            <a:pPr algn="ctr"/>
            <a:endParaRPr lang="en-US" sz="2800" b="1" dirty="0">
              <a:solidFill>
                <a:schemeClr val="tx1"/>
              </a:solidFill>
              <a:latin typeface="Times New Roman" panose="02020603050405020304" pitchFamily="18" charset="0"/>
              <a:ea typeface="Yu Gothic UI Semibold" panose="020B0700000000000000" pitchFamily="34" charset="-128"/>
              <a:cs typeface="Times New Roman" panose="02020603050405020304" pitchFamily="18" charset="0"/>
            </a:endParaRPr>
          </a:p>
        </p:txBody>
      </p:sp>
      <p:pic>
        <p:nvPicPr>
          <p:cNvPr id="5" name="Picture 4">
            <a:extLst>
              <a:ext uri="{FF2B5EF4-FFF2-40B4-BE49-F238E27FC236}">
                <a16:creationId xmlns:a16="http://schemas.microsoft.com/office/drawing/2014/main" id="{BFD6A1C4-3D56-1EEE-2C40-44ADBE7319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0"/>
            <a:ext cx="6096000" cy="1849120"/>
          </a:xfrm>
          <a:prstGeom prst="rect">
            <a:avLst/>
          </a:prstGeom>
          <a:solidFill>
            <a:schemeClr val="tx2">
              <a:lumMod val="90000"/>
              <a:alpha val="90000"/>
            </a:schemeClr>
          </a:solidFill>
          <a:ln>
            <a:solidFill>
              <a:schemeClr val="tx1"/>
            </a:solidFill>
          </a:ln>
        </p:spPr>
      </p:pic>
      <p:pic>
        <p:nvPicPr>
          <p:cNvPr id="7" name="Picture 6">
            <a:extLst>
              <a:ext uri="{FF2B5EF4-FFF2-40B4-BE49-F238E27FC236}">
                <a16:creationId xmlns:a16="http://schemas.microsoft.com/office/drawing/2014/main" id="{98AB0C38-6960-0FC0-B924-9F35F7678D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849122"/>
            <a:ext cx="6096001" cy="5008878"/>
          </a:xfrm>
          <a:prstGeom prst="rect">
            <a:avLst/>
          </a:prstGeom>
          <a:ln>
            <a:solidFill>
              <a:schemeClr val="tx1"/>
            </a:solidFill>
          </a:ln>
        </p:spPr>
      </p:pic>
    </p:spTree>
    <p:extLst>
      <p:ext uri="{BB962C8B-B14F-4D97-AF65-F5344CB8AC3E}">
        <p14:creationId xmlns:p14="http://schemas.microsoft.com/office/powerpoint/2010/main" val="1656110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56CB8-73AB-841D-0E04-B8E3960F2E9A}"/>
              </a:ext>
            </a:extLst>
          </p:cNvPr>
          <p:cNvSpPr>
            <a:spLocks noGrp="1"/>
          </p:cNvSpPr>
          <p:nvPr>
            <p:ph type="title"/>
          </p:nvPr>
        </p:nvSpPr>
        <p:spPr>
          <a:xfrm>
            <a:off x="0" y="0"/>
            <a:ext cx="12192000" cy="711200"/>
          </a:xfrm>
        </p:spPr>
        <p:txBody>
          <a:bodyPr>
            <a:normAutofit/>
          </a:bodyPr>
          <a:lstStyle/>
          <a:p>
            <a:pPr algn="ctr"/>
            <a:r>
              <a:rPr lang="en-US" sz="3200" b="1" u="sng" dirty="0">
                <a:solidFill>
                  <a:schemeClr val="tx1"/>
                </a:solidFill>
                <a:latin typeface="Times New Roman" panose="02020603050405020304" pitchFamily="18" charset="0"/>
                <a:ea typeface="Yu Gothic UI Semibold" panose="020B0700000000000000" pitchFamily="34" charset="-128"/>
                <a:cs typeface="Times New Roman" panose="02020603050405020304" pitchFamily="18" charset="0"/>
              </a:rPr>
              <a:t>5. Data Visualization</a:t>
            </a:r>
            <a:endParaRPr lang="en-IN" sz="3200" b="1" u="sng" dirty="0">
              <a:solidFill>
                <a:schemeClr val="tx1"/>
              </a:solidFill>
              <a:latin typeface="Times New Roman" panose="02020603050405020304" pitchFamily="18" charset="0"/>
              <a:ea typeface="Yu Gothic UI Semibold" panose="020B0700000000000000" pitchFamily="34" charset="-128"/>
              <a:cs typeface="Times New Roman" panose="02020603050405020304" pitchFamily="18" charset="0"/>
            </a:endParaRPr>
          </a:p>
        </p:txBody>
      </p:sp>
      <p:sp>
        <p:nvSpPr>
          <p:cNvPr id="12" name="TextBox 11">
            <a:extLst>
              <a:ext uri="{FF2B5EF4-FFF2-40B4-BE49-F238E27FC236}">
                <a16:creationId xmlns:a16="http://schemas.microsoft.com/office/drawing/2014/main" id="{DBAB9267-9418-E565-0E74-B688A0AC85D2}"/>
              </a:ext>
            </a:extLst>
          </p:cNvPr>
          <p:cNvSpPr txBox="1"/>
          <p:nvPr/>
        </p:nvSpPr>
        <p:spPr>
          <a:xfrm>
            <a:off x="237744" y="711200"/>
            <a:ext cx="11710416" cy="6186309"/>
          </a:xfrm>
          <a:prstGeom prst="rect">
            <a:avLst/>
          </a:prstGeom>
          <a:noFill/>
        </p:spPr>
        <p:txBody>
          <a:bodyPr wrap="square">
            <a:spAutoFit/>
          </a:bodyPr>
          <a:lstStyle/>
          <a:p>
            <a:pPr algn="l"/>
            <a:r>
              <a:rPr lang="en-US" sz="2000" b="0" i="0" dirty="0">
                <a:solidFill>
                  <a:srgbClr val="0D0D0D"/>
                </a:solidFill>
                <a:effectLst/>
                <a:latin typeface="Times New Roman" panose="02020603050405020304" pitchFamily="18" charset="0"/>
                <a:cs typeface="Times New Roman" panose="02020603050405020304" pitchFamily="18" charset="0"/>
              </a:rPr>
              <a:t>For data visualization of the TCS dataset, </a:t>
            </a:r>
            <a:r>
              <a:rPr lang="en-US" sz="2000" dirty="0">
                <a:solidFill>
                  <a:srgbClr val="0D0D0D"/>
                </a:solidFill>
                <a:latin typeface="Times New Roman" panose="02020603050405020304" pitchFamily="18" charset="0"/>
                <a:cs typeface="Times New Roman" panose="02020603050405020304" pitchFamily="18" charset="0"/>
              </a:rPr>
              <a:t>we have </a:t>
            </a:r>
            <a:r>
              <a:rPr lang="en-US" sz="2000" b="0" i="0" dirty="0">
                <a:solidFill>
                  <a:srgbClr val="0D0D0D"/>
                </a:solidFill>
                <a:effectLst/>
                <a:latin typeface="Times New Roman" panose="02020603050405020304" pitchFamily="18" charset="0"/>
                <a:cs typeface="Times New Roman" panose="02020603050405020304" pitchFamily="18" charset="0"/>
              </a:rPr>
              <a:t>used various Python libraries such as Matplotlib, Seaborn, and Plotly. Here are some common types of visualizations you can create:</a:t>
            </a:r>
          </a:p>
          <a:p>
            <a:pPr algn="l"/>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sz="2000" b="1" i="0" dirty="0">
                <a:solidFill>
                  <a:srgbClr val="0D0D0D"/>
                </a:solidFill>
                <a:effectLst/>
                <a:latin typeface="Times New Roman" panose="02020603050405020304" pitchFamily="18" charset="0"/>
                <a:cs typeface="Times New Roman" panose="02020603050405020304" pitchFamily="18" charset="0"/>
              </a:rPr>
              <a:t> Line Plot:</a:t>
            </a:r>
            <a:r>
              <a:rPr lang="en-US" sz="2000" b="0" i="0" dirty="0">
                <a:solidFill>
                  <a:srgbClr val="0D0D0D"/>
                </a:solidFill>
                <a:effectLst/>
                <a:latin typeface="Times New Roman" panose="02020603050405020304" pitchFamily="18" charset="0"/>
                <a:cs typeface="Times New Roman" panose="02020603050405020304" pitchFamily="18" charset="0"/>
              </a:rPr>
              <a:t> Show the trend of TCS stock prices over time.</a:t>
            </a:r>
          </a:p>
          <a:p>
            <a:pPr marL="342900" indent="-342900" algn="l">
              <a:buFont typeface="Wingdings" panose="05000000000000000000" pitchFamily="2" charset="2"/>
              <a:buChar char="Ø"/>
            </a:pPr>
            <a:endParaRPr lang="en-US" sz="2000" dirty="0">
              <a:solidFill>
                <a:srgbClr val="0D0D0D"/>
              </a:solidFill>
              <a:latin typeface="Times New Roman" panose="02020603050405020304" pitchFamily="18" charset="0"/>
              <a:cs typeface="Times New Roman" panose="02020603050405020304" pitchFamily="18" charset="0"/>
            </a:endParaRPr>
          </a:p>
          <a:p>
            <a:pPr algn="l"/>
            <a:endParaRPr lang="en-US" sz="2000" b="0" i="0" dirty="0">
              <a:solidFill>
                <a:srgbClr val="0D0D0D"/>
              </a:solidFill>
              <a:effectLst/>
              <a:latin typeface="Times New Roman" panose="02020603050405020304" pitchFamily="18" charset="0"/>
              <a:cs typeface="Times New Roman" panose="02020603050405020304" pitchFamily="18" charset="0"/>
            </a:endParaRPr>
          </a:p>
          <a:p>
            <a:pPr algn="l"/>
            <a:endParaRPr lang="en-US" sz="2000" dirty="0">
              <a:solidFill>
                <a:srgbClr val="0D0D0D"/>
              </a:solidFill>
              <a:latin typeface="Times New Roman" panose="02020603050405020304" pitchFamily="18" charset="0"/>
              <a:cs typeface="Times New Roman" panose="02020603050405020304" pitchFamily="18" charset="0"/>
            </a:endParaRPr>
          </a:p>
          <a:p>
            <a:pPr algn="l"/>
            <a:endParaRPr lang="en-US" sz="2000" b="0" i="0" dirty="0">
              <a:solidFill>
                <a:srgbClr val="0D0D0D"/>
              </a:solidFill>
              <a:effectLst/>
              <a:latin typeface="Times New Roman" panose="02020603050405020304" pitchFamily="18" charset="0"/>
              <a:cs typeface="Times New Roman" panose="02020603050405020304" pitchFamily="18" charset="0"/>
            </a:endParaRPr>
          </a:p>
          <a:p>
            <a:pPr algn="l"/>
            <a:endParaRPr lang="en-US" sz="2000" dirty="0">
              <a:solidFill>
                <a:srgbClr val="0D0D0D"/>
              </a:solidFill>
              <a:latin typeface="Times New Roman" panose="02020603050405020304" pitchFamily="18" charset="0"/>
              <a:cs typeface="Times New Roman" panose="02020603050405020304" pitchFamily="18" charset="0"/>
            </a:endParaRPr>
          </a:p>
          <a:p>
            <a:pPr algn="l"/>
            <a:endParaRPr lang="en-US" sz="2000" b="0" i="0" dirty="0">
              <a:solidFill>
                <a:srgbClr val="0D0D0D"/>
              </a:solidFill>
              <a:effectLst/>
              <a:latin typeface="Times New Roman" panose="02020603050405020304" pitchFamily="18" charset="0"/>
              <a:cs typeface="Times New Roman" panose="02020603050405020304" pitchFamily="18" charset="0"/>
            </a:endParaRPr>
          </a:p>
          <a:p>
            <a:pPr algn="l"/>
            <a:endParaRPr lang="en-US" sz="2000" dirty="0">
              <a:solidFill>
                <a:srgbClr val="0D0D0D"/>
              </a:solidFill>
              <a:latin typeface="Times New Roman" panose="02020603050405020304" pitchFamily="18" charset="0"/>
              <a:cs typeface="Times New Roman" panose="02020603050405020304" pitchFamily="18" charset="0"/>
            </a:endParaRPr>
          </a:p>
          <a:p>
            <a:pPr algn="l"/>
            <a:endParaRPr lang="en-US" sz="2000" b="0" i="0" dirty="0">
              <a:solidFill>
                <a:srgbClr val="0D0D0D"/>
              </a:solidFill>
              <a:effectLst/>
              <a:latin typeface="Times New Roman" panose="02020603050405020304" pitchFamily="18" charset="0"/>
              <a:cs typeface="Times New Roman" panose="02020603050405020304" pitchFamily="18" charset="0"/>
            </a:endParaRPr>
          </a:p>
          <a:p>
            <a:pPr algn="l"/>
            <a:endParaRPr lang="en-US" sz="2000" dirty="0">
              <a:solidFill>
                <a:srgbClr val="0D0D0D"/>
              </a:solidFill>
              <a:latin typeface="Times New Roman" panose="02020603050405020304" pitchFamily="18" charset="0"/>
              <a:cs typeface="Times New Roman" panose="02020603050405020304" pitchFamily="18" charset="0"/>
            </a:endParaRPr>
          </a:p>
          <a:p>
            <a:pPr algn="l"/>
            <a:endParaRPr lang="en-US" sz="2000" b="0" i="0" dirty="0">
              <a:solidFill>
                <a:srgbClr val="0D0D0D"/>
              </a:solidFill>
              <a:effectLst/>
              <a:latin typeface="Times New Roman" panose="02020603050405020304" pitchFamily="18" charset="0"/>
              <a:cs typeface="Times New Roman" panose="02020603050405020304" pitchFamily="18" charset="0"/>
            </a:endParaRPr>
          </a:p>
          <a:p>
            <a:pPr algn="l"/>
            <a:endParaRPr lang="en-US" sz="2000" dirty="0">
              <a:solidFill>
                <a:srgbClr val="0D0D0D"/>
              </a:solidFill>
              <a:latin typeface="Times New Roman" panose="02020603050405020304" pitchFamily="18" charset="0"/>
              <a:cs typeface="Times New Roman" panose="02020603050405020304" pitchFamily="18" charset="0"/>
            </a:endParaRPr>
          </a:p>
          <a:p>
            <a:pPr algn="l"/>
            <a:endParaRPr lang="en-US" sz="2000" b="0" i="0" dirty="0">
              <a:solidFill>
                <a:srgbClr val="0D0D0D"/>
              </a:solidFill>
              <a:effectLst/>
              <a:latin typeface="Times New Roman" panose="02020603050405020304" pitchFamily="18" charset="0"/>
              <a:cs typeface="Times New Roman" panose="02020603050405020304" pitchFamily="18" charset="0"/>
            </a:endParaRPr>
          </a:p>
          <a:p>
            <a:pPr algn="l"/>
            <a:endParaRPr lang="en-US" sz="2000" b="0" i="0" dirty="0">
              <a:solidFill>
                <a:srgbClr val="0D0D0D"/>
              </a:solidFill>
              <a:effectLst/>
              <a:latin typeface="Times New Roman" panose="02020603050405020304" pitchFamily="18" charset="0"/>
              <a:cs typeface="Times New Roman" panose="02020603050405020304" pitchFamily="18" charset="0"/>
            </a:endParaRPr>
          </a:p>
          <a:p>
            <a:pPr algn="l"/>
            <a:endParaRPr lang="en-US" sz="2000" b="0" i="0" dirty="0">
              <a:solidFill>
                <a:srgbClr val="0D0D0D"/>
              </a:solidFill>
              <a:effectLst/>
              <a:latin typeface="Times New Roman" panose="02020603050405020304" pitchFamily="18" charset="0"/>
              <a:cs typeface="Times New Roman" panose="02020603050405020304" pitchFamily="18" charset="0"/>
            </a:endParaRPr>
          </a:p>
          <a:p>
            <a:pPr algn="l"/>
            <a:endParaRPr lang="en-US" dirty="0">
              <a:solidFill>
                <a:srgbClr val="0D0D0D"/>
              </a:solidFill>
              <a:latin typeface="Söhne"/>
            </a:endParaRPr>
          </a:p>
          <a:p>
            <a:pPr algn="l"/>
            <a:endParaRPr lang="en-US" b="0" i="0" dirty="0">
              <a:solidFill>
                <a:srgbClr val="0D0D0D"/>
              </a:solidFill>
              <a:effectLst/>
              <a:latin typeface="Söhne"/>
            </a:endParaRPr>
          </a:p>
        </p:txBody>
      </p:sp>
      <p:pic>
        <p:nvPicPr>
          <p:cNvPr id="3" name="Picture 2">
            <a:extLst>
              <a:ext uri="{FF2B5EF4-FFF2-40B4-BE49-F238E27FC236}">
                <a16:creationId xmlns:a16="http://schemas.microsoft.com/office/drawing/2014/main" id="{72012D19-E6D5-4A63-316C-04B72AB0BCAF}"/>
              </a:ext>
            </a:extLst>
          </p:cNvPr>
          <p:cNvPicPr>
            <a:picLocks noChangeAspect="1"/>
          </p:cNvPicPr>
          <p:nvPr/>
        </p:nvPicPr>
        <p:blipFill>
          <a:blip r:embed="rId2"/>
          <a:stretch>
            <a:fillRect/>
          </a:stretch>
        </p:blipFill>
        <p:spPr>
          <a:xfrm>
            <a:off x="1085088" y="2141661"/>
            <a:ext cx="7997951" cy="4149411"/>
          </a:xfrm>
          <a:prstGeom prst="rect">
            <a:avLst/>
          </a:prstGeom>
        </p:spPr>
      </p:pic>
    </p:spTree>
    <p:extLst>
      <p:ext uri="{BB962C8B-B14F-4D97-AF65-F5344CB8AC3E}">
        <p14:creationId xmlns:p14="http://schemas.microsoft.com/office/powerpoint/2010/main" val="774029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D88E0D-E87E-AEBA-02AE-B4FD3432F100}"/>
              </a:ext>
            </a:extLst>
          </p:cNvPr>
          <p:cNvSpPr>
            <a:spLocks noGrp="1"/>
          </p:cNvSpPr>
          <p:nvPr>
            <p:ph idx="1"/>
          </p:nvPr>
        </p:nvSpPr>
        <p:spPr>
          <a:xfrm>
            <a:off x="329184" y="231649"/>
            <a:ext cx="8944818" cy="5809714"/>
          </a:xfrm>
        </p:spPr>
        <p:txBody>
          <a:bodyPr>
            <a:normAutofit/>
          </a:bodyPr>
          <a:lstStyle/>
          <a:p>
            <a:pPr marL="342900" indent="-342900" algn="l">
              <a:buFont typeface="Wingdings" panose="05000000000000000000" pitchFamily="2" charset="2"/>
              <a:buChar char="Ø"/>
            </a:pPr>
            <a:r>
              <a:rPr lang="en-US" sz="1800" b="1" i="0" dirty="0">
                <a:solidFill>
                  <a:srgbClr val="0D0D0D"/>
                </a:solidFill>
                <a:effectLst/>
                <a:latin typeface="Times New Roman" panose="02020603050405020304" pitchFamily="18" charset="0"/>
                <a:cs typeface="Times New Roman" panose="02020603050405020304" pitchFamily="18" charset="0"/>
              </a:rPr>
              <a:t>Box Plot:</a:t>
            </a:r>
            <a:r>
              <a:rPr lang="en-US" sz="1800" b="0" i="0" dirty="0">
                <a:solidFill>
                  <a:srgbClr val="0D0D0D"/>
                </a:solidFill>
                <a:effectLst/>
                <a:latin typeface="Times New Roman" panose="02020603050405020304" pitchFamily="18" charset="0"/>
                <a:cs typeface="Times New Roman" panose="02020603050405020304" pitchFamily="18" charset="0"/>
              </a:rPr>
              <a:t> Visualize the distribution of TCS stock prices, highlighting the median, quartiles, and outliers.</a:t>
            </a:r>
          </a:p>
          <a:p>
            <a:pPr marL="342900" indent="-342900" algn="l">
              <a:buFont typeface="Wingdings" panose="05000000000000000000" pitchFamily="2" charset="2"/>
              <a:buChar char="Ø"/>
            </a:pPr>
            <a:endParaRPr lang="en-US" sz="1800" dirty="0">
              <a:solidFill>
                <a:srgbClr val="0D0D0D"/>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US" dirty="0">
              <a:solidFill>
                <a:srgbClr val="0D0D0D"/>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US" sz="1800" dirty="0">
              <a:solidFill>
                <a:srgbClr val="0D0D0D"/>
              </a:solidFill>
              <a:latin typeface="Times New Roman" panose="02020603050405020304" pitchFamily="18" charset="0"/>
              <a:cs typeface="Times New Roman" panose="02020603050405020304" pitchFamily="18" charset="0"/>
            </a:endParaRPr>
          </a:p>
          <a:p>
            <a:pPr marL="0" indent="0" algn="l">
              <a:buNone/>
            </a:pPr>
            <a:endParaRPr lang="en-US" dirty="0">
              <a:solidFill>
                <a:srgbClr val="0D0D0D"/>
              </a:solidFill>
              <a:latin typeface="Times New Roman" panose="02020603050405020304" pitchFamily="18" charset="0"/>
              <a:cs typeface="Times New Roman" panose="02020603050405020304" pitchFamily="18" charset="0"/>
            </a:endParaRPr>
          </a:p>
          <a:p>
            <a:pPr marL="0" indent="0" algn="l">
              <a:buNone/>
            </a:pPr>
            <a:endParaRPr lang="en-US" sz="1800" dirty="0">
              <a:solidFill>
                <a:srgbClr val="0D0D0D"/>
              </a:solidFill>
              <a:latin typeface="Times New Roman" panose="02020603050405020304" pitchFamily="18" charset="0"/>
              <a:cs typeface="Times New Roman" panose="02020603050405020304" pitchFamily="18" charset="0"/>
            </a:endParaRPr>
          </a:p>
          <a:p>
            <a:pPr marL="0" indent="0" algn="l">
              <a:buNone/>
            </a:pPr>
            <a:endParaRPr lang="en-US" sz="1800" dirty="0">
              <a:solidFill>
                <a:srgbClr val="0D0D0D"/>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sz="1800" b="1" i="0" dirty="0">
                <a:solidFill>
                  <a:srgbClr val="0D0D0D"/>
                </a:solidFill>
                <a:effectLst/>
                <a:latin typeface="Times New Roman" panose="02020603050405020304" pitchFamily="18" charset="0"/>
                <a:cs typeface="Times New Roman" panose="02020603050405020304" pitchFamily="18" charset="0"/>
              </a:rPr>
              <a:t> Heatmap:</a:t>
            </a:r>
            <a:r>
              <a:rPr lang="en-US" sz="1800" b="0" i="0" dirty="0">
                <a:solidFill>
                  <a:srgbClr val="0D0D0D"/>
                </a:solidFill>
                <a:effectLst/>
                <a:latin typeface="Times New Roman" panose="02020603050405020304" pitchFamily="18" charset="0"/>
                <a:cs typeface="Times New Roman" panose="02020603050405020304" pitchFamily="18" charset="0"/>
              </a:rPr>
              <a:t> Show the correlation matrix of TCS stock price and volume data</a:t>
            </a:r>
          </a:p>
          <a:p>
            <a:pPr marL="342900" indent="-342900" algn="l">
              <a:buFont typeface="Wingdings" panose="05000000000000000000" pitchFamily="2" charset="2"/>
              <a:buChar char="Ø"/>
            </a:pPr>
            <a:endParaRPr lang="en-US" sz="1800" dirty="0">
              <a:solidFill>
                <a:srgbClr val="0D0D0D"/>
              </a:solidFill>
              <a:latin typeface="Times New Roman" panose="02020603050405020304" pitchFamily="18"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1EAD41B6-DB72-C885-74D1-9A626DE26B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6272" y="620807"/>
            <a:ext cx="5250642" cy="2524957"/>
          </a:xfrm>
          <a:prstGeom prst="rect">
            <a:avLst/>
          </a:prstGeom>
        </p:spPr>
      </p:pic>
      <p:pic>
        <p:nvPicPr>
          <p:cNvPr id="7" name="Picture 6">
            <a:extLst>
              <a:ext uri="{FF2B5EF4-FFF2-40B4-BE49-F238E27FC236}">
                <a16:creationId xmlns:a16="http://schemas.microsoft.com/office/drawing/2014/main" id="{FC86853F-4F05-B381-D982-6E7826EF84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0448" y="3730751"/>
            <a:ext cx="5737868" cy="2895599"/>
          </a:xfrm>
          <a:prstGeom prst="rect">
            <a:avLst/>
          </a:prstGeom>
        </p:spPr>
      </p:pic>
    </p:spTree>
    <p:extLst>
      <p:ext uri="{BB962C8B-B14F-4D97-AF65-F5344CB8AC3E}">
        <p14:creationId xmlns:p14="http://schemas.microsoft.com/office/powerpoint/2010/main" val="752534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B6AE56-EF3A-AD7D-9EF6-2BCE3CB6881A}"/>
              </a:ext>
            </a:extLst>
          </p:cNvPr>
          <p:cNvSpPr>
            <a:spLocks noGrp="1"/>
          </p:cNvSpPr>
          <p:nvPr>
            <p:ph idx="1"/>
          </p:nvPr>
        </p:nvSpPr>
        <p:spPr>
          <a:xfrm>
            <a:off x="677334" y="414528"/>
            <a:ext cx="11197674" cy="6352031"/>
          </a:xfrm>
        </p:spPr>
        <p:txBody>
          <a:bodyPr/>
          <a:lstStyle/>
          <a:p>
            <a:pPr marL="342900" indent="-342900" algn="l">
              <a:buFont typeface="Wingdings" panose="05000000000000000000" pitchFamily="2" charset="2"/>
              <a:buChar char="Ø"/>
            </a:pPr>
            <a:r>
              <a:rPr lang="en-US" sz="1800" b="1" i="0" dirty="0">
                <a:solidFill>
                  <a:srgbClr val="0D0D0D"/>
                </a:solidFill>
                <a:effectLst/>
                <a:latin typeface="Times New Roman" panose="02020603050405020304" pitchFamily="18" charset="0"/>
                <a:cs typeface="Times New Roman" panose="02020603050405020304" pitchFamily="18" charset="0"/>
              </a:rPr>
              <a:t>Lag Plot: </a:t>
            </a:r>
            <a:r>
              <a:rPr lang="en-US" sz="1800" i="0" dirty="0">
                <a:solidFill>
                  <a:srgbClr val="0D0D0D"/>
                </a:solidFill>
                <a:effectLst/>
                <a:latin typeface="Times New Roman" panose="02020603050405020304" pitchFamily="18" charset="0"/>
                <a:cs typeface="Times New Roman" panose="02020603050405020304" pitchFamily="18" charset="0"/>
              </a:rPr>
              <a:t>Shows the specific </a:t>
            </a:r>
            <a:r>
              <a:rPr lang="en-US" sz="1800" dirty="0">
                <a:solidFill>
                  <a:srgbClr val="0D0D0D"/>
                </a:solidFill>
                <a:latin typeface="Times New Roman" panose="02020603050405020304" pitchFamily="18" charset="0"/>
                <a:cs typeface="Times New Roman" panose="02020603050405020304" pitchFamily="18" charset="0"/>
              </a:rPr>
              <a:t>trend indicate that each data point is strongly correlated  with its lagged values.</a:t>
            </a:r>
            <a:endParaRPr lang="en-US" dirty="0">
              <a:solidFill>
                <a:srgbClr val="0D0D0D"/>
              </a:solidFill>
              <a:latin typeface="Söhne"/>
            </a:endParaRPr>
          </a:p>
          <a:p>
            <a:pPr marL="0" indent="0" algn="l">
              <a:buNone/>
            </a:pPr>
            <a:endParaRPr lang="en-US" sz="1800" dirty="0">
              <a:solidFill>
                <a:srgbClr val="0D0D0D"/>
              </a:solidFill>
              <a:latin typeface="Söhne"/>
            </a:endParaRPr>
          </a:p>
          <a:p>
            <a:pPr marL="0" indent="0" algn="l">
              <a:buNone/>
            </a:pPr>
            <a:endParaRPr lang="en-US" dirty="0">
              <a:solidFill>
                <a:srgbClr val="0D0D0D"/>
              </a:solidFill>
              <a:latin typeface="Söhne"/>
            </a:endParaRPr>
          </a:p>
          <a:p>
            <a:pPr marL="0" indent="0" algn="l">
              <a:buNone/>
            </a:pPr>
            <a:endParaRPr lang="en-US" sz="1800" dirty="0">
              <a:solidFill>
                <a:srgbClr val="0D0D0D"/>
              </a:solidFill>
              <a:latin typeface="Söhne"/>
            </a:endParaRPr>
          </a:p>
          <a:p>
            <a:pPr marL="0" indent="0" algn="l">
              <a:buNone/>
            </a:pPr>
            <a:endParaRPr lang="en-US" sz="1800" dirty="0">
              <a:solidFill>
                <a:srgbClr val="0D0D0D"/>
              </a:solidFill>
              <a:latin typeface="Söhne"/>
            </a:endParaRPr>
          </a:p>
          <a:p>
            <a:pPr marL="0" indent="0" algn="l">
              <a:buNone/>
            </a:pPr>
            <a:endParaRPr lang="en-US" dirty="0">
              <a:solidFill>
                <a:srgbClr val="0D0D0D"/>
              </a:solidFill>
              <a:latin typeface="Söhne"/>
            </a:endParaRPr>
          </a:p>
          <a:p>
            <a:pPr marL="0" indent="0" algn="l">
              <a:buNone/>
            </a:pPr>
            <a:endParaRPr lang="en-US" sz="1800" dirty="0">
              <a:solidFill>
                <a:srgbClr val="0D0D0D"/>
              </a:solidFill>
              <a:latin typeface="Söhne"/>
            </a:endParaRPr>
          </a:p>
          <a:p>
            <a:pPr marL="342900" indent="-342900">
              <a:buFont typeface="Wingdings" panose="05000000000000000000" pitchFamily="2" charset="2"/>
              <a:buChar char="Ø"/>
            </a:pPr>
            <a:r>
              <a:rPr lang="en-US" sz="1800" b="1" dirty="0">
                <a:solidFill>
                  <a:srgbClr val="0D0D0D"/>
                </a:solidFill>
                <a:latin typeface="Times New Roman" panose="02020603050405020304" pitchFamily="18" charset="0"/>
                <a:cs typeface="Times New Roman" panose="02020603050405020304" pitchFamily="18" charset="0"/>
              </a:rPr>
              <a:t> ACF &amp; PACF: </a:t>
            </a:r>
            <a:r>
              <a:rPr lang="en-US" sz="1800" i="0" dirty="0">
                <a:solidFill>
                  <a:srgbClr val="000000"/>
                </a:solidFill>
                <a:effectLst/>
                <a:latin typeface="Times New Roman" panose="02020603050405020304" pitchFamily="18" charset="0"/>
                <a:ea typeface="Yu Gothic UI Semibold" panose="020B0700000000000000" pitchFamily="34" charset="-128"/>
                <a:cs typeface="Times New Roman" panose="02020603050405020304" pitchFamily="18" charset="0"/>
              </a:rPr>
              <a:t>The pattern in the autocorrelation plot suggests positive autocorrelation at small lag values which decreases as lag value increases. For the partial autocorrelation plot it suggests the suitability of an autoregressive model with a lag order of 2 </a:t>
            </a:r>
            <a:endParaRPr lang="en-US" sz="1800" dirty="0">
              <a:solidFill>
                <a:srgbClr val="0D0D0D"/>
              </a:solidFill>
              <a:latin typeface="Times New Roman" panose="02020603050405020304" pitchFamily="18"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B5442E3B-BB3A-9C42-2F70-49E4F20E22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7568" y="4157472"/>
            <a:ext cx="8107679" cy="2609087"/>
          </a:xfrm>
          <a:prstGeom prst="rect">
            <a:avLst/>
          </a:prstGeom>
        </p:spPr>
      </p:pic>
      <p:pic>
        <p:nvPicPr>
          <p:cNvPr id="6" name="Picture 5">
            <a:extLst>
              <a:ext uri="{FF2B5EF4-FFF2-40B4-BE49-F238E27FC236}">
                <a16:creationId xmlns:a16="http://schemas.microsoft.com/office/drawing/2014/main" id="{CF93AA30-3D9D-6605-9C3C-14797B5184B9}"/>
              </a:ext>
            </a:extLst>
          </p:cNvPr>
          <p:cNvPicPr>
            <a:picLocks noChangeAspect="1"/>
          </p:cNvPicPr>
          <p:nvPr/>
        </p:nvPicPr>
        <p:blipFill>
          <a:blip r:embed="rId3"/>
          <a:stretch>
            <a:fillRect/>
          </a:stretch>
        </p:blipFill>
        <p:spPr>
          <a:xfrm>
            <a:off x="1877568" y="780288"/>
            <a:ext cx="8107679" cy="2474976"/>
          </a:xfrm>
          <a:prstGeom prst="rect">
            <a:avLst/>
          </a:prstGeom>
        </p:spPr>
      </p:pic>
    </p:spTree>
    <p:extLst>
      <p:ext uri="{BB962C8B-B14F-4D97-AF65-F5344CB8AC3E}">
        <p14:creationId xmlns:p14="http://schemas.microsoft.com/office/powerpoint/2010/main" val="1291530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87C26-552E-60A0-4F36-2E641E16EC4A}"/>
              </a:ext>
            </a:extLst>
          </p:cNvPr>
          <p:cNvSpPr>
            <a:spLocks noGrp="1"/>
          </p:cNvSpPr>
          <p:nvPr>
            <p:ph type="title"/>
          </p:nvPr>
        </p:nvSpPr>
        <p:spPr>
          <a:xfrm>
            <a:off x="162560" y="121920"/>
            <a:ext cx="11938000" cy="822960"/>
          </a:xfrm>
        </p:spPr>
        <p:txBody>
          <a:bodyPr>
            <a:normAutofit/>
          </a:bodyPr>
          <a:lstStyle/>
          <a:p>
            <a:pPr algn="ctr"/>
            <a:r>
              <a:rPr lang="en-US" sz="3200" b="1" u="sng" dirty="0">
                <a:solidFill>
                  <a:schemeClr val="tx1"/>
                </a:solidFill>
                <a:latin typeface="Times New Roman" panose="02020603050405020304" pitchFamily="18" charset="0"/>
                <a:ea typeface="Yu Gothic UI Semibold" panose="020B0700000000000000" pitchFamily="34" charset="-128"/>
                <a:cs typeface="Times New Roman" panose="02020603050405020304" pitchFamily="18" charset="0"/>
              </a:rPr>
              <a:t>6. Feature Extraction</a:t>
            </a:r>
            <a:endParaRPr lang="en-IN" sz="3200" b="1" u="sng" dirty="0">
              <a:solidFill>
                <a:schemeClr val="tx1"/>
              </a:solidFill>
              <a:latin typeface="Times New Roman" panose="02020603050405020304" pitchFamily="18" charset="0"/>
              <a:ea typeface="Yu Gothic UI Semibold" panose="020B0700000000000000" pitchFamily="34" charset="-128"/>
              <a:cs typeface="Times New Roman" panose="02020603050405020304" pitchFamily="18" charset="0"/>
            </a:endParaRPr>
          </a:p>
        </p:txBody>
      </p:sp>
      <p:sp>
        <p:nvSpPr>
          <p:cNvPr id="3" name="Content Placeholder 2">
            <a:extLst>
              <a:ext uri="{FF2B5EF4-FFF2-40B4-BE49-F238E27FC236}">
                <a16:creationId xmlns:a16="http://schemas.microsoft.com/office/drawing/2014/main" id="{22B0F7BF-4C22-DE15-ED76-AA5CC6E46475}"/>
              </a:ext>
            </a:extLst>
          </p:cNvPr>
          <p:cNvSpPr>
            <a:spLocks noGrp="1"/>
          </p:cNvSpPr>
          <p:nvPr>
            <p:ph idx="1"/>
          </p:nvPr>
        </p:nvSpPr>
        <p:spPr>
          <a:xfrm>
            <a:off x="162560" y="944880"/>
            <a:ext cx="11938000" cy="5791199"/>
          </a:xfrm>
        </p:spPr>
        <p:txBody>
          <a:bodyPr>
            <a:normAutofit/>
          </a:bodyPr>
          <a:lstStyle/>
          <a:p>
            <a:pPr marL="0" indent="0">
              <a:buNone/>
            </a:pPr>
            <a:r>
              <a:rPr lang="en-US" sz="2400" dirty="0">
                <a:solidFill>
                  <a:schemeClr val="tx1"/>
                </a:solidFill>
                <a:latin typeface="Times New Roman" panose="02020603050405020304" pitchFamily="18" charset="0"/>
                <a:ea typeface="Yu Gothic UI Semibold" panose="020B0700000000000000" pitchFamily="34" charset="-128"/>
                <a:cs typeface="Times New Roman" panose="02020603050405020304" pitchFamily="18" charset="0"/>
              </a:rPr>
              <a:t>Feature engineering involves extracting meaningful information from data by selecting, creating, or transforming features. This process enhances the performance of machine learning models by providing them with relevant and informative input variables.</a:t>
            </a:r>
            <a:endParaRPr lang="en-US" sz="2400" dirty="0">
              <a:latin typeface="Times New Roman" panose="02020603050405020304" pitchFamily="18" charset="0"/>
              <a:ea typeface="Yu Gothic UI Semibold" panose="020B0700000000000000" pitchFamily="34" charset="-128"/>
              <a:cs typeface="Times New Roman" panose="02020603050405020304" pitchFamily="18" charset="0"/>
            </a:endParaRPr>
          </a:p>
          <a:p>
            <a:pPr>
              <a:buFont typeface="Wingdings" panose="05000000000000000000" pitchFamily="2" charset="2"/>
              <a:buChar char="Ø"/>
            </a:pPr>
            <a:r>
              <a:rPr lang="en-US" sz="2400" b="1" i="0" dirty="0">
                <a:solidFill>
                  <a:srgbClr val="0D0D0D"/>
                </a:solidFill>
                <a:effectLst/>
                <a:latin typeface="Times New Roman" panose="02020603050405020304" pitchFamily="18" charset="0"/>
                <a:cs typeface="Times New Roman" panose="02020603050405020304" pitchFamily="18" charset="0"/>
              </a:rPr>
              <a:t>Date Features:</a:t>
            </a:r>
            <a:r>
              <a:rPr lang="en-US" sz="2400" b="0" i="0" dirty="0">
                <a:solidFill>
                  <a:srgbClr val="0D0D0D"/>
                </a:solidFill>
                <a:effectLst/>
                <a:latin typeface="Times New Roman" panose="02020603050405020304" pitchFamily="18" charset="0"/>
                <a:cs typeface="Times New Roman" panose="02020603050405020304" pitchFamily="18" charset="0"/>
              </a:rPr>
              <a:t> Extract features such as day of the week, month, quarter, and year from the date column, as these could capture potential seasonal or cyclical patterns</a:t>
            </a:r>
            <a:r>
              <a:rPr lang="en-US" sz="2400" b="0" i="0" dirty="0">
                <a:solidFill>
                  <a:srgbClr val="0D0D0D"/>
                </a:solidFill>
                <a:effectLst/>
                <a:latin typeface="Söhne"/>
              </a:rPr>
              <a:t>.</a:t>
            </a:r>
          </a:p>
          <a:p>
            <a:pPr>
              <a:buFont typeface="Wingdings" panose="05000000000000000000" pitchFamily="2" charset="2"/>
              <a:buChar char="Ø"/>
            </a:pPr>
            <a:r>
              <a:rPr lang="en-US" sz="2400" b="1" dirty="0">
                <a:latin typeface="Times New Roman" panose="02020603050405020304" pitchFamily="18" charset="0"/>
                <a:ea typeface="Yu Gothic UI Semibold" panose="020B0700000000000000" pitchFamily="34" charset="-128"/>
                <a:cs typeface="Times New Roman" panose="02020603050405020304" pitchFamily="18" charset="0"/>
              </a:rPr>
              <a:t>Lag Features: </a:t>
            </a:r>
            <a:r>
              <a:rPr lang="en-US" sz="2400" dirty="0">
                <a:latin typeface="Times New Roman" panose="02020603050405020304" pitchFamily="18" charset="0"/>
                <a:ea typeface="Yu Gothic UI Semibold" panose="020B0700000000000000" pitchFamily="34" charset="-128"/>
                <a:cs typeface="Times New Roman" panose="02020603050405020304" pitchFamily="18" charset="0"/>
              </a:rPr>
              <a:t>Create lag features by shifting the closing price by a certain number of time steps, which can capture autocorrelation in the data.</a:t>
            </a:r>
          </a:p>
          <a:p>
            <a:pPr>
              <a:buFont typeface="Wingdings" panose="05000000000000000000" pitchFamily="2" charset="2"/>
              <a:buChar char="Ø"/>
            </a:pPr>
            <a:r>
              <a:rPr lang="en-US" sz="2400" b="1" dirty="0">
                <a:latin typeface="Times New Roman" panose="02020603050405020304" pitchFamily="18" charset="0"/>
                <a:ea typeface="Yu Gothic UI Semibold" panose="020B0700000000000000" pitchFamily="34" charset="-128"/>
                <a:cs typeface="Times New Roman" panose="02020603050405020304" pitchFamily="18" charset="0"/>
              </a:rPr>
              <a:t>Price Change: </a:t>
            </a:r>
            <a:r>
              <a:rPr lang="en-US" sz="2400" dirty="0">
                <a:latin typeface="Times New Roman" panose="02020603050405020304" pitchFamily="18" charset="0"/>
                <a:ea typeface="Yu Gothic UI Semibold" panose="020B0700000000000000" pitchFamily="34" charset="-128"/>
                <a:cs typeface="Times New Roman" panose="02020603050405020304" pitchFamily="18" charset="0"/>
              </a:rPr>
              <a:t>Calculate the percentage change in the closing price from the previous day, which can capture volatility in the data.</a:t>
            </a:r>
          </a:p>
          <a:p>
            <a:pPr>
              <a:buFont typeface="Wingdings" panose="05000000000000000000" pitchFamily="2" charset="2"/>
              <a:buChar char="Ø"/>
            </a:pPr>
            <a:r>
              <a:rPr lang="en-US" sz="2400" b="1" i="0" dirty="0">
                <a:solidFill>
                  <a:srgbClr val="0D0D0D"/>
                </a:solidFill>
                <a:effectLst/>
                <a:latin typeface="Söhne"/>
              </a:rPr>
              <a:t>High-Low Spread:</a:t>
            </a:r>
            <a:r>
              <a:rPr lang="en-US" sz="2400" b="0" i="0" dirty="0">
                <a:solidFill>
                  <a:srgbClr val="0D0D0D"/>
                </a:solidFill>
                <a:effectLst/>
                <a:latin typeface="Söhne"/>
              </a:rPr>
              <a:t> Calculate the difference between the high and low prices, which can indicate price volatility.</a:t>
            </a:r>
            <a:endParaRPr lang="en-IN" sz="2400" dirty="0">
              <a:latin typeface="Times New Roman" panose="02020603050405020304" pitchFamily="18" charset="0"/>
              <a:ea typeface="Yu Gothic UI Semibold" panose="020B0700000000000000" pitchFamily="34" charset="-128"/>
              <a:cs typeface="Times New Roman" panose="02020603050405020304" pitchFamily="18" charset="0"/>
            </a:endParaRPr>
          </a:p>
        </p:txBody>
      </p:sp>
    </p:spTree>
    <p:extLst>
      <p:ext uri="{BB962C8B-B14F-4D97-AF65-F5344CB8AC3E}">
        <p14:creationId xmlns:p14="http://schemas.microsoft.com/office/powerpoint/2010/main" val="1243327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79434-24C4-6195-9DDA-177BADF4F425}"/>
              </a:ext>
            </a:extLst>
          </p:cNvPr>
          <p:cNvSpPr>
            <a:spLocks noGrp="1"/>
          </p:cNvSpPr>
          <p:nvPr>
            <p:ph type="title"/>
          </p:nvPr>
        </p:nvSpPr>
        <p:spPr>
          <a:xfrm>
            <a:off x="91440" y="0"/>
            <a:ext cx="11958320" cy="538480"/>
          </a:xfrm>
        </p:spPr>
        <p:txBody>
          <a:bodyPr>
            <a:noAutofit/>
          </a:bodyPr>
          <a:lstStyle/>
          <a:p>
            <a:pPr algn="ctr"/>
            <a:r>
              <a:rPr lang="en-US" sz="3200" b="1" u="sng" dirty="0">
                <a:solidFill>
                  <a:schemeClr val="tx1"/>
                </a:solidFill>
                <a:latin typeface="Times New Roman" panose="02020603050405020304" pitchFamily="18" charset="0"/>
                <a:ea typeface="Yu Gothic UI Semibold" panose="020B0700000000000000" pitchFamily="34" charset="-128"/>
                <a:cs typeface="Times New Roman" panose="02020603050405020304" pitchFamily="18" charset="0"/>
              </a:rPr>
              <a:t>7. Model Building and Evaluation</a:t>
            </a:r>
            <a:endParaRPr lang="en-IN" sz="3200" b="1" u="sng" dirty="0">
              <a:solidFill>
                <a:schemeClr val="tx1"/>
              </a:solidFill>
              <a:latin typeface="Times New Roman" panose="02020603050405020304" pitchFamily="18" charset="0"/>
              <a:ea typeface="Yu Gothic UI Semibold" panose="020B0700000000000000" pitchFamily="34" charset="-128"/>
              <a:cs typeface="Times New Roman" panose="02020603050405020304" pitchFamily="18" charset="0"/>
            </a:endParaRPr>
          </a:p>
        </p:txBody>
      </p:sp>
      <p:sp>
        <p:nvSpPr>
          <p:cNvPr id="6" name="Content Placeholder 5">
            <a:extLst>
              <a:ext uri="{FF2B5EF4-FFF2-40B4-BE49-F238E27FC236}">
                <a16:creationId xmlns:a16="http://schemas.microsoft.com/office/drawing/2014/main" id="{B71C96E6-B329-44AE-F838-B629E1F5EF45}"/>
              </a:ext>
            </a:extLst>
          </p:cNvPr>
          <p:cNvSpPr>
            <a:spLocks noGrp="1"/>
          </p:cNvSpPr>
          <p:nvPr>
            <p:ph idx="1"/>
          </p:nvPr>
        </p:nvSpPr>
        <p:spPr>
          <a:xfrm>
            <a:off x="272288" y="721361"/>
            <a:ext cx="11777472" cy="5935472"/>
          </a:xfrm>
        </p:spPr>
        <p:txBody>
          <a:bodyPr>
            <a:normAutofit/>
          </a:bodyPr>
          <a:lstStyle/>
          <a:p>
            <a:pPr marL="0" indent="0">
              <a:buNone/>
            </a:pPr>
            <a:r>
              <a:rPr lang="en-US" sz="2400" dirty="0">
                <a:solidFill>
                  <a:schemeClr val="tx1"/>
                </a:solidFill>
                <a:latin typeface="Times New Roman" panose="02020603050405020304" pitchFamily="18" charset="0"/>
                <a:cs typeface="Times New Roman" panose="02020603050405020304" pitchFamily="18" charset="0"/>
              </a:rPr>
              <a:t>To build and evaluate a model for stock price prediction using the TCS dataset, you can follow these general steps:</a:t>
            </a:r>
          </a:p>
          <a:p>
            <a:pPr>
              <a:buFont typeface="Wingdings" panose="05000000000000000000" pitchFamily="2" charset="2"/>
              <a:buChar char="Ø"/>
            </a:pPr>
            <a:endParaRPr lang="en-US" sz="24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b="1" dirty="0">
                <a:solidFill>
                  <a:schemeClr val="tx1"/>
                </a:solidFill>
                <a:latin typeface="Times New Roman" panose="02020603050405020304" pitchFamily="18" charset="0"/>
                <a:cs typeface="Times New Roman" panose="02020603050405020304" pitchFamily="18" charset="0"/>
              </a:rPr>
              <a:t>Data Preprocessing: </a:t>
            </a:r>
            <a:r>
              <a:rPr lang="en-US" sz="2400" dirty="0">
                <a:solidFill>
                  <a:schemeClr val="tx1"/>
                </a:solidFill>
                <a:latin typeface="Times New Roman" panose="02020603050405020304" pitchFamily="18" charset="0"/>
                <a:cs typeface="Times New Roman" panose="02020603050405020304" pitchFamily="18" charset="0"/>
              </a:rPr>
              <a:t>Prepare the dataset by handling missing values, encoding categorical variables (if any), and splitting the data into training and testing sets.</a:t>
            </a:r>
          </a:p>
          <a:p>
            <a:pPr>
              <a:buFont typeface="Wingdings" panose="05000000000000000000" pitchFamily="2" charset="2"/>
              <a:buChar char="Ø"/>
            </a:pPr>
            <a:endParaRPr lang="en-US" sz="24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b="1" dirty="0">
                <a:solidFill>
                  <a:schemeClr val="tx1"/>
                </a:solidFill>
                <a:latin typeface="Times New Roman" panose="02020603050405020304" pitchFamily="18" charset="0"/>
                <a:cs typeface="Times New Roman" panose="02020603050405020304" pitchFamily="18" charset="0"/>
              </a:rPr>
              <a:t>Feature Selection: </a:t>
            </a:r>
            <a:r>
              <a:rPr lang="en-US" sz="2400" dirty="0">
                <a:solidFill>
                  <a:schemeClr val="tx1"/>
                </a:solidFill>
                <a:latin typeface="Times New Roman" panose="02020603050405020304" pitchFamily="18" charset="0"/>
                <a:cs typeface="Times New Roman" panose="02020603050405020304" pitchFamily="18" charset="0"/>
              </a:rPr>
              <a:t>Select the relevant features from the dataset to use as inputs for the model. You can use techniques like correlation analysis or feature importance to guide your selection.</a:t>
            </a:r>
          </a:p>
          <a:p>
            <a:pPr>
              <a:buFont typeface="Wingdings" panose="05000000000000000000" pitchFamily="2" charset="2"/>
              <a:buChar char="Ø"/>
            </a:pPr>
            <a:endParaRPr lang="en-US" sz="24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b="1" dirty="0">
                <a:solidFill>
                  <a:schemeClr val="tx1"/>
                </a:solidFill>
                <a:latin typeface="Times New Roman" panose="02020603050405020304" pitchFamily="18" charset="0"/>
                <a:cs typeface="Times New Roman" panose="02020603050405020304" pitchFamily="18" charset="0"/>
              </a:rPr>
              <a:t>Model Selection: </a:t>
            </a:r>
            <a:r>
              <a:rPr lang="en-US" sz="2400" dirty="0">
                <a:solidFill>
                  <a:schemeClr val="tx1"/>
                </a:solidFill>
                <a:latin typeface="Times New Roman" panose="02020603050405020304" pitchFamily="18" charset="0"/>
                <a:cs typeface="Times New Roman" panose="02020603050405020304" pitchFamily="18" charset="0"/>
              </a:rPr>
              <a:t>Choose a machine learning model suitable for time series forecasting. Some common models for this task include LSTM (Long Short-Term Memory) neural networks, ARIMA (Autoregressive Integrated Moving Average), and Prophet.</a:t>
            </a:r>
          </a:p>
        </p:txBody>
      </p:sp>
    </p:spTree>
    <p:extLst>
      <p:ext uri="{BB962C8B-B14F-4D97-AF65-F5344CB8AC3E}">
        <p14:creationId xmlns:p14="http://schemas.microsoft.com/office/powerpoint/2010/main" val="3365754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AF385-4EE9-197A-4B23-AF4573CEFD74}"/>
              </a:ext>
            </a:extLst>
          </p:cNvPr>
          <p:cNvSpPr>
            <a:spLocks noGrp="1"/>
          </p:cNvSpPr>
          <p:nvPr>
            <p:ph idx="1"/>
          </p:nvPr>
        </p:nvSpPr>
        <p:spPr>
          <a:xfrm>
            <a:off x="207264" y="341377"/>
            <a:ext cx="11594592" cy="5834098"/>
          </a:xfrm>
        </p:spPr>
        <p:txBody>
          <a:bodyPr>
            <a:normAutofit/>
          </a:bodyPr>
          <a:lstStyle/>
          <a:p>
            <a:pPr>
              <a:buFont typeface="Wingdings" panose="05000000000000000000" pitchFamily="2" charset="2"/>
              <a:buChar char="Ø"/>
            </a:pPr>
            <a:r>
              <a:rPr lang="en-US" sz="2400" b="1" dirty="0">
                <a:solidFill>
                  <a:schemeClr val="tx1"/>
                </a:solidFill>
                <a:latin typeface="Times New Roman" panose="02020603050405020304" pitchFamily="18" charset="0"/>
                <a:cs typeface="Times New Roman" panose="02020603050405020304" pitchFamily="18" charset="0"/>
              </a:rPr>
              <a:t>Model Training: </a:t>
            </a:r>
            <a:r>
              <a:rPr lang="en-US" sz="2400" dirty="0">
                <a:solidFill>
                  <a:schemeClr val="tx1"/>
                </a:solidFill>
                <a:latin typeface="Times New Roman" panose="02020603050405020304" pitchFamily="18" charset="0"/>
                <a:cs typeface="Times New Roman" panose="02020603050405020304" pitchFamily="18" charset="0"/>
              </a:rPr>
              <a:t>Train the selected model using the training dataset. For neural networks like LSTM, you may need to reshape the input data into a 3D array (samples, time steps, features).</a:t>
            </a:r>
          </a:p>
          <a:p>
            <a:pPr>
              <a:buFont typeface="Wingdings" panose="05000000000000000000" pitchFamily="2" charset="2"/>
              <a:buChar char="Ø"/>
            </a:pPr>
            <a:endParaRPr lang="en-US" sz="24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b="1" dirty="0">
                <a:solidFill>
                  <a:schemeClr val="tx1"/>
                </a:solidFill>
                <a:latin typeface="Times New Roman" panose="02020603050405020304" pitchFamily="18" charset="0"/>
                <a:cs typeface="Times New Roman" panose="02020603050405020304" pitchFamily="18" charset="0"/>
              </a:rPr>
              <a:t>Model Evaluation: </a:t>
            </a:r>
            <a:r>
              <a:rPr lang="en-US" sz="2400" dirty="0">
                <a:solidFill>
                  <a:schemeClr val="tx1"/>
                </a:solidFill>
                <a:latin typeface="Times New Roman" panose="02020603050405020304" pitchFamily="18" charset="0"/>
                <a:cs typeface="Times New Roman" panose="02020603050405020304" pitchFamily="18" charset="0"/>
              </a:rPr>
              <a:t>Evaluate the trained model using the testing dataset. For regression tasks like stock price prediction, common evaluation metrics include Mean Absolute Error (MAE), Mean Squared Error (MSE), and Root Mean Squared Error (RMSE).</a:t>
            </a:r>
          </a:p>
          <a:p>
            <a:pPr>
              <a:buFont typeface="Wingdings" panose="05000000000000000000" pitchFamily="2" charset="2"/>
              <a:buChar char="Ø"/>
            </a:pPr>
            <a:endParaRPr lang="en-US" sz="24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b="1" dirty="0">
                <a:solidFill>
                  <a:schemeClr val="tx1"/>
                </a:solidFill>
                <a:latin typeface="Times New Roman" panose="02020603050405020304" pitchFamily="18" charset="0"/>
                <a:cs typeface="Times New Roman" panose="02020603050405020304" pitchFamily="18" charset="0"/>
              </a:rPr>
              <a:t>Prediction: </a:t>
            </a:r>
            <a:r>
              <a:rPr lang="en-US" sz="2400" dirty="0">
                <a:solidFill>
                  <a:schemeClr val="tx1"/>
                </a:solidFill>
                <a:latin typeface="Times New Roman" panose="02020603050405020304" pitchFamily="18" charset="0"/>
                <a:cs typeface="Times New Roman" panose="02020603050405020304" pitchFamily="18" charset="0"/>
              </a:rPr>
              <a:t>Make predictions using the trained model on the test dataset.</a:t>
            </a:r>
          </a:p>
          <a:p>
            <a:pPr>
              <a:buFont typeface="Wingdings" panose="05000000000000000000" pitchFamily="2" charset="2"/>
              <a:buChar char="Ø"/>
            </a:pPr>
            <a:endParaRPr lang="en-US" sz="24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b="1" dirty="0">
                <a:solidFill>
                  <a:schemeClr val="tx1"/>
                </a:solidFill>
                <a:latin typeface="Times New Roman" panose="02020603050405020304" pitchFamily="18" charset="0"/>
                <a:cs typeface="Times New Roman" panose="02020603050405020304" pitchFamily="18" charset="0"/>
              </a:rPr>
              <a:t>Visualization: </a:t>
            </a:r>
            <a:r>
              <a:rPr lang="en-US" sz="2400" dirty="0">
                <a:solidFill>
                  <a:schemeClr val="tx1"/>
                </a:solidFill>
                <a:latin typeface="Times New Roman" panose="02020603050405020304" pitchFamily="18" charset="0"/>
                <a:cs typeface="Times New Roman" panose="02020603050405020304" pitchFamily="18" charset="0"/>
              </a:rPr>
              <a:t>Visualize the predicted stock prices against the actual prices to understand the model's performance</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4773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8FA99-115E-3651-4CD6-031F7CB81CA1}"/>
              </a:ext>
            </a:extLst>
          </p:cNvPr>
          <p:cNvSpPr>
            <a:spLocks noGrp="1"/>
          </p:cNvSpPr>
          <p:nvPr>
            <p:ph type="title"/>
          </p:nvPr>
        </p:nvSpPr>
        <p:spPr>
          <a:xfrm>
            <a:off x="762678" y="316992"/>
            <a:ext cx="8596668" cy="804672"/>
          </a:xfrm>
        </p:spPr>
        <p:txBody>
          <a:bodyPr/>
          <a:lstStyle/>
          <a:p>
            <a:r>
              <a:rPr lang="en-IN" b="1" dirty="0">
                <a:solidFill>
                  <a:schemeClr val="tx1"/>
                </a:solidFill>
                <a:latin typeface="Times New Roman" panose="02020603050405020304" pitchFamily="18" charset="0"/>
                <a:cs typeface="Times New Roman" panose="02020603050405020304" pitchFamily="18" charset="0"/>
              </a:rPr>
              <a:t>LSTM</a:t>
            </a:r>
          </a:p>
        </p:txBody>
      </p:sp>
      <p:pic>
        <p:nvPicPr>
          <p:cNvPr id="5" name="Content Placeholder 4">
            <a:extLst>
              <a:ext uri="{FF2B5EF4-FFF2-40B4-BE49-F238E27FC236}">
                <a16:creationId xmlns:a16="http://schemas.microsoft.com/office/drawing/2014/main" id="{25782A7B-673B-B4EA-C835-1DF94E6826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678" y="798480"/>
            <a:ext cx="9454218" cy="5634701"/>
          </a:xfrm>
        </p:spPr>
      </p:pic>
    </p:spTree>
    <p:extLst>
      <p:ext uri="{BB962C8B-B14F-4D97-AF65-F5344CB8AC3E}">
        <p14:creationId xmlns:p14="http://schemas.microsoft.com/office/powerpoint/2010/main" val="2508760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6F9B3-63EA-6D8B-8C57-DDC672D79440}"/>
              </a:ext>
            </a:extLst>
          </p:cNvPr>
          <p:cNvSpPr>
            <a:spLocks noGrp="1"/>
          </p:cNvSpPr>
          <p:nvPr>
            <p:ph type="title"/>
          </p:nvPr>
        </p:nvSpPr>
        <p:spPr>
          <a:xfrm>
            <a:off x="677334" y="109728"/>
            <a:ext cx="10514922" cy="1133856"/>
          </a:xfrm>
        </p:spPr>
        <p:txBody>
          <a:bodyPr/>
          <a:lstStyle/>
          <a:p>
            <a:pPr algn="ctr"/>
            <a:r>
              <a:rPr lang="en-IN" b="1" u="sng" dirty="0">
                <a:solidFill>
                  <a:schemeClr val="tx1"/>
                </a:solidFill>
                <a:latin typeface="Times New Roman" panose="02020603050405020304" pitchFamily="18" charset="0"/>
                <a:cs typeface="Times New Roman" panose="02020603050405020304" pitchFamily="18" charset="0"/>
              </a:rPr>
              <a:t>  8.Model Deployment</a:t>
            </a:r>
          </a:p>
        </p:txBody>
      </p:sp>
      <p:sp>
        <p:nvSpPr>
          <p:cNvPr id="3" name="Content Placeholder 2">
            <a:extLst>
              <a:ext uri="{FF2B5EF4-FFF2-40B4-BE49-F238E27FC236}">
                <a16:creationId xmlns:a16="http://schemas.microsoft.com/office/drawing/2014/main" id="{37E5AE46-DBAA-A771-C191-95AA77BFED2C}"/>
              </a:ext>
            </a:extLst>
          </p:cNvPr>
          <p:cNvSpPr>
            <a:spLocks noGrp="1"/>
          </p:cNvSpPr>
          <p:nvPr>
            <p:ph idx="1"/>
          </p:nvPr>
        </p:nvSpPr>
        <p:spPr>
          <a:xfrm>
            <a:off x="677334" y="841248"/>
            <a:ext cx="11514666" cy="5407379"/>
          </a:xfrm>
        </p:spPr>
        <p:txBody>
          <a:bodyPr>
            <a:normAutofit lnSpcReduction="10000"/>
          </a:bodyPr>
          <a:lstStyle/>
          <a:p>
            <a:pPr marL="0" indent="0">
              <a:buNone/>
            </a:pPr>
            <a:r>
              <a:rPr lang="en-US" sz="2200" dirty="0">
                <a:solidFill>
                  <a:schemeClr val="tx1"/>
                </a:solidFill>
                <a:latin typeface="Times New Roman" panose="02020603050405020304" pitchFamily="18" charset="0"/>
                <a:cs typeface="Times New Roman" panose="02020603050405020304" pitchFamily="18" charset="0"/>
              </a:rPr>
              <a:t>To deploy a model for predicting TCS stock prices, you can follow these general steps:</a:t>
            </a:r>
          </a:p>
          <a:p>
            <a:pPr marL="0" indent="0">
              <a:buNone/>
            </a:pPr>
            <a:endParaRPr lang="en-US" sz="20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b="1" dirty="0">
                <a:solidFill>
                  <a:schemeClr val="tx1"/>
                </a:solidFill>
                <a:latin typeface="Times New Roman" panose="02020603050405020304" pitchFamily="18" charset="0"/>
                <a:cs typeface="Times New Roman" panose="02020603050405020304" pitchFamily="18" charset="0"/>
              </a:rPr>
              <a:t>Model Training and Serialization</a:t>
            </a:r>
            <a:r>
              <a:rPr lang="en-US" sz="2400" dirty="0">
                <a:solidFill>
                  <a:schemeClr val="tx1"/>
                </a:solidFill>
                <a:latin typeface="Times New Roman" panose="02020603050405020304" pitchFamily="18" charset="0"/>
                <a:cs typeface="Times New Roman" panose="02020603050405020304" pitchFamily="18" charset="0"/>
              </a:rPr>
              <a:t>: Train your model using the TCS dataset and serialize it (save it to a file) using a library like </a:t>
            </a:r>
            <a:r>
              <a:rPr lang="en-US" sz="2400" dirty="0" err="1">
                <a:solidFill>
                  <a:schemeClr val="tx1"/>
                </a:solidFill>
                <a:latin typeface="Times New Roman" panose="02020603050405020304" pitchFamily="18" charset="0"/>
                <a:cs typeface="Times New Roman" panose="02020603050405020304" pitchFamily="18" charset="0"/>
              </a:rPr>
              <a:t>joblib</a:t>
            </a:r>
            <a:r>
              <a:rPr lang="en-US" sz="2400" dirty="0">
                <a:solidFill>
                  <a:schemeClr val="tx1"/>
                </a:solidFill>
                <a:latin typeface="Times New Roman" panose="02020603050405020304" pitchFamily="18" charset="0"/>
                <a:cs typeface="Times New Roman" panose="02020603050405020304" pitchFamily="18" charset="0"/>
              </a:rPr>
              <a:t> or pickle in Python</a:t>
            </a:r>
          </a:p>
          <a:p>
            <a:pPr>
              <a:buFont typeface="Wingdings" panose="05000000000000000000" pitchFamily="2" charset="2"/>
              <a:buChar char="Ø"/>
            </a:pPr>
            <a:endParaRPr lang="en-US" sz="2400" dirty="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sz="2400" b="1" i="0" dirty="0">
                <a:solidFill>
                  <a:schemeClr val="tx1"/>
                </a:solidFill>
                <a:effectLst/>
                <a:latin typeface="Times New Roman" panose="02020603050405020304" pitchFamily="18" charset="0"/>
                <a:cs typeface="Times New Roman" panose="02020603050405020304" pitchFamily="18" charset="0"/>
              </a:rPr>
              <a:t>Web Application Setup:</a:t>
            </a:r>
            <a:r>
              <a:rPr lang="en-US" sz="2400" b="0" i="0" dirty="0">
                <a:solidFill>
                  <a:schemeClr val="tx1"/>
                </a:solidFill>
                <a:effectLst/>
                <a:latin typeface="Times New Roman" panose="02020603050405020304" pitchFamily="18" charset="0"/>
                <a:cs typeface="Times New Roman" panose="02020603050405020304" pitchFamily="18" charset="0"/>
              </a:rPr>
              <a:t> Set up a web application framework like Flask or Django to create a web interface for users to interact with your model.</a:t>
            </a:r>
          </a:p>
          <a:p>
            <a:pPr algn="l">
              <a:buFont typeface="Wingdings" panose="05000000000000000000" pitchFamily="2" charset="2"/>
              <a:buChar char="Ø"/>
            </a:pPr>
            <a:endParaRPr lang="en-US" sz="2400" b="0" i="0" dirty="0">
              <a:solidFill>
                <a:schemeClr val="tx1"/>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sz="2400" b="1" i="0" dirty="0">
                <a:solidFill>
                  <a:schemeClr val="tx1"/>
                </a:solidFill>
                <a:effectLst/>
                <a:latin typeface="Times New Roman" panose="02020603050405020304" pitchFamily="18" charset="0"/>
                <a:cs typeface="Times New Roman" panose="02020603050405020304" pitchFamily="18" charset="0"/>
              </a:rPr>
              <a:t>Model Loading:</a:t>
            </a:r>
            <a:r>
              <a:rPr lang="en-US" sz="2400" b="0" i="0" dirty="0">
                <a:solidFill>
                  <a:schemeClr val="tx1"/>
                </a:solidFill>
                <a:effectLst/>
                <a:latin typeface="Times New Roman" panose="02020603050405020304" pitchFamily="18" charset="0"/>
                <a:cs typeface="Times New Roman" panose="02020603050405020304" pitchFamily="18" charset="0"/>
              </a:rPr>
              <a:t> Load the serialized model in your web application code to make predictions.</a:t>
            </a:r>
          </a:p>
          <a:p>
            <a:pPr algn="l">
              <a:buFont typeface="Wingdings" panose="05000000000000000000" pitchFamily="2" charset="2"/>
              <a:buChar char="Ø"/>
            </a:pPr>
            <a:endParaRPr lang="en-US" sz="2400" b="0" i="0" dirty="0">
              <a:solidFill>
                <a:schemeClr val="tx1"/>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sz="2400" b="1" i="0" dirty="0">
                <a:solidFill>
                  <a:schemeClr val="tx1"/>
                </a:solidFill>
                <a:effectLst/>
                <a:latin typeface="Times New Roman" panose="02020603050405020304" pitchFamily="18" charset="0"/>
                <a:cs typeface="Times New Roman" panose="02020603050405020304" pitchFamily="18" charset="0"/>
              </a:rPr>
              <a:t>Input Processing:</a:t>
            </a:r>
            <a:r>
              <a:rPr lang="en-US" sz="2400" b="0" i="0" dirty="0">
                <a:solidFill>
                  <a:schemeClr val="tx1"/>
                </a:solidFill>
                <a:effectLst/>
                <a:latin typeface="Times New Roman" panose="02020603050405020304" pitchFamily="18" charset="0"/>
                <a:cs typeface="Times New Roman" panose="02020603050405020304" pitchFamily="18" charset="0"/>
              </a:rPr>
              <a:t> Process user inputs (e.g., date, volume, moving averages, RSI) to match the format expected by your model</a:t>
            </a:r>
            <a:r>
              <a:rPr lang="en-US" sz="2400" b="0" i="0" dirty="0">
                <a:solidFill>
                  <a:schemeClr val="tx1"/>
                </a:solidFill>
                <a:effectLst/>
                <a:latin typeface="Söhne"/>
              </a:rPr>
              <a:t>.</a:t>
            </a:r>
          </a:p>
        </p:txBody>
      </p:sp>
    </p:spTree>
    <p:extLst>
      <p:ext uri="{BB962C8B-B14F-4D97-AF65-F5344CB8AC3E}">
        <p14:creationId xmlns:p14="http://schemas.microsoft.com/office/powerpoint/2010/main" val="17633660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D6D641-DF39-6690-F81B-62875401B3CE}"/>
              </a:ext>
            </a:extLst>
          </p:cNvPr>
          <p:cNvSpPr>
            <a:spLocks noGrp="1"/>
          </p:cNvSpPr>
          <p:nvPr>
            <p:ph idx="1"/>
          </p:nvPr>
        </p:nvSpPr>
        <p:spPr>
          <a:xfrm>
            <a:off x="121920" y="682753"/>
            <a:ext cx="11119104" cy="5846290"/>
          </a:xfrm>
        </p:spPr>
        <p:txBody>
          <a:bodyPr/>
          <a:lstStyle/>
          <a:p>
            <a:pPr>
              <a:buFont typeface="Wingdings" panose="05000000000000000000" pitchFamily="2" charset="2"/>
              <a:buChar char="Ø"/>
            </a:pPr>
            <a:r>
              <a:rPr lang="en-US" sz="2400" b="1" dirty="0">
                <a:solidFill>
                  <a:schemeClr val="tx1"/>
                </a:solidFill>
                <a:latin typeface="Times New Roman" panose="02020603050405020304" pitchFamily="18" charset="0"/>
                <a:cs typeface="Times New Roman" panose="02020603050405020304" pitchFamily="18" charset="0"/>
              </a:rPr>
              <a:t>Prediction:</a:t>
            </a:r>
            <a:r>
              <a:rPr lang="en-US" sz="2400" dirty="0">
                <a:solidFill>
                  <a:schemeClr val="tx1"/>
                </a:solidFill>
                <a:latin typeface="Times New Roman" panose="02020603050405020304" pitchFamily="18" charset="0"/>
                <a:cs typeface="Times New Roman" panose="02020603050405020304" pitchFamily="18" charset="0"/>
              </a:rPr>
              <a:t> Use the loaded model to make predictions based on the user inputs.</a:t>
            </a:r>
          </a:p>
          <a:p>
            <a:pPr>
              <a:buFont typeface="Wingdings" panose="05000000000000000000" pitchFamily="2" charset="2"/>
              <a:buChar char="Ø"/>
            </a:pPr>
            <a:endParaRPr lang="en-US" sz="24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b="1" dirty="0">
                <a:solidFill>
                  <a:schemeClr val="tx1"/>
                </a:solidFill>
                <a:latin typeface="Times New Roman" panose="02020603050405020304" pitchFamily="18" charset="0"/>
                <a:cs typeface="Times New Roman" panose="02020603050405020304" pitchFamily="18" charset="0"/>
              </a:rPr>
              <a:t>Output Presentation: </a:t>
            </a:r>
            <a:r>
              <a:rPr lang="en-US" sz="2400" dirty="0">
                <a:solidFill>
                  <a:schemeClr val="tx1"/>
                </a:solidFill>
                <a:latin typeface="Times New Roman" panose="02020603050405020304" pitchFamily="18" charset="0"/>
                <a:cs typeface="Times New Roman" panose="02020603050405020304" pitchFamily="18" charset="0"/>
              </a:rPr>
              <a:t>Present the prediction results to the user through the web interface.</a:t>
            </a:r>
          </a:p>
          <a:p>
            <a:pPr>
              <a:buFont typeface="Wingdings" panose="05000000000000000000" pitchFamily="2" charset="2"/>
              <a:buChar char="Ø"/>
            </a:pPr>
            <a:endParaRPr lang="en-US" sz="24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b="1" dirty="0">
                <a:solidFill>
                  <a:schemeClr val="tx1"/>
                </a:solidFill>
                <a:latin typeface="Times New Roman" panose="02020603050405020304" pitchFamily="18" charset="0"/>
                <a:cs typeface="Times New Roman" panose="02020603050405020304" pitchFamily="18" charset="0"/>
              </a:rPr>
              <a:t>Deployment:</a:t>
            </a:r>
            <a:r>
              <a:rPr lang="en-US" sz="2400" dirty="0">
                <a:solidFill>
                  <a:schemeClr val="tx1"/>
                </a:solidFill>
                <a:latin typeface="Times New Roman" panose="02020603050405020304" pitchFamily="18" charset="0"/>
                <a:cs typeface="Times New Roman" panose="02020603050405020304" pitchFamily="18" charset="0"/>
              </a:rPr>
              <a:t> Deploy your web application to a web server, cloud platform (e.g., AWS, Azure, Google Cloud), or a platform-as-a-service (PaaS) provider.</a:t>
            </a:r>
          </a:p>
          <a:p>
            <a:pPr>
              <a:buFont typeface="Wingdings" panose="05000000000000000000" pitchFamily="2" charset="2"/>
              <a:buChar char="Ø"/>
            </a:pPr>
            <a:endParaRPr lang="en-US" sz="24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b="1" dirty="0">
                <a:solidFill>
                  <a:schemeClr val="tx1"/>
                </a:solidFill>
                <a:latin typeface="Times New Roman" panose="02020603050405020304" pitchFamily="18" charset="0"/>
                <a:cs typeface="Times New Roman" panose="02020603050405020304" pitchFamily="18" charset="0"/>
              </a:rPr>
              <a:t>Testing and Monitoring: </a:t>
            </a:r>
            <a:r>
              <a:rPr lang="en-US" sz="2400" dirty="0">
                <a:solidFill>
                  <a:schemeClr val="tx1"/>
                </a:solidFill>
                <a:latin typeface="Times New Roman" panose="02020603050405020304" pitchFamily="18" charset="0"/>
                <a:cs typeface="Times New Roman" panose="02020603050405020304" pitchFamily="18" charset="0"/>
              </a:rPr>
              <a:t>Test your deployed application thoroughly to ensure it works as expected. Monitor the application for performance and accuracy.</a:t>
            </a:r>
          </a:p>
          <a:p>
            <a:endParaRPr lang="en-IN" dirty="0"/>
          </a:p>
        </p:txBody>
      </p:sp>
    </p:spTree>
    <p:extLst>
      <p:ext uri="{BB962C8B-B14F-4D97-AF65-F5344CB8AC3E}">
        <p14:creationId xmlns:p14="http://schemas.microsoft.com/office/powerpoint/2010/main" val="29029414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98F9F-B8C4-E7E2-AEEF-DEE02481D52C}"/>
              </a:ext>
            </a:extLst>
          </p:cNvPr>
          <p:cNvSpPr>
            <a:spLocks noGrp="1"/>
          </p:cNvSpPr>
          <p:nvPr>
            <p:ph type="title"/>
          </p:nvPr>
        </p:nvSpPr>
        <p:spPr/>
        <p:txBody>
          <a:bodyPr/>
          <a:lstStyle/>
          <a:p>
            <a:r>
              <a:rPr lang="en-US" dirty="0"/>
              <a:t>                      </a:t>
            </a:r>
            <a:r>
              <a:rPr lang="en-US" b="1" u="sng" dirty="0">
                <a:solidFill>
                  <a:schemeClr val="tx2"/>
                </a:solidFill>
              </a:rPr>
              <a:t>Web </a:t>
            </a:r>
            <a:r>
              <a:rPr lang="en-IN" b="1" u="sng" dirty="0">
                <a:solidFill>
                  <a:schemeClr val="tx2"/>
                </a:solidFill>
                <a:latin typeface="Times New Roman" panose="02020603050405020304" pitchFamily="18" charset="0"/>
                <a:cs typeface="Times New Roman" panose="02020603050405020304" pitchFamily="18" charset="0"/>
              </a:rPr>
              <a:t>Deployment</a:t>
            </a:r>
            <a:r>
              <a:rPr lang="en-US" b="1" u="sng" dirty="0">
                <a:solidFill>
                  <a:schemeClr val="tx2"/>
                </a:solidFill>
              </a:rPr>
              <a:t>                                                                                   </a:t>
            </a:r>
            <a:endParaRPr lang="en-IN" b="1" u="sng" dirty="0">
              <a:solidFill>
                <a:schemeClr val="tx2"/>
              </a:solidFill>
            </a:endParaRPr>
          </a:p>
        </p:txBody>
      </p:sp>
      <p:pic>
        <p:nvPicPr>
          <p:cNvPr id="11" name="Content Placeholder 10">
            <a:extLst>
              <a:ext uri="{FF2B5EF4-FFF2-40B4-BE49-F238E27FC236}">
                <a16:creationId xmlns:a16="http://schemas.microsoft.com/office/drawing/2014/main" id="{28273045-BB41-4DE1-B985-E7A05EA717B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70826" y="1488281"/>
            <a:ext cx="5208032" cy="3935368"/>
          </a:xfrm>
        </p:spPr>
      </p:pic>
      <p:sp>
        <p:nvSpPr>
          <p:cNvPr id="15" name="Content Placeholder 14">
            <a:extLst>
              <a:ext uri="{FF2B5EF4-FFF2-40B4-BE49-F238E27FC236}">
                <a16:creationId xmlns:a16="http://schemas.microsoft.com/office/drawing/2014/main" id="{47315916-AAB7-E144-B863-C39534607BD7}"/>
              </a:ext>
            </a:extLst>
          </p:cNvPr>
          <p:cNvSpPr>
            <a:spLocks noGrp="1"/>
          </p:cNvSpPr>
          <p:nvPr>
            <p:ph sz="half" idx="2"/>
          </p:nvPr>
        </p:nvSpPr>
        <p:spPr>
          <a:xfrm>
            <a:off x="970826" y="5513033"/>
            <a:ext cx="10525757" cy="1176821"/>
          </a:xfrm>
        </p:spPr>
        <p:txBody>
          <a:bodyPr>
            <a:normAutofit/>
          </a:bodyPr>
          <a:lstStyle/>
          <a:p>
            <a:r>
              <a:rPr lang="en-US" sz="2400" dirty="0">
                <a:latin typeface="Times New Roman" panose="02020603050405020304" pitchFamily="18" charset="0"/>
                <a:cs typeface="Times New Roman" panose="02020603050405020304" pitchFamily="18" charset="0"/>
              </a:rPr>
              <a:t>Here we did </a:t>
            </a:r>
            <a:r>
              <a:rPr lang="en-IN" sz="2400" dirty="0">
                <a:solidFill>
                  <a:schemeClr val="tx1"/>
                </a:solidFill>
                <a:latin typeface="Times New Roman" panose="02020603050405020304" pitchFamily="18" charset="0"/>
                <a:cs typeface="Times New Roman" panose="02020603050405020304" pitchFamily="18" charset="0"/>
              </a:rPr>
              <a:t>deploy the model into web page for future predication using </a:t>
            </a:r>
            <a:r>
              <a:rPr lang="en-IN" sz="2400" dirty="0" err="1">
                <a:solidFill>
                  <a:schemeClr val="tx1"/>
                </a:solidFill>
                <a:latin typeface="Times New Roman" panose="02020603050405020304" pitchFamily="18" charset="0"/>
                <a:cs typeface="Times New Roman" panose="02020603050405020304" pitchFamily="18" charset="0"/>
              </a:rPr>
              <a:t>stremlit</a:t>
            </a:r>
            <a:r>
              <a:rPr lang="en-IN" sz="2400" dirty="0">
                <a:solidFill>
                  <a:schemeClr val="tx1"/>
                </a:solidFill>
                <a:latin typeface="Times New Roman" panose="02020603050405020304" pitchFamily="18" charset="0"/>
                <a:cs typeface="Times New Roman" panose="02020603050405020304" pitchFamily="18" charset="0"/>
              </a:rPr>
              <a:t> module in the python for easy to use</a:t>
            </a:r>
            <a:endParaRPr lang="en-IN" sz="2400" dirty="0"/>
          </a:p>
        </p:txBody>
      </p:sp>
      <p:pic>
        <p:nvPicPr>
          <p:cNvPr id="13" name="Picture 12">
            <a:extLst>
              <a:ext uri="{FF2B5EF4-FFF2-40B4-BE49-F238E27FC236}">
                <a16:creationId xmlns:a16="http://schemas.microsoft.com/office/drawing/2014/main" id="{10ADA8D3-B1EA-021C-E72C-A436A8F13C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7433" y="1488281"/>
            <a:ext cx="4959727" cy="3935368"/>
          </a:xfrm>
          <a:prstGeom prst="rect">
            <a:avLst/>
          </a:prstGeom>
        </p:spPr>
      </p:pic>
    </p:spTree>
    <p:extLst>
      <p:ext uri="{BB962C8B-B14F-4D97-AF65-F5344CB8AC3E}">
        <p14:creationId xmlns:p14="http://schemas.microsoft.com/office/powerpoint/2010/main" val="3589028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9EF4F-F614-9D06-DB57-D368E3061C60}"/>
              </a:ext>
            </a:extLst>
          </p:cNvPr>
          <p:cNvSpPr>
            <a:spLocks noGrp="1"/>
          </p:cNvSpPr>
          <p:nvPr>
            <p:ph type="title"/>
          </p:nvPr>
        </p:nvSpPr>
        <p:spPr>
          <a:xfrm>
            <a:off x="1" y="174172"/>
            <a:ext cx="12192000" cy="783772"/>
          </a:xfrm>
        </p:spPr>
        <p:txBody>
          <a:bodyPr>
            <a:normAutofit/>
          </a:bodyPr>
          <a:lstStyle/>
          <a:p>
            <a:pPr algn="ctr"/>
            <a:r>
              <a:rPr lang="en-US" sz="4400" b="1" u="sng" dirty="0">
                <a:solidFill>
                  <a:schemeClr val="tx1"/>
                </a:solidFill>
                <a:latin typeface="Times New Roman" panose="02020603050405020304" pitchFamily="18" charset="0"/>
                <a:ea typeface="Yu Gothic UI Semibold" panose="020B0700000000000000" pitchFamily="34" charset="-128"/>
                <a:cs typeface="Times New Roman" panose="02020603050405020304" pitchFamily="18" charset="0"/>
              </a:rPr>
              <a:t>Contents</a:t>
            </a:r>
            <a:endParaRPr lang="en-IN" sz="4400" b="1" u="sng" dirty="0">
              <a:solidFill>
                <a:schemeClr val="tx1"/>
              </a:solidFill>
              <a:latin typeface="Times New Roman" panose="02020603050405020304" pitchFamily="18" charset="0"/>
              <a:ea typeface="Yu Gothic UI Semibold" panose="020B0700000000000000" pitchFamily="34" charset="-128"/>
              <a:cs typeface="Times New Roman" panose="02020603050405020304" pitchFamily="18" charset="0"/>
            </a:endParaRPr>
          </a:p>
        </p:txBody>
      </p:sp>
      <p:sp>
        <p:nvSpPr>
          <p:cNvPr id="3" name="Content Placeholder 2">
            <a:extLst>
              <a:ext uri="{FF2B5EF4-FFF2-40B4-BE49-F238E27FC236}">
                <a16:creationId xmlns:a16="http://schemas.microsoft.com/office/drawing/2014/main" id="{A13D37FF-A714-D2FF-2ABD-689CCEEA4322}"/>
              </a:ext>
            </a:extLst>
          </p:cNvPr>
          <p:cNvSpPr>
            <a:spLocks noGrp="1"/>
          </p:cNvSpPr>
          <p:nvPr>
            <p:ph idx="1"/>
          </p:nvPr>
        </p:nvSpPr>
        <p:spPr>
          <a:xfrm>
            <a:off x="335280" y="1081024"/>
            <a:ext cx="11856720" cy="5261427"/>
          </a:xfrm>
        </p:spPr>
        <p:txBody>
          <a:bodyPr>
            <a:normAutofit/>
          </a:bodyPr>
          <a:lstStyle/>
          <a:p>
            <a:pPr>
              <a:buClr>
                <a:schemeClr val="tx1"/>
              </a:buClr>
              <a:buFont typeface="Wingdings" panose="05000000000000000000" pitchFamily="2" charset="2"/>
              <a:buChar char="v"/>
            </a:pPr>
            <a:r>
              <a:rPr lang="en-US" sz="3200" dirty="0">
                <a:solidFill>
                  <a:schemeClr val="tx1"/>
                </a:solidFill>
                <a:latin typeface="Times New Roman" panose="02020603050405020304" pitchFamily="18" charset="0"/>
                <a:ea typeface="Yu Gothic UI Semibold" panose="020B0700000000000000" pitchFamily="34" charset="-128"/>
                <a:cs typeface="Times New Roman" panose="02020603050405020304" pitchFamily="18" charset="0"/>
              </a:rPr>
              <a:t>Objectives</a:t>
            </a:r>
          </a:p>
          <a:p>
            <a:pPr>
              <a:buClr>
                <a:schemeClr val="tx1"/>
              </a:buClr>
              <a:buFont typeface="Wingdings" panose="05000000000000000000" pitchFamily="2" charset="2"/>
              <a:buChar char="v"/>
            </a:pPr>
            <a:r>
              <a:rPr lang="en-US" sz="3200" dirty="0">
                <a:solidFill>
                  <a:schemeClr val="tx1"/>
                </a:solidFill>
                <a:latin typeface="Times New Roman" panose="02020603050405020304" pitchFamily="18" charset="0"/>
                <a:ea typeface="Yu Gothic UI Semibold" panose="020B0700000000000000" pitchFamily="34" charset="-128"/>
                <a:cs typeface="Times New Roman" panose="02020603050405020304" pitchFamily="18" charset="0"/>
              </a:rPr>
              <a:t>Project Structure</a:t>
            </a:r>
          </a:p>
          <a:p>
            <a:pPr>
              <a:buClr>
                <a:schemeClr val="tx1"/>
              </a:buClr>
              <a:buFont typeface="Wingdings" panose="05000000000000000000" pitchFamily="2" charset="2"/>
              <a:buChar char="v"/>
            </a:pPr>
            <a:r>
              <a:rPr lang="en-US" sz="3200" dirty="0">
                <a:solidFill>
                  <a:schemeClr val="tx1"/>
                </a:solidFill>
                <a:latin typeface="Times New Roman" panose="02020603050405020304" pitchFamily="18" charset="0"/>
                <a:ea typeface="Yu Gothic UI Semibold" panose="020B0700000000000000" pitchFamily="34" charset="-128"/>
                <a:cs typeface="Times New Roman" panose="02020603050405020304" pitchFamily="18" charset="0"/>
              </a:rPr>
              <a:t>Data Collection and Details</a:t>
            </a:r>
          </a:p>
          <a:p>
            <a:pPr>
              <a:buClr>
                <a:schemeClr val="tx1"/>
              </a:buClr>
              <a:buFont typeface="Wingdings" panose="05000000000000000000" pitchFamily="2" charset="2"/>
              <a:buChar char="v"/>
            </a:pPr>
            <a:r>
              <a:rPr lang="en-US" sz="3200" dirty="0">
                <a:solidFill>
                  <a:schemeClr val="tx1"/>
                </a:solidFill>
                <a:latin typeface="Times New Roman" panose="02020603050405020304" pitchFamily="18" charset="0"/>
                <a:ea typeface="Yu Gothic UI Semibold" panose="020B0700000000000000" pitchFamily="34" charset="-128"/>
                <a:cs typeface="Times New Roman" panose="02020603050405020304" pitchFamily="18" charset="0"/>
              </a:rPr>
              <a:t>EDA</a:t>
            </a:r>
          </a:p>
          <a:p>
            <a:pPr>
              <a:buClr>
                <a:schemeClr val="tx1"/>
              </a:buClr>
              <a:buFont typeface="Wingdings" panose="05000000000000000000" pitchFamily="2" charset="2"/>
              <a:buChar char="v"/>
            </a:pPr>
            <a:r>
              <a:rPr lang="en-US" sz="3200" dirty="0">
                <a:solidFill>
                  <a:schemeClr val="tx1"/>
                </a:solidFill>
                <a:latin typeface="Times New Roman" panose="02020603050405020304" pitchFamily="18" charset="0"/>
                <a:ea typeface="Yu Gothic UI Semibold" panose="020B0700000000000000" pitchFamily="34" charset="-128"/>
                <a:cs typeface="Times New Roman" panose="02020603050405020304" pitchFamily="18" charset="0"/>
              </a:rPr>
              <a:t>Data Visualization</a:t>
            </a:r>
          </a:p>
          <a:p>
            <a:pPr>
              <a:buClr>
                <a:schemeClr val="tx1"/>
              </a:buClr>
              <a:buFont typeface="Wingdings" panose="05000000000000000000" pitchFamily="2" charset="2"/>
              <a:buChar char="v"/>
            </a:pPr>
            <a:r>
              <a:rPr lang="en-US" sz="3200" dirty="0">
                <a:solidFill>
                  <a:schemeClr val="tx1"/>
                </a:solidFill>
                <a:latin typeface="Times New Roman" panose="02020603050405020304" pitchFamily="18" charset="0"/>
                <a:ea typeface="Yu Gothic UI Semibold" panose="020B0700000000000000" pitchFamily="34" charset="-128"/>
                <a:cs typeface="Times New Roman" panose="02020603050405020304" pitchFamily="18" charset="0"/>
              </a:rPr>
              <a:t>Feature Extraction</a:t>
            </a:r>
          </a:p>
          <a:p>
            <a:pPr>
              <a:buClr>
                <a:schemeClr val="tx1"/>
              </a:buClr>
              <a:buFont typeface="Wingdings" panose="05000000000000000000" pitchFamily="2" charset="2"/>
              <a:buChar char="v"/>
            </a:pPr>
            <a:r>
              <a:rPr lang="en-US" sz="3200" dirty="0">
                <a:solidFill>
                  <a:schemeClr val="tx1"/>
                </a:solidFill>
                <a:latin typeface="Times New Roman" panose="02020603050405020304" pitchFamily="18" charset="0"/>
                <a:ea typeface="Yu Gothic UI Semibold" panose="020B0700000000000000" pitchFamily="34" charset="-128"/>
                <a:cs typeface="Times New Roman" panose="02020603050405020304" pitchFamily="18" charset="0"/>
              </a:rPr>
              <a:t>Model Building and Evaluation</a:t>
            </a:r>
          </a:p>
          <a:p>
            <a:pPr>
              <a:buClr>
                <a:schemeClr val="tx1"/>
              </a:buClr>
              <a:buFont typeface="Wingdings" panose="05000000000000000000" pitchFamily="2" charset="2"/>
              <a:buChar char="v"/>
            </a:pPr>
            <a:r>
              <a:rPr lang="en-US" sz="3200" dirty="0">
                <a:solidFill>
                  <a:schemeClr val="tx1"/>
                </a:solidFill>
                <a:latin typeface="Times New Roman" panose="02020603050405020304" pitchFamily="18" charset="0"/>
                <a:ea typeface="Yu Gothic UI Semibold" panose="020B0700000000000000" pitchFamily="34" charset="-128"/>
                <a:cs typeface="Times New Roman" panose="02020603050405020304" pitchFamily="18" charset="0"/>
              </a:rPr>
              <a:t>Model Deployment</a:t>
            </a:r>
            <a:endParaRPr lang="en-IN" sz="3200" dirty="0">
              <a:solidFill>
                <a:schemeClr val="tx1"/>
              </a:solidFill>
              <a:latin typeface="Times New Roman" panose="02020603050405020304" pitchFamily="18" charset="0"/>
              <a:ea typeface="Yu Gothic UI Semibold" panose="020B0700000000000000" pitchFamily="34" charset="-128"/>
              <a:cs typeface="Times New Roman" panose="02020603050405020304" pitchFamily="18" charset="0"/>
            </a:endParaRPr>
          </a:p>
        </p:txBody>
      </p:sp>
    </p:spTree>
    <p:extLst>
      <p:ext uri="{BB962C8B-B14F-4D97-AF65-F5344CB8AC3E}">
        <p14:creationId xmlns:p14="http://schemas.microsoft.com/office/powerpoint/2010/main" val="39203761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2B78B-060E-B4C4-B64C-B94E98F82893}"/>
              </a:ext>
            </a:extLst>
          </p:cNvPr>
          <p:cNvSpPr>
            <a:spLocks noGrp="1"/>
          </p:cNvSpPr>
          <p:nvPr>
            <p:ph type="title"/>
          </p:nvPr>
        </p:nvSpPr>
        <p:spPr>
          <a:xfrm>
            <a:off x="1565101" y="84338"/>
            <a:ext cx="8596668" cy="1320800"/>
          </a:xfrm>
        </p:spPr>
        <p:txBody>
          <a:bodyPr/>
          <a:lstStyle/>
          <a:p>
            <a:r>
              <a:rPr lang="en-US" dirty="0"/>
              <a:t>                 </a:t>
            </a:r>
            <a:r>
              <a:rPr lang="en-US" u="sng" dirty="0">
                <a:solidFill>
                  <a:schemeClr val="tx2"/>
                </a:solidFill>
              </a:rPr>
              <a:t>Problem Faced</a:t>
            </a:r>
            <a:endParaRPr lang="en-IN" u="sng" dirty="0">
              <a:solidFill>
                <a:schemeClr val="tx2"/>
              </a:solidFill>
            </a:endParaRPr>
          </a:p>
        </p:txBody>
      </p:sp>
      <p:sp>
        <p:nvSpPr>
          <p:cNvPr id="5" name="Content Placeholder 4">
            <a:extLst>
              <a:ext uri="{FF2B5EF4-FFF2-40B4-BE49-F238E27FC236}">
                <a16:creationId xmlns:a16="http://schemas.microsoft.com/office/drawing/2014/main" id="{06AC50C3-00F5-6FF8-FAEA-6BE4B1DFDBC9}"/>
              </a:ext>
            </a:extLst>
          </p:cNvPr>
          <p:cNvSpPr>
            <a:spLocks noGrp="1"/>
          </p:cNvSpPr>
          <p:nvPr>
            <p:ph idx="1"/>
          </p:nvPr>
        </p:nvSpPr>
        <p:spPr>
          <a:xfrm>
            <a:off x="677334" y="1313895"/>
            <a:ext cx="11514666" cy="5459767"/>
          </a:xfrm>
        </p:spPr>
        <p:txBody>
          <a:bodyPr>
            <a:normAutofit lnSpcReduction="10000"/>
          </a:bodyPr>
          <a:lstStyle/>
          <a:p>
            <a:pPr algn="just"/>
            <a:r>
              <a:rPr lang="en-US" sz="2400" b="1" dirty="0">
                <a:latin typeface="Times New Roman" panose="02020603050405020304" pitchFamily="18" charset="0"/>
                <a:cs typeface="Times New Roman" panose="02020603050405020304" pitchFamily="18" charset="0"/>
              </a:rPr>
              <a:t>Data Quality and Quantity</a:t>
            </a:r>
            <a:r>
              <a:rPr lang="en-US" sz="2400" dirty="0">
                <a:latin typeface="Times New Roman" panose="02020603050405020304" pitchFamily="18" charset="0"/>
                <a:cs typeface="Times New Roman" panose="02020603050405020304" pitchFamily="18" charset="0"/>
              </a:rPr>
              <a:t>: Insufficient or poor-quality data can lead to inaccurate predictions. Ensuring that you have enough historical data and that it is clean and relevant is crucial.</a:t>
            </a:r>
          </a:p>
          <a:p>
            <a:pPr algn="just"/>
            <a:r>
              <a:rPr lang="en-US" sz="2400" b="1" dirty="0">
                <a:latin typeface="Times New Roman" panose="02020603050405020304" pitchFamily="18" charset="0"/>
                <a:cs typeface="Times New Roman" panose="02020603050405020304" pitchFamily="18" charset="0"/>
              </a:rPr>
              <a:t>Feature Selection: </a:t>
            </a:r>
            <a:r>
              <a:rPr lang="en-US" sz="2400" dirty="0">
                <a:latin typeface="Times New Roman" panose="02020603050405020304" pitchFamily="18" charset="0"/>
                <a:cs typeface="Times New Roman" panose="02020603050405020304" pitchFamily="18" charset="0"/>
              </a:rPr>
              <a:t>Choosing the right features or input variables for your model is essential. Selecting irrelevant or redundant features can lead to poor performance</a:t>
            </a:r>
            <a:r>
              <a:rPr lang="en-US" sz="2400" dirty="0"/>
              <a:t>.</a:t>
            </a:r>
          </a:p>
          <a:p>
            <a:pPr algn="just"/>
            <a:r>
              <a:rPr lang="en-US" sz="2400" b="1" i="0" dirty="0">
                <a:solidFill>
                  <a:schemeClr val="tx2"/>
                </a:solidFill>
                <a:effectLst/>
                <a:latin typeface="Times New Roman" panose="02020603050405020304" pitchFamily="18" charset="0"/>
                <a:cs typeface="Times New Roman" panose="02020603050405020304" pitchFamily="18" charset="0"/>
              </a:rPr>
              <a:t>Model Complexity</a:t>
            </a:r>
            <a:r>
              <a:rPr lang="en-US" sz="2400" b="0" i="0" dirty="0">
                <a:solidFill>
                  <a:schemeClr val="tx2"/>
                </a:solidFill>
                <a:effectLst/>
                <a:latin typeface="Times New Roman" panose="02020603050405020304" pitchFamily="18" charset="0"/>
                <a:cs typeface="Times New Roman" panose="02020603050405020304" pitchFamily="18" charset="0"/>
              </a:rPr>
              <a:t>: LSTM models can be complex, and tuning the model architecture and hyperparameters can be challenging. Finding the right balance between model complexity and performance is crucial.</a:t>
            </a:r>
          </a:p>
          <a:p>
            <a:pPr algn="just"/>
            <a:r>
              <a:rPr lang="en-US" sz="2400" b="1" i="0" dirty="0">
                <a:solidFill>
                  <a:schemeClr val="tx2"/>
                </a:solidFill>
                <a:effectLst/>
                <a:latin typeface="Times New Roman" panose="02020603050405020304" pitchFamily="18" charset="0"/>
                <a:cs typeface="Times New Roman" panose="02020603050405020304" pitchFamily="18" charset="0"/>
              </a:rPr>
              <a:t>Deployment</a:t>
            </a:r>
            <a:r>
              <a:rPr lang="en-US" sz="2400" b="0" i="0" dirty="0">
                <a:solidFill>
                  <a:schemeClr val="tx2"/>
                </a:solidFill>
                <a:effectLst/>
                <a:latin typeface="Times New Roman" panose="02020603050405020304" pitchFamily="18" charset="0"/>
                <a:cs typeface="Times New Roman" panose="02020603050405020304" pitchFamily="18" charset="0"/>
              </a:rPr>
              <a:t>: Deploying LSTM models into production environments can be complex, especially if real-time predictions are required. Ensuring that your deployment pipeline is robust and scalable is essential.</a:t>
            </a:r>
          </a:p>
          <a:p>
            <a:pPr algn="just"/>
            <a:r>
              <a:rPr lang="en-US" sz="2400" b="1" i="0" dirty="0">
                <a:solidFill>
                  <a:schemeClr val="tx2"/>
                </a:solidFill>
                <a:effectLst/>
                <a:latin typeface="Times New Roman" panose="02020603050405020304" pitchFamily="18" charset="0"/>
                <a:cs typeface="Times New Roman" panose="02020603050405020304" pitchFamily="18" charset="0"/>
              </a:rPr>
              <a:t>Training Time</a:t>
            </a:r>
            <a:r>
              <a:rPr lang="en-US" sz="2400" b="0" i="0" dirty="0">
                <a:solidFill>
                  <a:schemeClr val="tx2"/>
                </a:solidFill>
                <a:effectLst/>
                <a:latin typeface="Times New Roman" panose="02020603050405020304" pitchFamily="18" charset="0"/>
                <a:cs typeface="Times New Roman" panose="02020603050405020304" pitchFamily="18" charset="0"/>
              </a:rPr>
              <a:t>: Training LSTM models can be computationally intensive, especially with large datasets or complex models. Optimizing your model and using efficient hardware can help reduce training time</a:t>
            </a:r>
            <a:r>
              <a:rPr lang="en-US" sz="2400" b="0" i="0" dirty="0">
                <a:solidFill>
                  <a:srgbClr val="ECECEC"/>
                </a:solidFill>
                <a:effectLst/>
                <a:latin typeface="Söhne"/>
              </a:rPr>
              <a:t>.</a:t>
            </a:r>
            <a:endParaRPr lang="en-IN" sz="24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0231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FA36A-C3FE-0A88-D948-58ECD2981620}"/>
              </a:ext>
            </a:extLst>
          </p:cNvPr>
          <p:cNvSpPr>
            <a:spLocks noGrp="1"/>
          </p:cNvSpPr>
          <p:nvPr>
            <p:ph type="title"/>
          </p:nvPr>
        </p:nvSpPr>
        <p:spPr/>
        <p:txBody>
          <a:bodyPr/>
          <a:lstStyle/>
          <a:p>
            <a:endParaRPr lang="en-IN" dirty="0"/>
          </a:p>
        </p:txBody>
      </p:sp>
      <p:pic>
        <p:nvPicPr>
          <p:cNvPr id="4" name="Picture 3">
            <a:extLst>
              <a:ext uri="{FF2B5EF4-FFF2-40B4-BE49-F238E27FC236}">
                <a16:creationId xmlns:a16="http://schemas.microsoft.com/office/drawing/2014/main" id="{2FFBCB4E-F91A-D897-F937-0F8604DA0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194271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DE3D2-40B0-4EF7-98FE-F370192E737B}"/>
              </a:ext>
            </a:extLst>
          </p:cNvPr>
          <p:cNvSpPr>
            <a:spLocks noGrp="1"/>
          </p:cNvSpPr>
          <p:nvPr>
            <p:ph type="title"/>
          </p:nvPr>
        </p:nvSpPr>
        <p:spPr>
          <a:xfrm>
            <a:off x="142240" y="91440"/>
            <a:ext cx="11907520" cy="772160"/>
          </a:xfrm>
        </p:spPr>
        <p:txBody>
          <a:bodyPr>
            <a:normAutofit/>
          </a:bodyPr>
          <a:lstStyle/>
          <a:p>
            <a:pPr algn="ctr"/>
            <a:r>
              <a:rPr lang="en-IN" b="1" u="sng" dirty="0">
                <a:solidFill>
                  <a:schemeClr val="tx1"/>
                </a:solidFill>
                <a:latin typeface="Times New Roman" panose="02020603050405020304" pitchFamily="18" charset="0"/>
                <a:ea typeface="Yu Gothic UI Semibold" panose="020B0700000000000000" pitchFamily="34" charset="-128"/>
                <a:cs typeface="Times New Roman" panose="02020603050405020304" pitchFamily="18" charset="0"/>
              </a:rPr>
              <a:t>1. Objectives</a:t>
            </a:r>
          </a:p>
        </p:txBody>
      </p:sp>
      <p:sp>
        <p:nvSpPr>
          <p:cNvPr id="3" name="Content Placeholder 2">
            <a:extLst>
              <a:ext uri="{FF2B5EF4-FFF2-40B4-BE49-F238E27FC236}">
                <a16:creationId xmlns:a16="http://schemas.microsoft.com/office/drawing/2014/main" id="{CFF1FFC7-86DB-89DB-9BEB-885112DDA99D}"/>
              </a:ext>
            </a:extLst>
          </p:cNvPr>
          <p:cNvSpPr>
            <a:spLocks noGrp="1"/>
          </p:cNvSpPr>
          <p:nvPr>
            <p:ph idx="1"/>
          </p:nvPr>
        </p:nvSpPr>
        <p:spPr>
          <a:xfrm>
            <a:off x="142240" y="863600"/>
            <a:ext cx="11907520" cy="5669280"/>
          </a:xfrm>
        </p:spPr>
        <p:txBody>
          <a:bodyPr>
            <a:normAutofit fontScale="92500"/>
          </a:bodyPr>
          <a:lstStyle/>
          <a:p>
            <a:pPr marL="0" indent="0">
              <a:lnSpc>
                <a:spcPct val="150000"/>
              </a:lnSpc>
              <a:buClrTx/>
              <a:buNone/>
            </a:pPr>
            <a:r>
              <a:rPr lang="en-US" sz="2800" dirty="0">
                <a:solidFill>
                  <a:schemeClr val="tx1"/>
                </a:solidFill>
                <a:latin typeface="Times New Roman" panose="02020603050405020304" pitchFamily="18" charset="0"/>
                <a:ea typeface="Yu Gothic UI Semibold" panose="020B0700000000000000" pitchFamily="34" charset="-128"/>
                <a:cs typeface="Times New Roman" panose="02020603050405020304" pitchFamily="18" charset="0"/>
              </a:rPr>
              <a:t>Stock price prediction aims to forecast the future movement of a stock's price based on historical data and various factors such as market trends, company performance and investor sentiment. The goal is to make informed investment decisions, including buying, selling, or holding stocks, with the aim of maximizing profits or minimizing losses. Stock price prediction provides investors with insights into potential future price movements, helping them make more informed decisions in the volatile and uncertain world of financial markets. The objective is to understand the underlying structure in TCS Stock Price data and come up with a suitable forecasting model that can effectively forecast for the next 30 Days.</a:t>
            </a:r>
            <a:r>
              <a:rPr lang="en-US" sz="2400" dirty="0">
                <a:solidFill>
                  <a:schemeClr val="tx1"/>
                </a:solidFill>
                <a:latin typeface="Times New Roman" panose="02020603050405020304" pitchFamily="18" charset="0"/>
                <a:ea typeface="Yu Gothic UI Semibold" panose="020B0700000000000000" pitchFamily="34" charset="-128"/>
                <a:cs typeface="Times New Roman" panose="02020603050405020304" pitchFamily="18" charset="0"/>
              </a:rPr>
              <a:t>             </a:t>
            </a:r>
            <a:r>
              <a:rPr lang="en-US" sz="2400" dirty="0">
                <a:solidFill>
                  <a:schemeClr val="tx1"/>
                </a:solidFill>
                <a:latin typeface="Yu Gothic UI Semibold" panose="020B0700000000000000" pitchFamily="34" charset="-128"/>
                <a:ea typeface="Yu Gothic UI Semibold" panose="020B0700000000000000" pitchFamily="34" charset="-128"/>
              </a:rPr>
              <a:t>                                                                      </a:t>
            </a:r>
            <a:endParaRPr lang="en-IN" sz="2400" dirty="0">
              <a:solidFill>
                <a:schemeClr val="tx1"/>
              </a:solidFill>
              <a:latin typeface="Yu Gothic UI Semibold" panose="020B0700000000000000" pitchFamily="34" charset="-128"/>
              <a:ea typeface="Yu Gothic UI Semibold" panose="020B0700000000000000" pitchFamily="34" charset="-128"/>
            </a:endParaRPr>
          </a:p>
        </p:txBody>
      </p:sp>
    </p:spTree>
    <p:extLst>
      <p:ext uri="{BB962C8B-B14F-4D97-AF65-F5344CB8AC3E}">
        <p14:creationId xmlns:p14="http://schemas.microsoft.com/office/powerpoint/2010/main" val="567914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FCD8E-BF68-ED3C-673D-0BD67951A537}"/>
              </a:ext>
            </a:extLst>
          </p:cNvPr>
          <p:cNvSpPr>
            <a:spLocks noGrp="1"/>
          </p:cNvSpPr>
          <p:nvPr>
            <p:ph type="title"/>
          </p:nvPr>
        </p:nvSpPr>
        <p:spPr>
          <a:xfrm>
            <a:off x="677334" y="336705"/>
            <a:ext cx="11413066" cy="731520"/>
          </a:xfrm>
        </p:spPr>
        <p:txBody>
          <a:bodyPr>
            <a:normAutofit/>
          </a:bodyPr>
          <a:lstStyle/>
          <a:p>
            <a:pPr algn="ctr"/>
            <a:r>
              <a:rPr lang="en-IN" sz="3200" b="1" u="sng" dirty="0">
                <a:solidFill>
                  <a:schemeClr val="tx1"/>
                </a:solidFill>
                <a:latin typeface="Times New Roman" panose="02020603050405020304" pitchFamily="18" charset="0"/>
                <a:ea typeface="Yu Gothic UI Semibold" panose="020B0700000000000000" pitchFamily="34" charset="-128"/>
                <a:cs typeface="Times New Roman" panose="02020603050405020304" pitchFamily="18" charset="0"/>
              </a:rPr>
              <a:t>2. Project Structure</a:t>
            </a:r>
          </a:p>
        </p:txBody>
      </p:sp>
      <p:sp>
        <p:nvSpPr>
          <p:cNvPr id="8" name="Rectangle: Rounded Corners 7">
            <a:extLst>
              <a:ext uri="{FF2B5EF4-FFF2-40B4-BE49-F238E27FC236}">
                <a16:creationId xmlns:a16="http://schemas.microsoft.com/office/drawing/2014/main" id="{4AD68C33-9701-FD05-9D85-E6E243F51979}"/>
              </a:ext>
            </a:extLst>
          </p:cNvPr>
          <p:cNvSpPr/>
          <p:nvPr/>
        </p:nvSpPr>
        <p:spPr>
          <a:xfrm>
            <a:off x="5019040" y="1625914"/>
            <a:ext cx="2346960" cy="1068072"/>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latin typeface="Times New Roman" panose="02020603050405020304" pitchFamily="18" charset="0"/>
                <a:ea typeface="Yu Gothic UI Semibold" panose="020B0700000000000000" pitchFamily="34" charset="-128"/>
                <a:cs typeface="Times New Roman" panose="02020603050405020304" pitchFamily="18" charset="0"/>
              </a:rPr>
              <a:t>1. Business Understanding</a:t>
            </a:r>
          </a:p>
        </p:txBody>
      </p:sp>
      <p:sp>
        <p:nvSpPr>
          <p:cNvPr id="10" name="Content Placeholder 9">
            <a:extLst>
              <a:ext uri="{FF2B5EF4-FFF2-40B4-BE49-F238E27FC236}">
                <a16:creationId xmlns:a16="http://schemas.microsoft.com/office/drawing/2014/main" id="{7CA15803-1748-E6F6-2E53-418EBB0084AD}"/>
              </a:ext>
            </a:extLst>
          </p:cNvPr>
          <p:cNvSpPr>
            <a:spLocks noGrp="1"/>
          </p:cNvSpPr>
          <p:nvPr>
            <p:ph idx="1"/>
          </p:nvPr>
        </p:nvSpPr>
        <p:spPr>
          <a:xfrm>
            <a:off x="8956040" y="1625914"/>
            <a:ext cx="2042160" cy="1068072"/>
          </a:xfrm>
          <a:prstGeom prst="round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marL="0" indent="0" algn="ctr">
              <a:buNone/>
            </a:pPr>
            <a:r>
              <a:rPr lang="en-IN" sz="2400" b="1" dirty="0">
                <a:solidFill>
                  <a:schemeClr val="tx1"/>
                </a:solidFill>
                <a:latin typeface="Times New Roman" panose="02020603050405020304" pitchFamily="18" charset="0"/>
                <a:ea typeface="Yu Gothic UI Semibold" panose="020B0700000000000000" pitchFamily="34" charset="-128"/>
                <a:cs typeface="Times New Roman" panose="02020603050405020304" pitchFamily="18" charset="0"/>
              </a:rPr>
              <a:t>2. Data Collection</a:t>
            </a:r>
          </a:p>
        </p:txBody>
      </p:sp>
      <p:sp>
        <p:nvSpPr>
          <p:cNvPr id="11" name="Content Placeholder 9">
            <a:extLst>
              <a:ext uri="{FF2B5EF4-FFF2-40B4-BE49-F238E27FC236}">
                <a16:creationId xmlns:a16="http://schemas.microsoft.com/office/drawing/2014/main" id="{2B3C65EC-78AE-861D-A87C-0654468126F8}"/>
              </a:ext>
            </a:extLst>
          </p:cNvPr>
          <p:cNvSpPr txBox="1">
            <a:spLocks/>
          </p:cNvSpPr>
          <p:nvPr/>
        </p:nvSpPr>
        <p:spPr>
          <a:xfrm>
            <a:off x="8912860" y="4530724"/>
            <a:ext cx="2128520" cy="1068071"/>
          </a:xfrm>
          <a:prstGeom prst="round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9pPr>
          </a:lstStyle>
          <a:p>
            <a:pPr marL="0" indent="0" algn="ctr">
              <a:buNone/>
            </a:pPr>
            <a:r>
              <a:rPr lang="en-IN" sz="2400" b="1" dirty="0">
                <a:solidFill>
                  <a:schemeClr val="tx1"/>
                </a:solidFill>
                <a:latin typeface="Times New Roman" panose="02020603050405020304" pitchFamily="18" charset="0"/>
                <a:ea typeface="Yu Gothic UI Semibold" panose="020B0700000000000000" pitchFamily="34" charset="-128"/>
                <a:cs typeface="Times New Roman" panose="02020603050405020304" pitchFamily="18" charset="0"/>
              </a:rPr>
              <a:t>3. Data Preparation</a:t>
            </a:r>
          </a:p>
        </p:txBody>
      </p:sp>
      <p:sp>
        <p:nvSpPr>
          <p:cNvPr id="12" name="Content Placeholder 9">
            <a:extLst>
              <a:ext uri="{FF2B5EF4-FFF2-40B4-BE49-F238E27FC236}">
                <a16:creationId xmlns:a16="http://schemas.microsoft.com/office/drawing/2014/main" id="{8F2FD077-91A8-3B89-1753-0B2DFB876912}"/>
              </a:ext>
            </a:extLst>
          </p:cNvPr>
          <p:cNvSpPr txBox="1">
            <a:spLocks/>
          </p:cNvSpPr>
          <p:nvPr/>
        </p:nvSpPr>
        <p:spPr>
          <a:xfrm>
            <a:off x="4996180" y="4524373"/>
            <a:ext cx="2286000" cy="1068070"/>
          </a:xfrm>
          <a:prstGeom prst="round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9pPr>
          </a:lstStyle>
          <a:p>
            <a:pPr marL="0" indent="0" algn="ctr">
              <a:buNone/>
            </a:pPr>
            <a:r>
              <a:rPr lang="en-IN" sz="2400" b="1" dirty="0">
                <a:solidFill>
                  <a:schemeClr val="tx1"/>
                </a:solidFill>
                <a:latin typeface="Times New Roman" panose="02020603050405020304" pitchFamily="18" charset="0"/>
                <a:ea typeface="Yu Gothic UI Semibold" panose="020B0700000000000000" pitchFamily="34" charset="-128"/>
                <a:cs typeface="Times New Roman" panose="02020603050405020304" pitchFamily="18" charset="0"/>
              </a:rPr>
              <a:t>4. Exploratory Data Analysis</a:t>
            </a:r>
          </a:p>
        </p:txBody>
      </p:sp>
      <p:sp>
        <p:nvSpPr>
          <p:cNvPr id="13" name="Content Placeholder 9">
            <a:extLst>
              <a:ext uri="{FF2B5EF4-FFF2-40B4-BE49-F238E27FC236}">
                <a16:creationId xmlns:a16="http://schemas.microsoft.com/office/drawing/2014/main" id="{1721329F-550D-9B56-CC69-2E4EF15BAD4E}"/>
              </a:ext>
            </a:extLst>
          </p:cNvPr>
          <p:cNvSpPr txBox="1">
            <a:spLocks/>
          </p:cNvSpPr>
          <p:nvPr/>
        </p:nvSpPr>
        <p:spPr>
          <a:xfrm>
            <a:off x="1193800" y="4524371"/>
            <a:ext cx="2042160" cy="1068072"/>
          </a:xfrm>
          <a:prstGeom prst="round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9pPr>
          </a:lstStyle>
          <a:p>
            <a:pPr marL="0" indent="0" algn="ctr">
              <a:buNone/>
            </a:pPr>
            <a:r>
              <a:rPr lang="en-IN" sz="2400" b="1" dirty="0">
                <a:solidFill>
                  <a:schemeClr val="tx1"/>
                </a:solidFill>
                <a:latin typeface="Times New Roman" panose="02020603050405020304" pitchFamily="18" charset="0"/>
                <a:ea typeface="Yu Gothic UI Semibold" panose="020B0700000000000000" pitchFamily="34" charset="-128"/>
                <a:cs typeface="Times New Roman" panose="02020603050405020304" pitchFamily="18" charset="0"/>
              </a:rPr>
              <a:t>5. Model Evaluation</a:t>
            </a:r>
          </a:p>
        </p:txBody>
      </p:sp>
      <p:sp>
        <p:nvSpPr>
          <p:cNvPr id="14" name="Content Placeholder 9">
            <a:extLst>
              <a:ext uri="{FF2B5EF4-FFF2-40B4-BE49-F238E27FC236}">
                <a16:creationId xmlns:a16="http://schemas.microsoft.com/office/drawing/2014/main" id="{C096D88C-F57D-DFAE-B782-8C5ABA198018}"/>
              </a:ext>
            </a:extLst>
          </p:cNvPr>
          <p:cNvSpPr txBox="1">
            <a:spLocks/>
          </p:cNvSpPr>
          <p:nvPr/>
        </p:nvSpPr>
        <p:spPr>
          <a:xfrm>
            <a:off x="1050290" y="1625914"/>
            <a:ext cx="2042160" cy="1068072"/>
          </a:xfrm>
          <a:prstGeom prst="roundRect">
            <a:avLst/>
          </a:prstGeom>
          <a:solidFill>
            <a:schemeClr val="accent6">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fontScale="925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9pPr>
          </a:lstStyle>
          <a:p>
            <a:pPr marL="0" indent="0" algn="ctr">
              <a:buNone/>
            </a:pPr>
            <a:r>
              <a:rPr lang="en-IN" sz="2800" b="1" dirty="0">
                <a:solidFill>
                  <a:schemeClr val="tx1"/>
                </a:solidFill>
                <a:latin typeface="Times New Roman" panose="02020603050405020304" pitchFamily="18" charset="0"/>
                <a:ea typeface="Yu Gothic UI Semibold" panose="020B0700000000000000" pitchFamily="34" charset="-128"/>
                <a:cs typeface="Times New Roman" panose="02020603050405020304" pitchFamily="18" charset="0"/>
              </a:rPr>
              <a:t>6. Model Deployment</a:t>
            </a:r>
          </a:p>
        </p:txBody>
      </p:sp>
      <p:sp>
        <p:nvSpPr>
          <p:cNvPr id="17" name="Arrow: Right 16">
            <a:extLst>
              <a:ext uri="{FF2B5EF4-FFF2-40B4-BE49-F238E27FC236}">
                <a16:creationId xmlns:a16="http://schemas.microsoft.com/office/drawing/2014/main" id="{7A85BD0B-9EC0-5BF6-B6C3-E61E1978169D}"/>
              </a:ext>
            </a:extLst>
          </p:cNvPr>
          <p:cNvSpPr/>
          <p:nvPr/>
        </p:nvSpPr>
        <p:spPr>
          <a:xfrm>
            <a:off x="3502660" y="2043110"/>
            <a:ext cx="1249680" cy="23368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Arrow: Right 17">
            <a:extLst>
              <a:ext uri="{FF2B5EF4-FFF2-40B4-BE49-F238E27FC236}">
                <a16:creationId xmlns:a16="http://schemas.microsoft.com/office/drawing/2014/main" id="{75874332-37F6-8788-58B7-5797A656C6BC}"/>
              </a:ext>
            </a:extLst>
          </p:cNvPr>
          <p:cNvSpPr/>
          <p:nvPr/>
        </p:nvSpPr>
        <p:spPr>
          <a:xfrm>
            <a:off x="7576820" y="2043110"/>
            <a:ext cx="1249680" cy="23368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Arrow: Down 18">
            <a:extLst>
              <a:ext uri="{FF2B5EF4-FFF2-40B4-BE49-F238E27FC236}">
                <a16:creationId xmlns:a16="http://schemas.microsoft.com/office/drawing/2014/main" id="{F74C9F81-398C-7196-0A91-527FE74405F7}"/>
              </a:ext>
            </a:extLst>
          </p:cNvPr>
          <p:cNvSpPr/>
          <p:nvPr/>
        </p:nvSpPr>
        <p:spPr>
          <a:xfrm>
            <a:off x="9933940" y="2976880"/>
            <a:ext cx="246380" cy="106807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Arrow: Left 19">
            <a:extLst>
              <a:ext uri="{FF2B5EF4-FFF2-40B4-BE49-F238E27FC236}">
                <a16:creationId xmlns:a16="http://schemas.microsoft.com/office/drawing/2014/main" id="{823467B4-4C3C-3016-8B54-3C6D2B1E3755}"/>
              </a:ext>
            </a:extLst>
          </p:cNvPr>
          <p:cNvSpPr/>
          <p:nvPr/>
        </p:nvSpPr>
        <p:spPr>
          <a:xfrm>
            <a:off x="7576820" y="4958080"/>
            <a:ext cx="1170940" cy="21336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Arrow: Left 20">
            <a:extLst>
              <a:ext uri="{FF2B5EF4-FFF2-40B4-BE49-F238E27FC236}">
                <a16:creationId xmlns:a16="http://schemas.microsoft.com/office/drawing/2014/main" id="{C0D611F1-4A94-5957-9BC2-9C689C33D8A7}"/>
              </a:ext>
            </a:extLst>
          </p:cNvPr>
          <p:cNvSpPr/>
          <p:nvPr/>
        </p:nvSpPr>
        <p:spPr>
          <a:xfrm>
            <a:off x="3502660" y="4937760"/>
            <a:ext cx="1198880" cy="23368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Arrow: Up 21">
            <a:extLst>
              <a:ext uri="{FF2B5EF4-FFF2-40B4-BE49-F238E27FC236}">
                <a16:creationId xmlns:a16="http://schemas.microsoft.com/office/drawing/2014/main" id="{7F1FA343-D120-8305-1190-31CC2BF3B301}"/>
              </a:ext>
            </a:extLst>
          </p:cNvPr>
          <p:cNvSpPr/>
          <p:nvPr/>
        </p:nvSpPr>
        <p:spPr>
          <a:xfrm>
            <a:off x="1948180" y="3148328"/>
            <a:ext cx="246380" cy="1068072"/>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560556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AD26B-7638-97BD-90A3-4A8CCECCB567}"/>
              </a:ext>
            </a:extLst>
          </p:cNvPr>
          <p:cNvSpPr>
            <a:spLocks noGrp="1"/>
          </p:cNvSpPr>
          <p:nvPr>
            <p:ph type="title"/>
          </p:nvPr>
        </p:nvSpPr>
        <p:spPr>
          <a:xfrm>
            <a:off x="0" y="148942"/>
            <a:ext cx="12192000" cy="582579"/>
          </a:xfrm>
        </p:spPr>
        <p:txBody>
          <a:bodyPr>
            <a:normAutofit/>
          </a:bodyPr>
          <a:lstStyle/>
          <a:p>
            <a:pPr algn="ctr"/>
            <a:r>
              <a:rPr lang="en-IN" sz="3200" b="1" u="sng" dirty="0">
                <a:solidFill>
                  <a:schemeClr val="tx1"/>
                </a:solidFill>
                <a:latin typeface="Times New Roman" panose="02020603050405020304" pitchFamily="18" charset="0"/>
                <a:ea typeface="Yu Gothic UI Semibold" panose="020B0700000000000000" pitchFamily="34" charset="-128"/>
                <a:cs typeface="Times New Roman" panose="02020603050405020304" pitchFamily="18" charset="0"/>
              </a:rPr>
              <a:t>3. Data Collection and Details</a:t>
            </a:r>
          </a:p>
        </p:txBody>
      </p:sp>
      <p:sp>
        <p:nvSpPr>
          <p:cNvPr id="5" name="Text Placeholder 4">
            <a:extLst>
              <a:ext uri="{FF2B5EF4-FFF2-40B4-BE49-F238E27FC236}">
                <a16:creationId xmlns:a16="http://schemas.microsoft.com/office/drawing/2014/main" id="{BAEEAB73-E661-840C-11D0-5867E1ADE686}"/>
              </a:ext>
            </a:extLst>
          </p:cNvPr>
          <p:cNvSpPr>
            <a:spLocks noGrp="1"/>
          </p:cNvSpPr>
          <p:nvPr>
            <p:ph type="body" sz="half" idx="2"/>
          </p:nvPr>
        </p:nvSpPr>
        <p:spPr>
          <a:xfrm>
            <a:off x="291592" y="856899"/>
            <a:ext cx="11608816" cy="5888736"/>
          </a:xfrm>
        </p:spPr>
        <p:txBody>
          <a:bodyPr>
            <a:normAutofit fontScale="92500"/>
          </a:bodyPr>
          <a:lstStyle/>
          <a:p>
            <a:pPr marL="342900" indent="-342900">
              <a:buClr>
                <a:schemeClr val="tx1"/>
              </a:buClr>
              <a:buFont typeface="Wingdings" panose="05000000000000000000" pitchFamily="2" charset="2"/>
              <a:buChar char="Ø"/>
            </a:pPr>
            <a:r>
              <a:rPr lang="en-US" sz="2400" dirty="0">
                <a:solidFill>
                  <a:schemeClr val="tx1"/>
                </a:solidFill>
                <a:latin typeface="Times New Roman" panose="02020603050405020304" pitchFamily="18" charset="0"/>
                <a:ea typeface="Yu Gothic UI Semibold" panose="020B0700000000000000" pitchFamily="34" charset="-128"/>
                <a:cs typeface="Times New Roman" panose="02020603050405020304" pitchFamily="18" charset="0"/>
              </a:rPr>
              <a:t>The Stock Price data for </a:t>
            </a:r>
            <a:r>
              <a:rPr lang="en-IN" sz="2400" b="0" i="0" dirty="0">
                <a:solidFill>
                  <a:schemeClr val="tx1"/>
                </a:solidFill>
                <a:effectLst/>
                <a:latin typeface="Times New Roman" panose="02020603050405020304" pitchFamily="18" charset="0"/>
                <a:ea typeface="Yu Gothic UI Semibold" panose="020B0700000000000000" pitchFamily="34" charset="-128"/>
                <a:cs typeface="Times New Roman" panose="02020603050405020304" pitchFamily="18" charset="0"/>
              </a:rPr>
              <a:t>TCS (Tata Consultancy Services)</a:t>
            </a:r>
            <a:r>
              <a:rPr lang="en-US" sz="2400" dirty="0">
                <a:solidFill>
                  <a:schemeClr val="tx1"/>
                </a:solidFill>
                <a:latin typeface="Times New Roman" panose="02020603050405020304" pitchFamily="18" charset="0"/>
                <a:ea typeface="Yu Gothic UI Semibold" panose="020B0700000000000000" pitchFamily="34" charset="-128"/>
                <a:cs typeface="Times New Roman" panose="02020603050405020304" pitchFamily="18" charset="0"/>
              </a:rPr>
              <a:t> is obtained from Yahoo Finance.</a:t>
            </a:r>
          </a:p>
          <a:p>
            <a:pPr marL="342900" indent="-342900">
              <a:buClr>
                <a:schemeClr val="tx1"/>
              </a:buClr>
              <a:buFont typeface="Wingdings" panose="05000000000000000000" pitchFamily="2" charset="2"/>
              <a:buChar char="Ø"/>
            </a:pPr>
            <a:r>
              <a:rPr lang="en-US" sz="2400" dirty="0">
                <a:solidFill>
                  <a:schemeClr val="tx1"/>
                </a:solidFill>
                <a:latin typeface="Times New Roman" panose="02020603050405020304" pitchFamily="18" charset="0"/>
                <a:ea typeface="Yu Gothic UI Semibold" panose="020B0700000000000000" pitchFamily="34" charset="-128"/>
                <a:cs typeface="Times New Roman" panose="02020603050405020304" pitchFamily="18" charset="0"/>
              </a:rPr>
              <a:t>The dataset has 5260 Rows and 7 Columns.</a:t>
            </a:r>
          </a:p>
          <a:p>
            <a:pPr marL="342900" indent="-342900">
              <a:buClr>
                <a:schemeClr val="tx1"/>
              </a:buClr>
              <a:buFont typeface="Wingdings" panose="05000000000000000000" pitchFamily="2" charset="2"/>
              <a:buChar char="Ø"/>
            </a:pPr>
            <a:r>
              <a:rPr lang="en-US" sz="2400" dirty="0">
                <a:solidFill>
                  <a:schemeClr val="tx1"/>
                </a:solidFill>
                <a:latin typeface="Times New Roman" panose="02020603050405020304" pitchFamily="18" charset="0"/>
                <a:ea typeface="Yu Gothic UI Semibold" panose="020B0700000000000000" pitchFamily="34" charset="-128"/>
                <a:cs typeface="Times New Roman" panose="02020603050405020304" pitchFamily="18" charset="0"/>
              </a:rPr>
              <a:t>The date of the data ranges from 2003-01-01 to 2024-02-29.</a:t>
            </a:r>
          </a:p>
          <a:p>
            <a:pPr marL="285750" indent="-285750">
              <a:buClr>
                <a:schemeClr val="tx1"/>
              </a:buClr>
              <a:buFont typeface="Wingdings" panose="05000000000000000000" pitchFamily="2" charset="2"/>
              <a:buChar char="Ø"/>
            </a:pPr>
            <a:endParaRPr lang="en-US" sz="1800" dirty="0">
              <a:solidFill>
                <a:schemeClr val="tx1"/>
              </a:solidFill>
              <a:latin typeface="Yu Gothic UI Semibold" panose="020B0700000000000000" pitchFamily="34" charset="-128"/>
              <a:ea typeface="Yu Gothic UI Semibold" panose="020B0700000000000000" pitchFamily="34" charset="-128"/>
            </a:endParaRPr>
          </a:p>
          <a:p>
            <a:pPr>
              <a:buClr>
                <a:schemeClr val="tx1"/>
              </a:buClr>
            </a:pPr>
            <a:r>
              <a:rPr lang="en-US" sz="2400" dirty="0">
                <a:solidFill>
                  <a:schemeClr val="tx1"/>
                </a:solidFill>
                <a:latin typeface="Times New Roman" panose="02020603050405020304" pitchFamily="18" charset="0"/>
                <a:ea typeface="Yu Gothic UI Semibold" panose="020B0700000000000000" pitchFamily="34" charset="-128"/>
                <a:cs typeface="Times New Roman" panose="02020603050405020304" pitchFamily="18" charset="0"/>
              </a:rPr>
              <a:t>These are the following columns in the dataset-</a:t>
            </a:r>
          </a:p>
          <a:p>
            <a:pPr marL="342900" indent="-342900">
              <a:buFont typeface="Wingdings" panose="05000000000000000000" pitchFamily="2" charset="2"/>
              <a:buChar char="Ø"/>
            </a:pPr>
            <a:r>
              <a:rPr lang="en-US" sz="2400" dirty="0">
                <a:solidFill>
                  <a:schemeClr val="tx1"/>
                </a:solidFill>
                <a:latin typeface="Times New Roman" panose="02020603050405020304" pitchFamily="18" charset="0"/>
                <a:ea typeface="Yu Gothic UI Semibold" panose="020B0700000000000000" pitchFamily="34" charset="-128"/>
                <a:cs typeface="Times New Roman" panose="02020603050405020304" pitchFamily="18" charset="0"/>
              </a:rPr>
              <a:t> </a:t>
            </a:r>
            <a:r>
              <a:rPr lang="en-US" sz="2400" b="1" dirty="0">
                <a:solidFill>
                  <a:schemeClr val="tx1"/>
                </a:solidFill>
                <a:latin typeface="Times New Roman" panose="02020603050405020304" pitchFamily="18" charset="0"/>
                <a:ea typeface="Yu Gothic UI Semibold" panose="020B0700000000000000" pitchFamily="34" charset="-128"/>
                <a:cs typeface="Times New Roman" panose="02020603050405020304" pitchFamily="18" charset="0"/>
              </a:rPr>
              <a:t>Date:</a:t>
            </a:r>
            <a:r>
              <a:rPr lang="en-US" sz="2400" dirty="0">
                <a:solidFill>
                  <a:srgbClr val="002060"/>
                </a:solidFill>
                <a:latin typeface="Times New Roman" panose="02020603050405020304" pitchFamily="18" charset="0"/>
                <a:ea typeface="Yu Gothic UI Semibold" panose="020B0700000000000000" pitchFamily="34" charset="-128"/>
                <a:cs typeface="Times New Roman" panose="02020603050405020304" pitchFamily="18" charset="0"/>
              </a:rPr>
              <a:t> </a:t>
            </a:r>
            <a:r>
              <a:rPr lang="en-US" sz="2400" dirty="0">
                <a:solidFill>
                  <a:schemeClr val="tx1"/>
                </a:solidFill>
                <a:latin typeface="Times New Roman" panose="02020603050405020304" pitchFamily="18" charset="0"/>
                <a:ea typeface="Yu Gothic UI Semibold" panose="020B0700000000000000" pitchFamily="34" charset="-128"/>
                <a:cs typeface="Times New Roman" panose="02020603050405020304" pitchFamily="18" charset="0"/>
              </a:rPr>
              <a:t>The date on which the stock data was recorded.</a:t>
            </a:r>
          </a:p>
          <a:p>
            <a:pPr marL="342900" indent="-342900">
              <a:buFont typeface="Wingdings" panose="05000000000000000000" pitchFamily="2" charset="2"/>
              <a:buChar char="Ø"/>
            </a:pPr>
            <a:r>
              <a:rPr lang="en-US" sz="2400" b="1" dirty="0">
                <a:solidFill>
                  <a:schemeClr val="tx1"/>
                </a:solidFill>
                <a:latin typeface="Times New Roman" panose="02020603050405020304" pitchFamily="18" charset="0"/>
                <a:ea typeface="Yu Gothic UI Semibold" panose="020B0700000000000000" pitchFamily="34" charset="-128"/>
                <a:cs typeface="Times New Roman" panose="02020603050405020304" pitchFamily="18" charset="0"/>
              </a:rPr>
              <a:t>Open: </a:t>
            </a:r>
            <a:r>
              <a:rPr lang="en-US" sz="2400" dirty="0">
                <a:solidFill>
                  <a:schemeClr val="tx1"/>
                </a:solidFill>
                <a:latin typeface="Times New Roman" panose="02020603050405020304" pitchFamily="18" charset="0"/>
                <a:ea typeface="Yu Gothic UI Semibold" panose="020B0700000000000000" pitchFamily="34" charset="-128"/>
                <a:cs typeface="Times New Roman" panose="02020603050405020304" pitchFamily="18" charset="0"/>
              </a:rPr>
              <a:t>The price at which the stock started trading.</a:t>
            </a:r>
          </a:p>
          <a:p>
            <a:pPr marL="342900" indent="-342900">
              <a:buFont typeface="Wingdings" panose="05000000000000000000" pitchFamily="2" charset="2"/>
              <a:buChar char="Ø"/>
            </a:pPr>
            <a:r>
              <a:rPr lang="en-US" sz="2400" b="1" dirty="0">
                <a:solidFill>
                  <a:schemeClr val="tx1"/>
                </a:solidFill>
                <a:latin typeface="Times New Roman" panose="02020603050405020304" pitchFamily="18" charset="0"/>
                <a:ea typeface="Yu Gothic UI Semibold" panose="020B0700000000000000" pitchFamily="34" charset="-128"/>
                <a:cs typeface="Times New Roman" panose="02020603050405020304" pitchFamily="18" charset="0"/>
              </a:rPr>
              <a:t>High: </a:t>
            </a:r>
            <a:r>
              <a:rPr lang="en-US" sz="2400" dirty="0">
                <a:solidFill>
                  <a:schemeClr val="tx1"/>
                </a:solidFill>
                <a:latin typeface="Times New Roman" panose="02020603050405020304" pitchFamily="18" charset="0"/>
                <a:ea typeface="Yu Gothic UI Semibold" panose="020B0700000000000000" pitchFamily="34" charset="-128"/>
                <a:cs typeface="Times New Roman" panose="02020603050405020304" pitchFamily="18" charset="0"/>
              </a:rPr>
              <a:t>The highest price the stock reached during the trading session.</a:t>
            </a:r>
          </a:p>
          <a:p>
            <a:pPr marL="342900" indent="-342900">
              <a:buFont typeface="Wingdings" panose="05000000000000000000" pitchFamily="2" charset="2"/>
              <a:buChar char="Ø"/>
            </a:pPr>
            <a:r>
              <a:rPr lang="en-US" sz="2400" b="1" dirty="0">
                <a:solidFill>
                  <a:schemeClr val="tx1"/>
                </a:solidFill>
                <a:latin typeface="Times New Roman" panose="02020603050405020304" pitchFamily="18" charset="0"/>
                <a:ea typeface="Yu Gothic UI Semibold" panose="020B0700000000000000" pitchFamily="34" charset="-128"/>
                <a:cs typeface="Times New Roman" panose="02020603050405020304" pitchFamily="18" charset="0"/>
              </a:rPr>
              <a:t>Low: </a:t>
            </a:r>
            <a:r>
              <a:rPr lang="en-US" sz="2400" dirty="0">
                <a:solidFill>
                  <a:schemeClr val="tx1"/>
                </a:solidFill>
                <a:latin typeface="Times New Roman" panose="02020603050405020304" pitchFamily="18" charset="0"/>
                <a:ea typeface="Yu Gothic UI Semibold" panose="020B0700000000000000" pitchFamily="34" charset="-128"/>
                <a:cs typeface="Times New Roman" panose="02020603050405020304" pitchFamily="18" charset="0"/>
              </a:rPr>
              <a:t>The lowest price the stock reached during the trading session.</a:t>
            </a:r>
          </a:p>
          <a:p>
            <a:pPr marL="342900" indent="-342900">
              <a:buFont typeface="Wingdings" panose="05000000000000000000" pitchFamily="2" charset="2"/>
              <a:buChar char="Ø"/>
            </a:pPr>
            <a:r>
              <a:rPr lang="en-US" sz="2400" b="1" dirty="0">
                <a:solidFill>
                  <a:schemeClr val="tx1"/>
                </a:solidFill>
                <a:latin typeface="Times New Roman" panose="02020603050405020304" pitchFamily="18" charset="0"/>
                <a:ea typeface="Yu Gothic UI Semibold" panose="020B0700000000000000" pitchFamily="34" charset="-128"/>
                <a:cs typeface="Times New Roman" panose="02020603050405020304" pitchFamily="18" charset="0"/>
              </a:rPr>
              <a:t> Close: </a:t>
            </a:r>
            <a:r>
              <a:rPr lang="en-US" sz="2400" dirty="0">
                <a:solidFill>
                  <a:schemeClr val="tx1"/>
                </a:solidFill>
                <a:latin typeface="Times New Roman" panose="02020603050405020304" pitchFamily="18" charset="0"/>
                <a:ea typeface="Yu Gothic UI Semibold" panose="020B0700000000000000" pitchFamily="34" charset="-128"/>
                <a:cs typeface="Times New Roman" panose="02020603050405020304" pitchFamily="18" charset="0"/>
              </a:rPr>
              <a:t>The final price at which the stock traded at the end of the trading session.</a:t>
            </a:r>
          </a:p>
          <a:p>
            <a:pPr marL="342900" indent="-342900">
              <a:buFont typeface="Wingdings" panose="05000000000000000000" pitchFamily="2" charset="2"/>
              <a:buChar char="Ø"/>
            </a:pPr>
            <a:r>
              <a:rPr lang="en-US" sz="2400" b="1" dirty="0">
                <a:solidFill>
                  <a:schemeClr val="tx1"/>
                </a:solidFill>
                <a:latin typeface="Times New Roman" panose="02020603050405020304" pitchFamily="18" charset="0"/>
                <a:ea typeface="Yu Gothic UI Semibold" panose="020B0700000000000000" pitchFamily="34" charset="-128"/>
                <a:cs typeface="Times New Roman" panose="02020603050405020304" pitchFamily="18" charset="0"/>
              </a:rPr>
              <a:t>Adj Close (Adjusted Close): </a:t>
            </a:r>
            <a:r>
              <a:rPr lang="en-US" sz="2400" dirty="0">
                <a:solidFill>
                  <a:schemeClr val="tx1"/>
                </a:solidFill>
                <a:latin typeface="Times New Roman" panose="02020603050405020304" pitchFamily="18" charset="0"/>
                <a:ea typeface="Yu Gothic UI Semibold" panose="020B0700000000000000" pitchFamily="34" charset="-128"/>
                <a:cs typeface="Times New Roman" panose="02020603050405020304" pitchFamily="18" charset="0"/>
              </a:rPr>
              <a:t>The closing price of the stock adjusted for any corporate actions that may affect comparability.</a:t>
            </a:r>
          </a:p>
          <a:p>
            <a:pPr marL="342900" indent="-342900">
              <a:buFont typeface="Wingdings" panose="05000000000000000000" pitchFamily="2" charset="2"/>
              <a:buChar char="Ø"/>
            </a:pPr>
            <a:r>
              <a:rPr lang="en-US" sz="2400" b="1" dirty="0">
                <a:solidFill>
                  <a:schemeClr val="tx1"/>
                </a:solidFill>
                <a:latin typeface="Times New Roman" panose="02020603050405020304" pitchFamily="18" charset="0"/>
                <a:ea typeface="Yu Gothic UI Semibold" panose="020B0700000000000000" pitchFamily="34" charset="-128"/>
                <a:cs typeface="Times New Roman" panose="02020603050405020304" pitchFamily="18" charset="0"/>
              </a:rPr>
              <a:t> Volume: </a:t>
            </a:r>
            <a:r>
              <a:rPr lang="en-US" sz="2400" dirty="0">
                <a:solidFill>
                  <a:schemeClr val="tx1"/>
                </a:solidFill>
                <a:latin typeface="Times New Roman" panose="02020603050405020304" pitchFamily="18" charset="0"/>
                <a:ea typeface="Yu Gothic UI Semibold" panose="020B0700000000000000" pitchFamily="34" charset="-128"/>
                <a:cs typeface="Times New Roman" panose="02020603050405020304" pitchFamily="18" charset="0"/>
              </a:rPr>
              <a:t>The total number of shares traded.</a:t>
            </a:r>
            <a:endParaRPr lang="en-IN" sz="2400" dirty="0">
              <a:solidFill>
                <a:schemeClr val="tx1"/>
              </a:solidFill>
              <a:latin typeface="Times New Roman" panose="02020603050405020304" pitchFamily="18" charset="0"/>
              <a:ea typeface="Yu Gothic UI Semibold" panose="020B0700000000000000" pitchFamily="34" charset="-128"/>
              <a:cs typeface="Times New Roman" panose="02020603050405020304" pitchFamily="18" charset="0"/>
            </a:endParaRPr>
          </a:p>
        </p:txBody>
      </p:sp>
    </p:spTree>
    <p:extLst>
      <p:ext uri="{BB962C8B-B14F-4D97-AF65-F5344CB8AC3E}">
        <p14:creationId xmlns:p14="http://schemas.microsoft.com/office/powerpoint/2010/main" val="4005081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D1960-3250-3A2A-8CF8-D06284A76195}"/>
              </a:ext>
            </a:extLst>
          </p:cNvPr>
          <p:cNvSpPr>
            <a:spLocks noGrp="1"/>
          </p:cNvSpPr>
          <p:nvPr>
            <p:ph type="title"/>
          </p:nvPr>
        </p:nvSpPr>
        <p:spPr>
          <a:xfrm>
            <a:off x="0" y="65381"/>
            <a:ext cx="12090400" cy="635659"/>
          </a:xfrm>
        </p:spPr>
        <p:txBody>
          <a:bodyPr>
            <a:normAutofit fontScale="90000"/>
          </a:bodyPr>
          <a:lstStyle/>
          <a:p>
            <a:pPr algn="ctr"/>
            <a:r>
              <a:rPr lang="en-US" b="1" u="sng" dirty="0">
                <a:solidFill>
                  <a:schemeClr val="tx1"/>
                </a:solidFill>
                <a:latin typeface="Times New Roman" panose="02020603050405020304" pitchFamily="18" charset="0"/>
                <a:ea typeface="Yu Gothic UI Semibold" panose="020B0700000000000000" pitchFamily="34" charset="-128"/>
                <a:cs typeface="Times New Roman" panose="02020603050405020304" pitchFamily="18" charset="0"/>
              </a:rPr>
              <a:t>4. EDA – Exploratory Data Analysis</a:t>
            </a:r>
            <a:endParaRPr lang="en-IN" b="1" u="sng" dirty="0">
              <a:solidFill>
                <a:schemeClr val="tx1"/>
              </a:solidFill>
              <a:latin typeface="Times New Roman" panose="02020603050405020304" pitchFamily="18" charset="0"/>
              <a:ea typeface="Yu Gothic UI Semibold" panose="020B0700000000000000" pitchFamily="34" charset="-128"/>
              <a:cs typeface="Times New Roman" panose="02020603050405020304" pitchFamily="18" charset="0"/>
            </a:endParaRPr>
          </a:p>
        </p:txBody>
      </p:sp>
      <p:sp>
        <p:nvSpPr>
          <p:cNvPr id="11" name="TextBox 10">
            <a:extLst>
              <a:ext uri="{FF2B5EF4-FFF2-40B4-BE49-F238E27FC236}">
                <a16:creationId xmlns:a16="http://schemas.microsoft.com/office/drawing/2014/main" id="{34B6A83B-0294-7199-C89A-9B37195B4B11}"/>
              </a:ext>
            </a:extLst>
          </p:cNvPr>
          <p:cNvSpPr txBox="1"/>
          <p:nvPr/>
        </p:nvSpPr>
        <p:spPr>
          <a:xfrm>
            <a:off x="341376" y="701040"/>
            <a:ext cx="11749024" cy="6555641"/>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Exploratory Data Analysis (EDA) involves analyzing and summarizing the main characteristics of a dataset to understand its structure and uncover patterns and relationships. </a:t>
            </a: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Loading the Dataset: </a:t>
            </a:r>
            <a:r>
              <a:rPr lang="en-US" sz="2400" dirty="0">
                <a:latin typeface="Times New Roman" panose="02020603050405020304" pitchFamily="18" charset="0"/>
                <a:cs typeface="Times New Roman" panose="02020603050405020304" pitchFamily="18" charset="0"/>
              </a:rPr>
              <a:t>Start by loading the TCS dataset into your preferred data analysis environment, such as Python with pandas, or R.</a:t>
            </a:r>
          </a:p>
          <a:p>
            <a:pPr marL="34290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Data Summary: </a:t>
            </a:r>
            <a:r>
              <a:rPr lang="en-US" sz="2400" dirty="0">
                <a:latin typeface="Times New Roman" panose="02020603050405020304" pitchFamily="18" charset="0"/>
                <a:cs typeface="Times New Roman" panose="02020603050405020304" pitchFamily="18" charset="0"/>
              </a:rPr>
              <a:t>Use functions like `head()`, `info()`, and `describe()` to get an initial overview of the dataset. This includes checking for missing values, understanding the data types of each column, and getting summary statistics.</a:t>
            </a:r>
          </a:p>
          <a:p>
            <a:pPr marL="34290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 Time Series Analysis: </a:t>
            </a:r>
            <a:r>
              <a:rPr lang="en-US" sz="2400" dirty="0">
                <a:latin typeface="Times New Roman" panose="02020603050405020304" pitchFamily="18" charset="0"/>
                <a:cs typeface="Times New Roman" panose="02020603050405020304" pitchFamily="18" charset="0"/>
              </a:rPr>
              <a:t>Since this is stock price data, it's likely a time series. You can use tools like line plots, histograms, and autocorrelation plots to understand the distribution, trends, and seasonality in the data.</a:t>
            </a:r>
          </a:p>
          <a:p>
            <a:pPr marL="34290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Data Cleaning:</a:t>
            </a:r>
            <a:r>
              <a:rPr lang="en-US" sz="2400" dirty="0">
                <a:latin typeface="Times New Roman" panose="02020603050405020304" pitchFamily="18" charset="0"/>
                <a:cs typeface="Times New Roman" panose="02020603050405020304" pitchFamily="18" charset="0"/>
              </a:rPr>
              <a:t> Address any missing or erroneous data. This might involve imputing missing values, handling outliers, or correcting errors.</a:t>
            </a:r>
          </a:p>
          <a:p>
            <a:endParaRPr lang="en-US" dirty="0"/>
          </a:p>
          <a:p>
            <a:endParaRPr lang="en-US" dirty="0"/>
          </a:p>
        </p:txBody>
      </p:sp>
    </p:spTree>
    <p:extLst>
      <p:ext uri="{BB962C8B-B14F-4D97-AF65-F5344CB8AC3E}">
        <p14:creationId xmlns:p14="http://schemas.microsoft.com/office/powerpoint/2010/main" val="4240145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18DF91B-804E-82BB-5CFD-44013B144F21}"/>
              </a:ext>
            </a:extLst>
          </p:cNvPr>
          <p:cNvSpPr>
            <a:spLocks noGrp="1"/>
          </p:cNvSpPr>
          <p:nvPr>
            <p:ph idx="1"/>
          </p:nvPr>
        </p:nvSpPr>
        <p:spPr>
          <a:xfrm>
            <a:off x="628566" y="377953"/>
            <a:ext cx="10953834" cy="5846290"/>
          </a:xfrm>
        </p:spPr>
        <p:txBody>
          <a:bodyPr>
            <a:normAutofit/>
          </a:bodyPr>
          <a:lstStyle/>
          <a:p>
            <a:endParaRPr lang="en-US" dirty="0"/>
          </a:p>
          <a:p>
            <a:pPr>
              <a:buFont typeface="Wingdings" panose="05000000000000000000" pitchFamily="2" charset="2"/>
              <a:buChar char="Ø"/>
            </a:pPr>
            <a:r>
              <a:rPr lang="en-US" sz="2400" b="1" dirty="0">
                <a:solidFill>
                  <a:schemeClr val="tx1"/>
                </a:solidFill>
                <a:latin typeface="Times New Roman" panose="02020603050405020304" pitchFamily="18" charset="0"/>
                <a:cs typeface="Times New Roman" panose="02020603050405020304" pitchFamily="18" charset="0"/>
              </a:rPr>
              <a:t>Feature Engineering: </a:t>
            </a:r>
            <a:r>
              <a:rPr lang="en-US" sz="2400" dirty="0">
                <a:solidFill>
                  <a:schemeClr val="tx1"/>
                </a:solidFill>
                <a:latin typeface="Times New Roman" panose="02020603050405020304" pitchFamily="18" charset="0"/>
                <a:cs typeface="Times New Roman" panose="02020603050405020304" pitchFamily="18" charset="0"/>
              </a:rPr>
              <a:t>Create new features that might be useful for analysis or prediction. For example, you could create moving averages or lag features.</a:t>
            </a:r>
          </a:p>
          <a:p>
            <a:pPr>
              <a:buFont typeface="Wingdings" panose="05000000000000000000" pitchFamily="2" charset="2"/>
              <a:buChar char="Ø"/>
            </a:pPr>
            <a:endParaRPr lang="en-US" sz="24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b="1" dirty="0">
                <a:solidFill>
                  <a:schemeClr val="tx1"/>
                </a:solidFill>
                <a:latin typeface="Times New Roman" panose="02020603050405020304" pitchFamily="18" charset="0"/>
                <a:cs typeface="Times New Roman" panose="02020603050405020304" pitchFamily="18" charset="0"/>
              </a:rPr>
              <a:t> Data Visualization: </a:t>
            </a:r>
            <a:r>
              <a:rPr lang="en-US" sz="2400" dirty="0">
                <a:solidFill>
                  <a:schemeClr val="tx1"/>
                </a:solidFill>
                <a:latin typeface="Times New Roman" panose="02020603050405020304" pitchFamily="18" charset="0"/>
                <a:cs typeface="Times New Roman" panose="02020603050405020304" pitchFamily="18" charset="0"/>
              </a:rPr>
              <a:t>Visualize the data using plots such as line plots, scatter plots, and histograms to gain insights into the data distribution and relationships between variables.</a:t>
            </a:r>
          </a:p>
          <a:p>
            <a:pPr>
              <a:buFont typeface="Wingdings" panose="05000000000000000000" pitchFamily="2" charset="2"/>
              <a:buChar char="Ø"/>
            </a:pPr>
            <a:endParaRPr lang="en-US" sz="24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b="1" dirty="0">
                <a:solidFill>
                  <a:schemeClr val="tx1"/>
                </a:solidFill>
                <a:latin typeface="Times New Roman" panose="02020603050405020304" pitchFamily="18" charset="0"/>
                <a:cs typeface="Times New Roman" panose="02020603050405020304" pitchFamily="18" charset="0"/>
              </a:rPr>
              <a:t>Statistical Analysis: </a:t>
            </a:r>
            <a:r>
              <a:rPr lang="en-US" sz="2400" dirty="0">
                <a:solidFill>
                  <a:schemeClr val="tx1"/>
                </a:solidFill>
                <a:latin typeface="Times New Roman" panose="02020603050405020304" pitchFamily="18" charset="0"/>
                <a:cs typeface="Times New Roman" panose="02020603050405020304" pitchFamily="18" charset="0"/>
              </a:rPr>
              <a:t>Perform statistical tests to investigate relationships between variables or to test hypotheses.</a:t>
            </a:r>
          </a:p>
          <a:p>
            <a:pPr marL="0" indent="0">
              <a:buNone/>
            </a:pPr>
            <a:endParaRPr lang="en-US" sz="24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b="1" dirty="0">
                <a:solidFill>
                  <a:schemeClr val="tx1"/>
                </a:solidFill>
                <a:latin typeface="Times New Roman" panose="02020603050405020304" pitchFamily="18" charset="0"/>
                <a:cs typeface="Times New Roman" panose="02020603050405020304" pitchFamily="18" charset="0"/>
              </a:rPr>
              <a:t>Correlation Analysis: </a:t>
            </a:r>
            <a:r>
              <a:rPr lang="en-US" sz="2400" dirty="0">
                <a:solidFill>
                  <a:schemeClr val="tx1"/>
                </a:solidFill>
                <a:latin typeface="Times New Roman" panose="02020603050405020304" pitchFamily="18" charset="0"/>
                <a:cs typeface="Times New Roman" panose="02020603050405020304" pitchFamily="18" charset="0"/>
              </a:rPr>
              <a:t>Use correlation matrices or scatter plot matrices to identify relationships between variables</a:t>
            </a:r>
            <a:r>
              <a:rPr lang="en-US" sz="2400" dirty="0">
                <a:latin typeface="Times New Roman" panose="02020603050405020304" pitchFamily="18" charset="0"/>
                <a:cs typeface="Times New Roman" panose="02020603050405020304" pitchFamily="18" charset="0"/>
              </a:rPr>
              <a:t>.</a:t>
            </a:r>
          </a:p>
          <a:p>
            <a:endParaRPr lang="en-US" dirty="0"/>
          </a:p>
          <a:p>
            <a:endParaRPr lang="en-IN" dirty="0"/>
          </a:p>
        </p:txBody>
      </p:sp>
    </p:spTree>
    <p:extLst>
      <p:ext uri="{BB962C8B-B14F-4D97-AF65-F5344CB8AC3E}">
        <p14:creationId xmlns:p14="http://schemas.microsoft.com/office/powerpoint/2010/main" val="3577997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BFF494-F79B-6BB2-40B5-5BB68F5B7A6B}"/>
              </a:ext>
            </a:extLst>
          </p:cNvPr>
          <p:cNvSpPr>
            <a:spLocks noGrp="1"/>
          </p:cNvSpPr>
          <p:nvPr>
            <p:ph idx="1"/>
          </p:nvPr>
        </p:nvSpPr>
        <p:spPr>
          <a:xfrm>
            <a:off x="231648" y="636589"/>
            <a:ext cx="11216640" cy="6349427"/>
          </a:xfrm>
        </p:spPr>
        <p:txBody>
          <a:bodyPr>
            <a:normAutofit/>
          </a:bodyPr>
          <a:lstStyle/>
          <a:p>
            <a:pPr>
              <a:buFont typeface="Wingdings" panose="05000000000000000000" pitchFamily="2" charset="2"/>
              <a:buChar char="Ø"/>
            </a:pPr>
            <a:r>
              <a:rPr lang="en-US" sz="2400" b="1" dirty="0">
                <a:solidFill>
                  <a:schemeClr val="tx1"/>
                </a:solidFill>
                <a:latin typeface="Times New Roman" panose="02020603050405020304" pitchFamily="18" charset="0"/>
                <a:cs typeface="Times New Roman" panose="02020603050405020304" pitchFamily="18" charset="0"/>
              </a:rPr>
              <a:t>Outlier Detection: </a:t>
            </a:r>
            <a:r>
              <a:rPr lang="en-US" sz="2400" dirty="0">
                <a:solidFill>
                  <a:schemeClr val="tx1"/>
                </a:solidFill>
                <a:latin typeface="Times New Roman" panose="02020603050405020304" pitchFamily="18" charset="0"/>
                <a:cs typeface="Times New Roman" panose="02020603050405020304" pitchFamily="18" charset="0"/>
              </a:rPr>
              <a:t>Identify and potentially remove outliers that might distort your analysis.</a:t>
            </a:r>
          </a:p>
          <a:p>
            <a:pPr>
              <a:buFont typeface="Wingdings" panose="05000000000000000000" pitchFamily="2" charset="2"/>
              <a:buChar char="Ø"/>
            </a:pPr>
            <a:endParaRPr lang="en-US" sz="24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b="1" dirty="0">
                <a:solidFill>
                  <a:schemeClr val="tx1"/>
                </a:solidFill>
                <a:latin typeface="Times New Roman" panose="02020603050405020304" pitchFamily="18" charset="0"/>
                <a:cs typeface="Times New Roman" panose="02020603050405020304" pitchFamily="18" charset="0"/>
              </a:rPr>
              <a:t>Seasonality and Trends: </a:t>
            </a:r>
            <a:r>
              <a:rPr lang="en-US" sz="2400" dirty="0">
                <a:solidFill>
                  <a:schemeClr val="tx1"/>
                </a:solidFill>
                <a:latin typeface="Times New Roman" panose="02020603050405020304" pitchFamily="18" charset="0"/>
                <a:cs typeface="Times New Roman" panose="02020603050405020304" pitchFamily="18" charset="0"/>
              </a:rPr>
              <a:t>Use decomposition techniques to separate the time series into its components (trend, seasonality, and residuals) to better understand its behavior.</a:t>
            </a:r>
          </a:p>
          <a:p>
            <a:pPr>
              <a:buFont typeface="Wingdings" panose="05000000000000000000" pitchFamily="2" charset="2"/>
              <a:buChar char="Ø"/>
            </a:pPr>
            <a:endParaRPr lang="en-US" sz="24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b="1" dirty="0">
                <a:solidFill>
                  <a:schemeClr val="tx1"/>
                </a:solidFill>
                <a:latin typeface="Times New Roman" panose="02020603050405020304" pitchFamily="18" charset="0"/>
                <a:cs typeface="Times New Roman" panose="02020603050405020304" pitchFamily="18" charset="0"/>
              </a:rPr>
              <a:t>Stationarity:</a:t>
            </a:r>
            <a:r>
              <a:rPr lang="en-US" sz="2400" dirty="0">
                <a:solidFill>
                  <a:schemeClr val="tx1"/>
                </a:solidFill>
                <a:latin typeface="Times New Roman" panose="02020603050405020304" pitchFamily="18" charset="0"/>
                <a:cs typeface="Times New Roman" panose="02020603050405020304" pitchFamily="18" charset="0"/>
              </a:rPr>
              <a:t> Check for stationarity in the time series data, as many time series models assume stationarity.</a:t>
            </a:r>
          </a:p>
          <a:p>
            <a:pPr>
              <a:buFont typeface="Wingdings" panose="05000000000000000000" pitchFamily="2" charset="2"/>
              <a:buChar char="Ø"/>
            </a:pPr>
            <a:endParaRPr lang="en-US" sz="24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 </a:t>
            </a:r>
            <a:r>
              <a:rPr lang="en-US" sz="2400" b="1" dirty="0">
                <a:solidFill>
                  <a:schemeClr val="tx1"/>
                </a:solidFill>
                <a:latin typeface="Times New Roman" panose="02020603050405020304" pitchFamily="18" charset="0"/>
                <a:cs typeface="Times New Roman" panose="02020603050405020304" pitchFamily="18" charset="0"/>
              </a:rPr>
              <a:t>Data Transformation: </a:t>
            </a:r>
            <a:r>
              <a:rPr lang="en-US" sz="2400" dirty="0">
                <a:solidFill>
                  <a:schemeClr val="tx1"/>
                </a:solidFill>
                <a:latin typeface="Times New Roman" panose="02020603050405020304" pitchFamily="18" charset="0"/>
                <a:cs typeface="Times New Roman" panose="02020603050405020304" pitchFamily="18" charset="0"/>
              </a:rPr>
              <a:t>If necessary, apply transformations such as differencing or logarithmic transformations to make the data more stationary.</a:t>
            </a:r>
          </a:p>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0" indent="0">
              <a:buNone/>
            </a:pPr>
            <a:endParaRPr lang="en-US" dirty="0"/>
          </a:p>
          <a:p>
            <a:endParaRPr lang="en-US" dirty="0"/>
          </a:p>
        </p:txBody>
      </p:sp>
    </p:spTree>
    <p:extLst>
      <p:ext uri="{BB962C8B-B14F-4D97-AF65-F5344CB8AC3E}">
        <p14:creationId xmlns:p14="http://schemas.microsoft.com/office/powerpoint/2010/main" val="2583204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20CF86-8C91-8ADA-6DE4-74074586625A}"/>
              </a:ext>
            </a:extLst>
          </p:cNvPr>
          <p:cNvSpPr>
            <a:spLocks noGrp="1"/>
          </p:cNvSpPr>
          <p:nvPr>
            <p:ph idx="1"/>
          </p:nvPr>
        </p:nvSpPr>
        <p:spPr>
          <a:xfrm>
            <a:off x="640758" y="260382"/>
            <a:ext cx="10722186" cy="6337235"/>
          </a:xfrm>
        </p:spPr>
        <p:txBody>
          <a:bodyPr>
            <a:normAutofit fontScale="92500" lnSpcReduction="20000"/>
          </a:bodyPr>
          <a:lstStyle/>
          <a:p>
            <a:endParaRPr lang="en-US" dirty="0"/>
          </a:p>
          <a:p>
            <a:pPr>
              <a:buFont typeface="Wingdings" panose="05000000000000000000" pitchFamily="2" charset="2"/>
              <a:buChar char="Ø"/>
            </a:pPr>
            <a:r>
              <a:rPr lang="en-US" sz="2600" dirty="0">
                <a:solidFill>
                  <a:schemeClr val="tx1"/>
                </a:solidFill>
                <a:latin typeface="Times New Roman" panose="02020603050405020304" pitchFamily="18" charset="0"/>
                <a:cs typeface="Times New Roman" panose="02020603050405020304" pitchFamily="18" charset="0"/>
              </a:rPr>
              <a:t> </a:t>
            </a:r>
            <a:r>
              <a:rPr lang="en-US" sz="2600" b="1" dirty="0">
                <a:solidFill>
                  <a:schemeClr val="tx1"/>
                </a:solidFill>
                <a:latin typeface="Times New Roman" panose="02020603050405020304" pitchFamily="18" charset="0"/>
                <a:cs typeface="Times New Roman" panose="02020603050405020304" pitchFamily="18" charset="0"/>
              </a:rPr>
              <a:t>Feature Importance: </a:t>
            </a:r>
            <a:r>
              <a:rPr lang="en-US" sz="2600" dirty="0">
                <a:solidFill>
                  <a:schemeClr val="tx1"/>
                </a:solidFill>
                <a:latin typeface="Times New Roman" panose="02020603050405020304" pitchFamily="18" charset="0"/>
                <a:cs typeface="Times New Roman" panose="02020603050405020304" pitchFamily="18" charset="0"/>
              </a:rPr>
              <a:t>Use methods like correlation analysis or feature importance from machine learning models to understand which features are most important in predicting stock prices.</a:t>
            </a:r>
          </a:p>
          <a:p>
            <a:pPr>
              <a:buFont typeface="Wingdings" panose="05000000000000000000" pitchFamily="2" charset="2"/>
              <a:buChar char="Ø"/>
            </a:pPr>
            <a:endParaRPr lang="en-US" sz="26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600" b="1" dirty="0">
                <a:solidFill>
                  <a:schemeClr val="tx1"/>
                </a:solidFill>
                <a:latin typeface="Times New Roman" panose="02020603050405020304" pitchFamily="18" charset="0"/>
                <a:cs typeface="Times New Roman" panose="02020603050405020304" pitchFamily="18" charset="0"/>
              </a:rPr>
              <a:t>Data Segmentation: </a:t>
            </a:r>
            <a:r>
              <a:rPr lang="en-US" sz="2600" dirty="0">
                <a:solidFill>
                  <a:schemeClr val="tx1"/>
                </a:solidFill>
                <a:latin typeface="Times New Roman" panose="02020603050405020304" pitchFamily="18" charset="0"/>
                <a:cs typeface="Times New Roman" panose="02020603050405020304" pitchFamily="18" charset="0"/>
              </a:rPr>
              <a:t>Consider segmenting the data based on different criteria to analyze subsets of the data separately.</a:t>
            </a:r>
          </a:p>
          <a:p>
            <a:pPr>
              <a:buFont typeface="Wingdings" panose="05000000000000000000" pitchFamily="2" charset="2"/>
              <a:buChar char="Ø"/>
            </a:pPr>
            <a:endParaRPr lang="en-US" sz="26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600" b="1" dirty="0">
                <a:solidFill>
                  <a:schemeClr val="tx1"/>
                </a:solidFill>
                <a:latin typeface="Times New Roman" panose="02020603050405020304" pitchFamily="18" charset="0"/>
                <a:cs typeface="Times New Roman" panose="02020603050405020304" pitchFamily="18" charset="0"/>
              </a:rPr>
              <a:t> Data Normalization: </a:t>
            </a:r>
            <a:r>
              <a:rPr lang="en-US" sz="2600" dirty="0">
                <a:solidFill>
                  <a:schemeClr val="tx1"/>
                </a:solidFill>
                <a:latin typeface="Times New Roman" panose="02020603050405020304" pitchFamily="18" charset="0"/>
                <a:cs typeface="Times New Roman" panose="02020603050405020304" pitchFamily="18" charset="0"/>
              </a:rPr>
              <a:t>Normalize the data if you plan to use algorithms that require it, such as neural networks.</a:t>
            </a:r>
          </a:p>
          <a:p>
            <a:pPr>
              <a:buFont typeface="Wingdings" panose="05000000000000000000" pitchFamily="2" charset="2"/>
              <a:buChar char="Ø"/>
            </a:pPr>
            <a:endParaRPr lang="en-US" sz="26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600" b="1" dirty="0">
                <a:solidFill>
                  <a:schemeClr val="tx1"/>
                </a:solidFill>
                <a:latin typeface="Times New Roman" panose="02020603050405020304" pitchFamily="18" charset="0"/>
                <a:cs typeface="Times New Roman" panose="02020603050405020304" pitchFamily="18" charset="0"/>
              </a:rPr>
              <a:t>Dimensionality Reduction: </a:t>
            </a:r>
            <a:r>
              <a:rPr lang="en-US" sz="2600" dirty="0">
                <a:solidFill>
                  <a:schemeClr val="tx1"/>
                </a:solidFill>
                <a:latin typeface="Times New Roman" panose="02020603050405020304" pitchFamily="18" charset="0"/>
                <a:cs typeface="Times New Roman" panose="02020603050405020304" pitchFamily="18" charset="0"/>
              </a:rPr>
              <a:t>Use techniques like PCA (Principal Component Analysis) to reduce the dimensionality of the dataset and identify the most important features.</a:t>
            </a:r>
          </a:p>
          <a:p>
            <a:endParaRPr lang="en-US" sz="2600" dirty="0">
              <a:solidFill>
                <a:schemeClr val="tx1"/>
              </a:solidFill>
              <a:latin typeface="Times New Roman" panose="02020603050405020304" pitchFamily="18" charset="0"/>
              <a:cs typeface="Times New Roman" panose="02020603050405020304" pitchFamily="18" charset="0"/>
            </a:endParaRPr>
          </a:p>
          <a:p>
            <a:pPr marL="0" indent="0">
              <a:buNone/>
            </a:pPr>
            <a:r>
              <a:rPr lang="en-US" sz="2600" dirty="0">
                <a:solidFill>
                  <a:schemeClr val="tx1"/>
                </a:solidFill>
                <a:latin typeface="Times New Roman" panose="02020603050405020304" pitchFamily="18" charset="0"/>
                <a:cs typeface="Times New Roman" panose="02020603050405020304" pitchFamily="18" charset="0"/>
              </a:rPr>
              <a:t>These are just some of the common steps involved in EDA.</a:t>
            </a:r>
          </a:p>
          <a:p>
            <a:endParaRPr lang="en-IN" dirty="0"/>
          </a:p>
        </p:txBody>
      </p:sp>
    </p:spTree>
    <p:extLst>
      <p:ext uri="{BB962C8B-B14F-4D97-AF65-F5344CB8AC3E}">
        <p14:creationId xmlns:p14="http://schemas.microsoft.com/office/powerpoint/2010/main" val="80230071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145</TotalTime>
  <Words>1740</Words>
  <Application>Microsoft Office PowerPoint</Application>
  <PresentationFormat>Widescreen</PresentationFormat>
  <Paragraphs>159</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Yu Gothic UI Semibold</vt:lpstr>
      <vt:lpstr>Arial</vt:lpstr>
      <vt:lpstr>Söhne</vt:lpstr>
      <vt:lpstr>Times New Roman</vt:lpstr>
      <vt:lpstr>Trebuchet MS</vt:lpstr>
      <vt:lpstr>Wingdings</vt:lpstr>
      <vt:lpstr>Wingdings 3</vt:lpstr>
      <vt:lpstr>Facet</vt:lpstr>
      <vt:lpstr>TCS – Stock Price Prediction</vt:lpstr>
      <vt:lpstr>Contents</vt:lpstr>
      <vt:lpstr>1. Objectives</vt:lpstr>
      <vt:lpstr>2. Project Structure</vt:lpstr>
      <vt:lpstr>3. Data Collection and Details</vt:lpstr>
      <vt:lpstr>4. EDA – Exploratory Data Analysis</vt:lpstr>
      <vt:lpstr>PowerPoint Presentation</vt:lpstr>
      <vt:lpstr>PowerPoint Presentation</vt:lpstr>
      <vt:lpstr>PowerPoint Presentation</vt:lpstr>
      <vt:lpstr>5. Data Visualization</vt:lpstr>
      <vt:lpstr>PowerPoint Presentation</vt:lpstr>
      <vt:lpstr>PowerPoint Presentation</vt:lpstr>
      <vt:lpstr>6. Feature Extraction</vt:lpstr>
      <vt:lpstr>7. Model Building and Evaluation</vt:lpstr>
      <vt:lpstr>PowerPoint Presentation</vt:lpstr>
      <vt:lpstr>LSTM</vt:lpstr>
      <vt:lpstr>  8.Model Deployment</vt:lpstr>
      <vt:lpstr>PowerPoint Presentation</vt:lpstr>
      <vt:lpstr>                      Web Deployment                                                                                   </vt:lpstr>
      <vt:lpstr>                 Problem Faced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TCS – Stock Price Prediction</dc:title>
  <dc:creator>MILIND KULKARNI</dc:creator>
  <cp:lastModifiedBy>MILIND KULKARNI</cp:lastModifiedBy>
  <cp:revision>4</cp:revision>
  <dcterms:created xsi:type="dcterms:W3CDTF">2024-03-25T04:57:48Z</dcterms:created>
  <dcterms:modified xsi:type="dcterms:W3CDTF">2024-03-26T13:15:13Z</dcterms:modified>
</cp:coreProperties>
</file>