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C0AF8-FE51-4534-8200-34E6E2F4B76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0FAAF-F66B-4403-838C-E2A6D48E1C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DOMAIN </a:t>
            </a:r>
            <a:r>
              <a:rPr lang="en-US" dirty="0" smtClean="0"/>
              <a:t>MODEL</a:t>
            </a:r>
            <a:br>
              <a:rPr lang="en-US" dirty="0" smtClean="0"/>
            </a:br>
            <a:r>
              <a:rPr lang="en-US" dirty="0" smtClean="0"/>
              <a:t>VISUALIZING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Biju</a:t>
            </a:r>
            <a:r>
              <a:rPr lang="en-IN" dirty="0" smtClean="0"/>
              <a:t> R Mohan</a:t>
            </a:r>
          </a:p>
          <a:p>
            <a:r>
              <a:rPr lang="en-IN" dirty="0" smtClean="0"/>
              <a:t>Lecture 12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Conceptual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Informally, a conceptual class is an idea, thing, or object. More formally, a </a:t>
            </a:r>
            <a:r>
              <a:rPr lang="en-US" dirty="0" smtClean="0"/>
              <a:t>conceptual class </a:t>
            </a:r>
            <a:r>
              <a:rPr lang="en-US" dirty="0"/>
              <a:t>may be considered in terms of its symbol, intension, and </a:t>
            </a:r>
            <a:r>
              <a:rPr lang="en-US" dirty="0" smtClean="0"/>
              <a:t>extension</a:t>
            </a:r>
          </a:p>
          <a:p>
            <a:pPr lvl="1"/>
            <a:r>
              <a:rPr lang="en-US" b="1" dirty="0"/>
              <a:t>Symbol—words or images representing a conceptual class</a:t>
            </a:r>
            <a:r>
              <a:rPr lang="en-US" b="1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b="1" dirty="0"/>
              <a:t>Intension—the definition of a conceptual class.</a:t>
            </a:r>
          </a:p>
          <a:p>
            <a:pPr lvl="1"/>
            <a:r>
              <a:rPr lang="en-US" b="1" dirty="0" smtClean="0"/>
              <a:t>Extension—the </a:t>
            </a:r>
            <a:r>
              <a:rPr lang="en-US" b="1" dirty="0"/>
              <a:t>set of examples to which the conceptual class applies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428604"/>
            <a:ext cx="8429684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OOAD Vs Structured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central distinction between object-oriented and structured analysis is: </a:t>
            </a:r>
            <a:r>
              <a:rPr lang="en-US" dirty="0" smtClean="0"/>
              <a:t>division by </a:t>
            </a:r>
            <a:r>
              <a:rPr lang="en-US" dirty="0"/>
              <a:t>conceptual classes (objects) rather than division by functions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Class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techniques are presented in the following sections:</a:t>
            </a:r>
          </a:p>
          <a:p>
            <a:r>
              <a:rPr lang="en-US" dirty="0"/>
              <a:t>1. Use a conceptual class category list.</a:t>
            </a:r>
          </a:p>
          <a:p>
            <a:r>
              <a:rPr lang="en-US" dirty="0"/>
              <a:t>2. Identify noun phrases.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8286808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Finding Conceptual Classes with Noun Phrase Identification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8616772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Candidate Conceptual Classes for the Sales Domain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8572560" cy="450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How to Make a Domain Model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28736"/>
            <a:ext cx="8229600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On Naming and Modeling Things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500" y="1714488"/>
            <a:ext cx="800100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A Common Mistake in Identifying Conceptual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do not think of some conceptual class X as a number or text in the </a:t>
            </a:r>
            <a:r>
              <a:rPr lang="en-US" dirty="0" smtClean="0"/>
              <a:t>real world</a:t>
            </a:r>
            <a:r>
              <a:rPr lang="en-US" dirty="0"/>
              <a:t>, X is probably a conceptual class, not an attribute.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Identify conceptual classes related to the current </a:t>
            </a:r>
            <a:r>
              <a:rPr lang="en-US" dirty="0" smtClean="0"/>
              <a:t>iteration requirements</a:t>
            </a:r>
            <a:r>
              <a:rPr lang="en-US" dirty="0"/>
              <a:t>.</a:t>
            </a:r>
          </a:p>
          <a:p>
            <a:r>
              <a:rPr lang="en-US" dirty="0"/>
              <a:t>Create an initial domain model.</a:t>
            </a:r>
          </a:p>
          <a:p>
            <a:r>
              <a:rPr lang="en-US" dirty="0"/>
              <a:t>Distinguish between correct and incorrect attributes.</a:t>
            </a:r>
          </a:p>
          <a:p>
            <a:r>
              <a:rPr lang="en-US" dirty="0"/>
              <a:t>Add </a:t>
            </a:r>
            <a:r>
              <a:rPr lang="en-US" i="1" dirty="0"/>
              <a:t>specification conceptual classes, when appropriate.</a:t>
            </a:r>
          </a:p>
          <a:p>
            <a:r>
              <a:rPr lang="en-US" dirty="0"/>
              <a:t>Compare and contrast conceptual and implementation views.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09700" y="2285992"/>
            <a:ext cx="6324600" cy="2101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</a:t>
            </a:r>
            <a:r>
              <a:rPr lang="en-US" i="1" dirty="0"/>
              <a:t>Unreal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Some software systems are for domains that find very little analogy in </a:t>
            </a:r>
            <a:r>
              <a:rPr lang="en-US" dirty="0" smtClean="0"/>
              <a:t>natural or </a:t>
            </a:r>
            <a:r>
              <a:rPr lang="en-US" dirty="0"/>
              <a:t>business domains; software for telecommunications is an example</a:t>
            </a:r>
            <a:r>
              <a:rPr lang="en-US" dirty="0" smtClean="0"/>
              <a:t>.</a:t>
            </a:r>
          </a:p>
          <a:p>
            <a:endParaRPr lang="en-IN" dirty="0"/>
          </a:p>
          <a:p>
            <a:r>
              <a:rPr lang="en-US" dirty="0"/>
              <a:t>For example, here are some candidate conceptual classes related to a telecommunication</a:t>
            </a:r>
          </a:p>
          <a:p>
            <a:r>
              <a:rPr lang="fr-FR" dirty="0" err="1"/>
              <a:t>switch</a:t>
            </a:r>
            <a:r>
              <a:rPr lang="fr-FR" dirty="0"/>
              <a:t>: </a:t>
            </a:r>
            <a:r>
              <a:rPr lang="fr-FR" i="1" dirty="0"/>
              <a:t>Message, </a:t>
            </a:r>
            <a:r>
              <a:rPr lang="fr-FR" i="1" dirty="0" err="1"/>
              <a:t>Connection</a:t>
            </a:r>
            <a:r>
              <a:rPr lang="fr-FR" i="1" dirty="0"/>
              <a:t>, Port, </a:t>
            </a:r>
            <a:r>
              <a:rPr lang="fr-FR" i="1" dirty="0" err="1"/>
              <a:t>Dialog</a:t>
            </a:r>
            <a:r>
              <a:rPr lang="fr-FR" i="1" dirty="0"/>
              <a:t>, Route, Protocol.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The Need for Specification or Description Conceptual Classes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77340"/>
            <a:ext cx="8229600" cy="3571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Chapter 10 </a:t>
            </a:r>
            <a:r>
              <a:rPr lang="en-US" b="1" dirty="0" smtClean="0"/>
              <a:t>Applying UML Patterns (Applying UML Patterns: An Introduction To Object-Oriented Analysis And Design) Craig L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domain model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domain model illustrates meaningful </a:t>
            </a:r>
            <a:r>
              <a:rPr lang="en-US" dirty="0" smtClean="0"/>
              <a:t>conceptual </a:t>
            </a:r>
            <a:r>
              <a:rPr lang="en-US" dirty="0"/>
              <a:t>classes in </a:t>
            </a:r>
            <a:r>
              <a:rPr lang="en-US" dirty="0" smtClean="0"/>
              <a:t>a problem </a:t>
            </a:r>
            <a:r>
              <a:rPr lang="en-US" dirty="0"/>
              <a:t>domain; it is the most important artifact to create during </a:t>
            </a:r>
            <a:r>
              <a:rPr lang="en-US" dirty="0" smtClean="0"/>
              <a:t>object-oriented analysis.</a:t>
            </a:r>
          </a:p>
          <a:p>
            <a:r>
              <a:rPr lang="en-US" dirty="0"/>
              <a:t>Identifying a rich set of objects or conceptual classes is at </a:t>
            </a:r>
            <a:r>
              <a:rPr lang="en-US" dirty="0" smtClean="0"/>
              <a:t>the </a:t>
            </a:r>
            <a:r>
              <a:rPr lang="en-US" dirty="0"/>
              <a:t>heart of </a:t>
            </a:r>
            <a:r>
              <a:rPr lang="en-US" dirty="0" smtClean="0"/>
              <a:t>object-oriented analysis</a:t>
            </a:r>
            <a:r>
              <a:rPr lang="en-US" dirty="0"/>
              <a:t>, and well worth the effort in terms of payoff during the </a:t>
            </a:r>
            <a:r>
              <a:rPr lang="en-US" dirty="0" smtClean="0"/>
              <a:t>design and </a:t>
            </a:r>
            <a:r>
              <a:rPr lang="en-US" dirty="0"/>
              <a:t>implementation work.</a:t>
            </a:r>
          </a:p>
          <a:p>
            <a:r>
              <a:rPr lang="en-US" dirty="0"/>
              <a:t>The identification of conceptual classes is part of an investigation of the </a:t>
            </a:r>
            <a:r>
              <a:rPr lang="en-US" dirty="0" smtClean="0"/>
              <a:t>problem domain</a:t>
            </a:r>
            <a:r>
              <a:rPr lang="en-US" dirty="0"/>
              <a:t>. The UML contains notation in the form of class diagrams to </a:t>
            </a:r>
            <a:r>
              <a:rPr lang="en-US" dirty="0" smtClean="0"/>
              <a:t>illustrate domain </a:t>
            </a:r>
            <a:r>
              <a:rPr lang="en-US" dirty="0"/>
              <a:t>models.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domain model is a representation of real-world conceptual classes, not </a:t>
            </a:r>
            <a:r>
              <a:rPr lang="en-US" dirty="0" smtClean="0"/>
              <a:t>of software </a:t>
            </a:r>
            <a:r>
              <a:rPr lang="en-US" dirty="0"/>
              <a:t>components. It is </a:t>
            </a:r>
            <a:r>
              <a:rPr lang="en-US" i="1" dirty="0"/>
              <a:t>not a set of diagrams describing software </a:t>
            </a:r>
            <a:r>
              <a:rPr lang="en-US" i="1" dirty="0" smtClean="0"/>
              <a:t>classes, </a:t>
            </a:r>
            <a:r>
              <a:rPr lang="en-US" dirty="0" smtClean="0"/>
              <a:t>or </a:t>
            </a:r>
            <a:r>
              <a:rPr lang="en-US" dirty="0"/>
              <a:t>software objects with responsibilities.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Domain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UP defines a Domain </a:t>
            </a:r>
            <a:r>
              <a:rPr lang="en-US" dirty="0" smtClean="0"/>
              <a:t>Model </a:t>
            </a:r>
            <a:r>
              <a:rPr lang="en-US" dirty="0"/>
              <a:t>as one of the artifacts that may be created </a:t>
            </a:r>
            <a:r>
              <a:rPr lang="en-US" dirty="0" smtClean="0"/>
              <a:t>in the </a:t>
            </a:r>
            <a:r>
              <a:rPr lang="en-US" dirty="0"/>
              <a:t>Business Modeling discipline</a:t>
            </a:r>
            <a:r>
              <a:rPr lang="en-US" dirty="0" smtClean="0"/>
              <a:t>.</a:t>
            </a:r>
          </a:p>
          <a:p>
            <a:r>
              <a:rPr lang="en-US" dirty="0"/>
              <a:t>Using UML notation, a domain model is illustrated with a set of </a:t>
            </a:r>
            <a:r>
              <a:rPr lang="en-US" b="1" dirty="0"/>
              <a:t>class diagrams</a:t>
            </a:r>
            <a:endParaRPr lang="en-IN" dirty="0"/>
          </a:p>
          <a:p>
            <a:pPr lvl="1"/>
            <a:r>
              <a:rPr lang="en-US" dirty="0"/>
              <a:t>domain objects or conceptual classes</a:t>
            </a:r>
          </a:p>
          <a:p>
            <a:pPr lvl="1"/>
            <a:r>
              <a:rPr lang="en-US" dirty="0" smtClean="0"/>
              <a:t>associations </a:t>
            </a:r>
            <a:r>
              <a:rPr lang="en-US" dirty="0"/>
              <a:t>between conceptual classes</a:t>
            </a:r>
          </a:p>
          <a:p>
            <a:pPr lvl="1"/>
            <a:r>
              <a:rPr lang="en-US" dirty="0" smtClean="0"/>
              <a:t>attributes </a:t>
            </a:r>
            <a:r>
              <a:rPr lang="en-US" dirty="0"/>
              <a:t>of conceptual classes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Partial Domain Model of POS problem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4415" y="1600200"/>
            <a:ext cx="763516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Domain Models Are not Models of Software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domain </a:t>
            </a:r>
            <a:r>
              <a:rPr lang="en-US" dirty="0" smtClean="0"/>
              <a:t>model </a:t>
            </a:r>
            <a:r>
              <a:rPr lang="en-US" dirty="0"/>
              <a:t>is a visualization of things in the </a:t>
            </a:r>
            <a:r>
              <a:rPr lang="en-US" dirty="0" err="1" smtClean="0"/>
              <a:t>realworld</a:t>
            </a:r>
            <a:r>
              <a:rPr lang="en-US" dirty="0" smtClean="0"/>
              <a:t> domain </a:t>
            </a:r>
            <a:r>
              <a:rPr lang="en-US" dirty="0"/>
              <a:t>of interest, </a:t>
            </a:r>
            <a:r>
              <a:rPr lang="en-US" i="1" dirty="0"/>
              <a:t>not of software components such as a Java or C++</a:t>
            </a:r>
          </a:p>
          <a:p>
            <a:r>
              <a:rPr lang="en-US" dirty="0" smtClean="0"/>
              <a:t>Therefore</a:t>
            </a:r>
            <a:r>
              <a:rPr lang="en-US" dirty="0"/>
              <a:t>, </a:t>
            </a:r>
            <a:r>
              <a:rPr lang="en-US" dirty="0" smtClean="0"/>
              <a:t>the following </a:t>
            </a:r>
            <a:r>
              <a:rPr lang="en-US" dirty="0"/>
              <a:t>elements are not suitable in a domain model: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Software artifacts, such as a window or a database, unless the domain </a:t>
            </a:r>
            <a:r>
              <a:rPr lang="en-US" dirty="0" smtClean="0"/>
              <a:t>being modeled </a:t>
            </a:r>
            <a:r>
              <a:rPr lang="en-US" dirty="0"/>
              <a:t>is of software concepts, such as a model of graphical user interfaces.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Responsibilities or methods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43050"/>
            <a:ext cx="8516415" cy="430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Avoid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1470" y="1714488"/>
            <a:ext cx="8352382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578</Words>
  <Application>Microsoft Office PowerPoint</Application>
  <PresentationFormat>On-screen Show (4:3)</PresentationFormat>
  <Paragraphs>55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DOMAIN MODEL VISUALIZING CONCEPTS</vt:lpstr>
      <vt:lpstr>Agenda</vt:lpstr>
      <vt:lpstr>What is domain model ?</vt:lpstr>
      <vt:lpstr>Key Point</vt:lpstr>
      <vt:lpstr>Domain Model</vt:lpstr>
      <vt:lpstr>Partial Domain Model of POS problem</vt:lpstr>
      <vt:lpstr>Domain Models Are not Models of Software Components</vt:lpstr>
      <vt:lpstr>Example</vt:lpstr>
      <vt:lpstr>Avoid</vt:lpstr>
      <vt:lpstr>Conceptual Classes</vt:lpstr>
      <vt:lpstr>Slide 11</vt:lpstr>
      <vt:lpstr>OOAD Vs Structured Analysis</vt:lpstr>
      <vt:lpstr>Conceptual Class Identification</vt:lpstr>
      <vt:lpstr>Slide 14</vt:lpstr>
      <vt:lpstr>Finding Conceptual Classes with Noun Phrase Identification</vt:lpstr>
      <vt:lpstr>Candidate Conceptual Classes for the Sales Domain</vt:lpstr>
      <vt:lpstr>How to Make a Domain Model</vt:lpstr>
      <vt:lpstr>On Naming and Modeling Things</vt:lpstr>
      <vt:lpstr>A Common Mistake in Identifying Conceptual Classes</vt:lpstr>
      <vt:lpstr>Example </vt:lpstr>
      <vt:lpstr>Modeling the Unreal World</vt:lpstr>
      <vt:lpstr>The Need for Specification or Description Conceptual Classes</vt:lpstr>
      <vt:lpstr>Slide 23</vt:lpstr>
      <vt:lpstr>References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MODEL VISUALIZING CONCEPTS</dc:title>
  <dc:creator>IT DEPT</dc:creator>
  <cp:lastModifiedBy>IT DEPT</cp:lastModifiedBy>
  <cp:revision>16</cp:revision>
  <dcterms:created xsi:type="dcterms:W3CDTF">2020-10-09T04:38:22Z</dcterms:created>
  <dcterms:modified xsi:type="dcterms:W3CDTF">2020-10-09T07:40:43Z</dcterms:modified>
</cp:coreProperties>
</file>