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80" r:id="rId23"/>
    <p:sldId id="281" r:id="rId24"/>
    <p:sldId id="279" r:id="rId25"/>
    <p:sldId id="28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917821-EFD5-4EFB-81BA-E976D4F74CF2}"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EB518-4563-4191-AA86-197BC3A2600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917821-EFD5-4EFB-81BA-E976D4F74CF2}"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EB518-4563-4191-AA86-197BC3A2600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917821-EFD5-4EFB-81BA-E976D4F74CF2}"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EB518-4563-4191-AA86-197BC3A2600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917821-EFD5-4EFB-81BA-E976D4F74CF2}"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EB518-4563-4191-AA86-197BC3A2600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917821-EFD5-4EFB-81BA-E976D4F74CF2}"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EB518-4563-4191-AA86-197BC3A2600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917821-EFD5-4EFB-81BA-E976D4F74CF2}" type="datetimeFigureOut">
              <a:rPr lang="en-US" smtClean="0"/>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EB518-4563-4191-AA86-197BC3A2600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917821-EFD5-4EFB-81BA-E976D4F74CF2}" type="datetimeFigureOut">
              <a:rPr lang="en-US" smtClean="0"/>
              <a:t>10/29/2020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5EB518-4563-4191-AA86-197BC3A2600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917821-EFD5-4EFB-81BA-E976D4F74CF2}" type="datetimeFigureOut">
              <a:rPr lang="en-US" smtClean="0"/>
              <a:t>10/29/2020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5EB518-4563-4191-AA86-197BC3A2600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917821-EFD5-4EFB-81BA-E976D4F74CF2}" type="datetimeFigureOut">
              <a:rPr lang="en-US" smtClean="0"/>
              <a:t>10/29/2020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5EB518-4563-4191-AA86-197BC3A2600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917821-EFD5-4EFB-81BA-E976D4F74CF2}" type="datetimeFigureOut">
              <a:rPr lang="en-US" smtClean="0"/>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EB518-4563-4191-AA86-197BC3A2600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917821-EFD5-4EFB-81BA-E976D4F74CF2}" type="datetimeFigureOut">
              <a:rPr lang="en-US" smtClean="0"/>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EB518-4563-4191-AA86-197BC3A2600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917821-EFD5-4EFB-81BA-E976D4F74CF2}" type="datetimeFigureOut">
              <a:rPr lang="en-US" smtClean="0"/>
              <a:t>10/29/2020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5EB518-4563-4191-AA86-197BC3A2600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Abstract Factory</a:t>
            </a:r>
            <a:br>
              <a:rPr lang="en-US" b="1" dirty="0"/>
            </a:br>
            <a:endParaRPr lang="en-US" dirty="0"/>
          </a:p>
        </p:txBody>
      </p:sp>
      <p:sp>
        <p:nvSpPr>
          <p:cNvPr id="3" name="Subtitle 2"/>
          <p:cNvSpPr>
            <a:spLocks noGrp="1"/>
          </p:cNvSpPr>
          <p:nvPr>
            <p:ph type="subTitle" idx="1"/>
          </p:nvPr>
        </p:nvSpPr>
        <p:spPr/>
        <p:txBody>
          <a:bodyPr/>
          <a:lstStyle/>
          <a:p>
            <a:r>
              <a:rPr lang="en-IN" dirty="0" smtClean="0"/>
              <a:t>Lecture 18</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 </a:t>
            </a:r>
            <a:endParaRPr lang="en-US" dirty="0"/>
          </a:p>
        </p:txBody>
      </p:sp>
      <p:sp>
        <p:nvSpPr>
          <p:cNvPr id="3" name="Content Placeholder 2"/>
          <p:cNvSpPr>
            <a:spLocks noGrp="1"/>
          </p:cNvSpPr>
          <p:nvPr>
            <p:ph idx="1"/>
          </p:nvPr>
        </p:nvSpPr>
        <p:spPr/>
        <p:txBody>
          <a:bodyPr>
            <a:normAutofit lnSpcReduction="10000"/>
          </a:bodyPr>
          <a:lstStyle/>
          <a:p>
            <a:r>
              <a:rPr lang="en-US" dirty="0" smtClean="0"/>
              <a:t>The next move is to declare the Abstract Factory—an interface with a list of creation methods for all products that are part of the product family (for example, </a:t>
            </a:r>
            <a:r>
              <a:rPr lang="en-US" dirty="0" err="1" smtClean="0"/>
              <a:t>createChair</a:t>
            </a:r>
            <a:r>
              <a:rPr lang="en-US" dirty="0" smtClean="0"/>
              <a:t>, </a:t>
            </a:r>
            <a:r>
              <a:rPr lang="en-US" dirty="0" err="1" smtClean="0"/>
              <a:t>createSofa</a:t>
            </a:r>
            <a:r>
              <a:rPr lang="en-US" dirty="0" smtClean="0"/>
              <a:t> and </a:t>
            </a:r>
            <a:r>
              <a:rPr lang="en-US" dirty="0" err="1" smtClean="0"/>
              <a:t>createCoffeeTable</a:t>
            </a:r>
            <a:r>
              <a:rPr lang="en-US" dirty="0" smtClean="0"/>
              <a:t>).</a:t>
            </a:r>
          </a:p>
          <a:p>
            <a:r>
              <a:rPr lang="en-US" dirty="0" smtClean="0"/>
              <a:t> These methods must return abstract product types represented by the interfaces we extracted previously: Chair, Sofa, </a:t>
            </a:r>
            <a:r>
              <a:rPr lang="en-US" dirty="0" err="1" smtClean="0"/>
              <a:t>CoffeeTable</a:t>
            </a:r>
            <a:r>
              <a:rPr lang="en-US" dirty="0" smtClean="0"/>
              <a:t> and so 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descr="C:\Users\IT DEPT\Desktop\solution2.jpg"/>
          <p:cNvPicPr>
            <a:picLocks noGrp="1" noChangeAspect="1" noChangeArrowheads="1"/>
          </p:cNvPicPr>
          <p:nvPr>
            <p:ph idx="1"/>
          </p:nvPr>
        </p:nvPicPr>
        <p:blipFill>
          <a:blip r:embed="rId2"/>
          <a:srcRect/>
          <a:stretch>
            <a:fillRect/>
          </a:stretch>
        </p:blipFill>
        <p:spPr bwMode="auto">
          <a:xfrm>
            <a:off x="0" y="132944"/>
            <a:ext cx="9064523" cy="6439328"/>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Explanation </a:t>
            </a:r>
            <a:endParaRPr lang="en-US" dirty="0"/>
          </a:p>
        </p:txBody>
      </p:sp>
      <p:sp>
        <p:nvSpPr>
          <p:cNvPr id="3" name="Content Placeholder 2"/>
          <p:cNvSpPr>
            <a:spLocks noGrp="1"/>
          </p:cNvSpPr>
          <p:nvPr>
            <p:ph idx="1"/>
          </p:nvPr>
        </p:nvSpPr>
        <p:spPr/>
        <p:txBody>
          <a:bodyPr>
            <a:normAutofit fontScale="92500" lnSpcReduction="10000"/>
          </a:bodyPr>
          <a:lstStyle/>
          <a:p>
            <a:r>
              <a:rPr lang="en-US" dirty="0"/>
              <a:t>Now, how about the product variants? For each variant of a product family, we create a separate factory class based on the </a:t>
            </a:r>
            <a:r>
              <a:rPr lang="en-US" dirty="0" err="1"/>
              <a:t>AbstractFactory</a:t>
            </a:r>
            <a:r>
              <a:rPr lang="en-US" dirty="0"/>
              <a:t> interface. </a:t>
            </a:r>
            <a:endParaRPr lang="en-US" dirty="0" smtClean="0"/>
          </a:p>
          <a:p>
            <a:r>
              <a:rPr lang="en-US" dirty="0" smtClean="0"/>
              <a:t>A </a:t>
            </a:r>
            <a:r>
              <a:rPr lang="en-US" dirty="0"/>
              <a:t>factory is a class that returns products of a particular kind. </a:t>
            </a:r>
            <a:endParaRPr lang="en-US" dirty="0" smtClean="0"/>
          </a:p>
          <a:p>
            <a:r>
              <a:rPr lang="en-US" dirty="0" smtClean="0"/>
              <a:t>For </a:t>
            </a:r>
            <a:r>
              <a:rPr lang="en-US" dirty="0"/>
              <a:t>example, the </a:t>
            </a:r>
            <a:r>
              <a:rPr lang="en-US" dirty="0" err="1"/>
              <a:t>ModernFurnitureFactory</a:t>
            </a:r>
            <a:r>
              <a:rPr lang="en-US" dirty="0"/>
              <a:t> can only create </a:t>
            </a:r>
            <a:r>
              <a:rPr lang="en-US" dirty="0" err="1"/>
              <a:t>ModernChair</a:t>
            </a:r>
            <a:r>
              <a:rPr lang="en-US" dirty="0"/>
              <a:t>, </a:t>
            </a:r>
            <a:r>
              <a:rPr lang="en-US" dirty="0" err="1"/>
              <a:t>ModernSofa</a:t>
            </a:r>
            <a:r>
              <a:rPr lang="en-US" dirty="0"/>
              <a:t> and </a:t>
            </a:r>
            <a:r>
              <a:rPr lang="en-US" dirty="0" err="1"/>
              <a:t>ModernCoffeeTable</a:t>
            </a:r>
            <a:r>
              <a:rPr lang="en-US" dirty="0"/>
              <a:t> objects.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Explanation </a:t>
            </a:r>
            <a:endParaRPr lang="en-US" dirty="0"/>
          </a:p>
        </p:txBody>
      </p:sp>
      <p:sp>
        <p:nvSpPr>
          <p:cNvPr id="3" name="Content Placeholder 2"/>
          <p:cNvSpPr>
            <a:spLocks noGrp="1"/>
          </p:cNvSpPr>
          <p:nvPr>
            <p:ph idx="1"/>
          </p:nvPr>
        </p:nvSpPr>
        <p:spPr/>
        <p:txBody>
          <a:bodyPr/>
          <a:lstStyle/>
          <a:p>
            <a:r>
              <a:rPr lang="en-US" dirty="0" smtClean="0"/>
              <a:t>The client code has to work with both factories and products via their respective abstract interfaces. </a:t>
            </a:r>
          </a:p>
          <a:p>
            <a:r>
              <a:rPr lang="en-US" dirty="0" smtClean="0"/>
              <a:t>This lets you change the type of a factory that you pass to the client code, as well as the product variant that the client code receives, without breaking the actual client code.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7" name="Picture 3" descr="C:\Users\IT DEPT\Desktop\structure.jpg"/>
          <p:cNvPicPr>
            <a:picLocks noGrp="1" noChangeAspect="1" noChangeArrowheads="1"/>
          </p:cNvPicPr>
          <p:nvPr>
            <p:ph idx="1"/>
          </p:nvPr>
        </p:nvPicPr>
        <p:blipFill>
          <a:blip r:embed="rId2"/>
          <a:srcRect/>
          <a:stretch>
            <a:fillRect/>
          </a:stretch>
        </p:blipFill>
        <p:spPr bwMode="auto">
          <a:xfrm>
            <a:off x="214282" y="214290"/>
            <a:ext cx="8715436" cy="6500834"/>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Structure </a:t>
            </a:r>
            <a:endParaRPr lang="en-US" dirty="0"/>
          </a:p>
        </p:txBody>
      </p:sp>
      <p:sp>
        <p:nvSpPr>
          <p:cNvPr id="3" name="Content Placeholder 2"/>
          <p:cNvSpPr>
            <a:spLocks noGrp="1"/>
          </p:cNvSpPr>
          <p:nvPr>
            <p:ph idx="1"/>
          </p:nvPr>
        </p:nvSpPr>
        <p:spPr/>
        <p:txBody>
          <a:bodyPr>
            <a:normAutofit fontScale="92500" lnSpcReduction="10000"/>
          </a:bodyPr>
          <a:lstStyle/>
          <a:p>
            <a:r>
              <a:rPr lang="en-IN" dirty="0" smtClean="0"/>
              <a:t>Step 1 </a:t>
            </a:r>
            <a:endParaRPr lang="en-US" b="1" dirty="0" smtClean="0"/>
          </a:p>
          <a:p>
            <a:pPr lvl="1"/>
            <a:r>
              <a:rPr lang="en-US" b="1" dirty="0" smtClean="0"/>
              <a:t>Abstract </a:t>
            </a:r>
            <a:r>
              <a:rPr lang="en-US" b="1" dirty="0"/>
              <a:t>Products</a:t>
            </a:r>
            <a:r>
              <a:rPr lang="en-US" dirty="0"/>
              <a:t> declare interfaces for a set of distinct but related products which make up a product family</a:t>
            </a:r>
            <a:r>
              <a:rPr lang="en-US" dirty="0" smtClean="0"/>
              <a:t>.</a:t>
            </a:r>
          </a:p>
          <a:p>
            <a:endParaRPr lang="en-IN" dirty="0"/>
          </a:p>
          <a:p>
            <a:r>
              <a:rPr lang="en-IN" dirty="0" smtClean="0"/>
              <a:t>Step 2 </a:t>
            </a:r>
          </a:p>
          <a:p>
            <a:pPr lvl="1"/>
            <a:r>
              <a:rPr lang="en-US" b="1" dirty="0"/>
              <a:t>Concrete Products</a:t>
            </a:r>
            <a:r>
              <a:rPr lang="en-US" dirty="0"/>
              <a:t> are various implementations of abstract products, grouped by variants. Each abstract product (chair/sofa) must be implemented in all given variants (Victorian/Modern).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1214414" y="0"/>
            <a:ext cx="5572164" cy="6303239"/>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Structure </a:t>
            </a:r>
            <a:endParaRPr lang="en-US" dirty="0"/>
          </a:p>
        </p:txBody>
      </p:sp>
      <p:sp>
        <p:nvSpPr>
          <p:cNvPr id="3" name="Content Placeholder 2"/>
          <p:cNvSpPr>
            <a:spLocks noGrp="1"/>
          </p:cNvSpPr>
          <p:nvPr>
            <p:ph idx="1"/>
          </p:nvPr>
        </p:nvSpPr>
        <p:spPr/>
        <p:txBody>
          <a:bodyPr>
            <a:normAutofit/>
          </a:bodyPr>
          <a:lstStyle/>
          <a:p>
            <a:r>
              <a:rPr lang="en-IN" dirty="0" smtClean="0"/>
              <a:t>Step 3</a:t>
            </a:r>
          </a:p>
          <a:p>
            <a:pPr lvl="1"/>
            <a:r>
              <a:rPr lang="en-US" dirty="0"/>
              <a:t>The </a:t>
            </a:r>
            <a:r>
              <a:rPr lang="en-US" b="1" dirty="0"/>
              <a:t>Abstract Factory</a:t>
            </a:r>
            <a:r>
              <a:rPr lang="en-US" dirty="0"/>
              <a:t> interface declares a set of methods for creating each of the abstract products</a:t>
            </a:r>
            <a:r>
              <a:rPr lang="en-US" dirty="0" smtClean="0"/>
              <a:t>.</a:t>
            </a:r>
          </a:p>
          <a:p>
            <a:r>
              <a:rPr lang="en-IN" dirty="0" smtClean="0"/>
              <a:t>Step 4 </a:t>
            </a:r>
          </a:p>
          <a:p>
            <a:pPr lvl="1"/>
            <a:r>
              <a:rPr lang="en-US" b="1" dirty="0"/>
              <a:t>Concrete Factories</a:t>
            </a:r>
            <a:r>
              <a:rPr lang="en-US" dirty="0"/>
              <a:t> implement creation methods of the abstract factory. Each concrete factory corresponds to a specific variant of products and creates only those product variants.</a:t>
            </a:r>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1857356" y="714356"/>
            <a:ext cx="5214974" cy="5786478"/>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descr="C:\Users\IT DEPT\Desktop\example.jpg"/>
          <p:cNvPicPr>
            <a:picLocks noGrp="1" noChangeAspect="1" noChangeArrowheads="1"/>
          </p:cNvPicPr>
          <p:nvPr>
            <p:ph idx="1"/>
          </p:nvPr>
        </p:nvPicPr>
        <p:blipFill>
          <a:blip r:embed="rId2"/>
          <a:srcRect/>
          <a:stretch>
            <a:fillRect/>
          </a:stretch>
        </p:blipFill>
        <p:spPr bwMode="auto">
          <a:xfrm>
            <a:off x="1" y="0"/>
            <a:ext cx="9144092" cy="6858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Intent</a:t>
            </a:r>
            <a:endParaRPr lang="en-US" dirty="0"/>
          </a:p>
        </p:txBody>
      </p:sp>
      <p:sp>
        <p:nvSpPr>
          <p:cNvPr id="3" name="Content Placeholder 2"/>
          <p:cNvSpPr>
            <a:spLocks noGrp="1"/>
          </p:cNvSpPr>
          <p:nvPr>
            <p:ph idx="1"/>
          </p:nvPr>
        </p:nvSpPr>
        <p:spPr/>
        <p:txBody>
          <a:bodyPr/>
          <a:lstStyle/>
          <a:p>
            <a:r>
              <a:rPr lang="en-US" b="1" dirty="0"/>
              <a:t>Abstract Factory</a:t>
            </a:r>
            <a:r>
              <a:rPr lang="en-US" dirty="0"/>
              <a:t> is a creational design pattern that lets you produce families of related objects without specifying their concrete classes.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t>
            </a:r>
            <a:r>
              <a:rPr lang="en-US" b="1" dirty="0" err="1"/>
              <a:t>Pseudocode</a:t>
            </a:r>
            <a:r>
              <a:rPr lang="en-US" b="1" dirty="0"/>
              <a:t/>
            </a:r>
            <a:br>
              <a:rPr lang="en-US" b="1" dirty="0"/>
            </a:br>
            <a:endParaRPr lang="en-US" dirty="0"/>
          </a:p>
        </p:txBody>
      </p:sp>
      <p:pic>
        <p:nvPicPr>
          <p:cNvPr id="10244" name="Picture 4"/>
          <p:cNvPicPr>
            <a:picLocks noGrp="1" noChangeAspect="1" noChangeArrowheads="1"/>
          </p:cNvPicPr>
          <p:nvPr>
            <p:ph idx="1"/>
          </p:nvPr>
        </p:nvPicPr>
        <p:blipFill>
          <a:blip r:embed="rId2"/>
          <a:srcRect/>
          <a:stretch>
            <a:fillRect/>
          </a:stretch>
        </p:blipFill>
        <p:spPr bwMode="auto">
          <a:xfrm>
            <a:off x="714348" y="928670"/>
            <a:ext cx="7429552" cy="1643074"/>
          </a:xfrm>
          <a:prstGeom prst="rect">
            <a:avLst/>
          </a:prstGeom>
          <a:noFill/>
          <a:ln w="9525">
            <a:noFill/>
            <a:miter lim="800000"/>
            <a:headEnd/>
            <a:tailEnd/>
          </a:ln>
          <a:effectLst/>
        </p:spPr>
      </p:pic>
      <p:pic>
        <p:nvPicPr>
          <p:cNvPr id="10245" name="Picture 5"/>
          <p:cNvPicPr>
            <a:picLocks noChangeAspect="1" noChangeArrowheads="1"/>
          </p:cNvPicPr>
          <p:nvPr/>
        </p:nvPicPr>
        <p:blipFill>
          <a:blip r:embed="rId3"/>
          <a:srcRect/>
          <a:stretch>
            <a:fillRect/>
          </a:stretch>
        </p:blipFill>
        <p:spPr bwMode="auto">
          <a:xfrm>
            <a:off x="642910" y="2571744"/>
            <a:ext cx="7572428" cy="2237969"/>
          </a:xfrm>
          <a:prstGeom prst="rect">
            <a:avLst/>
          </a:prstGeom>
          <a:noFill/>
          <a:ln w="9525">
            <a:noFill/>
            <a:miter lim="800000"/>
            <a:headEnd/>
            <a:tailEnd/>
          </a:ln>
          <a:effectLst/>
        </p:spPr>
      </p:pic>
      <p:pic>
        <p:nvPicPr>
          <p:cNvPr id="10246" name="Picture 6"/>
          <p:cNvPicPr>
            <a:picLocks noChangeAspect="1" noChangeArrowheads="1"/>
          </p:cNvPicPr>
          <p:nvPr/>
        </p:nvPicPr>
        <p:blipFill>
          <a:blip r:embed="rId4"/>
          <a:srcRect/>
          <a:stretch>
            <a:fillRect/>
          </a:stretch>
        </p:blipFill>
        <p:spPr bwMode="auto">
          <a:xfrm>
            <a:off x="714348" y="4572008"/>
            <a:ext cx="7567434" cy="2071702"/>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Each concrete factory has a corresponding product variant. </a:t>
            </a:r>
          </a:p>
          <a:p>
            <a:r>
              <a:rPr lang="en-US" b="1" dirty="0" smtClean="0"/>
              <a:t>class</a:t>
            </a:r>
            <a:r>
              <a:rPr lang="en-US" dirty="0" smtClean="0"/>
              <a:t> </a:t>
            </a:r>
            <a:r>
              <a:rPr lang="en-US" b="1" dirty="0" err="1" smtClean="0"/>
              <a:t>MacFactory</a:t>
            </a:r>
            <a:r>
              <a:rPr lang="en-US" dirty="0" smtClean="0"/>
              <a:t> </a:t>
            </a:r>
            <a:r>
              <a:rPr lang="en-US" b="1" dirty="0" smtClean="0"/>
              <a:t>implements</a:t>
            </a:r>
            <a:r>
              <a:rPr lang="en-US" dirty="0" smtClean="0"/>
              <a:t> </a:t>
            </a:r>
            <a:r>
              <a:rPr lang="en-US" dirty="0" err="1" smtClean="0"/>
              <a:t>GUIFactory</a:t>
            </a:r>
            <a:r>
              <a:rPr lang="en-US" dirty="0" smtClean="0"/>
              <a:t> </a:t>
            </a:r>
            <a:r>
              <a:rPr lang="en-US" b="1" dirty="0" smtClean="0"/>
              <a:t>is</a:t>
            </a:r>
            <a:r>
              <a:rPr lang="en-US" dirty="0" smtClean="0"/>
              <a:t> </a:t>
            </a:r>
            <a:r>
              <a:rPr lang="en-US" b="1" dirty="0" smtClean="0"/>
              <a:t>method</a:t>
            </a:r>
            <a:r>
              <a:rPr lang="en-US" dirty="0" smtClean="0"/>
              <a:t> </a:t>
            </a:r>
            <a:r>
              <a:rPr lang="en-US" dirty="0" err="1" smtClean="0"/>
              <a:t>createButton</a:t>
            </a:r>
            <a:r>
              <a:rPr lang="en-US" dirty="0" smtClean="0"/>
              <a:t>():Button </a:t>
            </a:r>
            <a:r>
              <a:rPr lang="en-US" b="1" dirty="0" smtClean="0"/>
              <a:t>is</a:t>
            </a:r>
            <a:r>
              <a:rPr lang="en-US" dirty="0" smtClean="0"/>
              <a:t> </a:t>
            </a:r>
            <a:r>
              <a:rPr lang="en-US" b="1" dirty="0" smtClean="0"/>
              <a:t>return</a:t>
            </a:r>
            <a:r>
              <a:rPr lang="en-US" dirty="0" smtClean="0"/>
              <a:t> </a:t>
            </a:r>
            <a:r>
              <a:rPr lang="en-US" b="1" dirty="0" smtClean="0"/>
              <a:t>new</a:t>
            </a:r>
            <a:r>
              <a:rPr lang="en-US" dirty="0" smtClean="0"/>
              <a:t> </a:t>
            </a:r>
            <a:r>
              <a:rPr lang="en-US" dirty="0" err="1" smtClean="0"/>
              <a:t>MacButton</a:t>
            </a:r>
            <a:r>
              <a:rPr lang="en-US" dirty="0" smtClean="0"/>
              <a:t>() </a:t>
            </a:r>
            <a:r>
              <a:rPr lang="en-US" b="1" dirty="0" smtClean="0"/>
              <a:t>method</a:t>
            </a:r>
            <a:r>
              <a:rPr lang="en-US" dirty="0" smtClean="0"/>
              <a:t> </a:t>
            </a:r>
            <a:r>
              <a:rPr lang="en-US" dirty="0" err="1" smtClean="0"/>
              <a:t>createCheckbox</a:t>
            </a:r>
            <a:r>
              <a:rPr lang="en-US" dirty="0" smtClean="0"/>
              <a:t>():Checkbox </a:t>
            </a:r>
            <a:r>
              <a:rPr lang="en-US" b="1" dirty="0" smtClean="0"/>
              <a:t>is</a:t>
            </a:r>
            <a:r>
              <a:rPr lang="en-US" dirty="0" smtClean="0"/>
              <a:t> </a:t>
            </a:r>
            <a:r>
              <a:rPr lang="en-US" b="1" dirty="0" smtClean="0"/>
              <a:t>return</a:t>
            </a:r>
            <a:r>
              <a:rPr lang="en-US" dirty="0" smtClean="0"/>
              <a:t> </a:t>
            </a:r>
            <a:r>
              <a:rPr lang="en-US" b="1" dirty="0" smtClean="0"/>
              <a:t>new</a:t>
            </a:r>
            <a:r>
              <a:rPr lang="en-US" dirty="0" smtClean="0"/>
              <a:t> </a:t>
            </a:r>
            <a:r>
              <a:rPr lang="en-US" dirty="0" err="1" smtClean="0"/>
              <a:t>MacCheckbox</a:t>
            </a:r>
            <a:r>
              <a:rPr lang="en-US" dirty="0" smtClean="0"/>
              <a:t>()</a:t>
            </a:r>
            <a:endParaRPr lang="en-US" dirty="0"/>
          </a:p>
        </p:txBody>
      </p:sp>
      <p:pic>
        <p:nvPicPr>
          <p:cNvPr id="11266" name="Picture 2"/>
          <p:cNvPicPr>
            <a:picLocks noChangeAspect="1" noChangeArrowheads="1"/>
          </p:cNvPicPr>
          <p:nvPr/>
        </p:nvPicPr>
        <p:blipFill>
          <a:blip r:embed="rId2"/>
          <a:srcRect/>
          <a:stretch>
            <a:fillRect/>
          </a:stretch>
        </p:blipFill>
        <p:spPr bwMode="auto">
          <a:xfrm>
            <a:off x="71406" y="214289"/>
            <a:ext cx="9072594" cy="6357983"/>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p:cNvPicPr>
            <a:picLocks noGrp="1" noChangeAspect="1" noChangeArrowheads="1"/>
          </p:cNvPicPr>
          <p:nvPr>
            <p:ph idx="1"/>
          </p:nvPr>
        </p:nvPicPr>
        <p:blipFill>
          <a:blip r:embed="rId2"/>
          <a:srcRect/>
          <a:stretch>
            <a:fillRect/>
          </a:stretch>
        </p:blipFill>
        <p:spPr bwMode="auto">
          <a:xfrm>
            <a:off x="571472" y="500042"/>
            <a:ext cx="8137282" cy="607223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3314" name="Picture 2"/>
          <p:cNvPicPr>
            <a:picLocks noGrp="1" noChangeAspect="1" noChangeArrowheads="1"/>
          </p:cNvPicPr>
          <p:nvPr>
            <p:ph idx="1"/>
          </p:nvPr>
        </p:nvPicPr>
        <p:blipFill>
          <a:blip r:embed="rId2"/>
          <a:srcRect/>
          <a:stretch>
            <a:fillRect/>
          </a:stretch>
        </p:blipFill>
        <p:spPr bwMode="auto">
          <a:xfrm>
            <a:off x="357158" y="357166"/>
            <a:ext cx="8300539" cy="5765767"/>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4338" name="Picture 2"/>
          <p:cNvPicPr>
            <a:picLocks noGrp="1" noChangeAspect="1" noChangeArrowheads="1"/>
          </p:cNvPicPr>
          <p:nvPr>
            <p:ph idx="1"/>
          </p:nvPr>
        </p:nvPicPr>
        <p:blipFill>
          <a:blip r:embed="rId2"/>
          <a:srcRect/>
          <a:stretch>
            <a:fillRect/>
          </a:stretch>
        </p:blipFill>
        <p:spPr bwMode="auto">
          <a:xfrm>
            <a:off x="491972" y="500042"/>
            <a:ext cx="7866241" cy="5786478"/>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 </a:t>
            </a:r>
            <a:endParaRPr lang="en-US" dirty="0"/>
          </a:p>
        </p:txBody>
      </p:sp>
      <p:sp>
        <p:nvSpPr>
          <p:cNvPr id="3" name="Content Placeholder 2"/>
          <p:cNvSpPr>
            <a:spLocks noGrp="1"/>
          </p:cNvSpPr>
          <p:nvPr>
            <p:ph idx="1"/>
          </p:nvPr>
        </p:nvSpPr>
        <p:spPr/>
        <p:txBody>
          <a:bodyPr/>
          <a:lstStyle/>
          <a:p>
            <a:r>
              <a:rPr lang="en-US" dirty="0" smtClean="0"/>
              <a:t>https://refactoring.guru/design-patterns/abstract-factory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C:\Users\IT DEPT\Desktop\abstract-factory-en.png"/>
          <p:cNvPicPr>
            <a:picLocks noGrp="1" noChangeAspect="1" noChangeArrowheads="1"/>
          </p:cNvPicPr>
          <p:nvPr>
            <p:ph idx="1"/>
          </p:nvPr>
        </p:nvPicPr>
        <p:blipFill>
          <a:blip r:embed="rId2"/>
          <a:srcRect/>
          <a:stretch>
            <a:fillRect/>
          </a:stretch>
        </p:blipFill>
        <p:spPr bwMode="auto">
          <a:xfrm>
            <a:off x="1" y="285728"/>
            <a:ext cx="9033420" cy="6286544"/>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Problem</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Imagine that you’re creating a furniture shop simulator. Your code consists of classes that represent:</a:t>
            </a:r>
          </a:p>
          <a:p>
            <a:endParaRPr lang="en-US" dirty="0" smtClean="0"/>
          </a:p>
          <a:p>
            <a:r>
              <a:rPr lang="en-US" dirty="0" smtClean="0"/>
              <a:t>A family of related products, say: Chair + Sofa + </a:t>
            </a:r>
            <a:r>
              <a:rPr lang="en-US" dirty="0" err="1" smtClean="0"/>
              <a:t>CoffeeTable</a:t>
            </a:r>
            <a:r>
              <a:rPr lang="en-US" dirty="0" smtClean="0"/>
              <a:t>.</a:t>
            </a:r>
          </a:p>
          <a:p>
            <a:endParaRPr lang="en-US" dirty="0" smtClean="0"/>
          </a:p>
          <a:p>
            <a:r>
              <a:rPr lang="en-US" dirty="0" smtClean="0"/>
              <a:t>Several variants of this family. For example, products Chair + Sofa + </a:t>
            </a:r>
            <a:r>
              <a:rPr lang="en-US" dirty="0" err="1" smtClean="0"/>
              <a:t>CoffeeTable</a:t>
            </a:r>
            <a:r>
              <a:rPr lang="en-US" dirty="0" smtClean="0"/>
              <a:t> are available in these variants: </a:t>
            </a:r>
          </a:p>
          <a:p>
            <a:pPr lvl="1"/>
            <a:r>
              <a:rPr lang="en-US" dirty="0" smtClean="0"/>
              <a:t>Modern, Victorian, </a:t>
            </a:r>
            <a:r>
              <a:rPr lang="en-US" dirty="0" err="1" smtClean="0"/>
              <a:t>ArtDeco</a:t>
            </a:r>
            <a:r>
              <a:rPr lang="en-US" dirty="0" smtClean="0"/>
              <a:t>.</a:t>
            </a:r>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1" name="Picture 3" descr="C:\Users\IT DEPT\Desktop\problem-en.jpg"/>
          <p:cNvPicPr>
            <a:picLocks noGrp="1" noChangeAspect="1" noChangeArrowheads="1"/>
          </p:cNvPicPr>
          <p:nvPr>
            <p:ph idx="1"/>
          </p:nvPr>
        </p:nvPicPr>
        <p:blipFill>
          <a:blip r:embed="rId2"/>
          <a:srcRect/>
          <a:stretch>
            <a:fillRect/>
          </a:stretch>
        </p:blipFill>
        <p:spPr bwMode="auto">
          <a:xfrm>
            <a:off x="642910" y="428604"/>
            <a:ext cx="8401109" cy="6000792"/>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3075" name="Picture 3" descr="C:\Users\IT DEPT\Desktop\abstract-factory-comic-1-en.jpg"/>
          <p:cNvPicPr>
            <a:picLocks noChangeAspect="1" noChangeArrowheads="1"/>
          </p:cNvPicPr>
          <p:nvPr/>
        </p:nvPicPr>
        <p:blipFill>
          <a:blip r:embed="rId2"/>
          <a:srcRect/>
          <a:stretch>
            <a:fillRect/>
          </a:stretch>
        </p:blipFill>
        <p:spPr bwMode="auto">
          <a:xfrm>
            <a:off x="142844" y="214290"/>
            <a:ext cx="8744006" cy="642942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a:t>
            </a:r>
            <a:endParaRPr lang="en-US" dirty="0"/>
          </a:p>
        </p:txBody>
      </p:sp>
      <p:sp>
        <p:nvSpPr>
          <p:cNvPr id="3" name="Content Placeholder 2"/>
          <p:cNvSpPr>
            <a:spLocks noGrp="1"/>
          </p:cNvSpPr>
          <p:nvPr>
            <p:ph idx="1"/>
          </p:nvPr>
        </p:nvSpPr>
        <p:spPr/>
        <p:txBody>
          <a:bodyPr>
            <a:normAutofit fontScale="92500" lnSpcReduction="20000"/>
          </a:bodyPr>
          <a:lstStyle/>
          <a:p>
            <a:r>
              <a:rPr lang="en-US" dirty="0"/>
              <a:t>You need a way to create individual furniture objects so that they match other objects of the same family. Customers get quite mad when they receive non-matching furniture.</a:t>
            </a:r>
          </a:p>
          <a:p>
            <a:r>
              <a:rPr lang="en-US" dirty="0"/>
              <a:t>Also, you don’t want to change existing code when adding new products or families of products to the program. Furniture vendors update their catalogs very often, and you wouldn’t want to change the core code each time it happens.</a:t>
            </a:r>
            <a:r>
              <a:rPr lang="en-US" dirty="0" smtClean="0"/>
              <a:t/>
            </a:r>
            <a:br>
              <a:rPr lang="en-US" dirty="0" smtClean="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Solution</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dirty="0" smtClean="0"/>
              <a:t>The first thing the Abstract Factory pattern suggests is to explicitly declare interfaces for each distinct product of the product family (e.g., chair, sofa or coffee table). </a:t>
            </a:r>
          </a:p>
          <a:p>
            <a:r>
              <a:rPr lang="en-US" dirty="0" smtClean="0"/>
              <a:t>Then you can make all variants of products follow those interfaces.</a:t>
            </a:r>
          </a:p>
          <a:p>
            <a:r>
              <a:rPr lang="en-US" dirty="0" smtClean="0"/>
              <a:t> For example, all chair variants can implement the Chair interface; all coffee table variants can implement the </a:t>
            </a:r>
            <a:r>
              <a:rPr lang="en-US" dirty="0" err="1" smtClean="0"/>
              <a:t>CoffeeTable</a:t>
            </a:r>
            <a:r>
              <a:rPr lang="en-US" dirty="0" smtClean="0"/>
              <a:t> interface, and so on.</a:t>
            </a:r>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9" name="Picture 3" descr="C:\Users\IT DEPT\Desktop\solution1.jpg"/>
          <p:cNvPicPr>
            <a:picLocks noGrp="1" noChangeAspect="1" noChangeArrowheads="1"/>
          </p:cNvPicPr>
          <p:nvPr>
            <p:ph idx="1"/>
          </p:nvPr>
        </p:nvPicPr>
        <p:blipFill>
          <a:blip r:embed="rId2"/>
          <a:srcRect/>
          <a:stretch>
            <a:fillRect/>
          </a:stretch>
        </p:blipFill>
        <p:spPr bwMode="auto">
          <a:xfrm>
            <a:off x="785785" y="291272"/>
            <a:ext cx="7706987" cy="5137992"/>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1071</TotalTime>
  <Words>399</Words>
  <Application>Microsoft Office PowerPoint</Application>
  <PresentationFormat>On-screen Show (4:3)</PresentationFormat>
  <Paragraphs>44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Abstract Factory </vt:lpstr>
      <vt:lpstr>Intent</vt:lpstr>
      <vt:lpstr>Slide 3</vt:lpstr>
      <vt:lpstr>Problem </vt:lpstr>
      <vt:lpstr>Slide 5</vt:lpstr>
      <vt:lpstr>Slide 6</vt:lpstr>
      <vt:lpstr>Problem</vt:lpstr>
      <vt:lpstr>Solution </vt:lpstr>
      <vt:lpstr>Slide 9</vt:lpstr>
      <vt:lpstr>Solution </vt:lpstr>
      <vt:lpstr>Slide 11</vt:lpstr>
      <vt:lpstr>Explanation </vt:lpstr>
      <vt:lpstr>Explanation </vt:lpstr>
      <vt:lpstr>Slide 14</vt:lpstr>
      <vt:lpstr>Structure </vt:lpstr>
      <vt:lpstr>Slide 16</vt:lpstr>
      <vt:lpstr>Structure </vt:lpstr>
      <vt:lpstr>Slide 18</vt:lpstr>
      <vt:lpstr>Slide 19</vt:lpstr>
      <vt:lpstr> Pseudocode </vt:lpstr>
      <vt:lpstr>Slide 21</vt:lpstr>
      <vt:lpstr>Slide 22</vt:lpstr>
      <vt:lpstr>Slide 23</vt:lpstr>
      <vt:lpstr>Slide 24</vt:lpstr>
      <vt:lpstr>References </vt:lpstr>
    </vt:vector>
  </TitlesOfParts>
  <Company>HP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IT DEPT</dc:creator>
  <cp:lastModifiedBy>IT DEPT</cp:lastModifiedBy>
  <cp:revision>14</cp:revision>
  <dcterms:created xsi:type="dcterms:W3CDTF">2020-10-29T12:11:34Z</dcterms:created>
  <dcterms:modified xsi:type="dcterms:W3CDTF">2020-10-30T06:03:08Z</dcterms:modified>
</cp:coreProperties>
</file>