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1956" y="-48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C8B92C-C30E-4253-A874-1CFDF3A431C4}"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851FC-C90A-41E9-A366-2EF7C2F3A62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C8B92C-C30E-4253-A874-1CFDF3A431C4}"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851FC-C90A-41E9-A366-2EF7C2F3A6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C8B92C-C30E-4253-A874-1CFDF3A431C4}"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851FC-C90A-41E9-A366-2EF7C2F3A6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C8B92C-C30E-4253-A874-1CFDF3A431C4}"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851FC-C90A-41E9-A366-2EF7C2F3A6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C8B92C-C30E-4253-A874-1CFDF3A431C4}"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E851FC-C90A-41E9-A366-2EF7C2F3A62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C8B92C-C30E-4253-A874-1CFDF3A431C4}"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E851FC-C90A-41E9-A366-2EF7C2F3A62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C8B92C-C30E-4253-A874-1CFDF3A431C4}"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E851FC-C90A-41E9-A366-2EF7C2F3A62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C8B92C-C30E-4253-A874-1CFDF3A431C4}"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E851FC-C90A-41E9-A366-2EF7C2F3A6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8B92C-C30E-4253-A874-1CFDF3A431C4}" type="datetimeFigureOut">
              <a:rPr lang="en-US" smtClean="0"/>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E851FC-C90A-41E9-A366-2EF7C2F3A6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C8B92C-C30E-4253-A874-1CFDF3A431C4}"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E851FC-C90A-41E9-A366-2EF7C2F3A62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C8B92C-C30E-4253-A874-1CFDF3A431C4}"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E851FC-C90A-41E9-A366-2EF7C2F3A62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8B92C-C30E-4253-A874-1CFDF3A431C4}" type="datetimeFigureOut">
              <a:rPr lang="en-US" smtClean="0"/>
              <a:t>11/6/2020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E851FC-C90A-41E9-A366-2EF7C2F3A62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Architectural design</a:t>
            </a:r>
            <a:endParaRPr lang="en-US" dirty="0"/>
          </a:p>
        </p:txBody>
      </p:sp>
      <p:sp>
        <p:nvSpPr>
          <p:cNvPr id="3" name="Subtitle 2"/>
          <p:cNvSpPr>
            <a:spLocks noGrp="1"/>
          </p:cNvSpPr>
          <p:nvPr>
            <p:ph type="subTitle" idx="1"/>
          </p:nvPr>
        </p:nvSpPr>
        <p:spPr/>
        <p:txBody>
          <a:bodyPr/>
          <a:lstStyle/>
          <a:p>
            <a:r>
              <a:rPr lang="en-IN" dirty="0" smtClean="0"/>
              <a:t>Lecture 21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erformance</a:t>
            </a:r>
            <a:endParaRPr lang="en-US" dirty="0"/>
          </a:p>
        </p:txBody>
      </p:sp>
      <p:sp>
        <p:nvSpPr>
          <p:cNvPr id="3" name="Content Placeholder 2"/>
          <p:cNvSpPr>
            <a:spLocks noGrp="1"/>
          </p:cNvSpPr>
          <p:nvPr>
            <p:ph idx="1"/>
          </p:nvPr>
        </p:nvSpPr>
        <p:spPr/>
        <p:txBody>
          <a:bodyPr/>
          <a:lstStyle/>
          <a:p>
            <a:r>
              <a:rPr lang="en-US" dirty="0" smtClean="0"/>
              <a:t>If performance is a critical requirement, the architecture should be designed to </a:t>
            </a:r>
            <a:r>
              <a:rPr lang="en-US" dirty="0" err="1" smtClean="0"/>
              <a:t>localise</a:t>
            </a:r>
            <a:r>
              <a:rPr lang="en-US" dirty="0" smtClean="0"/>
              <a:t> critical operations within a small number of subsystems, with as little communication as possible between these sub-systems.</a:t>
            </a:r>
          </a:p>
          <a:p>
            <a:r>
              <a:rPr lang="en-US" dirty="0" smtClean="0"/>
              <a:t>This may mean using relatively large-grain rather than fine-grain components to reduce component communications.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a:t>
            </a:r>
            <a:endParaRPr lang="en-US" dirty="0"/>
          </a:p>
        </p:txBody>
      </p:sp>
      <p:sp>
        <p:nvSpPr>
          <p:cNvPr id="3" name="Content Placeholder 2"/>
          <p:cNvSpPr>
            <a:spLocks noGrp="1"/>
          </p:cNvSpPr>
          <p:nvPr>
            <p:ph idx="1"/>
          </p:nvPr>
        </p:nvSpPr>
        <p:spPr/>
        <p:txBody>
          <a:bodyPr/>
          <a:lstStyle/>
          <a:p>
            <a:r>
              <a:rPr lang="en-US" dirty="0" smtClean="0"/>
              <a:t>If security is a critical requirement, a layered structure for the architecture should be used, with the most critical assets protected in the innermost layers and with a high level of security validation applied to these layers.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a:t>
            </a:r>
            <a:endParaRPr lang="en-US" dirty="0"/>
          </a:p>
        </p:txBody>
      </p:sp>
      <p:sp>
        <p:nvSpPr>
          <p:cNvPr id="3" name="Content Placeholder 2"/>
          <p:cNvSpPr>
            <a:spLocks noGrp="1"/>
          </p:cNvSpPr>
          <p:nvPr>
            <p:ph idx="1"/>
          </p:nvPr>
        </p:nvSpPr>
        <p:spPr/>
        <p:txBody>
          <a:bodyPr/>
          <a:lstStyle/>
          <a:p>
            <a:r>
              <a:rPr lang="en-US" dirty="0" smtClean="0"/>
              <a:t>If safety is a critical requirement, the architecture should be designed so that safety-related operations are all located in either a single sub-system or in a small number of sub-systems. </a:t>
            </a:r>
          </a:p>
          <a:p>
            <a:r>
              <a:rPr lang="en-US" dirty="0" smtClean="0"/>
              <a:t>This reduces the costs and problems of safety validation and makes it possible to provide related protection systems.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a:t>
            </a:r>
            <a:endParaRPr lang="en-US" dirty="0"/>
          </a:p>
        </p:txBody>
      </p:sp>
      <p:sp>
        <p:nvSpPr>
          <p:cNvPr id="3" name="Content Placeholder 2"/>
          <p:cNvSpPr>
            <a:spLocks noGrp="1"/>
          </p:cNvSpPr>
          <p:nvPr>
            <p:ph idx="1"/>
          </p:nvPr>
        </p:nvSpPr>
        <p:spPr/>
        <p:txBody>
          <a:bodyPr/>
          <a:lstStyle/>
          <a:p>
            <a:r>
              <a:rPr lang="en-US" dirty="0" smtClean="0"/>
              <a:t>If availability is a critical requirement, the architecture should be designed to include redundant components and so that it is possible to replace and update components without stopping the system.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Maintainability</a:t>
            </a:r>
            <a:endParaRPr lang="en-US" dirty="0"/>
          </a:p>
        </p:txBody>
      </p:sp>
      <p:sp>
        <p:nvSpPr>
          <p:cNvPr id="3" name="Content Placeholder 2"/>
          <p:cNvSpPr>
            <a:spLocks noGrp="1"/>
          </p:cNvSpPr>
          <p:nvPr>
            <p:ph idx="1"/>
          </p:nvPr>
        </p:nvSpPr>
        <p:spPr/>
        <p:txBody>
          <a:bodyPr/>
          <a:lstStyle/>
          <a:p>
            <a:r>
              <a:rPr lang="en-US" dirty="0" smtClean="0"/>
              <a:t>If maintainability is a critical requirement, the system architecture should be designed using fine-grain, self-contained components that may readily be changed. </a:t>
            </a:r>
          </a:p>
          <a:p>
            <a:r>
              <a:rPr lang="en-US" dirty="0" smtClean="0"/>
              <a:t>Producers of data should be separated from consumers and shared data structures should be avoided.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Conflict of interest </a:t>
            </a:r>
            <a:endParaRPr lang="en-US" dirty="0"/>
          </a:p>
        </p:txBody>
      </p:sp>
      <p:sp>
        <p:nvSpPr>
          <p:cNvPr id="3" name="Content Placeholder 2"/>
          <p:cNvSpPr>
            <a:spLocks noGrp="1"/>
          </p:cNvSpPr>
          <p:nvPr>
            <p:ph idx="1"/>
          </p:nvPr>
        </p:nvSpPr>
        <p:spPr/>
        <p:txBody>
          <a:bodyPr/>
          <a:lstStyle/>
          <a:p>
            <a:r>
              <a:rPr lang="en-US" dirty="0" smtClean="0"/>
              <a:t>Potential conflict between some of these architectures. </a:t>
            </a:r>
          </a:p>
          <a:p>
            <a:pPr lvl="1"/>
            <a:r>
              <a:rPr lang="en-US" dirty="0" smtClean="0"/>
              <a:t>For example, using large-grain components improves performance, and using fine-grain components improves maintainability. If both of these are important system requirements, then some compromise solution must be found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rmAutofit fontScale="90000"/>
          </a:bodyPr>
          <a:lstStyle/>
          <a:p>
            <a:r>
              <a:rPr lang="en-US" dirty="0" smtClean="0"/>
              <a:t>Architecture </a:t>
            </a:r>
            <a:r>
              <a:rPr lang="en-US" dirty="0"/>
              <a:t>for a packing</a:t>
            </a:r>
            <a:br>
              <a:rPr lang="en-US" dirty="0"/>
            </a:br>
            <a:r>
              <a:rPr lang="en-US" dirty="0"/>
              <a:t>robot system</a:t>
            </a:r>
          </a:p>
        </p:txBody>
      </p:sp>
      <p:pic>
        <p:nvPicPr>
          <p:cNvPr id="1026" name="Picture 2"/>
          <p:cNvPicPr>
            <a:picLocks noGrp="1" noChangeAspect="1" noChangeArrowheads="1"/>
          </p:cNvPicPr>
          <p:nvPr>
            <p:ph idx="1"/>
          </p:nvPr>
        </p:nvPicPr>
        <p:blipFill>
          <a:blip r:embed="rId2"/>
          <a:srcRect/>
          <a:stretch>
            <a:fillRect/>
          </a:stretch>
        </p:blipFill>
        <p:spPr bwMode="auto">
          <a:xfrm>
            <a:off x="214282" y="1643050"/>
            <a:ext cx="8643998" cy="483749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Architectural design decisions</a:t>
            </a:r>
            <a:endParaRPr lang="en-US" dirty="0"/>
          </a:p>
        </p:txBody>
      </p:sp>
      <p:sp>
        <p:nvSpPr>
          <p:cNvPr id="3" name="Content Placeholder 2"/>
          <p:cNvSpPr>
            <a:spLocks noGrp="1"/>
          </p:cNvSpPr>
          <p:nvPr>
            <p:ph idx="1"/>
          </p:nvPr>
        </p:nvSpPr>
        <p:spPr/>
        <p:txBody>
          <a:bodyPr>
            <a:normAutofit lnSpcReduction="10000"/>
          </a:bodyPr>
          <a:lstStyle/>
          <a:p>
            <a:r>
              <a:rPr lang="en-US" dirty="0"/>
              <a:t>Is there a generic application architecture that can act as a template for the </a:t>
            </a:r>
            <a:r>
              <a:rPr lang="en-US" dirty="0" smtClean="0"/>
              <a:t>system that </a:t>
            </a:r>
            <a:r>
              <a:rPr lang="en-US" dirty="0"/>
              <a:t>is being designed</a:t>
            </a:r>
            <a:r>
              <a:rPr lang="en-US" dirty="0" smtClean="0"/>
              <a:t>?</a:t>
            </a:r>
          </a:p>
          <a:p>
            <a:r>
              <a:rPr lang="en-US" dirty="0"/>
              <a:t>How will the system be distributed across a number of processors</a:t>
            </a:r>
            <a:r>
              <a:rPr lang="en-US" dirty="0" smtClean="0"/>
              <a:t>?</a:t>
            </a:r>
          </a:p>
          <a:p>
            <a:r>
              <a:rPr lang="en-US" dirty="0"/>
              <a:t>What architectural style or styles are appropriate for the system</a:t>
            </a:r>
            <a:r>
              <a:rPr lang="en-US" dirty="0" smtClean="0"/>
              <a:t>?</a:t>
            </a:r>
          </a:p>
          <a:p>
            <a:r>
              <a:rPr lang="en-US" dirty="0"/>
              <a:t>What will be the fundamental approach used to structure the system?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r>
              <a:rPr lang="en-US" dirty="0"/>
              <a:t>How will the structural units in the system be decomposed into modules</a:t>
            </a:r>
            <a:r>
              <a:rPr lang="en-US" dirty="0" smtClean="0"/>
              <a:t>?</a:t>
            </a:r>
          </a:p>
          <a:p>
            <a:r>
              <a:rPr lang="en-US" dirty="0"/>
              <a:t>What strategy will be used to control the operation of the units in the system</a:t>
            </a:r>
            <a:r>
              <a:rPr lang="en-US" dirty="0" smtClean="0"/>
              <a:t>?</a:t>
            </a:r>
          </a:p>
          <a:p>
            <a:r>
              <a:rPr lang="en-US" dirty="0"/>
              <a:t>How will the architectural design be evaluated</a:t>
            </a:r>
            <a:r>
              <a:rPr lang="en-US" dirty="0" smtClean="0"/>
              <a:t>?</a:t>
            </a:r>
          </a:p>
          <a:p>
            <a:r>
              <a:rPr lang="en-US" dirty="0"/>
              <a:t>How should the architecture of the system be documented?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esign </a:t>
            </a:r>
            <a:r>
              <a:rPr lang="en-US" dirty="0"/>
              <a:t>D</a:t>
            </a:r>
            <a:r>
              <a:rPr lang="en-US" dirty="0" smtClean="0"/>
              <a:t>ocument</a:t>
            </a:r>
            <a:endParaRPr lang="en-US" dirty="0"/>
          </a:p>
        </p:txBody>
      </p:sp>
      <p:sp>
        <p:nvSpPr>
          <p:cNvPr id="3" name="Content Placeholder 2"/>
          <p:cNvSpPr>
            <a:spLocks noGrp="1"/>
          </p:cNvSpPr>
          <p:nvPr>
            <p:ph idx="1"/>
          </p:nvPr>
        </p:nvSpPr>
        <p:spPr/>
        <p:txBody>
          <a:bodyPr>
            <a:normAutofit/>
          </a:bodyPr>
          <a:lstStyle/>
          <a:p>
            <a:r>
              <a:rPr lang="en-US" dirty="0"/>
              <a:t>The product of the architectural design process is an architectural design document</a:t>
            </a:r>
            <a:r>
              <a:rPr lang="en-US" dirty="0" smtClean="0"/>
              <a:t>.</a:t>
            </a:r>
          </a:p>
          <a:p>
            <a:pPr lvl="1"/>
            <a:r>
              <a:rPr lang="en-US" dirty="0"/>
              <a:t>A </a:t>
            </a:r>
            <a:r>
              <a:rPr lang="en-US" i="1" dirty="0"/>
              <a:t>static structural model that shows the sub-systems or components that </a:t>
            </a:r>
            <a:r>
              <a:rPr lang="en-US" i="1" dirty="0" smtClean="0"/>
              <a:t>are </a:t>
            </a:r>
            <a:r>
              <a:rPr lang="en-US" dirty="0" smtClean="0"/>
              <a:t>to </a:t>
            </a:r>
            <a:r>
              <a:rPr lang="en-US" dirty="0"/>
              <a:t>be developed as separate units</a:t>
            </a:r>
            <a:r>
              <a:rPr lang="en-US" dirty="0" smtClean="0"/>
              <a:t>.</a:t>
            </a:r>
          </a:p>
          <a:p>
            <a:pPr lvl="1"/>
            <a:r>
              <a:rPr lang="en-US" dirty="0"/>
              <a:t>A </a:t>
            </a:r>
            <a:r>
              <a:rPr lang="en-US" sz="2400" i="1" dirty="0"/>
              <a:t>dynamic process model </a:t>
            </a:r>
            <a:r>
              <a:rPr lang="en-US" i="1" dirty="0"/>
              <a:t>that shows how the system is </a:t>
            </a:r>
            <a:r>
              <a:rPr lang="en-US" i="1" dirty="0" err="1"/>
              <a:t>organised</a:t>
            </a:r>
            <a:r>
              <a:rPr lang="en-US" i="1" dirty="0"/>
              <a:t> into </a:t>
            </a:r>
            <a:r>
              <a:rPr lang="en-US" i="1" dirty="0" smtClean="0"/>
              <a:t>processes </a:t>
            </a:r>
            <a:r>
              <a:rPr lang="en-US" dirty="0" smtClean="0"/>
              <a:t>at </a:t>
            </a:r>
            <a:r>
              <a:rPr lang="en-US" dirty="0"/>
              <a:t>run-time. This may be different from the static 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understand why the architectural design of software is important;</a:t>
            </a:r>
          </a:p>
          <a:p>
            <a:r>
              <a:rPr lang="en-US" dirty="0" smtClean="0"/>
              <a:t>understand the decisions that have to be made about the system architecture during the architectural design process;</a:t>
            </a:r>
          </a:p>
          <a:p>
            <a:r>
              <a:rPr lang="en-US" dirty="0" smtClean="0"/>
              <a:t>some architectural styles covering the overall system </a:t>
            </a:r>
            <a:r>
              <a:rPr lang="en-US" dirty="0" err="1" smtClean="0"/>
              <a:t>organisation</a:t>
            </a:r>
            <a:r>
              <a:rPr lang="en-US" dirty="0" smtClean="0"/>
              <a:t>, modular decomposition and control;</a:t>
            </a:r>
          </a:p>
          <a:p>
            <a:r>
              <a:rPr lang="en-US" dirty="0" smtClean="0"/>
              <a:t>understand how reference architectures are used to communicate architectural concepts and to assess system architectures.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Document </a:t>
            </a:r>
            <a:endParaRPr lang="en-US" dirty="0"/>
          </a:p>
        </p:txBody>
      </p:sp>
      <p:sp>
        <p:nvSpPr>
          <p:cNvPr id="3" name="Content Placeholder 2"/>
          <p:cNvSpPr>
            <a:spLocks noGrp="1"/>
          </p:cNvSpPr>
          <p:nvPr>
            <p:ph idx="1"/>
          </p:nvPr>
        </p:nvSpPr>
        <p:spPr/>
        <p:txBody>
          <a:bodyPr/>
          <a:lstStyle/>
          <a:p>
            <a:pPr lvl="1"/>
            <a:r>
              <a:rPr lang="en-US" dirty="0"/>
              <a:t>An </a:t>
            </a:r>
            <a:r>
              <a:rPr lang="en-US" i="1" dirty="0"/>
              <a:t>interface model that defines the services offered by each </a:t>
            </a:r>
            <a:r>
              <a:rPr lang="en-US" i="1" dirty="0" smtClean="0"/>
              <a:t>sub-system </a:t>
            </a:r>
            <a:r>
              <a:rPr lang="en-US" dirty="0" smtClean="0"/>
              <a:t>through </a:t>
            </a:r>
            <a:r>
              <a:rPr lang="en-US" dirty="0"/>
              <a:t>its public interface</a:t>
            </a:r>
            <a:r>
              <a:rPr lang="en-US" dirty="0" smtClean="0"/>
              <a:t>.</a:t>
            </a:r>
          </a:p>
          <a:p>
            <a:pPr lvl="1"/>
            <a:r>
              <a:rPr lang="en-US" sz="2400" i="1" dirty="0"/>
              <a:t>Relationship models </a:t>
            </a:r>
            <a:r>
              <a:rPr lang="en-US" i="1" dirty="0"/>
              <a:t>that shows relationships, such as data flow, between </a:t>
            </a:r>
            <a:r>
              <a:rPr lang="en-US" i="1" dirty="0" smtClean="0"/>
              <a:t>the </a:t>
            </a:r>
            <a:r>
              <a:rPr lang="en-US" dirty="0" smtClean="0"/>
              <a:t>sub-systems.</a:t>
            </a:r>
          </a:p>
          <a:p>
            <a:pPr lvl="1"/>
            <a:r>
              <a:rPr lang="en-US" dirty="0"/>
              <a:t>A </a:t>
            </a:r>
            <a:r>
              <a:rPr lang="en-US" sz="2400" i="1" dirty="0"/>
              <a:t>distribution model </a:t>
            </a:r>
            <a:r>
              <a:rPr lang="en-US" i="1" dirty="0"/>
              <a:t>that shows how sub-systems may be distributed </a:t>
            </a:r>
            <a:r>
              <a:rPr lang="en-US" i="1" dirty="0" smtClean="0"/>
              <a:t>across </a:t>
            </a:r>
            <a:r>
              <a:rPr lang="en-US" dirty="0" smtClean="0"/>
              <a:t>computers</a:t>
            </a:r>
            <a:r>
              <a:rPr lang="en-US"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Architectural Styles</a:t>
            </a:r>
            <a:endParaRPr lang="en-US" dirty="0"/>
          </a:p>
        </p:txBody>
      </p:sp>
      <p:sp>
        <p:nvSpPr>
          <p:cNvPr id="3" name="Content Placeholder 2"/>
          <p:cNvSpPr>
            <a:spLocks noGrp="1"/>
          </p:cNvSpPr>
          <p:nvPr>
            <p:ph idx="1"/>
          </p:nvPr>
        </p:nvSpPr>
        <p:spPr/>
        <p:txBody>
          <a:bodyPr/>
          <a:lstStyle/>
          <a:p>
            <a:pPr lvl="1"/>
            <a:r>
              <a:rPr lang="en-IN" dirty="0" smtClean="0"/>
              <a:t>Repository Model</a:t>
            </a:r>
          </a:p>
          <a:p>
            <a:pPr lvl="1"/>
            <a:r>
              <a:rPr lang="en-IN" dirty="0" smtClean="0"/>
              <a:t>Client Server model </a:t>
            </a:r>
          </a:p>
          <a:p>
            <a:pPr lvl="1"/>
            <a:r>
              <a:rPr lang="en-IN" dirty="0" smtClean="0"/>
              <a:t>Layered Model </a:t>
            </a:r>
          </a:p>
          <a:p>
            <a:pPr lvl="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repository model</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714488"/>
            <a:ext cx="8229600" cy="478634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CASE Toolset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633412" y="1972469"/>
            <a:ext cx="7877175" cy="37814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/Disadvantages </a:t>
            </a:r>
            <a:r>
              <a:rPr lang="en-US" dirty="0"/>
              <a:t>of a shared repository</a:t>
            </a:r>
          </a:p>
        </p:txBody>
      </p:sp>
      <p:sp>
        <p:nvSpPr>
          <p:cNvPr id="3" name="Content Placeholder 2"/>
          <p:cNvSpPr>
            <a:spLocks noGrp="1"/>
          </p:cNvSpPr>
          <p:nvPr>
            <p:ph idx="1"/>
          </p:nvPr>
        </p:nvSpPr>
        <p:spPr/>
        <p:txBody>
          <a:bodyPr>
            <a:normAutofit fontScale="92500" lnSpcReduction="10000"/>
          </a:bodyPr>
          <a:lstStyle/>
          <a:p>
            <a:r>
              <a:rPr lang="en-US" dirty="0"/>
              <a:t>It is an efficient way to share large amounts of data. There is no need to </a:t>
            </a:r>
            <a:r>
              <a:rPr lang="en-US" dirty="0" smtClean="0"/>
              <a:t>transmit data </a:t>
            </a:r>
            <a:r>
              <a:rPr lang="en-US" dirty="0"/>
              <a:t>explicitly from one sub-system to another</a:t>
            </a:r>
            <a:r>
              <a:rPr lang="en-US" dirty="0" smtClean="0"/>
              <a:t>.</a:t>
            </a:r>
          </a:p>
          <a:p>
            <a:r>
              <a:rPr lang="en-US" dirty="0" smtClean="0"/>
              <a:t>However, sub-systems must agree on the repository data model. Inevitably, this is a compromise between the specific needs of each tool. Performance may be adversely affected by this compromise. It may be difficult or impossible to integrate new sub-systems if their data models do not fit the agreed schema.</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/Disadvantages of a shared repository</a:t>
            </a:r>
            <a:endParaRPr lang="en-US" dirty="0"/>
          </a:p>
        </p:txBody>
      </p:sp>
      <p:sp>
        <p:nvSpPr>
          <p:cNvPr id="3" name="Content Placeholder 2"/>
          <p:cNvSpPr>
            <a:spLocks noGrp="1"/>
          </p:cNvSpPr>
          <p:nvPr>
            <p:ph idx="1"/>
          </p:nvPr>
        </p:nvSpPr>
        <p:spPr/>
        <p:txBody>
          <a:bodyPr/>
          <a:lstStyle/>
          <a:p>
            <a:r>
              <a:rPr lang="en-US" dirty="0" smtClean="0"/>
              <a:t>Sub-systems that produce data need not be concerned with how that data is used by other sub-systems.</a:t>
            </a:r>
          </a:p>
          <a:p>
            <a:r>
              <a:rPr lang="en-US" dirty="0" smtClean="0"/>
              <a:t>However, evolution may be difficult as a large volume of information is generated according to an agreed data model. Translating this to a new model will certainly be expensive; it may be difficult or even impossible.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/Disadvantages of a shared repository</a:t>
            </a:r>
            <a:endParaRPr lang="en-US" dirty="0"/>
          </a:p>
        </p:txBody>
      </p:sp>
      <p:sp>
        <p:nvSpPr>
          <p:cNvPr id="3" name="Content Placeholder 2"/>
          <p:cNvSpPr>
            <a:spLocks noGrp="1"/>
          </p:cNvSpPr>
          <p:nvPr>
            <p:ph idx="1"/>
          </p:nvPr>
        </p:nvSpPr>
        <p:spPr/>
        <p:txBody>
          <a:bodyPr>
            <a:normAutofit fontScale="92500"/>
          </a:bodyPr>
          <a:lstStyle/>
          <a:p>
            <a:r>
              <a:rPr lang="en-US" dirty="0"/>
              <a:t>Activities such as backup, security, access control and recovery from error </a:t>
            </a:r>
            <a:r>
              <a:rPr lang="en-US" dirty="0" smtClean="0"/>
              <a:t>are centralized. </a:t>
            </a:r>
            <a:r>
              <a:rPr lang="en-US" dirty="0"/>
              <a:t>They are the responsibility of the repository manager. Tools </a:t>
            </a:r>
            <a:r>
              <a:rPr lang="en-US" dirty="0" smtClean="0"/>
              <a:t>can focus </a:t>
            </a:r>
            <a:r>
              <a:rPr lang="en-US" dirty="0"/>
              <a:t>on their principal function rather than be concerned with these issues</a:t>
            </a:r>
            <a:r>
              <a:rPr lang="en-US" dirty="0" smtClean="0"/>
              <a:t>.</a:t>
            </a:r>
          </a:p>
          <a:p>
            <a:r>
              <a:rPr lang="en-US" dirty="0" smtClean="0"/>
              <a:t>Different </a:t>
            </a:r>
            <a:r>
              <a:rPr lang="en-US" dirty="0"/>
              <a:t>sub-systems may have different requirements for </a:t>
            </a:r>
            <a:r>
              <a:rPr lang="en-US" dirty="0" smtClean="0"/>
              <a:t>security, recovery </a:t>
            </a:r>
            <a:r>
              <a:rPr lang="en-US" dirty="0"/>
              <a:t>and backup policies. The repository model forces the same policy </a:t>
            </a:r>
            <a:r>
              <a:rPr lang="en-US" dirty="0" smtClean="0"/>
              <a:t>on all </a:t>
            </a:r>
            <a:r>
              <a:rPr lang="en-US" dirty="0"/>
              <a:t>sub-systems.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/Disadvantages of a shared repository</a:t>
            </a:r>
            <a:endParaRPr lang="en-US" dirty="0"/>
          </a:p>
        </p:txBody>
      </p:sp>
      <p:sp>
        <p:nvSpPr>
          <p:cNvPr id="3" name="Content Placeholder 2"/>
          <p:cNvSpPr>
            <a:spLocks noGrp="1"/>
          </p:cNvSpPr>
          <p:nvPr>
            <p:ph idx="1"/>
          </p:nvPr>
        </p:nvSpPr>
        <p:spPr/>
        <p:txBody>
          <a:bodyPr>
            <a:normAutofit lnSpcReduction="10000"/>
          </a:bodyPr>
          <a:lstStyle/>
          <a:p>
            <a:r>
              <a:rPr lang="en-US" dirty="0" smtClean="0"/>
              <a:t>The model of sharing is visible through the repository schema. It is straightforward to integrate new tools given that they are compatible with the agreed data model.</a:t>
            </a:r>
          </a:p>
          <a:p>
            <a:r>
              <a:rPr lang="en-US" dirty="0" smtClean="0"/>
              <a:t>Difficult to distribute the repository over a number of machines. Although it is possible to distribute a logically centralized repository, there may be problems with data redundancy and inconsistency.</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client-server </a:t>
            </a:r>
            <a:r>
              <a:rPr lang="en-US" b="1" dirty="0" smtClean="0"/>
              <a:t>model</a:t>
            </a:r>
            <a:endParaRPr lang="en-US" dirty="0"/>
          </a:p>
        </p:txBody>
      </p:sp>
      <p:sp>
        <p:nvSpPr>
          <p:cNvPr id="3" name="Content Placeholder 2"/>
          <p:cNvSpPr>
            <a:spLocks noGrp="1"/>
          </p:cNvSpPr>
          <p:nvPr>
            <p:ph idx="1"/>
          </p:nvPr>
        </p:nvSpPr>
        <p:spPr/>
        <p:txBody>
          <a:bodyPr/>
          <a:lstStyle/>
          <a:p>
            <a:r>
              <a:rPr lang="en-US" dirty="0" smtClean="0"/>
              <a:t>The client-server architectural model is a system model where the system is organized as 2 set of services and associated servers and clients that access and use the services.</a:t>
            </a:r>
          </a:p>
          <a:p>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ilm and picture library system</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642937" y="1672431"/>
            <a:ext cx="7858125" cy="43815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Architectural Design</a:t>
            </a:r>
            <a:endParaRPr lang="en-US" dirty="0"/>
          </a:p>
        </p:txBody>
      </p:sp>
      <p:sp>
        <p:nvSpPr>
          <p:cNvPr id="3" name="Content Placeholder 2"/>
          <p:cNvSpPr>
            <a:spLocks noGrp="1"/>
          </p:cNvSpPr>
          <p:nvPr>
            <p:ph idx="1"/>
          </p:nvPr>
        </p:nvSpPr>
        <p:spPr/>
        <p:txBody>
          <a:bodyPr>
            <a:normAutofit lnSpcReduction="10000"/>
          </a:bodyPr>
          <a:lstStyle/>
          <a:p>
            <a:r>
              <a:rPr lang="en-US" dirty="0" smtClean="0"/>
              <a:t>Large systems are always decomposed into sub-systems that provide some related set of services. </a:t>
            </a:r>
          </a:p>
          <a:p>
            <a:r>
              <a:rPr lang="en-US" dirty="0" smtClean="0"/>
              <a:t>Design process of identifying these sub-systems and establishing a framework for sub-system control and communication is called architectural design. </a:t>
            </a:r>
          </a:p>
          <a:p>
            <a:r>
              <a:rPr lang="en-US" dirty="0" smtClean="0"/>
              <a:t>The output of this design process is a description of the software architecture.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US" dirty="0"/>
          </a:p>
        </p:txBody>
      </p:sp>
      <p:sp>
        <p:nvSpPr>
          <p:cNvPr id="3" name="Content Placeholder 2"/>
          <p:cNvSpPr>
            <a:spLocks noGrp="1"/>
          </p:cNvSpPr>
          <p:nvPr>
            <p:ph idx="1"/>
          </p:nvPr>
        </p:nvSpPr>
        <p:spPr/>
        <p:txBody>
          <a:bodyPr/>
          <a:lstStyle/>
          <a:p>
            <a:r>
              <a:rPr lang="en-US" dirty="0" smtClean="0"/>
              <a:t>client-server model is that it is a distributed architecture. </a:t>
            </a:r>
          </a:p>
          <a:p>
            <a:r>
              <a:rPr lang="en-US" dirty="0" smtClean="0"/>
              <a:t>Effective use can be made of networked systems with many distributed processors. </a:t>
            </a:r>
          </a:p>
          <a:p>
            <a:r>
              <a:rPr lang="en-US" dirty="0" smtClean="0"/>
              <a:t>It is easy to add a new server and integrate it with the rest of the system or to upgrade servers transparently without affecting other parts of the system.</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layered model</a:t>
            </a:r>
            <a:endParaRPr lang="en-US" dirty="0"/>
          </a:p>
        </p:txBody>
      </p:sp>
      <p:sp>
        <p:nvSpPr>
          <p:cNvPr id="3" name="Content Placeholder 2"/>
          <p:cNvSpPr>
            <a:spLocks noGrp="1"/>
          </p:cNvSpPr>
          <p:nvPr>
            <p:ph idx="1"/>
          </p:nvPr>
        </p:nvSpPr>
        <p:spPr/>
        <p:txBody>
          <a:bodyPr/>
          <a:lstStyle/>
          <a:p>
            <a:r>
              <a:rPr lang="en-US" dirty="0" smtClean="0"/>
              <a:t>The layered model of an architecture (sometimes called an abstract machine model) organizes a system into layers, each of which provide a set of services</a:t>
            </a:r>
          </a:p>
          <a:p>
            <a:endParaRPr lang="en-IN" dirty="0"/>
          </a:p>
          <a:p>
            <a:r>
              <a:rPr lang="en-US" dirty="0"/>
              <a:t>An example of a layered model is the OSI reference model of network protocols</a:t>
            </a:r>
            <a:endParaRPr lang="en-US"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Layered model of a version management system</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000100" y="1428736"/>
            <a:ext cx="6929486" cy="5213008"/>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configuration management system manages versions of objects and provides general configuration management facilities</a:t>
            </a:r>
          </a:p>
          <a:p>
            <a:r>
              <a:rPr lang="en-US" dirty="0" smtClean="0"/>
              <a:t>it uses an object management system </a:t>
            </a:r>
            <a:r>
              <a:rPr lang="en-US" dirty="0" err="1" smtClean="0"/>
              <a:t>thaT</a:t>
            </a:r>
            <a:r>
              <a:rPr lang="en-US" dirty="0" smtClean="0"/>
              <a:t> provides information storage and management services for configuration items or objects.</a:t>
            </a:r>
          </a:p>
          <a:p>
            <a:r>
              <a:rPr lang="en-US" dirty="0" smtClean="0"/>
              <a:t>This system is built on top of a database system to provide basic data storage and services such as transaction management, rollback and recovery,</a:t>
            </a:r>
          </a:p>
          <a:p>
            <a:r>
              <a:rPr lang="en-US" dirty="0" smtClean="0"/>
              <a:t>and access control.</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a:t>
            </a:r>
            <a:endParaRPr lang="en-US" dirty="0"/>
          </a:p>
        </p:txBody>
      </p:sp>
      <p:sp>
        <p:nvSpPr>
          <p:cNvPr id="3" name="Content Placeholder 2"/>
          <p:cNvSpPr>
            <a:spLocks noGrp="1"/>
          </p:cNvSpPr>
          <p:nvPr>
            <p:ph idx="1"/>
          </p:nvPr>
        </p:nvSpPr>
        <p:spPr/>
        <p:txBody>
          <a:bodyPr>
            <a:normAutofit fontScale="92500"/>
          </a:bodyPr>
          <a:lstStyle/>
          <a:p>
            <a:r>
              <a:rPr lang="en-US" dirty="0" smtClean="0"/>
              <a:t>The layered approach supports the incremental development of systems. As a layer is developed, some of the services provided by that layer may be made available to users.</a:t>
            </a:r>
          </a:p>
          <a:p>
            <a:r>
              <a:rPr lang="en-US" dirty="0" smtClean="0"/>
              <a:t> This architecture is also changeable and portable.</a:t>
            </a:r>
          </a:p>
          <a:p>
            <a:r>
              <a:rPr lang="en-US" dirty="0"/>
              <a:t>As layered systems </a:t>
            </a:r>
            <a:r>
              <a:rPr lang="en-US" dirty="0" smtClean="0"/>
              <a:t>localize </a:t>
            </a:r>
            <a:r>
              <a:rPr lang="en-US" dirty="0"/>
              <a:t>machine </a:t>
            </a:r>
            <a:r>
              <a:rPr lang="en-US" dirty="0" smtClean="0"/>
              <a:t>dependencies in </a:t>
            </a:r>
            <a:r>
              <a:rPr lang="en-US" dirty="0"/>
              <a:t>inner layers, this makes it easier to provide multi-platform implementations</a:t>
            </a:r>
            <a:endParaRPr lang="en-US" dirty="0" smtClean="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A disadvantage of the layered approach is that structuring systems in this way can be difficult. Inner layers may provide basic facilities, such as file management, that are required at all levels.</a:t>
            </a:r>
          </a:p>
          <a:p>
            <a:r>
              <a:rPr lang="en-US" dirty="0" smtClean="0"/>
              <a:t>Performance can also be a problem because of the multiple levels of command interpretation that are sometimes required</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Modular decomposition styles</a:t>
            </a:r>
            <a:endParaRPr lang="en-US" dirty="0"/>
          </a:p>
        </p:txBody>
      </p:sp>
      <p:sp>
        <p:nvSpPr>
          <p:cNvPr id="3" name="Content Placeholder 2"/>
          <p:cNvSpPr>
            <a:spLocks noGrp="1"/>
          </p:cNvSpPr>
          <p:nvPr>
            <p:ph idx="1"/>
          </p:nvPr>
        </p:nvSpPr>
        <p:spPr/>
        <p:txBody>
          <a:bodyPr/>
          <a:lstStyle/>
          <a:p>
            <a:r>
              <a:rPr lang="en-US" i="1" dirty="0"/>
              <a:t>Object-oriented </a:t>
            </a:r>
            <a:r>
              <a:rPr lang="en-US" i="1" dirty="0" smtClean="0"/>
              <a:t>decomposition</a:t>
            </a:r>
          </a:p>
          <a:p>
            <a:r>
              <a:rPr lang="en-US" i="1" dirty="0" err="1" smtClean="0"/>
              <a:t>FUnction</a:t>
            </a:r>
            <a:r>
              <a:rPr lang="en-US" i="1" dirty="0" smtClean="0"/>
              <a:t>-oriented </a:t>
            </a:r>
            <a:r>
              <a:rPr lang="en-US" i="1" dirty="0"/>
              <a:t>pipelining</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pipeline model of an invoice processing</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0" y="1571612"/>
            <a:ext cx="9144000" cy="4857784"/>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err="1" smtClean="0"/>
              <a:t>Advts</a:t>
            </a:r>
            <a:r>
              <a:rPr lang="en-US" i="1" dirty="0" smtClean="0"/>
              <a:t> of Object-oriented decomposition</a:t>
            </a:r>
            <a:br>
              <a:rPr lang="en-US" i="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Objects are loosely coupled, the implementation of objects can be modified without affecting other objects.</a:t>
            </a:r>
          </a:p>
          <a:p>
            <a:r>
              <a:rPr lang="en-US" dirty="0" smtClean="0"/>
              <a:t> Objects are often representations of real-world entities so the structure of the system is readily understandable.</a:t>
            </a:r>
          </a:p>
          <a:p>
            <a:r>
              <a:rPr lang="en-US" dirty="0" smtClean="0"/>
              <a:t>Object-oriented programming languages have been developed that provide direct implementations of architectural components.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Advts</a:t>
            </a:r>
            <a:r>
              <a:rPr lang="en-IN" dirty="0" smtClean="0"/>
              <a:t> </a:t>
            </a:r>
            <a:r>
              <a:rPr lang="en-US" b="1" dirty="0"/>
              <a:t>Function-oriented pipelining</a:t>
            </a:r>
            <a:endParaRPr lang="en-US" dirty="0"/>
          </a:p>
        </p:txBody>
      </p:sp>
      <p:sp>
        <p:nvSpPr>
          <p:cNvPr id="3" name="Content Placeholder 2"/>
          <p:cNvSpPr>
            <a:spLocks noGrp="1"/>
          </p:cNvSpPr>
          <p:nvPr>
            <p:ph idx="1"/>
          </p:nvPr>
        </p:nvSpPr>
        <p:spPr/>
        <p:txBody>
          <a:bodyPr/>
          <a:lstStyle/>
          <a:p>
            <a:r>
              <a:rPr lang="en-US" dirty="0" smtClean="0"/>
              <a:t>It supports the reuse of transformations.</a:t>
            </a:r>
          </a:p>
          <a:p>
            <a:r>
              <a:rPr lang="en-US" dirty="0" smtClean="0"/>
              <a:t>It is </a:t>
            </a:r>
            <a:r>
              <a:rPr lang="en-US" dirty="0" err="1" smtClean="0"/>
              <a:t>mtuitive</a:t>
            </a:r>
            <a:r>
              <a:rPr lang="en-US" dirty="0" smtClean="0"/>
              <a:t> </a:t>
            </a:r>
            <a:r>
              <a:rPr lang="en-US" dirty="0" err="1" smtClean="0"/>
              <a:t>lin</a:t>
            </a:r>
            <a:r>
              <a:rPr lang="en-US" dirty="0" smtClean="0"/>
              <a:t> that many people think of their work in terms of input and output processing.</a:t>
            </a:r>
          </a:p>
          <a:p>
            <a:r>
              <a:rPr lang="en-US" dirty="0" smtClean="0"/>
              <a:t>Evolving the system by adding new transformations is usually straightforward.</a:t>
            </a:r>
          </a:p>
          <a:p>
            <a:r>
              <a:rPr lang="en-US" dirty="0" smtClean="0"/>
              <a:t>It is simple to implement either as a concurrent or a sequential system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229600" cy="1143000"/>
          </a:xfrm>
        </p:spPr>
        <p:txBody>
          <a:bodyPr>
            <a:normAutofit fontScale="90000"/>
          </a:bodyPr>
          <a:lstStyle/>
          <a:p>
            <a:r>
              <a:rPr lang="en-US" dirty="0" smtClean="0"/>
              <a:t>Why explicitly </a:t>
            </a:r>
            <a:r>
              <a:rPr lang="en-US" dirty="0"/>
              <a:t>designing</a:t>
            </a:r>
            <a:br>
              <a:rPr lang="en-US" dirty="0"/>
            </a:br>
            <a:r>
              <a:rPr lang="en-US" dirty="0" smtClean="0"/>
              <a:t>a </a:t>
            </a:r>
            <a:r>
              <a:rPr lang="en-US" dirty="0"/>
              <a:t>software </a:t>
            </a:r>
            <a:r>
              <a:rPr lang="en-US" dirty="0" smtClean="0"/>
              <a:t>architecture ?</a:t>
            </a:r>
            <a:endParaRPr lang="en-US" dirty="0"/>
          </a:p>
        </p:txBody>
      </p:sp>
      <p:sp>
        <p:nvSpPr>
          <p:cNvPr id="3" name="Content Placeholder 2"/>
          <p:cNvSpPr>
            <a:spLocks noGrp="1"/>
          </p:cNvSpPr>
          <p:nvPr>
            <p:ph idx="1"/>
          </p:nvPr>
        </p:nvSpPr>
        <p:spPr/>
        <p:txBody>
          <a:bodyPr/>
          <a:lstStyle/>
          <a:p>
            <a:r>
              <a:rPr lang="en-US" i="1" dirty="0"/>
              <a:t>Stakeholder </a:t>
            </a:r>
            <a:r>
              <a:rPr lang="en-US" i="1" dirty="0" smtClean="0"/>
              <a:t>communication</a:t>
            </a:r>
          </a:p>
          <a:p>
            <a:r>
              <a:rPr lang="en-US" i="1" dirty="0"/>
              <a:t>System </a:t>
            </a:r>
            <a:r>
              <a:rPr lang="en-US" i="1" dirty="0" smtClean="0"/>
              <a:t>analysis</a:t>
            </a:r>
          </a:p>
          <a:p>
            <a:r>
              <a:rPr lang="en-US" i="1" dirty="0"/>
              <a:t>Large-scale reuse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 styles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Centralised</a:t>
            </a:r>
            <a:r>
              <a:rPr lang="en-US" dirty="0" smtClean="0"/>
              <a:t> control One sub-system has overall responsibility for control and starts and stops other sub-systems. It may also devolve control to another </a:t>
            </a:r>
            <a:r>
              <a:rPr lang="en-US" dirty="0" err="1" smtClean="0"/>
              <a:t>subsystembut</a:t>
            </a:r>
            <a:r>
              <a:rPr lang="en-US" dirty="0" smtClean="0"/>
              <a:t> will expect to have this control responsibility returned to it.</a:t>
            </a:r>
          </a:p>
          <a:p>
            <a:r>
              <a:rPr lang="en-US" dirty="0" smtClean="0"/>
              <a:t>Event-based control Rather than control information being embedded in a </a:t>
            </a:r>
            <a:r>
              <a:rPr lang="en-US" dirty="0" err="1" smtClean="0"/>
              <a:t>subsystem,each</a:t>
            </a:r>
            <a:r>
              <a:rPr lang="en-US" dirty="0" smtClean="0"/>
              <a:t> sub-system can respond to externally generated events. These events might come from other sub-systems or from the environment of the system.</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 </a:t>
            </a:r>
            <a:endParaRPr lang="en-US" dirty="0"/>
          </a:p>
        </p:txBody>
      </p:sp>
      <p:sp>
        <p:nvSpPr>
          <p:cNvPr id="3" name="Content Placeholder 2"/>
          <p:cNvSpPr>
            <a:spLocks noGrp="1"/>
          </p:cNvSpPr>
          <p:nvPr>
            <p:ph idx="1"/>
          </p:nvPr>
        </p:nvSpPr>
        <p:spPr/>
        <p:txBody>
          <a:bodyPr/>
          <a:lstStyle/>
          <a:p>
            <a:r>
              <a:rPr lang="en-US" dirty="0" smtClean="0"/>
              <a:t>Ian </a:t>
            </a:r>
            <a:r>
              <a:rPr lang="en-US" dirty="0" err="1" smtClean="0"/>
              <a:t>Sommerville</a:t>
            </a:r>
            <a:r>
              <a:rPr lang="en-US" dirty="0" smtClean="0"/>
              <a:t> 2000 Software Engineering. Chapter 11 8</a:t>
            </a:r>
            <a:r>
              <a:rPr lang="en-US" baseline="30000" dirty="0" smtClean="0"/>
              <a:t>th</a:t>
            </a:r>
            <a:r>
              <a:rPr lang="en-US" dirty="0" smtClean="0"/>
              <a:t> editio</a:t>
            </a:r>
            <a:r>
              <a:rPr lang="en-US" dirty="0"/>
              <a:t>n</a:t>
            </a:r>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Stakeholder communication</a:t>
            </a:r>
            <a:endParaRPr lang="en-US" dirty="0"/>
          </a:p>
        </p:txBody>
      </p:sp>
      <p:sp>
        <p:nvSpPr>
          <p:cNvPr id="3" name="Content Placeholder 2"/>
          <p:cNvSpPr>
            <a:spLocks noGrp="1"/>
          </p:cNvSpPr>
          <p:nvPr>
            <p:ph idx="1"/>
          </p:nvPr>
        </p:nvSpPr>
        <p:spPr/>
        <p:txBody>
          <a:bodyPr/>
          <a:lstStyle/>
          <a:p>
            <a:r>
              <a:rPr lang="en-US" dirty="0" smtClean="0"/>
              <a:t>The architecture is a high-level presentation of the system that may be used as a focus for discussion by a range of different stakeholders.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System analysis</a:t>
            </a:r>
            <a:endParaRPr lang="en-US" dirty="0"/>
          </a:p>
        </p:txBody>
      </p:sp>
      <p:sp>
        <p:nvSpPr>
          <p:cNvPr id="3" name="Content Placeholder 2"/>
          <p:cNvSpPr>
            <a:spLocks noGrp="1"/>
          </p:cNvSpPr>
          <p:nvPr>
            <p:ph idx="1"/>
          </p:nvPr>
        </p:nvSpPr>
        <p:spPr/>
        <p:txBody>
          <a:bodyPr/>
          <a:lstStyle/>
          <a:p>
            <a:r>
              <a:rPr lang="en-US" dirty="0" smtClean="0"/>
              <a:t>Making the system architecture explicit at an early stage in the system development requires some analysis. </a:t>
            </a:r>
          </a:p>
          <a:p>
            <a:r>
              <a:rPr lang="en-US" dirty="0" smtClean="0"/>
              <a:t>Architectural design decisions have a profound effect on whether the system can meet critical requirements such as performance, reliability and maintainability.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Large-scale reuse</a:t>
            </a:r>
            <a:endParaRPr lang="en-US" dirty="0"/>
          </a:p>
        </p:txBody>
      </p:sp>
      <p:sp>
        <p:nvSpPr>
          <p:cNvPr id="3" name="Content Placeholder 2"/>
          <p:cNvSpPr>
            <a:spLocks noGrp="1"/>
          </p:cNvSpPr>
          <p:nvPr>
            <p:ph idx="1"/>
          </p:nvPr>
        </p:nvSpPr>
        <p:spPr/>
        <p:txBody>
          <a:bodyPr/>
          <a:lstStyle/>
          <a:p>
            <a:r>
              <a:rPr lang="en-US" dirty="0" smtClean="0"/>
              <a:t>A system architecture model is a compact, manageable description of how a system is </a:t>
            </a:r>
            <a:r>
              <a:rPr lang="en-US" dirty="0" err="1" smtClean="0"/>
              <a:t>organised</a:t>
            </a:r>
            <a:r>
              <a:rPr lang="en-US" dirty="0" smtClean="0"/>
              <a:t> and how the components interoperate.</a:t>
            </a:r>
          </a:p>
          <a:p>
            <a:r>
              <a:rPr lang="en-US" dirty="0" smtClean="0"/>
              <a:t>The system architecture is often the same for systems with similar requirements and so can support large-scale software reuse.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Helps consider </a:t>
            </a:r>
            <a:r>
              <a:rPr lang="en-US" dirty="0"/>
              <a:t>key design </a:t>
            </a:r>
            <a:r>
              <a:rPr lang="en-US" dirty="0" smtClean="0"/>
              <a:t>aspects</a:t>
            </a:r>
            <a:endParaRPr lang="en-US" dirty="0"/>
          </a:p>
        </p:txBody>
      </p:sp>
      <p:sp>
        <p:nvSpPr>
          <p:cNvPr id="3" name="Content Placeholder 2"/>
          <p:cNvSpPr>
            <a:spLocks noGrp="1"/>
          </p:cNvSpPr>
          <p:nvPr>
            <p:ph idx="1"/>
          </p:nvPr>
        </p:nvSpPr>
        <p:spPr/>
        <p:txBody>
          <a:bodyPr>
            <a:normAutofit/>
          </a:bodyPr>
          <a:lstStyle/>
          <a:p>
            <a:r>
              <a:rPr lang="en-US" dirty="0"/>
              <a:t>S</a:t>
            </a:r>
            <a:r>
              <a:rPr lang="en-US" dirty="0" smtClean="0"/>
              <a:t>oftware architecture can serve as a design plan that is used to negotiate system requirements and as a means of structuring discussions with clients, developers and managers. </a:t>
            </a:r>
          </a:p>
          <a:p>
            <a:r>
              <a:rPr lang="en-US" dirty="0" smtClean="0"/>
              <a:t>essential tool for complexity management. It hides details and allows the designers to focus on the key system abstractions.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Architectural Decisions </a:t>
            </a:r>
            <a:endParaRPr lang="en-US" dirty="0"/>
          </a:p>
        </p:txBody>
      </p:sp>
      <p:sp>
        <p:nvSpPr>
          <p:cNvPr id="3" name="Content Placeholder 2"/>
          <p:cNvSpPr>
            <a:spLocks noGrp="1"/>
          </p:cNvSpPr>
          <p:nvPr>
            <p:ph idx="1"/>
          </p:nvPr>
        </p:nvSpPr>
        <p:spPr/>
        <p:txBody>
          <a:bodyPr/>
          <a:lstStyle/>
          <a:p>
            <a:r>
              <a:rPr lang="en-US" dirty="0"/>
              <a:t>The particular style and structure chosen for </a:t>
            </a:r>
            <a:r>
              <a:rPr lang="en-US" dirty="0" smtClean="0"/>
              <a:t>an application </a:t>
            </a:r>
            <a:r>
              <a:rPr lang="en-US" dirty="0"/>
              <a:t>may therefore depend on the </a:t>
            </a:r>
            <a:r>
              <a:rPr lang="en-US" dirty="0" smtClean="0"/>
              <a:t>non-functional system  </a:t>
            </a:r>
            <a:r>
              <a:rPr lang="en-US" dirty="0"/>
              <a:t>requirements</a:t>
            </a:r>
            <a:r>
              <a:rPr lang="en-US" dirty="0" smtClean="0"/>
              <a:t>:</a:t>
            </a:r>
          </a:p>
          <a:p>
            <a:pPr marL="1314450" lvl="2" indent="-514350">
              <a:buFont typeface="+mj-lt"/>
              <a:buAutoNum type="arabicPeriod"/>
            </a:pPr>
            <a:r>
              <a:rPr lang="en-US" dirty="0" smtClean="0"/>
              <a:t>Performance</a:t>
            </a:r>
          </a:p>
          <a:p>
            <a:pPr marL="1314450" lvl="2" indent="-514350">
              <a:buFont typeface="+mj-lt"/>
              <a:buAutoNum type="arabicPeriod"/>
            </a:pPr>
            <a:r>
              <a:rPr lang="en-US" dirty="0" smtClean="0"/>
              <a:t>Security</a:t>
            </a:r>
          </a:p>
          <a:p>
            <a:pPr marL="1314450" lvl="2" indent="-514350">
              <a:buFont typeface="+mj-lt"/>
              <a:buAutoNum type="arabicPeriod"/>
            </a:pPr>
            <a:r>
              <a:rPr lang="en-US" dirty="0" smtClean="0"/>
              <a:t>Safety</a:t>
            </a:r>
          </a:p>
          <a:p>
            <a:pPr marL="1314450" lvl="2" indent="-514350">
              <a:buFont typeface="+mj-lt"/>
              <a:buAutoNum type="arabicPeriod"/>
            </a:pPr>
            <a:r>
              <a:rPr lang="en-US" dirty="0" smtClean="0"/>
              <a:t>Availability</a:t>
            </a:r>
          </a:p>
          <a:p>
            <a:pPr marL="1314450" lvl="2" indent="-514350">
              <a:buFont typeface="+mj-lt"/>
              <a:buAutoNum type="arabicPeriod"/>
            </a:pPr>
            <a:r>
              <a:rPr lang="en-US" dirty="0" smtClean="0"/>
              <a:t>Maintainability</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1622</Words>
  <Application>Microsoft Office PowerPoint</Application>
  <PresentationFormat>On-screen Show (4:3)</PresentationFormat>
  <Paragraphs>128</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Architectural design</vt:lpstr>
      <vt:lpstr>Agenda</vt:lpstr>
      <vt:lpstr>Architectural Design</vt:lpstr>
      <vt:lpstr>Why explicitly designing a software architecture ?</vt:lpstr>
      <vt:lpstr>Stakeholder communication</vt:lpstr>
      <vt:lpstr>System analysis</vt:lpstr>
      <vt:lpstr>Large-scale reuse</vt:lpstr>
      <vt:lpstr>Helps consider key design aspects</vt:lpstr>
      <vt:lpstr>Architectural Decisions </vt:lpstr>
      <vt:lpstr>Performance</vt:lpstr>
      <vt:lpstr>Security</vt:lpstr>
      <vt:lpstr>Safety</vt:lpstr>
      <vt:lpstr>Availability</vt:lpstr>
      <vt:lpstr>Maintainability</vt:lpstr>
      <vt:lpstr>Conflict of interest </vt:lpstr>
      <vt:lpstr>Architecture for a packing robot system</vt:lpstr>
      <vt:lpstr>Architectural design decisions</vt:lpstr>
      <vt:lpstr>Contd..</vt:lpstr>
      <vt:lpstr>Design Document</vt:lpstr>
      <vt:lpstr>Design Document </vt:lpstr>
      <vt:lpstr>Architectural Styles</vt:lpstr>
      <vt:lpstr>The repository model</vt:lpstr>
      <vt:lpstr>Architecture CASE Toolset</vt:lpstr>
      <vt:lpstr>Advantages /Disadvantages of a shared repository</vt:lpstr>
      <vt:lpstr>Advantages /Disadvantages of a shared repository</vt:lpstr>
      <vt:lpstr>Advantages /Disadvantages of a shared repository</vt:lpstr>
      <vt:lpstr>Advantages /Disadvantages of a shared repository</vt:lpstr>
      <vt:lpstr>The client-server model</vt:lpstr>
      <vt:lpstr>Film and picture library system</vt:lpstr>
      <vt:lpstr>Advantages</vt:lpstr>
      <vt:lpstr>The layered model</vt:lpstr>
      <vt:lpstr>Layered model of a version management system</vt:lpstr>
      <vt:lpstr>Example</vt:lpstr>
      <vt:lpstr>Advantages </vt:lpstr>
      <vt:lpstr>Disadvantages</vt:lpstr>
      <vt:lpstr>Modular decomposition styles</vt:lpstr>
      <vt:lpstr>pipeline model of an invoice processing</vt:lpstr>
      <vt:lpstr>Advts of Object-oriented decomposition </vt:lpstr>
      <vt:lpstr>Advts Function-oriented pipelining</vt:lpstr>
      <vt:lpstr>Control styles</vt:lpstr>
      <vt:lpstr>Reference </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design</dc:title>
  <dc:creator>IT DEPT</dc:creator>
  <cp:lastModifiedBy>IT DEPT</cp:lastModifiedBy>
  <cp:revision>13</cp:revision>
  <dcterms:created xsi:type="dcterms:W3CDTF">2020-11-06T06:02:38Z</dcterms:created>
  <dcterms:modified xsi:type="dcterms:W3CDTF">2020-11-06T08:13:30Z</dcterms:modified>
</cp:coreProperties>
</file>