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1" r:id="rId4"/>
    <p:sldId id="262" r:id="rId5"/>
    <p:sldId id="263" r:id="rId6"/>
    <p:sldId id="268" r:id="rId7"/>
    <p:sldId id="264" r:id="rId8"/>
    <p:sldId id="265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455"/>
    <a:srgbClr val="FFFF99"/>
    <a:srgbClr val="9EA462"/>
    <a:srgbClr val="CC00FF"/>
    <a:srgbClr val="AD1F03"/>
    <a:srgbClr val="CC0000"/>
    <a:srgbClr val="669900"/>
    <a:srgbClr val="4F7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9317" autoAdjust="0"/>
  </p:normalViewPr>
  <p:slideViewPr>
    <p:cSldViewPr>
      <p:cViewPr varScale="1">
        <p:scale>
          <a:sx n="74" d="100"/>
          <a:sy n="74" d="100"/>
        </p:scale>
        <p:origin x="12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AC2D552-B523-4D08-AAFC-CEABD5ABCE7E}" type="datetimeFigureOut">
              <a:rPr lang="en-US"/>
              <a:pPr>
                <a:defRPr/>
              </a:pPr>
              <a:t>11/1/2016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D2F60DA-B276-4CBF-A4BE-1CE690F796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454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E8C4A5-CCF4-4E76-9BDC-648D396099B8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9461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19462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9431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3CF734-1B77-4118-8EC8-4DF6E915FE83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5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30726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458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281798-7A4F-4ED6-9463-66AC80AE2B0C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9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31750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533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4EB0EC-75E4-487F-AEBC-8D1A6D9FB3C1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3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32774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7038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9508CF-B34C-4625-B0EA-806DE9A0B2B2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7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33798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9507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00997E-3059-4689-A119-7BB8E307C394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1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34822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341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1F30F8-39FA-4638-B471-5C19CD50F7C0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5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20486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4727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6044E2-09EC-4C69-AEC1-373BFBC46912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15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9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21510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9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2F0CC2-FE96-41CF-A3E5-8F89436E6715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3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22534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673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A72028-EA53-47FC-B080-5339E6597959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35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7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23558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385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A60F79-08ED-42A9-B85D-A8C59F2DFC14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1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24582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841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8EEE7E-34BC-4B50-94B0-6FFDBDF91542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5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25606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926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FCFDC9-D26B-47AF-9797-0C24CA81707E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629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26630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5412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BAC0F9-B37E-4547-83EC-B233E194198E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6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701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29702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791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82B8C-2AB6-4FDC-B52D-A7AA4373A54E}" type="datetime1">
              <a:rPr lang="en-US"/>
              <a:pPr>
                <a:defRPr/>
              </a:pPr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96BB6-FBC5-4E4A-8BC2-8354614D1F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15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31E57-5ABE-4754-98FA-9CAA3F864948}" type="datetime1">
              <a:rPr lang="en-US"/>
              <a:pPr>
                <a:defRPr/>
              </a:pPr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52382-80F1-4A31-B885-E151E816C8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75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D239B-9D60-4ADB-B2BF-5AAA40720A1D}" type="datetime1">
              <a:rPr lang="en-US"/>
              <a:pPr>
                <a:defRPr/>
              </a:pPr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0461C-F051-4E9B-8D60-58FECD321D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2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FD4FA-D182-4CA3-9E66-82C1A8BE17A8}" type="datetime1">
              <a:rPr lang="en-US"/>
              <a:pPr>
                <a:defRPr/>
              </a:pPr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807F7-8933-4918-8804-F1C8E9EE6C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2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703C9-43A5-4124-9DEE-F7AE4A1221DE}" type="datetime1">
              <a:rPr lang="en-US"/>
              <a:pPr>
                <a:defRPr/>
              </a:pPr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63201-4BAF-46B1-BC6D-18905A9127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32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61258-1535-49E7-BBF7-D5268B44E40C}" type="datetime1">
              <a:rPr lang="en-US"/>
              <a:pPr>
                <a:defRPr/>
              </a:pPr>
              <a:t>11/1/2016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24BD9-3BC9-4AA2-802C-A1F5C47F8A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07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A7F66-026A-477B-9EA9-24DB7768114B}" type="datetime1">
              <a:rPr lang="en-US"/>
              <a:pPr>
                <a:defRPr/>
              </a:pPr>
              <a:t>11/1/2016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AE739-4BDE-4D0A-AC53-A9B171D389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74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03637-B96B-4203-B65C-0C38001A46B2}" type="datetime1">
              <a:rPr lang="en-US"/>
              <a:pPr>
                <a:defRPr/>
              </a:pPr>
              <a:t>11/1/2016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EBE46-4438-4CCE-85F1-79D92F0A9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8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069C8-688D-4152-BE02-1AAB2900D108}" type="datetime1">
              <a:rPr lang="en-US"/>
              <a:pPr>
                <a:defRPr/>
              </a:pPr>
              <a:t>11/1/2016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B1BE5-5B5D-4025-A811-ED860D6B0D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12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F6811-F546-485D-936C-0E4B36424508}" type="datetime1">
              <a:rPr lang="en-US"/>
              <a:pPr>
                <a:defRPr/>
              </a:pPr>
              <a:t>11/1/2016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3819A-2CDC-4273-891C-8ACB2D9F81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6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5629E-E5D4-407C-9D50-1D7D329E5482}" type="datetime1">
              <a:rPr lang="en-US"/>
              <a:pPr>
                <a:defRPr/>
              </a:pPr>
              <a:t>11/1/2016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14E7F-8142-4A6C-87C7-CF0BD96AF4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65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530D01D-AF4F-448D-8509-12B4A6F7CB97}" type="datetime1">
              <a:rPr lang="en-US"/>
              <a:pPr>
                <a:defRPr/>
              </a:pPr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F4B9F9A-1F49-4F99-A656-31076A8E9F5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0" name="Rectangle 2066"/>
          <p:cNvSpPr>
            <a:spLocks noChangeArrowheads="1"/>
          </p:cNvSpPr>
          <p:nvPr/>
        </p:nvSpPr>
        <p:spPr bwMode="auto">
          <a:xfrm>
            <a:off x="2895600" y="2602508"/>
            <a:ext cx="2963862" cy="105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008" tIns="50004" rIns="100008" bIns="50004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en-US" sz="3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Breakeven </a:t>
            </a:r>
            <a:r>
              <a:rPr lang="en-US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and Payback Analysis</a:t>
            </a:r>
            <a:endParaRPr lang="en-US" sz="31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0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FF0000"/>
                </a:solidFill>
              </a:rPr>
              <a:t>Payback Period Computation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/>
          <a:srcRect l="10656" t="32320" r="20449" b="39502"/>
          <a:stretch>
            <a:fillRect/>
          </a:stretch>
        </p:blipFill>
        <p:spPr>
          <a:xfrm>
            <a:off x="152400" y="2971800"/>
            <a:ext cx="7258050" cy="2479675"/>
          </a:xfrm>
          <a:ln w="5715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3318" name="TextBox 9"/>
          <p:cNvSpPr txBox="1">
            <a:spLocks noChangeArrowheads="1"/>
          </p:cNvSpPr>
          <p:nvPr/>
        </p:nvSpPr>
        <p:spPr bwMode="auto">
          <a:xfrm>
            <a:off x="685800" y="914400"/>
            <a:ext cx="7696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latin typeface="Calibri" panose="020F0502020204030204" pitchFamily="34" charset="0"/>
              </a:rPr>
              <a:t>Formula to determine payback period (n</a:t>
            </a:r>
            <a:r>
              <a:rPr lang="en-US" altLang="en-US" sz="2400" b="1" baseline="-25000">
                <a:latin typeface="Calibri" panose="020F0502020204030204" pitchFamily="34" charset="0"/>
              </a:rPr>
              <a:t>p</a:t>
            </a:r>
            <a:r>
              <a:rPr lang="en-US" altLang="en-US" sz="2400" b="1">
                <a:latin typeface="Calibri" panose="020F0502020204030204" pitchFamily="34" charset="0"/>
              </a:rPr>
              <a:t>) </a:t>
            </a:r>
          </a:p>
          <a:p>
            <a:pPr algn="ctr" eaLnBrk="1" hangingPunct="1"/>
            <a:r>
              <a:rPr lang="en-US" altLang="en-US" sz="2400" b="1">
                <a:latin typeface="Calibri" panose="020F0502020204030204" pitchFamily="34" charset="0"/>
              </a:rPr>
              <a:t>varies with type of analysis.</a:t>
            </a:r>
          </a:p>
          <a:p>
            <a:pPr algn="ctr" eaLnBrk="1" hangingPunct="1"/>
            <a:endParaRPr lang="en-US" altLang="en-US" sz="1400" b="1">
              <a:latin typeface="Calibri" panose="020F0502020204030204" pitchFamily="34" charset="0"/>
            </a:endParaRPr>
          </a:p>
          <a:p>
            <a:pPr algn="ctr" eaLnBrk="1" hangingPunct="1"/>
            <a:r>
              <a:rPr lang="en-US" altLang="en-US" sz="2400" b="1">
                <a:solidFill>
                  <a:srgbClr val="00B0F0"/>
                </a:solidFill>
                <a:latin typeface="Calibri" panose="020F0502020204030204" pitchFamily="34" charset="0"/>
              </a:rPr>
              <a:t>NCF = Net Cash Flow per period t</a:t>
            </a:r>
            <a:endParaRPr lang="en-US" altLang="en-US" sz="240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13319" name="TextBox 11"/>
          <p:cNvSpPr txBox="1">
            <a:spLocks noChangeArrowheads="1"/>
          </p:cNvSpPr>
          <p:nvPr/>
        </p:nvSpPr>
        <p:spPr bwMode="auto">
          <a:xfrm>
            <a:off x="7467600" y="2895600"/>
            <a:ext cx="838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 b="1">
              <a:latin typeface="Calibri" panose="020F0502020204030204" pitchFamily="34" charset="0"/>
            </a:endParaRPr>
          </a:p>
          <a:p>
            <a:pPr algn="ctr" eaLnBrk="1" hangingPunct="1"/>
            <a:r>
              <a:rPr lang="en-US" altLang="en-US" sz="2000" b="1">
                <a:latin typeface="Calibri" panose="020F0502020204030204" pitchFamily="34" charset="0"/>
              </a:rPr>
              <a:t>Eqn. 1</a:t>
            </a:r>
          </a:p>
          <a:p>
            <a:pPr algn="ctr" eaLnBrk="1" hangingPunct="1"/>
            <a:endParaRPr lang="en-US" altLang="en-US" sz="2000" b="1">
              <a:latin typeface="Calibri" panose="020F0502020204030204" pitchFamily="34" charset="0"/>
            </a:endParaRPr>
          </a:p>
          <a:p>
            <a:pPr algn="ctr" eaLnBrk="1" hangingPunct="1"/>
            <a:r>
              <a:rPr lang="en-US" altLang="en-US" sz="2000" b="1">
                <a:latin typeface="Calibri" panose="020F0502020204030204" pitchFamily="34" charset="0"/>
              </a:rPr>
              <a:t>Eqn. 2</a:t>
            </a:r>
          </a:p>
          <a:p>
            <a:pPr algn="ctr" eaLnBrk="1" hangingPunct="1"/>
            <a:endParaRPr lang="en-US" altLang="en-US" sz="2000" b="1">
              <a:latin typeface="Calibri" panose="020F0502020204030204" pitchFamily="34" charset="0"/>
            </a:endParaRPr>
          </a:p>
          <a:p>
            <a:pPr algn="ctr" eaLnBrk="1" hangingPunct="1"/>
            <a:r>
              <a:rPr lang="en-US" altLang="en-US" sz="2000" b="1">
                <a:latin typeface="Calibri" panose="020F0502020204030204" pitchFamily="34" charset="0"/>
              </a:rPr>
              <a:t>Eqn. 3</a:t>
            </a:r>
          </a:p>
          <a:p>
            <a:pPr algn="ctr" eaLnBrk="1" hangingPunct="1"/>
            <a:endParaRPr lang="en-US" altLang="en-US" sz="2000" b="1">
              <a:latin typeface="Calibri" panose="020F0502020204030204" pitchFamily="34" charset="0"/>
            </a:endParaRPr>
          </a:p>
          <a:p>
            <a:pPr algn="ctr" eaLnBrk="1" hangingPunct="1"/>
            <a:r>
              <a:rPr lang="en-US" altLang="en-US" sz="2000" b="1">
                <a:latin typeface="Calibri" panose="020F0502020204030204" pitchFamily="34" charset="0"/>
              </a:rPr>
              <a:t>Eqn.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FF0000"/>
                </a:solidFill>
              </a:rPr>
              <a:t>Points to Remember About Payback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117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No-return payback neglects time value of money</a:t>
            </a:r>
            <a:r>
              <a:rPr lang="en-US" sz="2400" dirty="0" smtClean="0"/>
              <a:t>, so no return is expected for the investment made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 cash flows after the payback period are considered </a:t>
            </a:r>
            <a:r>
              <a:rPr lang="en-US" sz="2400" dirty="0" smtClean="0"/>
              <a:t>in the analysis. Return may be higher if these cash flows are expected to be positive.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Approach of payback analysis is different from PW, AW, ROR and B/C analysis. A different alternative may be selected using payback.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Rely on payback as a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supplemental tool</a:t>
            </a:r>
            <a:r>
              <a:rPr lang="en-US" sz="2400" dirty="0" smtClean="0"/>
              <a:t>; use PW or AW at the MARR for a reliable decision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Discounted payback (i &gt; 0%) gives a good sense of the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risk</a:t>
            </a:r>
            <a:r>
              <a:rPr lang="en-US" sz="2400" dirty="0" smtClean="0"/>
              <a:t> involved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2895600"/>
            <a:ext cx="79248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0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FF0000"/>
                </a:solidFill>
              </a:rPr>
              <a:t>Example: Payback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				             </a:t>
            </a:r>
            <a:r>
              <a:rPr lang="en-US" sz="2600" dirty="0" smtClean="0"/>
              <a:t>System 1        System 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smtClean="0"/>
              <a:t>	First cost, $			12,000		8,000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smtClean="0"/>
              <a:t>	NCF, $ per year		   3,000		1,000 (year 1-5)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smtClean="0"/>
              <a:t>						              3,000 (year 6-14)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smtClean="0"/>
              <a:t>	Maximum life, years	     7		     14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800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200" b="1" dirty="0" smtClean="0">
              <a:solidFill>
                <a:srgbClr val="0070C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Problem: </a:t>
            </a:r>
            <a:r>
              <a:rPr lang="en-US" sz="2400" b="1" dirty="0" smtClean="0"/>
              <a:t>Use (a) no-return payback, (b) discounted payback at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/>
              <a:t>15%, and (c) PW analysis at 15% to select a system. Comment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/>
              <a:t>on the results.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b="1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dirty="0" smtClean="0">
                <a:solidFill>
                  <a:srgbClr val="FF0000"/>
                </a:solidFill>
              </a:rPr>
              <a:t>Solution: </a:t>
            </a:r>
            <a:r>
              <a:rPr lang="en-US" sz="2600" dirty="0" smtClean="0"/>
              <a:t>(a) Use Eqns. 1 and 2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smtClean="0"/>
              <a:t>			     n</a:t>
            </a:r>
            <a:r>
              <a:rPr lang="en-US" sz="2600" baseline="-18000" dirty="0" smtClean="0"/>
              <a:t>p1 </a:t>
            </a:r>
            <a:r>
              <a:rPr lang="en-US" sz="2600" dirty="0" smtClean="0"/>
              <a:t>= 12,000 / 3,000 </a:t>
            </a:r>
            <a:r>
              <a:rPr lang="en-US" sz="2600" b="1" dirty="0" smtClean="0"/>
              <a:t>= </a:t>
            </a:r>
            <a:r>
              <a:rPr lang="en-US" sz="2600" b="1" dirty="0" smtClean="0">
                <a:solidFill>
                  <a:srgbClr val="FF0000"/>
                </a:solidFill>
              </a:rPr>
              <a:t>4 years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baseline="-18000" dirty="0" smtClean="0">
                <a:solidFill>
                  <a:srgbClr val="FF0000"/>
                </a:solidFill>
              </a:rPr>
              <a:t>			</a:t>
            </a:r>
            <a:r>
              <a:rPr lang="en-US" sz="2600" b="1" dirty="0" smtClean="0">
                <a:solidFill>
                  <a:srgbClr val="FF0000"/>
                </a:solidFill>
              </a:rPr>
              <a:t>     </a:t>
            </a:r>
            <a:r>
              <a:rPr lang="en-US" sz="2600" dirty="0" smtClean="0"/>
              <a:t>n</a:t>
            </a:r>
            <a:r>
              <a:rPr lang="en-US" sz="2600" baseline="-18000" dirty="0" smtClean="0"/>
              <a:t>p2 </a:t>
            </a:r>
            <a:r>
              <a:rPr lang="en-US" sz="2600" dirty="0" smtClean="0"/>
              <a:t>= -8,000 + 5(1,000) + 1(3,000) </a:t>
            </a:r>
            <a:r>
              <a:rPr lang="en-US" sz="2600" b="1" dirty="0" smtClean="0"/>
              <a:t>=</a:t>
            </a: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</a:rPr>
              <a:t> 6 years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dirty="0" smtClean="0">
                <a:solidFill>
                  <a:srgbClr val="FF0000"/>
                </a:solidFill>
              </a:rPr>
              <a:t>Select system 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	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2667000"/>
            <a:ext cx="81534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" y="1295400"/>
            <a:ext cx="81534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Example: Payback Analysis </a:t>
            </a:r>
            <a:r>
              <a:rPr lang="en-US" sz="3200" b="1" dirty="0" smtClean="0"/>
              <a:t>(continued)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				</a:t>
            </a:r>
            <a:r>
              <a:rPr lang="en-US" sz="1900" dirty="0" smtClean="0"/>
              <a:t> System 1                System 2</a:t>
            </a:r>
          </a:p>
          <a:p>
            <a:pPr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900" dirty="0" smtClean="0"/>
              <a:t>	First cost, $		12,000		8,000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900" dirty="0" smtClean="0"/>
              <a:t>	NCF, $ per year		   3,000		1,000 (year 1-5)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900" dirty="0" smtClean="0"/>
              <a:t>						3,000 (year 6-14)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900" dirty="0" smtClean="0"/>
              <a:t>	Maximum life, years	        7		     14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600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</a:rPr>
              <a:t>Solution: </a:t>
            </a:r>
            <a:r>
              <a:rPr lang="en-US" sz="2200" dirty="0" smtClean="0"/>
              <a:t>(b) Use Eqns. 3 and 4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 smtClean="0"/>
              <a:t>			System 1:     0 = -12,000 + 3,000(P/A,15%,n</a:t>
            </a:r>
            <a:r>
              <a:rPr lang="en-US" sz="2200" baseline="-25000" dirty="0" smtClean="0"/>
              <a:t>p1</a:t>
            </a:r>
            <a:r>
              <a:rPr lang="en-US" sz="2200" dirty="0" smtClean="0"/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 smtClean="0"/>
              <a:t>				      n</a:t>
            </a:r>
            <a:r>
              <a:rPr lang="en-US" sz="2200" baseline="-25000" dirty="0" smtClean="0"/>
              <a:t>p1</a:t>
            </a:r>
            <a:r>
              <a:rPr lang="en-US" sz="2200" dirty="0" smtClean="0"/>
              <a:t> =  </a:t>
            </a:r>
            <a:r>
              <a:rPr lang="en-US" sz="2200" b="1" dirty="0" smtClean="0">
                <a:solidFill>
                  <a:srgbClr val="FF0000"/>
                </a:solidFill>
              </a:rPr>
              <a:t>6.6 years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200" b="1" dirty="0" smtClean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</a:rPr>
              <a:t>			</a:t>
            </a:r>
            <a:r>
              <a:rPr lang="en-US" sz="2200" dirty="0" smtClean="0"/>
              <a:t>System 2:     0 = -8,000 + 1,000(P/A,15%,5)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 smtClean="0"/>
              <a:t>					+ 3,000(P/A,15%,n</a:t>
            </a:r>
            <a:r>
              <a:rPr lang="en-US" sz="2200" baseline="-25000" dirty="0" smtClean="0"/>
              <a:t>p2</a:t>
            </a:r>
            <a:r>
              <a:rPr lang="en-US" sz="2200" dirty="0" smtClean="0"/>
              <a:t> - 5)(P/F,15%,5)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 smtClean="0"/>
              <a:t>				      </a:t>
            </a:r>
            <a:r>
              <a:rPr lang="en-US" sz="2200" dirty="0" smtClean="0"/>
              <a:t>n</a:t>
            </a:r>
            <a:r>
              <a:rPr lang="en-US" sz="2200" baseline="-25000" dirty="0" smtClean="0"/>
              <a:t>p2</a:t>
            </a:r>
            <a:r>
              <a:rPr lang="en-US" sz="2200" dirty="0" smtClean="0"/>
              <a:t> </a:t>
            </a:r>
            <a:r>
              <a:rPr lang="en-US" sz="2200" dirty="0" smtClean="0"/>
              <a:t>=  </a:t>
            </a:r>
            <a:r>
              <a:rPr lang="en-US" sz="2200" b="1" dirty="0" smtClean="0"/>
              <a:t>9.5 years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200" b="1" dirty="0" smtClean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dirty="0" smtClean="0">
                <a:solidFill>
                  <a:srgbClr val="FF0000"/>
                </a:solidFill>
              </a:rPr>
              <a:t>Select system 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		</a:t>
            </a:r>
            <a:r>
              <a:rPr lang="en-US" sz="2400" dirty="0" smtClean="0"/>
              <a:t>(c) Find PW over LCM of 14 years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			 PW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</a:t>
            </a:r>
            <a:r>
              <a:rPr lang="en-US" sz="2400" b="1" dirty="0" smtClean="0"/>
              <a:t>$663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			</a:t>
            </a:r>
            <a:r>
              <a:rPr lang="en-US" sz="2000" dirty="0" smtClean="0"/>
              <a:t> </a:t>
            </a:r>
            <a:r>
              <a:rPr lang="en-US" sz="2400" dirty="0" smtClean="0"/>
              <a:t>PW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</a:t>
            </a:r>
            <a:r>
              <a:rPr lang="en-US" sz="2400" b="1" dirty="0" smtClean="0">
                <a:solidFill>
                  <a:srgbClr val="FF0000"/>
                </a:solidFill>
              </a:rPr>
              <a:t>$2470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00" b="1" dirty="0" smtClean="0">
              <a:solidFill>
                <a:srgbClr val="FF0000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dirty="0" smtClean="0">
                <a:solidFill>
                  <a:srgbClr val="FF0000"/>
                </a:solidFill>
              </a:rPr>
              <a:t>Select system 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800" b="1" dirty="0" smtClean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</a:rPr>
              <a:t>Comment: 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PW method considers cash flows after payback period. 	             	      Selection changes from system 1 to 2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1981200"/>
            <a:ext cx="8153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" y="914400"/>
            <a:ext cx="8153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0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rgbClr val="FF0000"/>
                </a:solidFill>
              </a:rPr>
              <a:t>Summary of Important Points</a:t>
            </a:r>
            <a:endParaRPr lang="en-US" altLang="en-US" sz="3600" b="1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		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414" name="4-Point Star 12"/>
          <p:cNvSpPr>
            <a:spLocks noChangeArrowheads="1"/>
          </p:cNvSpPr>
          <p:nvPr/>
        </p:nvSpPr>
        <p:spPr bwMode="auto">
          <a:xfrm>
            <a:off x="228600" y="11430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Arial Narrow" panose="020B0606020202030204" pitchFamily="34" charset="0"/>
            </a:endParaRPr>
          </a:p>
        </p:txBody>
      </p:sp>
      <p:sp>
        <p:nvSpPr>
          <p:cNvPr id="17415" name="TextBox 13"/>
          <p:cNvSpPr txBox="1">
            <a:spLocks noChangeArrowheads="1"/>
          </p:cNvSpPr>
          <p:nvPr/>
        </p:nvSpPr>
        <p:spPr bwMode="auto">
          <a:xfrm>
            <a:off x="914400" y="914400"/>
            <a:ext cx="6176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rgbClr val="FF0000"/>
                </a:solidFill>
                <a:latin typeface="Calibri" panose="020F0502020204030204" pitchFamily="34" charset="0"/>
              </a:rPr>
              <a:t>Breakeven</a:t>
            </a:r>
            <a:r>
              <a:rPr lang="en-US" altLang="en-US" sz="2400" b="1">
                <a:latin typeface="Calibri" panose="020F0502020204030204" pitchFamily="34" charset="0"/>
              </a:rPr>
              <a:t> amount is a </a:t>
            </a:r>
            <a:r>
              <a:rPr lang="en-US" altLang="en-US" sz="2400" b="1" i="1">
                <a:solidFill>
                  <a:srgbClr val="FF0000"/>
                </a:solidFill>
                <a:latin typeface="Calibri" panose="020F0502020204030204" pitchFamily="34" charset="0"/>
              </a:rPr>
              <a:t>point of indifference </a:t>
            </a:r>
            <a:r>
              <a:rPr lang="en-US" altLang="en-US" sz="2400" b="1">
                <a:latin typeface="Calibri" panose="020F0502020204030204" pitchFamily="34" charset="0"/>
              </a:rPr>
              <a:t>to </a:t>
            </a:r>
          </a:p>
          <a:p>
            <a:pPr eaLnBrk="1" hangingPunct="1"/>
            <a:r>
              <a:rPr lang="en-US" altLang="en-US" sz="2400" b="1">
                <a:latin typeface="Calibri" panose="020F0502020204030204" pitchFamily="34" charset="0"/>
              </a:rPr>
              <a:t>accept or reject a project</a:t>
            </a:r>
            <a:endParaRPr lang="en-US" altLang="en-US" sz="2400" b="1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7416" name="TextBox 14"/>
          <p:cNvSpPr txBox="1">
            <a:spLocks noChangeArrowheads="1"/>
          </p:cNvSpPr>
          <p:nvPr/>
        </p:nvSpPr>
        <p:spPr bwMode="auto">
          <a:xfrm>
            <a:off x="914400" y="1828800"/>
            <a:ext cx="6459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Calibri" panose="020F0502020204030204" pitchFamily="34" charset="0"/>
              </a:rPr>
              <a:t>One project breakeven: </a:t>
            </a:r>
            <a:r>
              <a:rPr lang="en-US" altLang="en-US" sz="2400" b="1" i="1">
                <a:solidFill>
                  <a:srgbClr val="FF0000"/>
                </a:solidFill>
                <a:latin typeface="Calibri" panose="020F0502020204030204" pitchFamily="34" charset="0"/>
              </a:rPr>
              <a:t>accept if quantity is &gt; Q</a:t>
            </a:r>
            <a:r>
              <a:rPr lang="en-US" altLang="en-US" sz="2400" b="1" i="1" baseline="-25000">
                <a:solidFill>
                  <a:srgbClr val="FF0000"/>
                </a:solidFill>
                <a:latin typeface="Calibri" panose="020F0502020204030204" pitchFamily="34" charset="0"/>
              </a:rPr>
              <a:t>BE</a:t>
            </a:r>
            <a:endParaRPr lang="en-US" altLang="en-US" sz="2400" b="1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7417" name="4-Point Star 15"/>
          <p:cNvSpPr>
            <a:spLocks noChangeArrowheads="1"/>
          </p:cNvSpPr>
          <p:nvPr/>
        </p:nvSpPr>
        <p:spPr bwMode="auto">
          <a:xfrm>
            <a:off x="228600" y="19050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Arial Narrow" panose="020B0606020202030204" pitchFamily="34" charset="0"/>
            </a:endParaRPr>
          </a:p>
        </p:txBody>
      </p:sp>
      <p:sp>
        <p:nvSpPr>
          <p:cNvPr id="17418" name="4-Point Star 16"/>
          <p:cNvSpPr>
            <a:spLocks noChangeArrowheads="1"/>
          </p:cNvSpPr>
          <p:nvPr/>
        </p:nvSpPr>
        <p:spPr bwMode="auto">
          <a:xfrm>
            <a:off x="228600" y="38100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Arial Narrow" panose="020B0606020202030204" pitchFamily="34" charset="0"/>
            </a:endParaRPr>
          </a:p>
        </p:txBody>
      </p:sp>
      <p:sp>
        <p:nvSpPr>
          <p:cNvPr id="17419" name="4-Point Star 17"/>
          <p:cNvSpPr>
            <a:spLocks noChangeArrowheads="1"/>
          </p:cNvSpPr>
          <p:nvPr/>
        </p:nvSpPr>
        <p:spPr bwMode="auto">
          <a:xfrm>
            <a:off x="228600" y="26670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Arial Narrow" panose="020B0606020202030204" pitchFamily="34" charset="0"/>
            </a:endParaRPr>
          </a:p>
        </p:txBody>
      </p:sp>
      <p:sp>
        <p:nvSpPr>
          <p:cNvPr id="17420" name="TextBox 18"/>
          <p:cNvSpPr txBox="1">
            <a:spLocks noChangeArrowheads="1"/>
          </p:cNvSpPr>
          <p:nvPr/>
        </p:nvSpPr>
        <p:spPr bwMode="auto">
          <a:xfrm>
            <a:off x="914400" y="2514600"/>
            <a:ext cx="6899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Calibri" panose="020F0502020204030204" pitchFamily="34" charset="0"/>
              </a:rPr>
              <a:t>Two alternative breakeven: if </a:t>
            </a:r>
            <a:r>
              <a:rPr lang="en-US" altLang="en-US" sz="2400" b="1" i="1">
                <a:solidFill>
                  <a:srgbClr val="FF0000"/>
                </a:solidFill>
                <a:latin typeface="Calibri" panose="020F0502020204030204" pitchFamily="34" charset="0"/>
              </a:rPr>
              <a:t>level &gt; breakeven</a:t>
            </a:r>
            <a:r>
              <a:rPr lang="en-US" altLang="en-US" sz="2400" b="1">
                <a:latin typeface="Calibri" panose="020F0502020204030204" pitchFamily="34" charset="0"/>
              </a:rPr>
              <a:t>, </a:t>
            </a:r>
          </a:p>
          <a:p>
            <a:pPr eaLnBrk="1" hangingPunct="1"/>
            <a:r>
              <a:rPr lang="en-US" altLang="en-US" sz="2400" b="1">
                <a:latin typeface="Calibri" panose="020F0502020204030204" pitchFamily="34" charset="0"/>
              </a:rPr>
              <a:t> select lower variable cost alternative </a:t>
            </a:r>
            <a:r>
              <a:rPr lang="en-US" altLang="en-US" sz="2400" b="1" i="1">
                <a:solidFill>
                  <a:srgbClr val="FF0000"/>
                </a:solidFill>
                <a:latin typeface="Calibri" panose="020F0502020204030204" pitchFamily="34" charset="0"/>
              </a:rPr>
              <a:t>(smaller slope)</a:t>
            </a:r>
          </a:p>
        </p:txBody>
      </p:sp>
      <p:sp>
        <p:nvSpPr>
          <p:cNvPr id="17421" name="TextBox 19"/>
          <p:cNvSpPr txBox="1">
            <a:spLocks noChangeArrowheads="1"/>
          </p:cNvSpPr>
          <p:nvPr/>
        </p:nvSpPr>
        <p:spPr bwMode="auto">
          <a:xfrm>
            <a:off x="990600" y="3581400"/>
            <a:ext cx="61483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Payback</a:t>
            </a:r>
            <a:r>
              <a:rPr lang="en-US" altLang="en-US" sz="2400" b="1">
                <a:latin typeface="Calibri" panose="020F0502020204030204" pitchFamily="34" charset="0"/>
              </a:rPr>
              <a:t> estimates time to recover investment.</a:t>
            </a:r>
          </a:p>
          <a:p>
            <a:pPr eaLnBrk="1" hangingPunct="1"/>
            <a:r>
              <a:rPr lang="en-US" altLang="en-US" sz="2400" b="1">
                <a:latin typeface="Calibri" panose="020F0502020204030204" pitchFamily="34" charset="0"/>
              </a:rPr>
              <a:t>Return can be i = 0% or i &gt; 0%</a:t>
            </a:r>
            <a:endParaRPr lang="en-US" altLang="en-US" sz="2400" b="1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600" y="4495800"/>
            <a:ext cx="7224713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Use </a:t>
            </a:r>
            <a:r>
              <a:rPr lang="en-US" sz="2400" b="1" i="1" dirty="0">
                <a:solidFill>
                  <a:srgbClr val="FF0000"/>
                </a:solidFill>
                <a:latin typeface="+mn-lt"/>
              </a:rPr>
              <a:t>payback as supplemental </a:t>
            </a:r>
            <a:r>
              <a:rPr lang="en-US" sz="2400" b="1" dirty="0">
                <a:latin typeface="+mn-lt"/>
              </a:rPr>
              <a:t>to PW or other analyses,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because n</a:t>
            </a:r>
            <a:r>
              <a:rPr lang="en-US" sz="2400" b="1" baseline="-25000" dirty="0">
                <a:latin typeface="+mn-lt"/>
              </a:rPr>
              <a:t>p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neglects cash flows after payback</a:t>
            </a:r>
            <a:r>
              <a:rPr lang="en-US" sz="2400" b="1" dirty="0">
                <a:latin typeface="+mn-lt"/>
              </a:rPr>
              <a:t>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and if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i = 0%, it neglects time value of money</a:t>
            </a:r>
            <a:endParaRPr lang="en-US" sz="2400" b="1" i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7423" name="4-Point Star 21"/>
          <p:cNvSpPr>
            <a:spLocks noChangeArrowheads="1"/>
          </p:cNvSpPr>
          <p:nvPr/>
        </p:nvSpPr>
        <p:spPr bwMode="auto">
          <a:xfrm>
            <a:off x="228600" y="48006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Arial Narrow" panose="020B0606020202030204" pitchFamily="34" charset="0"/>
            </a:endParaRPr>
          </a:p>
        </p:txBody>
      </p:sp>
      <p:sp>
        <p:nvSpPr>
          <p:cNvPr id="17424" name="4-Point Star 22"/>
          <p:cNvSpPr>
            <a:spLocks noChangeArrowheads="1"/>
          </p:cNvSpPr>
          <p:nvPr/>
        </p:nvSpPr>
        <p:spPr bwMode="auto">
          <a:xfrm>
            <a:off x="228600" y="57150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Arial Narrow" panose="020B0606020202030204" pitchFamily="34" charset="0"/>
            </a:endParaRPr>
          </a:p>
        </p:txBody>
      </p:sp>
      <p:sp>
        <p:nvSpPr>
          <p:cNvPr id="17425" name="TextBox 23"/>
          <p:cNvSpPr txBox="1">
            <a:spLocks noChangeArrowheads="1"/>
          </p:cNvSpPr>
          <p:nvPr/>
        </p:nvSpPr>
        <p:spPr bwMode="auto">
          <a:xfrm>
            <a:off x="990600" y="5715000"/>
            <a:ext cx="7389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rgbClr val="FF0000"/>
                </a:solidFill>
                <a:latin typeface="Calibri" panose="020F0502020204030204" pitchFamily="34" charset="0"/>
              </a:rPr>
              <a:t> Payback </a:t>
            </a:r>
            <a:r>
              <a:rPr lang="en-US" altLang="en-US" sz="2400" b="1">
                <a:latin typeface="Calibri" panose="020F0502020204030204" pitchFamily="34" charset="0"/>
              </a:rPr>
              <a:t>is useful to sense the </a:t>
            </a:r>
            <a:r>
              <a:rPr lang="en-US" altLang="en-US" sz="2400" b="1" i="1">
                <a:solidFill>
                  <a:srgbClr val="FF0000"/>
                </a:solidFill>
                <a:latin typeface="Calibri" panose="020F0502020204030204" pitchFamily="34" charset="0"/>
              </a:rPr>
              <a:t>economic risk </a:t>
            </a:r>
            <a:r>
              <a:rPr lang="en-US" altLang="en-US" sz="2400" b="1">
                <a:latin typeface="Calibri" panose="020F0502020204030204" pitchFamily="34" charset="0"/>
              </a:rPr>
              <a:t>in a project</a:t>
            </a:r>
            <a:endParaRPr lang="en-US" altLang="en-US" sz="2400" b="1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 b="1" u="sng" smtClean="0">
                <a:solidFill>
                  <a:srgbClr val="FF0000"/>
                </a:solidFill>
              </a:rPr>
              <a:t>LEARNING OUTCOMES</a:t>
            </a:r>
            <a:endParaRPr lang="en-US" altLang="en-US" sz="4000" b="1" smtClean="0">
              <a:solidFill>
                <a:srgbClr val="FF0000"/>
              </a:solidFill>
            </a:endParaRPr>
          </a:p>
        </p:txBody>
      </p:sp>
      <p:sp>
        <p:nvSpPr>
          <p:cNvPr id="3077" name="Text Box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808163"/>
          </a:xfrm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 lIns="83594" tIns="41797" rIns="83594" bIns="41797">
            <a:spAutoFit/>
          </a:bodyPr>
          <a:lstStyle/>
          <a:p>
            <a:pPr marL="457200" indent="-457200" defTabSz="836613"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2800" b="1" smtClean="0">
                <a:latin typeface="Tahoma" panose="020B0604030504040204" pitchFamily="34" charset="0"/>
              </a:rPr>
              <a:t>Breakeven point – one parameter</a:t>
            </a:r>
          </a:p>
          <a:p>
            <a:pPr marL="457200" indent="-457200" defTabSz="836613"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2800" b="1" smtClean="0">
                <a:latin typeface="Tahoma" panose="020B0604030504040204" pitchFamily="34" charset="0"/>
              </a:rPr>
              <a:t>Breakeven point – two alternatives</a:t>
            </a:r>
          </a:p>
          <a:p>
            <a:pPr marL="457200" indent="-457200" defTabSz="836613"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2800" b="1" smtClean="0">
                <a:latin typeface="Tahoma" panose="020B0604030504040204" pitchFamily="34" charset="0"/>
              </a:rPr>
              <a:t>Payback period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0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rgbClr val="FF0000"/>
                </a:solidFill>
              </a:rPr>
              <a:t>Breakeven Point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00" dirty="0" smtClean="0"/>
              <a:t>    The parameter (or variable) can be an amount of revenue, cost, supply, demand, etc. for one project or between two alternatives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200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800" b="1" dirty="0" smtClean="0">
                <a:solidFill>
                  <a:srgbClr val="0070C0"/>
                </a:solidFill>
              </a:rPr>
              <a:t>One project </a:t>
            </a:r>
            <a:r>
              <a:rPr lang="en-US" sz="2800" dirty="0" smtClean="0"/>
              <a:t>- Breakeven point is identified as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Q</a:t>
            </a:r>
            <a:r>
              <a:rPr lang="en-US" sz="2800" b="1" baseline="-25000" dirty="0" smtClean="0">
                <a:solidFill>
                  <a:schemeClr val="accent5">
                    <a:lumMod val="75000"/>
                  </a:schemeClr>
                </a:solidFill>
              </a:rPr>
              <a:t>BE</a:t>
            </a:r>
            <a:r>
              <a:rPr lang="en-US" sz="2800" b="1" dirty="0" smtClean="0"/>
              <a:t>.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Determined using linear or non-linear math relations for revenue and cost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800" b="1" dirty="0" smtClean="0">
                <a:solidFill>
                  <a:srgbClr val="0070C0"/>
                </a:solidFill>
              </a:rPr>
              <a:t>Between two alternatives </a:t>
            </a:r>
            <a:r>
              <a:rPr lang="en-US" sz="2800" dirty="0" smtClean="0"/>
              <a:t>- Determine one of the parameters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P, A, F, i, or n </a:t>
            </a:r>
            <a:r>
              <a:rPr lang="en-US" sz="2800" dirty="0" smtClean="0"/>
              <a:t>with others constant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2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smtClean="0"/>
              <a:t>               Solution is by one of two methods:</a:t>
            </a:r>
          </a:p>
          <a:p>
            <a:pPr marL="2062163"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Direct solution of relations</a:t>
            </a:r>
          </a:p>
          <a:p>
            <a:pPr marL="2062163"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Trial and error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838200"/>
            <a:ext cx="8610600" cy="685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Value of a parameter that makes two elements equal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0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 eaLnBrk="1" hangingPunct="1"/>
            <a:r>
              <a:rPr lang="en-US" altLang="en-US" sz="2800" b="1" smtClean="0">
                <a:solidFill>
                  <a:srgbClr val="FF0000"/>
                </a:solidFill>
              </a:rPr>
              <a:t>Cost-Revenue Model ― One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685800"/>
            <a:ext cx="56388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Quantity, Q —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An amount of the variable in question, e.g., units/year, hours/month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                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Breakeven value is </a:t>
            </a:r>
            <a:r>
              <a:rPr lang="en-US" sz="2800" b="1" i="1" dirty="0">
                <a:solidFill>
                  <a:srgbClr val="FF0000"/>
                </a:solidFill>
              </a:rPr>
              <a:t>Q</a:t>
            </a:r>
            <a:r>
              <a:rPr lang="en-US" sz="2800" b="1" i="1" baseline="-25000" dirty="0">
                <a:solidFill>
                  <a:srgbClr val="FF0000"/>
                </a:solidFill>
              </a:rPr>
              <a:t>BE</a:t>
            </a:r>
            <a:endParaRPr lang="en-US" sz="2800" b="1" i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2438400"/>
            <a:ext cx="8686800" cy="228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744538" indent="-7445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4F7757"/>
                </a:solidFill>
                <a:latin typeface="Arial Narrow" pitchFamily="34" charset="0"/>
              </a:rPr>
              <a:t>Fixed cost, FC </a:t>
            </a:r>
            <a:r>
              <a:rPr lang="en-US" sz="2400" b="1" dirty="0">
                <a:solidFill>
                  <a:srgbClr val="527455"/>
                </a:solidFill>
                <a:latin typeface="Arial Narrow" pitchFamily="34" charset="0"/>
              </a:rPr>
              <a:t>—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Costs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 not 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directly dependent on the variable, e.g., 	buildings, fixed overhead, insurance, minimum workforce cost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527455"/>
                </a:solidFill>
                <a:latin typeface="Arial Narrow" pitchFamily="34" charset="0"/>
              </a:rPr>
              <a:t>Variable cost, VC  — 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Costs that 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change with parameters 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such as 	production level and workforce size. These are labor, material 	and marketing costs. </a:t>
            </a:r>
            <a:r>
              <a:rPr lang="en-US" sz="2400" b="1" dirty="0">
                <a:solidFill>
                  <a:srgbClr val="669900"/>
                </a:solidFill>
                <a:latin typeface="Arial Narrow" pitchFamily="34" charset="0"/>
              </a:rPr>
              <a:t>Variable cost per unit is </a:t>
            </a:r>
            <a:r>
              <a:rPr lang="en-US" sz="2400" b="1" i="1" dirty="0">
                <a:solidFill>
                  <a:srgbClr val="669900"/>
                </a:solidFill>
                <a:latin typeface="Arial Narrow" pitchFamily="34" charset="0"/>
              </a:rPr>
              <a:t>v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527455"/>
                </a:solidFill>
                <a:latin typeface="Arial Narrow" pitchFamily="34" charset="0"/>
              </a:rPr>
              <a:t>Total cost, TC —</a:t>
            </a:r>
            <a:r>
              <a:rPr lang="en-US" sz="2400" b="1" dirty="0">
                <a:solidFill>
                  <a:srgbClr val="669900"/>
                </a:solidFill>
                <a:latin typeface="Arial Narrow" pitchFamily="34" charset="0"/>
              </a:rPr>
              <a:t> </a:t>
            </a:r>
            <a:r>
              <a:rPr lang="en-US" sz="2400" b="1" dirty="0">
                <a:solidFill>
                  <a:srgbClr val="527455"/>
                </a:solidFill>
                <a:latin typeface="Arial Narrow" pitchFamily="34" charset="0"/>
              </a:rPr>
              <a:t>Sum of fixed and variable costs, 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TC = FC + VC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5105400"/>
            <a:ext cx="38100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527455"/>
                </a:solidFill>
                <a:latin typeface="Arial Narrow" pitchFamily="34" charset="0"/>
              </a:rPr>
              <a:t>Revenue, R  — 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Amount  is dependent on quantity sold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669900"/>
                </a:solidFill>
                <a:latin typeface="Arial Narrow" pitchFamily="34" charset="0"/>
              </a:rPr>
              <a:t>Revenue per unit is </a:t>
            </a:r>
            <a:r>
              <a:rPr lang="en-US" sz="2400" b="1" i="1" dirty="0">
                <a:solidFill>
                  <a:srgbClr val="669900"/>
                </a:solidFill>
                <a:latin typeface="Arial Narrow" pitchFamily="34" charset="0"/>
              </a:rPr>
              <a:t>r </a:t>
            </a:r>
            <a:endParaRPr lang="en-US" sz="2400" i="1" dirty="0">
              <a:solidFill>
                <a:srgbClr val="6699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3000" y="5105400"/>
            <a:ext cx="38100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527455"/>
                </a:solidFill>
                <a:latin typeface="Arial Narrow" pitchFamily="34" charset="0"/>
              </a:rPr>
              <a:t>Profit, P  — 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Amount of revenue remaining after costs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669900"/>
                </a:solidFill>
                <a:latin typeface="Arial Narrow" pitchFamily="34" charset="0"/>
              </a:rPr>
              <a:t>P = R – TC = R – (FC+VC)</a:t>
            </a:r>
            <a:r>
              <a:rPr lang="en-US" sz="2400" b="1" i="1" dirty="0">
                <a:solidFill>
                  <a:srgbClr val="669900"/>
                </a:solidFill>
                <a:latin typeface="Arial Narrow" pitchFamily="34" charset="0"/>
              </a:rPr>
              <a:t> </a:t>
            </a:r>
            <a:endParaRPr lang="en-US" sz="2400" i="1" dirty="0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0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rgbClr val="FF0000"/>
                </a:solidFill>
              </a:rPr>
              <a:t>Breakeven for linear R and TC</a:t>
            </a:r>
          </a:p>
        </p:txBody>
      </p:sp>
      <p:pic>
        <p:nvPicPr>
          <p:cNvPr id="614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6" t="24490" r="27835" b="10204"/>
          <a:stretch>
            <a:fillRect/>
          </a:stretch>
        </p:blipFill>
        <p:spPr>
          <a:xfrm>
            <a:off x="4267200" y="1295400"/>
            <a:ext cx="4724400" cy="4038600"/>
          </a:xfrm>
        </p:spPr>
      </p:pic>
      <p:sp>
        <p:nvSpPr>
          <p:cNvPr id="10" name="TextBox 9"/>
          <p:cNvSpPr txBox="1"/>
          <p:nvPr/>
        </p:nvSpPr>
        <p:spPr>
          <a:xfrm>
            <a:off x="152400" y="1219200"/>
            <a:ext cx="4114800" cy="538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Set R = TC and solve for Q = Q</a:t>
            </a:r>
            <a:r>
              <a:rPr lang="en-US" sz="2400" b="1" baseline="-25000" dirty="0">
                <a:latin typeface="+mn-lt"/>
              </a:rPr>
              <a:t>BE</a:t>
            </a:r>
            <a:endParaRPr lang="en-US" sz="2400" b="1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R = TC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                 rQ = FC + vQ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		     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FC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2"/>
                </a:solidFill>
                <a:latin typeface="+mn-lt"/>
              </a:rPr>
              <a:t>		    r – v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accent2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accent2"/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When variable cost, v, is lowered, Q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decreases (moves to left)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209800" y="3505200"/>
            <a:ext cx="838200" cy="0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2" name="TextBox 13"/>
          <p:cNvSpPr txBox="1">
            <a:spLocks noChangeArrowheads="1"/>
          </p:cNvSpPr>
          <p:nvPr/>
        </p:nvSpPr>
        <p:spPr bwMode="auto">
          <a:xfrm>
            <a:off x="1295400" y="32004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</a:t>
            </a: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Q</a:t>
            </a:r>
            <a:r>
              <a:rPr lang="en-US" altLang="en-US" sz="2400" b="1" baseline="-25000">
                <a:solidFill>
                  <a:schemeClr val="accent2"/>
                </a:solidFill>
                <a:latin typeface="Calibri" panose="020F0502020204030204" pitchFamily="34" charset="0"/>
              </a:rPr>
              <a:t>BE</a:t>
            </a: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 = </a:t>
            </a:r>
            <a:endParaRPr lang="en-US" alt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" y="4191000"/>
            <a:ext cx="3657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FF0000"/>
                </a:solidFill>
              </a:rPr>
              <a:t>Example: One Project Breakeven Point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Solution</a:t>
            </a:r>
            <a:r>
              <a:rPr lang="en-US" sz="2800" dirty="0" smtClean="0">
                <a:solidFill>
                  <a:srgbClr val="00B050"/>
                </a:solidFill>
              </a:rPr>
              <a:t>: Find Q</a:t>
            </a:r>
            <a:r>
              <a:rPr lang="en-US" sz="2800" baseline="-25000" dirty="0" smtClean="0">
                <a:solidFill>
                  <a:srgbClr val="00B050"/>
                </a:solidFill>
              </a:rPr>
              <a:t>BE</a:t>
            </a:r>
            <a:r>
              <a:rPr lang="en-US" sz="2800" dirty="0" smtClean="0">
                <a:solidFill>
                  <a:srgbClr val="00B050"/>
                </a:solidFill>
              </a:rPr>
              <a:t> and compare to 15,000; calculate Profit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200" dirty="0" smtClean="0">
              <a:solidFill>
                <a:schemeClr val="accent2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		</a:t>
            </a:r>
            <a:r>
              <a:rPr lang="en-US" sz="2800" dirty="0" smtClean="0"/>
              <a:t>Q</a:t>
            </a:r>
            <a:r>
              <a:rPr lang="en-US" sz="2800" baseline="-25000" dirty="0" smtClean="0"/>
              <a:t>BE</a:t>
            </a:r>
            <a:r>
              <a:rPr lang="en-US" sz="2800" dirty="0" smtClean="0"/>
              <a:t> = 75,000 / (8.00-2.50) = 13,636 units/month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Production level is above breakeven              </a:t>
            </a:r>
            <a:r>
              <a:rPr lang="en-US" sz="2800" b="1" dirty="0" smtClean="0">
                <a:solidFill>
                  <a:srgbClr val="669900"/>
                </a:solidFill>
              </a:rPr>
              <a:t>Profit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100" b="1" dirty="0" smtClean="0">
              <a:solidFill>
                <a:srgbClr val="6699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 smtClean="0">
                <a:solidFill>
                  <a:srgbClr val="669900"/>
                </a:solidFill>
              </a:rPr>
              <a:t>	    </a:t>
            </a:r>
            <a:r>
              <a:rPr lang="en-US" sz="2000" b="1" dirty="0" smtClean="0">
                <a:solidFill>
                  <a:srgbClr val="669900"/>
                </a:solidFill>
              </a:rPr>
              <a:t>Profit = R – (FC + VC)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 smtClean="0">
                <a:solidFill>
                  <a:srgbClr val="669900"/>
                </a:solidFill>
              </a:rPr>
              <a:t>                       = rQ – (FC + vQ) = (r-v)Q – FC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 smtClean="0">
                <a:solidFill>
                  <a:srgbClr val="669900"/>
                </a:solidFill>
              </a:rPr>
              <a:t>		       = (8.00 – 2.50)(15,000) – 75,000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 smtClean="0">
                <a:solidFill>
                  <a:srgbClr val="669900"/>
                </a:solidFill>
              </a:rPr>
              <a:t> 		       = $ 7500/month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609600" y="1295400"/>
            <a:ext cx="7977188" cy="1143000"/>
          </a:xfrm>
          <a:prstGeom prst="rect">
            <a:avLst/>
          </a:prstGeom>
          <a:solidFill>
            <a:srgbClr val="0033CC">
              <a:alpha val="80000"/>
            </a:srgb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85800" y="1371600"/>
            <a:ext cx="7824788" cy="10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 plant produces 15,000 units/month.  Find breakeven level if FC = $75,000 /month, revenue is $8/unit and variable cost is $2.50/unit. Determine expected monthly profit or loss.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86400" y="39624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0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FF0000"/>
                </a:solidFill>
              </a:rPr>
              <a:t>Breakeven Between Two Alternatives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057399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To determine value of common variable between 2 alternatives, do the following: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rgbClr val="AD1F03"/>
                </a:solidFill>
              </a:rPr>
              <a:t>Define the common variable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rgbClr val="AD1F03"/>
                </a:solidFill>
              </a:rPr>
              <a:t>Develop equivalence PW, AW or FW relations as function of common variable for each alternative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rgbClr val="AD1F03"/>
                </a:solidFill>
              </a:rPr>
              <a:t>Equate the relations; solve for variable.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This is breakeven value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" name="Horizontal Scroll 6"/>
          <p:cNvSpPr/>
          <p:nvPr/>
        </p:nvSpPr>
        <p:spPr>
          <a:xfrm>
            <a:off x="304800" y="3276600"/>
            <a:ext cx="4419600" cy="3048000"/>
          </a:xfrm>
          <a:prstGeom prst="horizontalScroll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Selection of alternative is based on anticipated value of common variable: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Value </a:t>
            </a:r>
            <a:r>
              <a:rPr lang="en-US" dirty="0">
                <a:solidFill>
                  <a:srgbClr val="FF0000"/>
                </a:solidFill>
              </a:rPr>
              <a:t>BELOW </a:t>
            </a:r>
            <a:r>
              <a:rPr lang="en-US" dirty="0">
                <a:solidFill>
                  <a:schemeClr val="tx1"/>
                </a:solidFill>
              </a:rPr>
              <a:t>breakeven;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   	 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higher</a:t>
            </a:r>
            <a:r>
              <a:rPr lang="en-US" dirty="0">
                <a:solidFill>
                  <a:srgbClr val="FF0000"/>
                </a:solidFill>
              </a:rPr>
              <a:t> variable cost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Value</a:t>
            </a:r>
            <a:r>
              <a:rPr lang="en-US" dirty="0">
                <a:solidFill>
                  <a:srgbClr val="FF0000"/>
                </a:solidFill>
              </a:rPr>
              <a:t> ABOVE breakeven;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      	 </a:t>
            </a:r>
            <a:r>
              <a:rPr lang="en-US" dirty="0">
                <a:solidFill>
                  <a:schemeClr val="tx1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lower</a:t>
            </a:r>
            <a:r>
              <a:rPr lang="en-US" dirty="0">
                <a:solidFill>
                  <a:srgbClr val="FF0000"/>
                </a:solidFill>
              </a:rPr>
              <a:t> variable cost</a:t>
            </a:r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0" t="46719" r="30231" b="9920"/>
          <a:stretch>
            <a:fillRect/>
          </a:stretch>
        </p:blipFill>
        <p:spPr bwMode="auto">
          <a:xfrm>
            <a:off x="5029200" y="3124200"/>
            <a:ext cx="3886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urved Down Arrow 11"/>
          <p:cNvSpPr/>
          <p:nvPr/>
        </p:nvSpPr>
        <p:spPr>
          <a:xfrm>
            <a:off x="3657600" y="4572000"/>
            <a:ext cx="2286000" cy="304800"/>
          </a:xfrm>
          <a:prstGeom prst="curvedDownArrow">
            <a:avLst/>
          </a:prstGeom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20097142">
            <a:off x="3279775" y="4899025"/>
            <a:ext cx="4821238" cy="636588"/>
          </a:xfrm>
          <a:prstGeom prst="curvedUpArrow">
            <a:avLst/>
          </a:prstGeom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Example: Two Alternative Breakeven Analysis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5410200" cy="43434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669900"/>
                </a:solidFill>
              </a:rPr>
              <a:t>     Perform a make/buy analysis where the common variable is X, the number of units produced each year. AW relations are: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>
              <a:solidFill>
                <a:srgbClr val="6699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669900"/>
                </a:solidFill>
              </a:rPr>
              <a:t>	</a:t>
            </a:r>
            <a:r>
              <a:rPr lang="en-US" sz="2400" dirty="0" smtClean="0"/>
              <a:t>AW</a:t>
            </a:r>
            <a:r>
              <a:rPr lang="en-US" sz="2400" baseline="-25000" dirty="0" smtClean="0"/>
              <a:t>make</a:t>
            </a:r>
            <a:r>
              <a:rPr lang="en-US" sz="2400" dirty="0" smtClean="0"/>
              <a:t> = -18,000(A/P,15%,6)   	        	       +2,000(A/F,15%,6) – 0.4X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50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	AW</a:t>
            </a:r>
            <a:r>
              <a:rPr lang="en-US" sz="2400" baseline="-16000" dirty="0" smtClean="0"/>
              <a:t>buy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= -1.5X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00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Solution: </a:t>
            </a:r>
            <a:r>
              <a:rPr lang="en-US" sz="2400" dirty="0" smtClean="0">
                <a:solidFill>
                  <a:srgbClr val="7030A0"/>
                </a:solidFill>
              </a:rPr>
              <a:t>Equate AW relations, solve for X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50" dirty="0" smtClean="0">
              <a:solidFill>
                <a:srgbClr val="7030A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7030A0"/>
                </a:solidFill>
              </a:rPr>
              <a:t>		     -1.5X = -4528 - 0.4X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7030A0"/>
                </a:solidFill>
              </a:rPr>
              <a:t>	       	            X = 4116 per year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533900" y="4000500"/>
            <a:ext cx="297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6019800" y="5562600"/>
            <a:ext cx="198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324600" y="55626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705600" y="55626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7086600" y="55626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7848600" y="55626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8" name="TextBox 21"/>
          <p:cNvSpPr txBox="1">
            <a:spLocks noChangeArrowheads="1"/>
          </p:cNvSpPr>
          <p:nvPr/>
        </p:nvSpPr>
        <p:spPr bwMode="auto">
          <a:xfrm>
            <a:off x="6096000" y="5943600"/>
            <a:ext cx="213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X, 1000 units per year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5943600" y="2590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5943600" y="2971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5943600" y="3352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5943600" y="3733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5943600" y="4114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5943600" y="4495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5943600" y="4876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5943600" y="5257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5562600" y="3200400"/>
            <a:ext cx="2819400" cy="1905000"/>
          </a:xfrm>
          <a:prstGeom prst="line">
            <a:avLst/>
          </a:prstGeom>
          <a:ln w="57150">
            <a:solidFill>
              <a:srgbClr val="AD1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19800" y="2743200"/>
            <a:ext cx="1905000" cy="0"/>
          </a:xfrm>
          <a:prstGeom prst="line">
            <a:avLst/>
          </a:prstGeom>
          <a:ln w="19050">
            <a:solidFill>
              <a:srgbClr val="C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553200" y="4114800"/>
            <a:ext cx="2743200" cy="0"/>
          </a:xfrm>
          <a:prstGeom prst="line">
            <a:avLst/>
          </a:prstGeom>
          <a:ln w="19050">
            <a:solidFill>
              <a:srgbClr val="C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>
          <a:xfrm>
            <a:off x="5943600" y="3810000"/>
            <a:ext cx="152400" cy="152400"/>
          </a:xfrm>
          <a:prstGeom prst="triangle">
            <a:avLst/>
          </a:prstGeom>
          <a:solidFill>
            <a:srgbClr val="669900"/>
          </a:solidFill>
          <a:ln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7086600" y="3352800"/>
            <a:ext cx="152400" cy="152400"/>
          </a:xfrm>
          <a:prstGeom prst="triangle">
            <a:avLst/>
          </a:prstGeom>
          <a:solidFill>
            <a:srgbClr val="669900"/>
          </a:solidFill>
          <a:ln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7848600" y="3048000"/>
            <a:ext cx="152400" cy="152400"/>
          </a:xfrm>
          <a:prstGeom prst="triangle">
            <a:avLst/>
          </a:prstGeom>
          <a:solidFill>
            <a:srgbClr val="669900"/>
          </a:solidFill>
          <a:ln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5" name="Straight Connector 64"/>
          <p:cNvCxnSpPr>
            <a:stCxn id="58" idx="5"/>
          </p:cNvCxnSpPr>
          <p:nvPr/>
        </p:nvCxnSpPr>
        <p:spPr>
          <a:xfrm flipV="1">
            <a:off x="6057900" y="3124200"/>
            <a:ext cx="1866900" cy="762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4" name="TextBox 78"/>
          <p:cNvSpPr txBox="1">
            <a:spLocks noChangeArrowheads="1"/>
          </p:cNvSpPr>
          <p:nvPr/>
        </p:nvSpPr>
        <p:spPr bwMode="auto">
          <a:xfrm>
            <a:off x="6934200" y="1600200"/>
            <a:ext cx="1447800" cy="646113"/>
          </a:xfrm>
          <a:prstGeom prst="rect">
            <a:avLst/>
          </a:prstGeom>
          <a:solidFill>
            <a:srgbClr val="FFC000"/>
          </a:solidFill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alibri" panose="020F0502020204030204" pitchFamily="34" charset="0"/>
              </a:rPr>
              <a:t>Breakeven value of X</a:t>
            </a:r>
          </a:p>
        </p:txBody>
      </p:sp>
      <p:sp>
        <p:nvSpPr>
          <p:cNvPr id="89" name="Isosceles Triangle 88"/>
          <p:cNvSpPr/>
          <p:nvPr/>
        </p:nvSpPr>
        <p:spPr>
          <a:xfrm>
            <a:off x="6629400" y="3505200"/>
            <a:ext cx="152400" cy="152400"/>
          </a:xfrm>
          <a:prstGeom prst="triangle">
            <a:avLst/>
          </a:prstGeom>
          <a:solidFill>
            <a:srgbClr val="669900"/>
          </a:solidFill>
          <a:ln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46" name="TextBox 90"/>
          <p:cNvSpPr txBox="1">
            <a:spLocks noChangeArrowheads="1"/>
          </p:cNvSpPr>
          <p:nvPr/>
        </p:nvSpPr>
        <p:spPr bwMode="auto">
          <a:xfrm>
            <a:off x="6019800" y="5638800"/>
            <a:ext cx="213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    1        2       3        4       5</a:t>
            </a:r>
          </a:p>
        </p:txBody>
      </p:sp>
      <p:sp>
        <p:nvSpPr>
          <p:cNvPr id="9247" name="TextBox 91"/>
          <p:cNvSpPr txBox="1">
            <a:spLocks noChangeArrowheads="1"/>
          </p:cNvSpPr>
          <p:nvPr/>
        </p:nvSpPr>
        <p:spPr bwMode="auto">
          <a:xfrm>
            <a:off x="8001000" y="24384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AW</a:t>
            </a:r>
            <a:r>
              <a:rPr lang="en-US" altLang="en-US" baseline="-18000">
                <a:latin typeface="Calibri" panose="020F0502020204030204" pitchFamily="34" charset="0"/>
              </a:rPr>
              <a:t>buy</a:t>
            </a:r>
          </a:p>
        </p:txBody>
      </p:sp>
      <p:sp>
        <p:nvSpPr>
          <p:cNvPr id="9248" name="TextBox 92"/>
          <p:cNvSpPr txBox="1">
            <a:spLocks noChangeArrowheads="1"/>
          </p:cNvSpPr>
          <p:nvPr/>
        </p:nvSpPr>
        <p:spPr bwMode="auto">
          <a:xfrm>
            <a:off x="8001000" y="29718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AW</a:t>
            </a:r>
            <a:r>
              <a:rPr lang="en-US" altLang="en-US" baseline="-18000">
                <a:latin typeface="Calibri" panose="020F0502020204030204" pitchFamily="34" charset="0"/>
              </a:rPr>
              <a:t>make</a:t>
            </a:r>
          </a:p>
        </p:txBody>
      </p:sp>
      <p:sp>
        <p:nvSpPr>
          <p:cNvPr id="95" name="Up Arrow Callout 94"/>
          <p:cNvSpPr/>
          <p:nvPr/>
        </p:nvSpPr>
        <p:spPr>
          <a:xfrm>
            <a:off x="76200" y="4800600"/>
            <a:ext cx="5334000" cy="1219200"/>
          </a:xfrm>
          <a:prstGeom prst="upArrowCallou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</a:rPr>
              <a:t>If anticipated production &gt; 4116,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</a:rPr>
              <a:t> select make alternative (lower variable cost)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457200" y="3505200"/>
            <a:ext cx="48768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3" name="TextBox 97"/>
          <p:cNvSpPr txBox="1">
            <a:spLocks noChangeArrowheads="1"/>
          </p:cNvSpPr>
          <p:nvPr/>
        </p:nvSpPr>
        <p:spPr bwMode="auto">
          <a:xfrm>
            <a:off x="5562600" y="1905000"/>
            <a:ext cx="106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Calibri" panose="020F0502020204030204" pitchFamily="34" charset="0"/>
              </a:rPr>
              <a:t>AW, 1000 $/year</a:t>
            </a:r>
          </a:p>
        </p:txBody>
      </p:sp>
      <p:sp>
        <p:nvSpPr>
          <p:cNvPr id="9254" name="TextBox 98"/>
          <p:cNvSpPr txBox="1">
            <a:spLocks noChangeArrowheads="1"/>
          </p:cNvSpPr>
          <p:nvPr/>
        </p:nvSpPr>
        <p:spPr bwMode="auto">
          <a:xfrm>
            <a:off x="5715000" y="2514600"/>
            <a:ext cx="26352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Calibri" panose="020F0502020204030204" pitchFamily="34" charset="0"/>
              </a:rPr>
              <a:t>8</a:t>
            </a:r>
          </a:p>
          <a:p>
            <a:pPr eaLnBrk="1" hangingPunct="1"/>
            <a:endParaRPr lang="en-US" altLang="en-US" sz="12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200">
                <a:latin typeface="Calibri" panose="020F0502020204030204" pitchFamily="34" charset="0"/>
              </a:rPr>
              <a:t>7</a:t>
            </a:r>
          </a:p>
          <a:p>
            <a:pPr eaLnBrk="1" hangingPunct="1"/>
            <a:endParaRPr lang="en-US" altLang="en-US" sz="12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200">
                <a:latin typeface="Calibri" panose="020F0502020204030204" pitchFamily="34" charset="0"/>
              </a:rPr>
              <a:t>6</a:t>
            </a:r>
          </a:p>
          <a:p>
            <a:pPr eaLnBrk="1" hangingPunct="1"/>
            <a:endParaRPr lang="en-US" altLang="en-US" sz="12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200">
                <a:latin typeface="Calibri" panose="020F0502020204030204" pitchFamily="34" charset="0"/>
              </a:rPr>
              <a:t>5</a:t>
            </a:r>
          </a:p>
          <a:p>
            <a:pPr eaLnBrk="1" hangingPunct="1"/>
            <a:endParaRPr lang="en-US" altLang="en-US" sz="12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200">
                <a:latin typeface="Calibri" panose="020F0502020204030204" pitchFamily="34" charset="0"/>
              </a:rPr>
              <a:t>4</a:t>
            </a:r>
          </a:p>
          <a:p>
            <a:pPr eaLnBrk="1" hangingPunct="1"/>
            <a:endParaRPr lang="en-US" altLang="en-US" sz="12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200">
                <a:latin typeface="Calibri" panose="020F0502020204030204" pitchFamily="34" charset="0"/>
              </a:rPr>
              <a:t>3</a:t>
            </a:r>
          </a:p>
          <a:p>
            <a:pPr eaLnBrk="1" hangingPunct="1"/>
            <a:endParaRPr lang="en-US" altLang="en-US" sz="12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200">
                <a:latin typeface="Calibri" panose="020F0502020204030204" pitchFamily="34" charset="0"/>
              </a:rPr>
              <a:t>2</a:t>
            </a:r>
          </a:p>
          <a:p>
            <a:pPr eaLnBrk="1" hangingPunct="1"/>
            <a:endParaRPr lang="en-US" altLang="en-US" sz="12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200">
                <a:latin typeface="Calibri" panose="020F0502020204030204" pitchFamily="34" charset="0"/>
              </a:rPr>
              <a:t>1</a:t>
            </a:r>
          </a:p>
          <a:p>
            <a:pPr eaLnBrk="1" hangingPunct="1"/>
            <a:endParaRPr lang="en-US" altLang="en-US" sz="12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200">
                <a:latin typeface="Calibri" panose="020F0502020204030204" pitchFamily="34" charset="0"/>
              </a:rPr>
              <a:t>0</a:t>
            </a:r>
            <a:endParaRPr lang="en-US" altLang="en-US" sz="1600">
              <a:latin typeface="Calibri" panose="020F0502020204030204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rot="5400000" flipH="1" flipV="1">
            <a:off x="5981700" y="3924300"/>
            <a:ext cx="3276600" cy="0"/>
          </a:xfrm>
          <a:prstGeom prst="line">
            <a:avLst/>
          </a:prstGeom>
          <a:ln w="19050">
            <a:solidFill>
              <a:srgbClr val="6699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/>
          <p:cNvSpPr/>
          <p:nvPr/>
        </p:nvSpPr>
        <p:spPr>
          <a:xfrm>
            <a:off x="5943600" y="5410200"/>
            <a:ext cx="152400" cy="152400"/>
          </a:xfrm>
          <a:prstGeom prst="triangle">
            <a:avLst/>
          </a:prstGeom>
          <a:solidFill>
            <a:srgbClr val="AD1F03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5" name="Isosceles Triangle 104"/>
          <p:cNvSpPr/>
          <p:nvPr/>
        </p:nvSpPr>
        <p:spPr>
          <a:xfrm>
            <a:off x="7848600" y="2667000"/>
            <a:ext cx="152400" cy="152400"/>
          </a:xfrm>
          <a:prstGeom prst="triangle">
            <a:avLst/>
          </a:prstGeom>
          <a:solidFill>
            <a:srgbClr val="AD1F03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 rot="5400000">
            <a:off x="7467600" y="55626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0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FF0000"/>
                </a:solidFill>
              </a:rPr>
              <a:t>Payback Period Analysis</a:t>
            </a:r>
          </a:p>
        </p:txBody>
      </p:sp>
      <p:sp>
        <p:nvSpPr>
          <p:cNvPr id="12293" name="Content Placeholder 5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2192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smtClean="0"/>
              <a:t>     </a:t>
            </a:r>
            <a:r>
              <a:rPr lang="en-US" altLang="en-US" sz="2400" b="1" dirty="0" smtClean="0"/>
              <a:t>Caution: Payback period analysis is a good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initial screening tool,</a:t>
            </a:r>
            <a:r>
              <a:rPr lang="en-US" altLang="en-US" sz="2400" b="1" dirty="0" smtClean="0"/>
              <a:t> rather than the primary method to justify a project or select an alternative (Discussed later)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762000" y="838200"/>
            <a:ext cx="8001000" cy="838200"/>
          </a:xfrm>
          <a:prstGeom prst="borderCallout2">
            <a:avLst>
              <a:gd name="adj1" fmla="val 50942"/>
              <a:gd name="adj2" fmla="val 182"/>
              <a:gd name="adj3" fmla="val 62021"/>
              <a:gd name="adj4" fmla="val -4119"/>
              <a:gd name="adj5" fmla="val 174416"/>
              <a:gd name="adj6" fmla="val -17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Payback period: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Estimated amount of time (n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) for cash inflows to recover an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                           initial investment (P) plus a stated return of return (i%)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2057400"/>
            <a:ext cx="8153400" cy="4619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Types of payback analysis: </a:t>
            </a:r>
            <a:r>
              <a:rPr lang="en-US" sz="2400" b="1" dirty="0">
                <a:solidFill>
                  <a:srgbClr val="C00000"/>
                </a:solidFill>
              </a:rPr>
              <a:t>No-return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discounted</a:t>
            </a:r>
            <a:r>
              <a:rPr lang="en-US" sz="2400" dirty="0"/>
              <a:t> payback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2819400"/>
            <a:ext cx="8153400" cy="1295400"/>
          </a:xfrm>
          <a:prstGeom prst="rect">
            <a:avLst/>
          </a:prstGeom>
          <a:solidFill>
            <a:srgbClr val="FFFF99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C00000"/>
                </a:solidFill>
              </a:rPr>
              <a:t>No-return payback </a:t>
            </a:r>
            <a:r>
              <a:rPr lang="en-US" sz="2400" dirty="0">
                <a:solidFill>
                  <a:srgbClr val="C00000"/>
                </a:solidFill>
              </a:rPr>
              <a:t>means rate of return is ZERO (i = 0%)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C00000"/>
                </a:solidFill>
              </a:rPr>
              <a:t>Discounted payback </a:t>
            </a:r>
            <a:r>
              <a:rPr lang="en-US" sz="2400" dirty="0">
                <a:solidFill>
                  <a:srgbClr val="C00000"/>
                </a:solidFill>
              </a:rPr>
              <a:t>considers time value of money (i &gt; 0%)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797</Words>
  <Application>Microsoft Office PowerPoint</Application>
  <PresentationFormat>On-screen Show (4:3)</PresentationFormat>
  <Paragraphs>194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Symbol</vt:lpstr>
      <vt:lpstr>Tahoma</vt:lpstr>
      <vt:lpstr>Wingdings</vt:lpstr>
      <vt:lpstr>Office Theme</vt:lpstr>
      <vt:lpstr>PowerPoint Presentation</vt:lpstr>
      <vt:lpstr>LEARNING OUTCOMES</vt:lpstr>
      <vt:lpstr>Breakeven Point</vt:lpstr>
      <vt:lpstr>Cost-Revenue Model ― One Project</vt:lpstr>
      <vt:lpstr>Breakeven for linear R and TC</vt:lpstr>
      <vt:lpstr>Example: One Project Breakeven Point</vt:lpstr>
      <vt:lpstr>Breakeven Between Two Alternatives</vt:lpstr>
      <vt:lpstr>Example: Two Alternative Breakeven Analysis</vt:lpstr>
      <vt:lpstr>Payback Period Analysis</vt:lpstr>
      <vt:lpstr>Payback Period Computation</vt:lpstr>
      <vt:lpstr>Points to Remember About Payback Analysis</vt:lpstr>
      <vt:lpstr>Example: Payback Analysis</vt:lpstr>
      <vt:lpstr>Example: Payback Analysis (continued)</vt:lpstr>
      <vt:lpstr>Summary of Important Points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Leland Blank</dc:creator>
  <cp:lastModifiedBy>800 ELITE</cp:lastModifiedBy>
  <cp:revision>205</cp:revision>
  <dcterms:created xsi:type="dcterms:W3CDTF">2011-06-25T12:35:17Z</dcterms:created>
  <dcterms:modified xsi:type="dcterms:W3CDTF">2016-11-01T05:06:11Z</dcterms:modified>
</cp:coreProperties>
</file>