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70" r:id="rId4"/>
    <p:sldId id="298" r:id="rId5"/>
    <p:sldId id="299" r:id="rId6"/>
    <p:sldId id="295" r:id="rId7"/>
    <p:sldId id="267" r:id="rId8"/>
    <p:sldId id="306" r:id="rId9"/>
    <p:sldId id="307" r:id="rId10"/>
    <p:sldId id="269" r:id="rId11"/>
    <p:sldId id="304" r:id="rId12"/>
    <p:sldId id="271" r:id="rId13"/>
    <p:sldId id="300" r:id="rId14"/>
    <p:sldId id="305" r:id="rId15"/>
    <p:sldId id="301" r:id="rId16"/>
    <p:sldId id="302" r:id="rId17"/>
    <p:sldId id="276" r:id="rId18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931B07"/>
    <a:srgbClr val="99FF99"/>
    <a:srgbClr val="3333CC"/>
    <a:srgbClr val="CCECFF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4709" autoAdjust="0"/>
  </p:normalViewPr>
  <p:slideViewPr>
    <p:cSldViewPr>
      <p:cViewPr varScale="1">
        <p:scale>
          <a:sx n="75" d="100"/>
          <a:sy n="75" d="100"/>
        </p:scale>
        <p:origin x="1464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6C76A28-EADF-47B6-A1D7-FAC2DA68A7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349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780B110-44B8-4403-B78E-578E22F53D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813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A0AA4E9-F188-4C00-8EB6-8AD3181A8D06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150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9174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802D39D-6216-4069-88B4-0524D185F9D9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02111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B5FCBDE-1A9D-4A91-B70F-887BFAEC4E87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0101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2601C7E-074F-4EEB-BA44-66C32119B998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18126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25462E2-C230-4E85-AC94-7CCBA9245F68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8517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E0E282B-DD2E-4095-A1C4-A06A13C54996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8969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933D5376-3DA2-4BC1-9197-8E91E895D830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64307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F041709-0A61-4F22-8863-95ECEFC40D67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1480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41EE80-544D-46C7-B73F-AA3850113B98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0832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DDDDBAB-E8AC-4750-B58B-9D6572E80E32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374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356D552-FC90-4070-9D5E-491F3BB824CD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274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93315F-F044-44D0-B1E5-47C5A2802665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294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7A97489-4B18-434B-A44D-3EF9BB2E16C0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65853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88969B8-55F9-4506-86D7-D252C26DD8F8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229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F76ED5-9D23-4C62-97B3-2E1D241BAB34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8146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476AB4F-EF15-4773-B1E4-C167EAF24B7F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275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62DC3E-19D8-451F-8648-9EFD32FA5EAD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815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1BC76E-C5F6-470B-A4E7-C9D57C0A6C40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96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A1EE8DE-AD90-43BB-9EAD-9D7CD80627A7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5899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9D502D3-BEBE-4342-9522-159CC30AFD03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701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smtClean="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 smtClean="0"/>
            </a:lvl1pPr>
          </a:lstStyle>
          <a:p>
            <a:pPr>
              <a:defRPr/>
            </a:pPr>
            <a:r>
              <a:rPr lang="en-US"/>
              <a:t>1-</a:t>
            </a:r>
            <a:fld id="{447BE4BE-8CE0-4E0B-A6AE-144F80906F3E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743200" y="2065337"/>
            <a:ext cx="26670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Depreciation Methods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914400" y="152400"/>
            <a:ext cx="6097588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MACRS Depreciation</a:t>
            </a:r>
            <a:endParaRPr lang="en-US" sz="4400" dirty="0"/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838200" y="1143000"/>
            <a:ext cx="622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 b="1"/>
              <a:t>Required </a:t>
            </a:r>
            <a:r>
              <a:rPr lang="en-US" sz="2200"/>
              <a:t>method to use for </a:t>
            </a:r>
            <a:r>
              <a:rPr lang="en-US" sz="2200" b="1">
                <a:solidFill>
                  <a:srgbClr val="7030A0"/>
                </a:solidFill>
              </a:rPr>
              <a:t>tax depreciation</a:t>
            </a:r>
            <a:r>
              <a:rPr lang="en-US" sz="2200">
                <a:solidFill>
                  <a:srgbClr val="7030A0"/>
                </a:solidFill>
              </a:rPr>
              <a:t> </a:t>
            </a:r>
            <a:r>
              <a:rPr lang="en-US" sz="2200"/>
              <a:t>in </a:t>
            </a:r>
            <a:r>
              <a:rPr lang="en-US" sz="2200" b="1"/>
              <a:t>USA only</a:t>
            </a:r>
            <a:endParaRPr lang="en-US" sz="2200" b="1" i="1"/>
          </a:p>
        </p:txBody>
      </p:sp>
      <p:sp>
        <p:nvSpPr>
          <p:cNvPr id="12294" name="Right Arrow 9"/>
          <p:cNvSpPr>
            <a:spLocks noChangeArrowheads="1"/>
          </p:cNvSpPr>
          <p:nvPr/>
        </p:nvSpPr>
        <p:spPr bwMode="auto">
          <a:xfrm>
            <a:off x="381000" y="1295400"/>
            <a:ext cx="457200" cy="152400"/>
          </a:xfrm>
          <a:prstGeom prst="right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2295" name="4-Point Star 10"/>
          <p:cNvSpPr>
            <a:spLocks noChangeArrowheads="1"/>
          </p:cNvSpPr>
          <p:nvPr/>
        </p:nvSpPr>
        <p:spPr bwMode="auto">
          <a:xfrm>
            <a:off x="152400" y="37338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2296" name="TextBox 1"/>
          <p:cNvSpPr txBox="1">
            <a:spLocks noChangeArrowheads="1"/>
          </p:cNvSpPr>
          <p:nvPr/>
        </p:nvSpPr>
        <p:spPr bwMode="auto">
          <a:xfrm>
            <a:off x="533400" y="1752600"/>
            <a:ext cx="709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Originally developed to offer accelerated depreciation for economic growth</a:t>
            </a:r>
          </a:p>
        </p:txBody>
      </p:sp>
      <p:sp>
        <p:nvSpPr>
          <p:cNvPr id="12297" name="TextBox 11"/>
          <p:cNvSpPr txBox="1">
            <a:spLocks noChangeArrowheads="1"/>
          </p:cNvSpPr>
          <p:nvPr/>
        </p:nvSpPr>
        <p:spPr bwMode="auto">
          <a:xfrm>
            <a:off x="1219200" y="2514600"/>
            <a:ext cx="1541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D</a:t>
            </a:r>
            <a:r>
              <a:rPr lang="en-US" sz="3200" b="1" baseline="-25000"/>
              <a:t>t</a:t>
            </a:r>
            <a:r>
              <a:rPr lang="en-US" sz="3200" b="1"/>
              <a:t> = d</a:t>
            </a:r>
            <a:r>
              <a:rPr lang="en-US" sz="3200" b="1" baseline="-25000"/>
              <a:t>t</a:t>
            </a:r>
            <a:r>
              <a:rPr lang="en-US" sz="3200" b="1"/>
              <a:t>B </a:t>
            </a:r>
          </a:p>
        </p:txBody>
      </p:sp>
      <p:sp>
        <p:nvSpPr>
          <p:cNvPr id="12298" name="TextBox 12"/>
          <p:cNvSpPr txBox="1">
            <a:spLocks noChangeArrowheads="1"/>
          </p:cNvSpPr>
          <p:nvPr/>
        </p:nvSpPr>
        <p:spPr bwMode="auto">
          <a:xfrm>
            <a:off x="3276600" y="2286000"/>
            <a:ext cx="4762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>
                <a:solidFill>
                  <a:srgbClr val="3333CC"/>
                </a:solidFill>
              </a:rPr>
              <a:t>Where:</a:t>
            </a:r>
            <a:r>
              <a:rPr lang="en-US" sz="2000"/>
              <a:t> </a:t>
            </a:r>
            <a:r>
              <a:rPr lang="en-US" sz="2000" b="1"/>
              <a:t>D</a:t>
            </a:r>
            <a:r>
              <a:rPr lang="en-US" sz="2000" b="1" baseline="-25000"/>
              <a:t>t</a:t>
            </a:r>
            <a:r>
              <a:rPr lang="en-US" sz="2000"/>
              <a:t> = depreciation charge for year t</a:t>
            </a:r>
          </a:p>
          <a:p>
            <a:r>
              <a:rPr lang="en-US" sz="2000" b="1"/>
              <a:t>              B</a:t>
            </a:r>
            <a:r>
              <a:rPr lang="en-US" sz="2000"/>
              <a:t> = first cost or unadjusted basis</a:t>
            </a:r>
          </a:p>
          <a:p>
            <a:r>
              <a:rPr lang="en-US" sz="2000" b="1"/>
              <a:t>              d</a:t>
            </a:r>
            <a:r>
              <a:rPr lang="en-US" sz="2000" b="1" baseline="-25000"/>
              <a:t>t </a:t>
            </a:r>
            <a:r>
              <a:rPr lang="en-US" sz="2000"/>
              <a:t>= depreciation rate for year t (decimal)</a:t>
            </a:r>
          </a:p>
        </p:txBody>
      </p:sp>
      <p:sp>
        <p:nvSpPr>
          <p:cNvPr id="12299" name="TextBox 14"/>
          <p:cNvSpPr txBox="1">
            <a:spLocks noChangeArrowheads="1"/>
          </p:cNvSpPr>
          <p:nvPr/>
        </p:nvSpPr>
        <p:spPr bwMode="auto">
          <a:xfrm>
            <a:off x="998538" y="4486275"/>
            <a:ext cx="22526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BV</a:t>
            </a:r>
            <a:r>
              <a:rPr lang="en-US" sz="3200" b="1" baseline="-25000"/>
              <a:t>t</a:t>
            </a:r>
            <a:r>
              <a:rPr lang="en-US" sz="3200" b="1"/>
              <a:t> = B - ∑D</a:t>
            </a:r>
            <a:r>
              <a:rPr lang="en-US" sz="3200" b="1" baseline="-25000"/>
              <a:t>j</a:t>
            </a:r>
            <a:endParaRPr lang="en-US" sz="3200" b="1"/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3276600" y="467201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3333CC"/>
                </a:solidFill>
              </a:rPr>
              <a:t>Where:</a:t>
            </a:r>
            <a:r>
              <a:rPr lang="en-US" sz="2000"/>
              <a:t>      </a:t>
            </a:r>
            <a:r>
              <a:rPr lang="en-US" sz="2000" b="1"/>
              <a:t>D</a:t>
            </a:r>
            <a:r>
              <a:rPr lang="en-US" sz="2000" b="1" baseline="-25000"/>
              <a:t>j </a:t>
            </a:r>
            <a:r>
              <a:rPr lang="en-US" sz="2000"/>
              <a:t>= depreciation in year j</a:t>
            </a:r>
          </a:p>
          <a:p>
            <a:pPr eaLnBrk="0" hangingPunct="0"/>
            <a:r>
              <a:rPr lang="en-US" sz="2000" b="1"/>
              <a:t>             </a:t>
            </a:r>
            <a:r>
              <a:rPr lang="en-US" sz="1800" b="1"/>
              <a:t>∑</a:t>
            </a:r>
            <a:r>
              <a:rPr lang="en-US" sz="2000" b="1"/>
              <a:t> D</a:t>
            </a:r>
            <a:r>
              <a:rPr lang="en-US" sz="2000" b="1" baseline="-25000"/>
              <a:t>j </a:t>
            </a:r>
            <a:r>
              <a:rPr lang="en-US" sz="2000" b="1"/>
              <a:t> </a:t>
            </a:r>
            <a:r>
              <a:rPr lang="en-US" sz="2000"/>
              <a:t>= all depreciation through year t</a:t>
            </a:r>
          </a:p>
        </p:txBody>
      </p:sp>
      <p:sp>
        <p:nvSpPr>
          <p:cNvPr id="12301" name="TextBox 2"/>
          <p:cNvSpPr txBox="1">
            <a:spLocks noChangeArrowheads="1"/>
          </p:cNvSpPr>
          <p:nvPr/>
        </p:nvSpPr>
        <p:spPr bwMode="auto">
          <a:xfrm>
            <a:off x="2514600" y="4953000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j = 1</a:t>
            </a:r>
          </a:p>
        </p:txBody>
      </p:sp>
      <p:sp>
        <p:nvSpPr>
          <p:cNvPr id="12302" name="TextBox 16"/>
          <p:cNvSpPr txBox="1">
            <a:spLocks noChangeArrowheads="1"/>
          </p:cNvSpPr>
          <p:nvPr/>
        </p:nvSpPr>
        <p:spPr bwMode="auto">
          <a:xfrm>
            <a:off x="2514600" y="4343400"/>
            <a:ext cx="45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j = t</a:t>
            </a:r>
          </a:p>
        </p:txBody>
      </p:sp>
      <p:sp>
        <p:nvSpPr>
          <p:cNvPr id="12303" name="4-Point Star 17"/>
          <p:cNvSpPr>
            <a:spLocks noChangeArrowheads="1"/>
          </p:cNvSpPr>
          <p:nvPr/>
        </p:nvSpPr>
        <p:spPr bwMode="auto">
          <a:xfrm>
            <a:off x="228600" y="17526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2304" name="TextBox 18"/>
          <p:cNvSpPr txBox="1">
            <a:spLocks noChangeArrowheads="1"/>
          </p:cNvSpPr>
          <p:nvPr/>
        </p:nvSpPr>
        <p:spPr bwMode="auto">
          <a:xfrm>
            <a:off x="685800" y="3657600"/>
            <a:ext cx="568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Get value for </a:t>
            </a:r>
            <a:r>
              <a:rPr lang="en-US">
                <a:solidFill>
                  <a:srgbClr val="FF5050"/>
                </a:solidFill>
              </a:rPr>
              <a:t>d</a:t>
            </a:r>
            <a:r>
              <a:rPr lang="en-US" baseline="-25000">
                <a:solidFill>
                  <a:srgbClr val="FF5050"/>
                </a:solidFill>
              </a:rPr>
              <a:t>t</a:t>
            </a:r>
            <a:r>
              <a:rPr lang="en-US">
                <a:solidFill>
                  <a:srgbClr val="FF5050"/>
                </a:solidFill>
              </a:rPr>
              <a:t> from IRS table for MACRS rates</a:t>
            </a:r>
          </a:p>
        </p:txBody>
      </p:sp>
      <p:sp>
        <p:nvSpPr>
          <p:cNvPr id="12305" name="Right Arrow 19"/>
          <p:cNvSpPr>
            <a:spLocks noChangeArrowheads="1"/>
          </p:cNvSpPr>
          <p:nvPr/>
        </p:nvSpPr>
        <p:spPr bwMode="auto">
          <a:xfrm flipH="1">
            <a:off x="6934200" y="12954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914400" y="152400"/>
            <a:ext cx="6097588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MACRS Depreciation</a:t>
            </a:r>
            <a:endParaRPr lang="en-US" sz="4400" dirty="0"/>
          </a:p>
        </p:txBody>
      </p:sp>
      <p:sp>
        <p:nvSpPr>
          <p:cNvPr id="13317" name="Right Arrow 9"/>
          <p:cNvSpPr>
            <a:spLocks noChangeArrowheads="1"/>
          </p:cNvSpPr>
          <p:nvPr/>
        </p:nvSpPr>
        <p:spPr bwMode="auto">
          <a:xfrm>
            <a:off x="381000" y="1447800"/>
            <a:ext cx="457200" cy="152400"/>
          </a:xfrm>
          <a:prstGeom prst="rightArrow">
            <a:avLst>
              <a:gd name="adj1" fmla="val 50000"/>
              <a:gd name="adj2" fmla="val 50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3318" name="4-Point Star 10"/>
          <p:cNvSpPr>
            <a:spLocks noChangeArrowheads="1"/>
          </p:cNvSpPr>
          <p:nvPr/>
        </p:nvSpPr>
        <p:spPr bwMode="auto">
          <a:xfrm>
            <a:off x="381000" y="33528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914400" y="1295400"/>
            <a:ext cx="671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Always depreciates to </a:t>
            </a:r>
            <a:r>
              <a:rPr lang="en-US" b="1">
                <a:solidFill>
                  <a:srgbClr val="9933FF"/>
                </a:solidFill>
              </a:rPr>
              <a:t>zero</a:t>
            </a:r>
            <a:r>
              <a:rPr lang="en-US">
                <a:solidFill>
                  <a:srgbClr val="9933FF"/>
                </a:solidFill>
              </a:rPr>
              <a:t>; no</a:t>
            </a:r>
            <a:r>
              <a:rPr lang="en-US" b="1">
                <a:solidFill>
                  <a:srgbClr val="9933FF"/>
                </a:solidFill>
              </a:rPr>
              <a:t> </a:t>
            </a:r>
            <a:r>
              <a:rPr lang="en-US">
                <a:solidFill>
                  <a:srgbClr val="9933FF"/>
                </a:solidFill>
              </a:rPr>
              <a:t>salvage value considered</a:t>
            </a:r>
          </a:p>
        </p:txBody>
      </p:sp>
      <p:sp>
        <p:nvSpPr>
          <p:cNvPr id="13320" name="4-Point Star 17"/>
          <p:cNvSpPr>
            <a:spLocks noChangeArrowheads="1"/>
          </p:cNvSpPr>
          <p:nvPr/>
        </p:nvSpPr>
        <p:spPr bwMode="auto">
          <a:xfrm>
            <a:off x="381000" y="19812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3321" name="Right Arrow 19"/>
          <p:cNvSpPr>
            <a:spLocks noChangeArrowheads="1"/>
          </p:cNvSpPr>
          <p:nvPr/>
        </p:nvSpPr>
        <p:spPr bwMode="auto">
          <a:xfrm>
            <a:off x="304800" y="2819400"/>
            <a:ext cx="457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3322" name="TextBox 21"/>
          <p:cNvSpPr txBox="1">
            <a:spLocks noChangeArrowheads="1"/>
          </p:cNvSpPr>
          <p:nvPr/>
        </p:nvSpPr>
        <p:spPr bwMode="auto">
          <a:xfrm>
            <a:off x="914400" y="1981200"/>
            <a:ext cx="622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Incorporates </a:t>
            </a:r>
            <a:r>
              <a:rPr lang="en-US" b="1">
                <a:solidFill>
                  <a:srgbClr val="009900"/>
                </a:solidFill>
              </a:rPr>
              <a:t>switching from DDB to SL </a:t>
            </a:r>
            <a:r>
              <a:rPr lang="en-US"/>
              <a:t>depreciation</a:t>
            </a:r>
            <a:endParaRPr lang="en-US">
              <a:solidFill>
                <a:srgbClr val="9933FF"/>
              </a:solidFill>
            </a:endParaRPr>
          </a:p>
        </p:txBody>
      </p:sp>
      <p:sp>
        <p:nvSpPr>
          <p:cNvPr id="13323" name="TextBox 22"/>
          <p:cNvSpPr txBox="1">
            <a:spLocks noChangeArrowheads="1"/>
          </p:cNvSpPr>
          <p:nvPr/>
        </p:nvSpPr>
        <p:spPr bwMode="auto">
          <a:xfrm>
            <a:off x="914400" y="3276600"/>
            <a:ext cx="6440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MACRS recovery time is always </a:t>
            </a:r>
            <a:r>
              <a:rPr lang="en-US" b="1">
                <a:solidFill>
                  <a:srgbClr val="FF0000"/>
                </a:solidFill>
              </a:rPr>
              <a:t>n+1 years</a:t>
            </a:r>
            <a:r>
              <a:rPr lang="en-US"/>
              <a:t>; 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FF0000"/>
                </a:solidFill>
              </a:rPr>
              <a:t>half-year convention </a:t>
            </a:r>
            <a:r>
              <a:rPr lang="en-US"/>
              <a:t>assumes purchase in midyear </a:t>
            </a:r>
            <a:endParaRPr lang="en-US">
              <a:solidFill>
                <a:srgbClr val="9933FF"/>
              </a:solidFill>
            </a:endParaRPr>
          </a:p>
        </p:txBody>
      </p:sp>
      <p:sp>
        <p:nvSpPr>
          <p:cNvPr id="13324" name="TextBox 23"/>
          <p:cNvSpPr txBox="1">
            <a:spLocks noChangeArrowheads="1"/>
          </p:cNvSpPr>
          <p:nvPr/>
        </p:nvSpPr>
        <p:spPr bwMode="auto">
          <a:xfrm>
            <a:off x="990600" y="2667000"/>
            <a:ext cx="580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i="1">
                <a:solidFill>
                  <a:srgbClr val="002060"/>
                </a:solidFill>
              </a:rPr>
              <a:t>Standardized recovery periods </a:t>
            </a:r>
            <a:r>
              <a:rPr lang="en-US"/>
              <a:t>(n) are tabulated</a:t>
            </a:r>
            <a:endParaRPr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423863" y="76200"/>
            <a:ext cx="7573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MACRS Depreciation</a:t>
            </a:r>
            <a:endParaRPr lang="en-US" sz="4000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93744" y="1311638"/>
            <a:ext cx="7478656" cy="1116216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3863" y="2820988"/>
            <a:ext cx="1328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1219200"/>
            <a:ext cx="7391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A finishing machine has a first cost of $20,000 with a $5,000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salvage value after 5 years. Using MACRS, find (a) D and (b) BV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for year 3.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873250" y="2822575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(a) </a:t>
            </a:r>
            <a:r>
              <a:rPr lang="en-US">
                <a:solidFill>
                  <a:srgbClr val="9933FF"/>
                </a:solidFill>
              </a:rPr>
              <a:t>From table, d</a:t>
            </a:r>
            <a:r>
              <a:rPr lang="en-US" baseline="-25000">
                <a:solidFill>
                  <a:srgbClr val="9933FF"/>
                </a:solidFill>
              </a:rPr>
              <a:t>3</a:t>
            </a:r>
            <a:r>
              <a:rPr lang="en-US">
                <a:solidFill>
                  <a:srgbClr val="9933FF"/>
                </a:solidFill>
              </a:rPr>
              <a:t> = 19.20</a:t>
            </a:r>
          </a:p>
          <a:p>
            <a:r>
              <a:rPr lang="en-US" b="1"/>
              <a:t>      D</a:t>
            </a:r>
            <a:r>
              <a:rPr lang="en-US" b="1" baseline="-25000"/>
              <a:t>3 </a:t>
            </a:r>
            <a:r>
              <a:rPr lang="en-US" b="1"/>
              <a:t>=</a:t>
            </a:r>
            <a:r>
              <a:rPr lang="en-US"/>
              <a:t> </a:t>
            </a:r>
            <a:r>
              <a:rPr lang="en-US" b="1"/>
              <a:t>20,000(0.1920)</a:t>
            </a:r>
          </a:p>
          <a:p>
            <a:r>
              <a:rPr lang="en-US"/>
              <a:t>           </a:t>
            </a:r>
            <a:r>
              <a:rPr lang="en-US" b="1"/>
              <a:t>=  $3,840</a:t>
            </a:r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905000" y="4191000"/>
            <a:ext cx="5594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(b) BV</a:t>
            </a:r>
            <a:r>
              <a:rPr lang="en-US" b="1" baseline="-25000"/>
              <a:t>3</a:t>
            </a:r>
            <a:r>
              <a:rPr lang="en-US" b="1"/>
              <a:t> = 20,000 - 20,000(0.20 + 0.32 + 0.1920) </a:t>
            </a:r>
          </a:p>
          <a:p>
            <a:r>
              <a:rPr lang="en-US"/>
              <a:t>             = </a:t>
            </a:r>
            <a:r>
              <a:rPr lang="en-US" b="1"/>
              <a:t>$5,760</a:t>
            </a:r>
          </a:p>
        </p:txBody>
      </p:sp>
      <p:sp>
        <p:nvSpPr>
          <p:cNvPr id="14348" name="TextBox 9"/>
          <p:cNvSpPr txBox="1">
            <a:spLocks noChangeArrowheads="1"/>
          </p:cNvSpPr>
          <p:nvPr/>
        </p:nvSpPr>
        <p:spPr bwMode="auto">
          <a:xfrm>
            <a:off x="609600" y="5257800"/>
            <a:ext cx="678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sz="2000" b="1">
                <a:solidFill>
                  <a:srgbClr val="9900FF"/>
                </a:solidFill>
              </a:rPr>
              <a:t>Note: </a:t>
            </a:r>
            <a:r>
              <a:rPr lang="en-US" sz="2000"/>
              <a:t>Salvage value S = $5,000 is not used by MACRS and BV</a:t>
            </a:r>
            <a:r>
              <a:rPr lang="en-US" sz="2000" baseline="-25000"/>
              <a:t>6</a:t>
            </a:r>
            <a:r>
              <a:rPr lang="en-US" sz="2000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15" grpId="0" autoUpdateAnimBg="0"/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01638" y="152400"/>
            <a:ext cx="75739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MACRS Recovery Period</a:t>
            </a:r>
            <a:endParaRPr lang="en-US" dirty="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38200" y="838200"/>
            <a:ext cx="590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Recovery period (n) </a:t>
            </a:r>
            <a:r>
              <a:rPr lang="en-US"/>
              <a:t>is function of </a:t>
            </a:r>
            <a:r>
              <a:rPr lang="en-US" b="1" i="1">
                <a:solidFill>
                  <a:srgbClr val="FF0000"/>
                </a:solidFill>
              </a:rPr>
              <a:t>property class 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1066800" y="1295400"/>
            <a:ext cx="5399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Two systems </a:t>
            </a:r>
            <a:r>
              <a:rPr lang="en-US"/>
              <a:t>for determining recovery period: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52400" y="1981200"/>
            <a:ext cx="381000" cy="1539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52400" y="2590800"/>
            <a:ext cx="381000" cy="1539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33400" y="1828800"/>
            <a:ext cx="702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3333CC"/>
                </a:solidFill>
              </a:rPr>
              <a:t>general depreciation system (GDS) </a:t>
            </a:r>
            <a:r>
              <a:rPr lang="en-US" sz="2000" b="1">
                <a:solidFill>
                  <a:srgbClr val="C00000"/>
                </a:solidFill>
              </a:rPr>
              <a:t>– fastest write-off allowed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533400" y="24384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3333CC"/>
                </a:solidFill>
              </a:rPr>
              <a:t>alternative depreciation system (ADS) </a:t>
            </a:r>
            <a:r>
              <a:rPr lang="en-US" sz="2000" b="1">
                <a:solidFill>
                  <a:srgbClr val="C00000"/>
                </a:solidFill>
              </a:rPr>
              <a:t>– longer recovery; uses SL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52400" y="3054350"/>
            <a:ext cx="76612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7030A0"/>
                </a:solidFill>
              </a:rPr>
              <a:t>IRS publication 946 </a:t>
            </a:r>
            <a:r>
              <a:rPr lang="en-US"/>
              <a:t>gives n values for an asset. For example:</a:t>
            </a:r>
          </a:p>
          <a:p>
            <a:r>
              <a:rPr lang="en-US"/>
              <a:t>                                                                       </a:t>
            </a:r>
            <a:r>
              <a:rPr lang="en-US" b="1">
                <a:solidFill>
                  <a:srgbClr val="C00000"/>
                </a:solidFill>
              </a:rPr>
              <a:t>MACRS</a:t>
            </a:r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n value</a:t>
            </a:r>
          </a:p>
          <a:p>
            <a:r>
              <a:rPr lang="en-US" b="1"/>
              <a:t>	</a:t>
            </a:r>
            <a:r>
              <a:rPr lang="en-US" b="1" u="sng"/>
              <a:t>Asset description</a:t>
            </a:r>
            <a:r>
              <a:rPr lang="en-US"/>
              <a:t>                         </a:t>
            </a:r>
            <a:r>
              <a:rPr lang="en-US" b="1" u="sng"/>
              <a:t>GDS</a:t>
            </a:r>
            <a:r>
              <a:rPr lang="en-US" u="sng"/>
              <a:t> </a:t>
            </a:r>
            <a:r>
              <a:rPr lang="en-US"/>
              <a:t>      </a:t>
            </a:r>
            <a:r>
              <a:rPr lang="en-US" b="1" u="sng"/>
              <a:t>ADS range</a:t>
            </a:r>
          </a:p>
          <a:p>
            <a:r>
              <a:rPr lang="en-US" sz="1800"/>
              <a:t>Special manufacturing devices, racehorses, tractors             </a:t>
            </a:r>
            <a:r>
              <a:rPr lang="en-US" sz="1800" b="1">
                <a:solidFill>
                  <a:srgbClr val="C00000"/>
                </a:solidFill>
              </a:rPr>
              <a:t>3                   3 - 5    </a:t>
            </a:r>
          </a:p>
          <a:p>
            <a:r>
              <a:rPr lang="en-US" sz="1800"/>
              <a:t>Computers, oil drilling equipment, autos, trucks, buses         </a:t>
            </a:r>
            <a:r>
              <a:rPr lang="en-US" sz="1800" b="1">
                <a:solidFill>
                  <a:srgbClr val="C00000"/>
                </a:solidFill>
              </a:rPr>
              <a:t>5                   6 - 9.5</a:t>
            </a:r>
          </a:p>
          <a:p>
            <a:r>
              <a:rPr lang="en-US" sz="1800"/>
              <a:t>Office furniture, railroad car, </a:t>
            </a:r>
            <a:r>
              <a:rPr lang="en-US" sz="1800" b="1">
                <a:solidFill>
                  <a:srgbClr val="9900FF"/>
                </a:solidFill>
              </a:rPr>
              <a:t>property not in another class </a:t>
            </a:r>
            <a:r>
              <a:rPr lang="en-US" sz="1800" b="1">
                <a:solidFill>
                  <a:srgbClr val="C00000"/>
                </a:solidFill>
              </a:rPr>
              <a:t>7                  10 – 15</a:t>
            </a:r>
          </a:p>
          <a:p>
            <a:r>
              <a:rPr lang="en-US" sz="1800"/>
              <a:t>       </a:t>
            </a:r>
          </a:p>
          <a:p>
            <a:r>
              <a:rPr lang="en-US" sz="1800"/>
              <a:t>Nonresidential real property (not land itself)                         </a:t>
            </a:r>
            <a:r>
              <a:rPr lang="en-US" sz="1800" b="1">
                <a:solidFill>
                  <a:srgbClr val="C00000"/>
                </a:solidFill>
              </a:rPr>
              <a:t>39                      40</a:t>
            </a:r>
          </a:p>
        </p:txBody>
      </p:sp>
      <p:cxnSp>
        <p:nvCxnSpPr>
          <p:cNvPr id="15372" name="Curved Connector 35"/>
          <p:cNvCxnSpPr>
            <a:cxnSpLocks noChangeShapeType="1"/>
          </p:cNvCxnSpPr>
          <p:nvPr/>
        </p:nvCxnSpPr>
        <p:spPr bwMode="auto">
          <a:xfrm rot="5400000">
            <a:off x="3792538" y="5102225"/>
            <a:ext cx="227012" cy="968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Curved Connector 41"/>
          <p:cNvCxnSpPr>
            <a:cxnSpLocks noChangeShapeType="1"/>
          </p:cNvCxnSpPr>
          <p:nvPr/>
        </p:nvCxnSpPr>
        <p:spPr bwMode="auto">
          <a:xfrm rot="5400000">
            <a:off x="2754313" y="5143500"/>
            <a:ext cx="227012" cy="968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Curved Connector 42"/>
          <p:cNvCxnSpPr>
            <a:cxnSpLocks noChangeShapeType="1"/>
          </p:cNvCxnSpPr>
          <p:nvPr/>
        </p:nvCxnSpPr>
        <p:spPr bwMode="auto">
          <a:xfrm rot="5400000">
            <a:off x="1836738" y="5140325"/>
            <a:ext cx="225425" cy="984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Curved Connector 43"/>
          <p:cNvCxnSpPr>
            <a:cxnSpLocks noChangeShapeType="1"/>
          </p:cNvCxnSpPr>
          <p:nvPr/>
        </p:nvCxnSpPr>
        <p:spPr bwMode="auto">
          <a:xfrm rot="5400000">
            <a:off x="912813" y="5140325"/>
            <a:ext cx="225425" cy="984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Curved Connector 44"/>
          <p:cNvCxnSpPr>
            <a:cxnSpLocks noChangeShapeType="1"/>
          </p:cNvCxnSpPr>
          <p:nvPr/>
        </p:nvCxnSpPr>
        <p:spPr bwMode="auto">
          <a:xfrm rot="5400000">
            <a:off x="5153025" y="5119688"/>
            <a:ext cx="227013" cy="968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Curved Connector 45"/>
          <p:cNvCxnSpPr>
            <a:cxnSpLocks noChangeShapeType="1"/>
          </p:cNvCxnSpPr>
          <p:nvPr/>
        </p:nvCxnSpPr>
        <p:spPr bwMode="auto">
          <a:xfrm rot="5400000">
            <a:off x="6544469" y="5136357"/>
            <a:ext cx="225425" cy="968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18"/>
          <p:cNvCxnSpPr>
            <a:cxnSpLocks noChangeShapeType="1"/>
          </p:cNvCxnSpPr>
          <p:nvPr/>
        </p:nvCxnSpPr>
        <p:spPr bwMode="auto">
          <a:xfrm>
            <a:off x="5029200" y="3810000"/>
            <a:ext cx="2286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228600" y="3048000"/>
            <a:ext cx="7467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096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Unit-of-Production (UOP) Depreciation</a:t>
            </a:r>
            <a:endParaRPr lang="en-US" sz="32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848600" cy="4775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0" smtClean="0"/>
              <a:t> Depreciation based on </a:t>
            </a:r>
            <a:r>
              <a:rPr lang="en-US" i="1" smtClean="0">
                <a:solidFill>
                  <a:srgbClr val="0070C0"/>
                </a:solidFill>
              </a:rPr>
              <a:t>usage of equipment</a:t>
            </a:r>
            <a:r>
              <a:rPr lang="en-US" b="0" smtClean="0"/>
              <a:t>, not time</a:t>
            </a:r>
          </a:p>
          <a:p>
            <a:pPr>
              <a:buFont typeface="Wingdings" pitchFamily="2" charset="2"/>
              <a:buChar char="v"/>
            </a:pPr>
            <a:r>
              <a:rPr lang="en-US" b="0" smtClean="0"/>
              <a:t> Depreciation for year t obtained by relation</a:t>
            </a:r>
          </a:p>
          <a:p>
            <a:pPr>
              <a:buFont typeface="Wingdings" pitchFamily="2" charset="2"/>
              <a:buNone/>
            </a:pPr>
            <a:endParaRPr lang="en-US" b="0" smtClean="0"/>
          </a:p>
          <a:p>
            <a:pPr>
              <a:buFont typeface="Wingdings" pitchFamily="2" charset="2"/>
              <a:buNone/>
            </a:pPr>
            <a:r>
              <a:rPr lang="en-US" b="0" smtClean="0"/>
              <a:t>	               </a:t>
            </a:r>
            <a:r>
              <a:rPr lang="en-US" smtClean="0"/>
              <a:t>D</a:t>
            </a:r>
            <a:r>
              <a:rPr lang="en-US" baseline="-25000" smtClean="0"/>
              <a:t>t</a:t>
            </a:r>
            <a:r>
              <a:rPr lang="en-US" smtClean="0"/>
              <a:t> =                                              (B – S)</a:t>
            </a:r>
          </a:p>
          <a:p>
            <a:pPr>
              <a:buFont typeface="Wingdings" pitchFamily="2" charset="2"/>
              <a:buNone/>
            </a:pPr>
            <a:endParaRPr lang="en-US" b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Example:  </a:t>
            </a:r>
            <a:r>
              <a:rPr lang="en-US" sz="2000" b="0" smtClean="0"/>
              <a:t>A new mixer is expected to process 4 million yd</a:t>
            </a:r>
            <a:r>
              <a:rPr lang="en-US" sz="2000" b="0" baseline="30000" smtClean="0"/>
              <a:t>3</a:t>
            </a:r>
            <a:r>
              <a:rPr lang="en-US" sz="2000" b="0" smtClean="0"/>
              <a:t> of concrete over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0" smtClean="0"/>
              <a:t>     10-year life time. Determine depreciation for year 1 when 400,000 yd</a:t>
            </a:r>
            <a:r>
              <a:rPr lang="en-US" sz="2000" b="0" baseline="30000" smtClean="0"/>
              <a:t>3 </a:t>
            </a:r>
            <a:r>
              <a:rPr lang="en-US" sz="2000" b="0" smtClean="0"/>
              <a:t> is processed. Cost of mixer was $175,000 with no salvage expected.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0" smtClean="0">
                <a:solidFill>
                  <a:srgbClr val="FF0000"/>
                </a:solidFill>
              </a:rPr>
              <a:t>		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Solution:	</a:t>
            </a:r>
            <a:r>
              <a:rPr lang="en-US" sz="2000" b="0" smtClean="0">
                <a:solidFill>
                  <a:srgbClr val="FF0000"/>
                </a:solidFill>
              </a:rPr>
              <a:t>	    </a:t>
            </a:r>
            <a:r>
              <a:rPr lang="en-US" sz="2400" smtClean="0"/>
              <a:t>D</a:t>
            </a:r>
            <a:r>
              <a:rPr lang="en-US" sz="2400" baseline="-25000" smtClean="0"/>
              <a:t>1</a:t>
            </a:r>
            <a:r>
              <a:rPr lang="en-US" sz="2400" smtClean="0"/>
              <a:t> =                  (175,000 – 0) = $17,500</a:t>
            </a:r>
          </a:p>
        </p:txBody>
      </p:sp>
      <p:cxnSp>
        <p:nvCxnSpPr>
          <p:cNvPr id="16390" name="Straight Connector 6"/>
          <p:cNvCxnSpPr>
            <a:cxnSpLocks noChangeShapeType="1"/>
          </p:cNvCxnSpPr>
          <p:nvPr/>
        </p:nvCxnSpPr>
        <p:spPr bwMode="auto">
          <a:xfrm>
            <a:off x="2514600" y="2743200"/>
            <a:ext cx="3505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2743200" y="2286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actual usage for year  t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2514600" y="27432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expected total lifetime usage</a:t>
            </a:r>
          </a:p>
        </p:txBody>
      </p:sp>
      <p:sp>
        <p:nvSpPr>
          <p:cNvPr id="16393" name="TextBox 11"/>
          <p:cNvSpPr txBox="1">
            <a:spLocks noChangeArrowheads="1"/>
          </p:cNvSpPr>
          <p:nvPr/>
        </p:nvSpPr>
        <p:spPr bwMode="auto">
          <a:xfrm>
            <a:off x="3581400" y="4572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 </a:t>
            </a:r>
            <a:r>
              <a:rPr lang="en-US" sz="2000" b="1"/>
              <a:t>400,000</a:t>
            </a:r>
            <a:endParaRPr lang="en-US" b="1"/>
          </a:p>
        </p:txBody>
      </p:sp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3581400" y="487680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4,000,000</a:t>
            </a:r>
          </a:p>
        </p:txBody>
      </p:sp>
      <p:cxnSp>
        <p:nvCxnSpPr>
          <p:cNvPr id="16395" name="Straight Connector 14"/>
          <p:cNvCxnSpPr>
            <a:cxnSpLocks noChangeShapeType="1"/>
          </p:cNvCxnSpPr>
          <p:nvPr/>
        </p:nvCxnSpPr>
        <p:spPr bwMode="auto">
          <a:xfrm>
            <a:off x="3581400" y="4953000"/>
            <a:ext cx="1143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stCxn id="16387" idx="1"/>
          </p:cNvCxnSpPr>
          <p:nvPr/>
        </p:nvCxnSpPr>
        <p:spPr bwMode="auto">
          <a:xfrm rot="10800000" flipH="1" flipV="1">
            <a:off x="228600" y="3302000"/>
            <a:ext cx="7620000" cy="50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4575" y="2286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Depletion Methods</a:t>
            </a:r>
            <a:endParaRPr lang="en-US" sz="4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7543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 i="1">
                <a:solidFill>
                  <a:srgbClr val="FF6600"/>
                </a:solidFill>
              </a:rPr>
              <a:t>Depletion</a:t>
            </a:r>
            <a:r>
              <a:rPr lang="en-US" b="1"/>
              <a:t>: book (noncash) method to represent decreasing value of </a:t>
            </a:r>
            <a:r>
              <a:rPr lang="en-US" b="1" i="1">
                <a:solidFill>
                  <a:srgbClr val="9900FF"/>
                </a:solidFill>
              </a:rPr>
              <a:t>natural resources</a:t>
            </a:r>
          </a:p>
          <a:p>
            <a:endParaRPr lang="en-US" sz="1200" b="1" i="1">
              <a:solidFill>
                <a:srgbClr val="9900FF"/>
              </a:solidFill>
            </a:endParaRPr>
          </a:p>
          <a:p>
            <a:r>
              <a:rPr lang="en-US" sz="2200" b="1">
                <a:solidFill>
                  <a:srgbClr val="0070C0"/>
                </a:solidFill>
              </a:rPr>
              <a:t>     Two methods: </a:t>
            </a:r>
            <a:r>
              <a:rPr lang="en-US" sz="2200" b="1" i="1">
                <a:solidFill>
                  <a:srgbClr val="931B07"/>
                </a:solidFill>
              </a:rPr>
              <a:t>cost</a:t>
            </a:r>
            <a:r>
              <a:rPr lang="en-US" sz="2200"/>
              <a:t> depletion (CD) and </a:t>
            </a:r>
            <a:r>
              <a:rPr lang="en-US" sz="2200" b="1" i="1">
                <a:solidFill>
                  <a:srgbClr val="931B07"/>
                </a:solidFill>
              </a:rPr>
              <a:t>percentage</a:t>
            </a:r>
            <a:r>
              <a:rPr lang="en-US" sz="2200"/>
              <a:t> depletion (PD)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2590800"/>
            <a:ext cx="7848600" cy="1508125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/>
              <a:t>Cost depletion: </a:t>
            </a:r>
            <a:r>
              <a:rPr lang="en-US" sz="2000" b="1"/>
              <a:t>Based on level of activity to remove a natural resource</a:t>
            </a:r>
            <a:endParaRPr lang="en-US" b="1"/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rgbClr val="009900"/>
                </a:solidFill>
              </a:rPr>
              <a:t> Calculation: Multiply factor CD</a:t>
            </a:r>
            <a:r>
              <a:rPr lang="en-US" sz="2000" baseline="-25000">
                <a:solidFill>
                  <a:srgbClr val="009900"/>
                </a:solidFill>
              </a:rPr>
              <a:t>t</a:t>
            </a:r>
            <a:r>
              <a:rPr lang="en-US" sz="2000">
                <a:solidFill>
                  <a:srgbClr val="009900"/>
                </a:solidFill>
              </a:rPr>
              <a:t> by amount of resource removed</a:t>
            </a:r>
          </a:p>
          <a:p>
            <a:r>
              <a:rPr lang="en-US">
                <a:solidFill>
                  <a:schemeClr val="hlink"/>
                </a:solidFill>
              </a:rPr>
              <a:t>                                </a:t>
            </a:r>
            <a:r>
              <a:rPr lang="en-US" sz="2000">
                <a:solidFill>
                  <a:schemeClr val="hlink"/>
                </a:solidFill>
              </a:rPr>
              <a:t>Where: </a:t>
            </a:r>
            <a:r>
              <a:rPr lang="en-US" sz="2000" b="1">
                <a:solidFill>
                  <a:schemeClr val="hlink"/>
                </a:solidFill>
              </a:rPr>
              <a:t>CD</a:t>
            </a:r>
            <a:r>
              <a:rPr lang="en-US" sz="2000" b="1" baseline="-25000">
                <a:solidFill>
                  <a:schemeClr val="hlink"/>
                </a:solidFill>
              </a:rPr>
              <a:t>t</a:t>
            </a:r>
            <a:r>
              <a:rPr lang="en-US" sz="2000" b="1">
                <a:solidFill>
                  <a:schemeClr val="hlink"/>
                </a:solidFill>
              </a:rPr>
              <a:t> = first cost / resource capacity</a:t>
            </a:r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FF3300"/>
                </a:solidFill>
              </a:rPr>
              <a:t>Total depletion can not exceed first cost of the resource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8600" y="4419600"/>
            <a:ext cx="7848600" cy="1138238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/>
              <a:t>Percentage depletion: </a:t>
            </a:r>
            <a:r>
              <a:rPr lang="en-US" sz="2000" b="1"/>
              <a:t>Based on gross income (GI) from resource</a:t>
            </a:r>
            <a:endParaRPr lang="en-US" b="1"/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rgbClr val="009900"/>
                </a:solidFill>
              </a:rPr>
              <a:t> Calculation: Multiply GI by standardized rate (%) from table </a:t>
            </a:r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Annual depletion can not exceed 50% of company’s taxable income (TI)</a:t>
            </a:r>
          </a:p>
        </p:txBody>
      </p:sp>
      <p:sp>
        <p:nvSpPr>
          <p:cNvPr id="17416" name="4-Point Star 10"/>
          <p:cNvSpPr>
            <a:spLocks noChangeArrowheads="1"/>
          </p:cNvSpPr>
          <p:nvPr/>
        </p:nvSpPr>
        <p:spPr bwMode="auto">
          <a:xfrm>
            <a:off x="152400" y="19812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609600" y="1981200"/>
            <a:ext cx="7010400" cy="436563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18" name="4-Point Star 13"/>
          <p:cNvSpPr>
            <a:spLocks noChangeArrowheads="1"/>
          </p:cNvSpPr>
          <p:nvPr/>
        </p:nvSpPr>
        <p:spPr bwMode="auto">
          <a:xfrm>
            <a:off x="7696200" y="205740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52400" y="1066800"/>
            <a:ext cx="7571862" cy="1431311"/>
          </a:xfrm>
          <a:prstGeom prst="rect">
            <a:avLst/>
          </a:prstGeom>
          <a:solidFill>
            <a:srgbClr val="6699FF"/>
          </a:solidFill>
          <a:ln w="12700" cap="sq">
            <a:miter lim="800000"/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80000"/>
              </a:schemeClr>
            </a:glow>
            <a:innerShdw blurRad="63500" dist="139700" dir="13500000">
              <a:prstClr val="black">
                <a:alpha val="50000"/>
              </a:prstClr>
            </a:inn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Example: Cost and Percentage Depletion </a:t>
            </a:r>
            <a:endParaRPr lang="en-US" sz="3200" dirty="0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381000" y="1066800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C000"/>
                </a:solidFill>
              </a:rPr>
              <a:t>A mine purchased for $3.5 million has a total expected yield of one million ounces of silver. Determine the depletion charge in year 4 when 300,000 ounces are mined and sold for $30 per ounce using (a) cost depletion, and (b) percentage depletion. (c) Which is larger for year 4?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7543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Solution: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Let depletion amounts equal CDA</a:t>
            </a:r>
            <a:r>
              <a:rPr lang="en-US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and PDA</a:t>
            </a:r>
            <a:r>
              <a:rPr lang="en-US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8600" y="3200400"/>
            <a:ext cx="6672263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457200" indent="-457200" eaLnBrk="0" hangingPunct="0">
              <a:defRPr/>
            </a:pPr>
            <a:r>
              <a:rPr lang="en-US" b="1" dirty="0"/>
              <a:t>(a) </a:t>
            </a:r>
            <a:r>
              <a:rPr lang="en-US" dirty="0"/>
              <a:t>Factor, CD</a:t>
            </a:r>
            <a:r>
              <a:rPr lang="en-US" baseline="-25000" dirty="0"/>
              <a:t>4</a:t>
            </a:r>
            <a:r>
              <a:rPr lang="en-US" i="1" dirty="0">
                <a:solidFill>
                  <a:srgbClr val="3333CC"/>
                </a:solidFill>
              </a:rPr>
              <a:t> </a:t>
            </a:r>
            <a:r>
              <a:rPr lang="en-US" dirty="0"/>
              <a:t>= 3,500,000/ 1,000,000 = $3.50 per ounce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3333CC"/>
                </a:solidFill>
              </a:rPr>
              <a:t>    	   	</a:t>
            </a:r>
            <a:r>
              <a:rPr lang="en-US" b="1" dirty="0">
                <a:solidFill>
                  <a:srgbClr val="3333CC"/>
                </a:solidFill>
              </a:rPr>
              <a:t>CDA</a:t>
            </a:r>
            <a:r>
              <a:rPr lang="en-US" b="1" baseline="-25000" dirty="0">
                <a:solidFill>
                  <a:srgbClr val="3333CC"/>
                </a:solidFill>
              </a:rPr>
              <a:t>4</a:t>
            </a:r>
            <a:r>
              <a:rPr lang="en-US" b="1" i="1" dirty="0">
                <a:solidFill>
                  <a:srgbClr val="3333CC"/>
                </a:solidFill>
              </a:rPr>
              <a:t> </a:t>
            </a:r>
            <a:r>
              <a:rPr lang="en-US" dirty="0"/>
              <a:t>= 3.50(300,000) = </a:t>
            </a:r>
            <a:r>
              <a:rPr lang="en-US" b="1" dirty="0">
                <a:solidFill>
                  <a:srgbClr val="C00000"/>
                </a:solidFill>
              </a:rPr>
              <a:t>$1,050,000</a:t>
            </a:r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228600" y="41910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(b) </a:t>
            </a:r>
            <a:r>
              <a:rPr lang="en-US"/>
              <a:t>Percentage depletion rate for silver mines is 0.15 </a:t>
            </a:r>
          </a:p>
          <a:p>
            <a:pPr eaLnBrk="0" hangingPunct="0"/>
            <a:r>
              <a:rPr lang="en-US" b="1" i="1">
                <a:solidFill>
                  <a:srgbClr val="3333CC"/>
                </a:solidFill>
              </a:rPr>
              <a:t>          		  </a:t>
            </a:r>
            <a:r>
              <a:rPr lang="en-US" b="1">
                <a:solidFill>
                  <a:srgbClr val="3333CC"/>
                </a:solidFill>
              </a:rPr>
              <a:t>PDA</a:t>
            </a:r>
            <a:r>
              <a:rPr lang="en-US" b="1" baseline="-25000">
                <a:solidFill>
                  <a:srgbClr val="3333CC"/>
                </a:solidFill>
              </a:rPr>
              <a:t>4</a:t>
            </a:r>
            <a:r>
              <a:rPr lang="en-US" b="1">
                <a:solidFill>
                  <a:srgbClr val="3333CC"/>
                </a:solidFill>
              </a:rPr>
              <a:t> </a:t>
            </a:r>
            <a:r>
              <a:rPr lang="en-US"/>
              <a:t>= (0.15)(300,000)(30) = </a:t>
            </a:r>
            <a:r>
              <a:rPr lang="en-US" b="1">
                <a:solidFill>
                  <a:srgbClr val="C00000"/>
                </a:solidFill>
              </a:rPr>
              <a:t>$1,350,000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" y="5181600"/>
            <a:ext cx="647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b="1"/>
              <a:t>(c) </a:t>
            </a:r>
            <a:r>
              <a:rPr lang="en-US" sz="2000"/>
              <a:t>Claim </a:t>
            </a:r>
            <a:r>
              <a:rPr lang="en-US" sz="2000" b="1">
                <a:solidFill>
                  <a:srgbClr val="3333CC"/>
                </a:solidFill>
              </a:rPr>
              <a:t>percentage depletion </a:t>
            </a:r>
            <a:r>
              <a:rPr lang="en-US" sz="2000"/>
              <a:t>amount, provided it is ≤ 50% of TI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762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Summary of Important Points</a:t>
            </a:r>
            <a:endParaRPr lang="en-US" dirty="0"/>
          </a:p>
        </p:txBody>
      </p:sp>
      <p:sp>
        <p:nvSpPr>
          <p:cNvPr id="22" name="4-Point Star 21"/>
          <p:cNvSpPr/>
          <p:nvPr/>
        </p:nvSpPr>
        <p:spPr bwMode="auto">
          <a:xfrm>
            <a:off x="228600" y="21336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26" name="4-Point Star 25"/>
          <p:cNvSpPr/>
          <p:nvPr/>
        </p:nvSpPr>
        <p:spPr bwMode="auto">
          <a:xfrm>
            <a:off x="228600" y="48768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23" name="4-Point Star 22"/>
          <p:cNvSpPr/>
          <p:nvPr/>
        </p:nvSpPr>
        <p:spPr bwMode="auto">
          <a:xfrm>
            <a:off x="228600" y="42672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19464" name="TextBox 27"/>
          <p:cNvSpPr txBox="1">
            <a:spLocks noChangeArrowheads="1"/>
          </p:cNvSpPr>
          <p:nvPr/>
        </p:nvSpPr>
        <p:spPr bwMode="auto">
          <a:xfrm>
            <a:off x="838200" y="4800600"/>
            <a:ext cx="70389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i="1">
                <a:solidFill>
                  <a:srgbClr val="9900FF"/>
                </a:solidFill>
              </a:rPr>
              <a:t>Two methods </a:t>
            </a:r>
            <a:r>
              <a:rPr lang="en-US" i="1"/>
              <a:t>of depletion: </a:t>
            </a:r>
            <a:r>
              <a:rPr lang="en-US" b="1" i="1">
                <a:solidFill>
                  <a:srgbClr val="9900FF"/>
                </a:solidFill>
              </a:rPr>
              <a:t>cost</a:t>
            </a:r>
            <a:r>
              <a:rPr lang="en-US" b="1" i="1">
                <a:solidFill>
                  <a:srgbClr val="3333CC"/>
                </a:solidFill>
              </a:rPr>
              <a:t> </a:t>
            </a:r>
            <a:r>
              <a:rPr lang="en-US" i="1"/>
              <a:t>(amount resource removed </a:t>
            </a:r>
            <a:r>
              <a:rPr lang="en-US" sz="2800" i="1"/>
              <a:t>×</a:t>
            </a:r>
            <a:r>
              <a:rPr lang="en-US" sz="2800">
                <a:solidFill>
                  <a:schemeClr val="hlink"/>
                </a:solidFill>
              </a:rPr>
              <a:t> </a:t>
            </a:r>
            <a:r>
              <a:rPr lang="en-US"/>
              <a:t>CD</a:t>
            </a:r>
            <a:r>
              <a:rPr lang="en-US" baseline="-25000"/>
              <a:t>t</a:t>
            </a:r>
            <a:r>
              <a:rPr lang="en-US" baseline="-25000">
                <a:solidFill>
                  <a:schemeClr val="hlink"/>
                </a:solidFill>
              </a:rPr>
              <a:t>  </a:t>
            </a:r>
            <a:r>
              <a:rPr lang="en-US" i="1"/>
              <a:t>factor) and  </a:t>
            </a:r>
            <a:r>
              <a:rPr lang="en-US" b="1" i="1">
                <a:solidFill>
                  <a:srgbClr val="9900FF"/>
                </a:solidFill>
              </a:rPr>
              <a:t>percentage</a:t>
            </a:r>
            <a:r>
              <a:rPr lang="en-US" b="1" i="1">
                <a:solidFill>
                  <a:srgbClr val="3333CC"/>
                </a:solidFill>
              </a:rPr>
              <a:t> </a:t>
            </a:r>
            <a:r>
              <a:rPr lang="en-US" i="1"/>
              <a:t>(gross income </a:t>
            </a:r>
            <a:r>
              <a:rPr lang="en-US" sz="2800" i="1"/>
              <a:t>×</a:t>
            </a:r>
            <a:r>
              <a:rPr lang="en-US" i="1"/>
              <a:t> tabulated %)</a:t>
            </a:r>
          </a:p>
        </p:txBody>
      </p:sp>
      <p:sp>
        <p:nvSpPr>
          <p:cNvPr id="19465" name="TextBox 3"/>
          <p:cNvSpPr txBox="1">
            <a:spLocks noChangeArrowheads="1"/>
          </p:cNvSpPr>
          <p:nvPr/>
        </p:nvSpPr>
        <p:spPr bwMode="auto">
          <a:xfrm>
            <a:off x="838200" y="914400"/>
            <a:ext cx="491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Two types </a:t>
            </a:r>
            <a:r>
              <a:rPr lang="en-US"/>
              <a:t>for depreciation: </a:t>
            </a:r>
            <a:r>
              <a:rPr lang="en-US" b="1"/>
              <a:t>tax and book</a:t>
            </a:r>
          </a:p>
        </p:txBody>
      </p:sp>
      <p:sp>
        <p:nvSpPr>
          <p:cNvPr id="13" name="4-Point Star 12"/>
          <p:cNvSpPr/>
          <p:nvPr/>
        </p:nvSpPr>
        <p:spPr bwMode="auto">
          <a:xfrm>
            <a:off x="228600" y="27432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19467" name="TextBox 13"/>
          <p:cNvSpPr txBox="1">
            <a:spLocks noChangeArrowheads="1"/>
          </p:cNvSpPr>
          <p:nvPr/>
        </p:nvSpPr>
        <p:spPr bwMode="auto">
          <a:xfrm>
            <a:off x="914400" y="2133600"/>
            <a:ext cx="7180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In USA only, </a:t>
            </a:r>
            <a:r>
              <a:rPr lang="en-US" b="1">
                <a:solidFill>
                  <a:srgbClr val="009900"/>
                </a:solidFill>
              </a:rPr>
              <a:t>MACRS</a:t>
            </a:r>
            <a:r>
              <a:rPr lang="en-US"/>
              <a:t> method is </a:t>
            </a:r>
            <a:r>
              <a:rPr lang="en-US" b="1" i="1">
                <a:solidFill>
                  <a:srgbClr val="009900"/>
                </a:solidFill>
              </a:rPr>
              <a:t>required </a:t>
            </a:r>
            <a:r>
              <a:rPr lang="en-US"/>
              <a:t>for </a:t>
            </a:r>
            <a:r>
              <a:rPr lang="en-US" b="1" i="1">
                <a:solidFill>
                  <a:srgbClr val="009900"/>
                </a:solidFill>
              </a:rPr>
              <a:t>tax depreciation</a:t>
            </a:r>
          </a:p>
        </p:txBody>
      </p:sp>
      <p:sp>
        <p:nvSpPr>
          <p:cNvPr id="19468" name="TextBox 14"/>
          <p:cNvSpPr txBox="1">
            <a:spLocks noChangeArrowheads="1"/>
          </p:cNvSpPr>
          <p:nvPr/>
        </p:nvSpPr>
        <p:spPr bwMode="auto">
          <a:xfrm>
            <a:off x="914400" y="2743200"/>
            <a:ext cx="706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Determine MACRS recovery period using either </a:t>
            </a:r>
            <a:r>
              <a:rPr lang="en-US" b="1">
                <a:solidFill>
                  <a:srgbClr val="3333CC"/>
                </a:solidFill>
              </a:rPr>
              <a:t>GDS </a:t>
            </a:r>
            <a:r>
              <a:rPr lang="en-US"/>
              <a:t>or</a:t>
            </a:r>
            <a:r>
              <a:rPr lang="en-US" b="1">
                <a:solidFill>
                  <a:srgbClr val="3333CC"/>
                </a:solidFill>
              </a:rPr>
              <a:t> ADS</a:t>
            </a:r>
          </a:p>
        </p:txBody>
      </p:sp>
      <p:sp>
        <p:nvSpPr>
          <p:cNvPr id="16" name="4-Point Star 15"/>
          <p:cNvSpPr/>
          <p:nvPr/>
        </p:nvSpPr>
        <p:spPr bwMode="auto">
          <a:xfrm>
            <a:off x="228600" y="33528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19470" name="TextBox 4"/>
          <p:cNvSpPr txBox="1">
            <a:spLocks noChangeArrowheads="1"/>
          </p:cNvSpPr>
          <p:nvPr/>
        </p:nvSpPr>
        <p:spPr bwMode="auto">
          <a:xfrm>
            <a:off x="838200" y="4267200"/>
            <a:ext cx="7300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931B07"/>
                </a:solidFill>
              </a:rPr>
              <a:t>Depletion</a:t>
            </a:r>
            <a:r>
              <a:rPr lang="en-US"/>
              <a:t> (instead of depreciation) used for </a:t>
            </a:r>
            <a:r>
              <a:rPr lang="en-US" b="1" i="1">
                <a:solidFill>
                  <a:srgbClr val="931B07"/>
                </a:solidFill>
              </a:rPr>
              <a:t>natural resources</a:t>
            </a:r>
          </a:p>
        </p:txBody>
      </p:sp>
      <p:sp>
        <p:nvSpPr>
          <p:cNvPr id="19471" name="TextBox 17"/>
          <p:cNvSpPr txBox="1">
            <a:spLocks noChangeArrowheads="1"/>
          </p:cNvSpPr>
          <p:nvPr/>
        </p:nvSpPr>
        <p:spPr bwMode="auto">
          <a:xfrm>
            <a:off x="914400" y="1524000"/>
            <a:ext cx="686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Classical methods are </a:t>
            </a:r>
            <a:r>
              <a:rPr lang="en-US" b="1">
                <a:solidFill>
                  <a:srgbClr val="9900FF"/>
                </a:solidFill>
              </a:rPr>
              <a:t>straight line </a:t>
            </a:r>
            <a:r>
              <a:rPr lang="en-US"/>
              <a:t>and </a:t>
            </a:r>
            <a:r>
              <a:rPr lang="en-US" b="1">
                <a:solidFill>
                  <a:srgbClr val="9900FF"/>
                </a:solidFill>
              </a:rPr>
              <a:t>declining balance</a:t>
            </a:r>
          </a:p>
        </p:txBody>
      </p:sp>
      <p:sp>
        <p:nvSpPr>
          <p:cNvPr id="19472" name="TextBox 18"/>
          <p:cNvSpPr txBox="1">
            <a:spLocks noChangeArrowheads="1"/>
          </p:cNvSpPr>
          <p:nvPr/>
        </p:nvSpPr>
        <p:spPr bwMode="auto">
          <a:xfrm>
            <a:off x="914400" y="3352800"/>
            <a:ext cx="6688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Switching between methods is allowed; MACRS switches </a:t>
            </a:r>
          </a:p>
          <a:p>
            <a:r>
              <a:rPr lang="en-US"/>
              <a:t>      automatically from DDB to SL to maximize write-off</a:t>
            </a:r>
          </a:p>
        </p:txBody>
      </p:sp>
      <p:sp>
        <p:nvSpPr>
          <p:cNvPr id="20" name="4-Point Star 19"/>
          <p:cNvSpPr/>
          <p:nvPr/>
        </p:nvSpPr>
        <p:spPr bwMode="auto">
          <a:xfrm>
            <a:off x="228600" y="15240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  <p:sp>
        <p:nvSpPr>
          <p:cNvPr id="24" name="4-Point Star 23"/>
          <p:cNvSpPr/>
          <p:nvPr/>
        </p:nvSpPr>
        <p:spPr bwMode="auto">
          <a:xfrm>
            <a:off x="228600" y="914400"/>
            <a:ext cx="477838" cy="457200"/>
          </a:xfrm>
          <a:prstGeom prst="star4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90500" y="4419600"/>
            <a:ext cx="7694613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58134" y="2844766"/>
            <a:ext cx="7728251" cy="1219200"/>
          </a:xfrm>
          <a:prstGeom prst="round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90500">
              <a:schemeClr val="accent4">
                <a:satMod val="175000"/>
                <a:alpha val="6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en-US" sz="16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234238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Depreciation Terminology</a:t>
            </a:r>
            <a:endParaRPr lang="en-US" sz="4000" dirty="0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24338" y="1386838"/>
            <a:ext cx="7765647" cy="1280161"/>
          </a:xfrm>
          <a:prstGeom prst="rect">
            <a:avLst/>
          </a:prstGeom>
          <a:solidFill>
            <a:srgbClr val="CCECFF"/>
          </a:solidFill>
          <a:ln w="12700" cap="sq">
            <a:miter lim="800000"/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80000"/>
              </a:schemeClr>
            </a:glow>
            <a:innerShdw blurRad="63500" dist="139700" dir="13500000">
              <a:prstClr val="black">
                <a:alpha val="50000"/>
              </a:prstClr>
            </a:inn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410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777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 b="1">
                <a:solidFill>
                  <a:schemeClr val="folHlink"/>
                </a:solidFill>
              </a:rPr>
              <a:t> </a:t>
            </a:r>
            <a:r>
              <a:rPr lang="en-US" sz="2200" b="1">
                <a:solidFill>
                  <a:srgbClr val="3333CC"/>
                </a:solidFill>
              </a:rPr>
              <a:t>Definition:</a:t>
            </a:r>
            <a:r>
              <a:rPr lang="en-US" sz="2200">
                <a:solidFill>
                  <a:srgbClr val="3333CC"/>
                </a:solidFill>
              </a:rPr>
              <a:t> </a:t>
            </a:r>
            <a:r>
              <a:rPr lang="en-US" sz="2200" b="1" i="1"/>
              <a:t>Book (noncash) method</a:t>
            </a:r>
            <a:r>
              <a:rPr lang="en-US" sz="2200" b="1">
                <a:solidFill>
                  <a:schemeClr val="folHlink"/>
                </a:solidFill>
              </a:rPr>
              <a:t> </a:t>
            </a:r>
            <a:r>
              <a:rPr lang="en-US" sz="2200">
                <a:solidFill>
                  <a:srgbClr val="3333CC"/>
                </a:solidFill>
              </a:rPr>
              <a:t>to represent </a:t>
            </a:r>
            <a:r>
              <a:rPr lang="en-US" sz="2200" b="1"/>
              <a:t>decrease in value </a:t>
            </a:r>
            <a:r>
              <a:rPr lang="en-US" sz="2200">
                <a:solidFill>
                  <a:srgbClr val="3333CC"/>
                </a:solidFill>
              </a:rPr>
              <a:t>of</a:t>
            </a:r>
          </a:p>
          <a:p>
            <a:r>
              <a:rPr lang="en-US" sz="2200">
                <a:solidFill>
                  <a:srgbClr val="3333CC"/>
                </a:solidFill>
              </a:rPr>
              <a:t> 	     a tangible asset over time</a:t>
            </a:r>
          </a:p>
        </p:txBody>
      </p:sp>
      <p:sp>
        <p:nvSpPr>
          <p:cNvPr id="4109" name="TextBox 12"/>
          <p:cNvSpPr txBox="1">
            <a:spLocks noChangeArrowheads="1"/>
          </p:cNvSpPr>
          <p:nvPr/>
        </p:nvSpPr>
        <p:spPr bwMode="auto">
          <a:xfrm>
            <a:off x="1143000" y="2057400"/>
            <a:ext cx="625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solidFill>
                  <a:srgbClr val="FF5050"/>
                </a:solidFill>
              </a:rPr>
              <a:t>Two types: </a:t>
            </a:r>
            <a:r>
              <a:rPr lang="en-US" b="1">
                <a:solidFill>
                  <a:srgbClr val="931B07"/>
                </a:solidFill>
              </a:rPr>
              <a:t>book depreciation and tax depreciation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038" y="2921000"/>
            <a:ext cx="75850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i="1" dirty="0">
                <a:solidFill>
                  <a:srgbClr val="CC9900"/>
                </a:solidFill>
              </a:rPr>
              <a:t>Book depreciation</a:t>
            </a:r>
            <a:r>
              <a:rPr lang="en-US" sz="2200" dirty="0">
                <a:solidFill>
                  <a:srgbClr val="CC9900"/>
                </a:solidFill>
              </a:rPr>
              <a:t>: </a:t>
            </a:r>
            <a:r>
              <a:rPr lang="en-US" sz="2200" dirty="0">
                <a:solidFill>
                  <a:schemeClr val="bg1">
                    <a:lumMod val="90000"/>
                  </a:schemeClr>
                </a:solidFill>
              </a:rPr>
              <a:t>used for </a:t>
            </a:r>
            <a:r>
              <a:rPr lang="en-US" sz="2200" i="1" dirty="0">
                <a:solidFill>
                  <a:srgbClr val="FF0000"/>
                </a:solidFill>
              </a:rPr>
              <a:t>internal accounting </a:t>
            </a:r>
            <a:r>
              <a:rPr lang="en-US" sz="2200" dirty="0">
                <a:solidFill>
                  <a:schemeClr val="bg1">
                    <a:lumMod val="90000"/>
                  </a:schemeClr>
                </a:solidFill>
              </a:rPr>
              <a:t>to track value of assets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113" y="3516313"/>
            <a:ext cx="6964362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i="1" dirty="0">
                <a:solidFill>
                  <a:srgbClr val="CC9900"/>
                </a:solidFill>
              </a:rPr>
              <a:t>Tax depreciation</a:t>
            </a:r>
            <a:r>
              <a:rPr lang="en-US" sz="2200" b="1" dirty="0">
                <a:solidFill>
                  <a:srgbClr val="CC9900"/>
                </a:solidFill>
              </a:rPr>
              <a:t>: </a:t>
            </a:r>
            <a:r>
              <a:rPr lang="en-US" sz="2200" dirty="0">
                <a:solidFill>
                  <a:schemeClr val="bg1">
                    <a:lumMod val="90000"/>
                  </a:schemeClr>
                </a:solidFill>
              </a:rPr>
              <a:t>used to determine </a:t>
            </a:r>
            <a:r>
              <a:rPr lang="en-US" sz="2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taxes due </a:t>
            </a:r>
            <a:r>
              <a:rPr lang="en-US" sz="2200" dirty="0">
                <a:solidFill>
                  <a:schemeClr val="bg1">
                    <a:lumMod val="90000"/>
                  </a:schemeClr>
                </a:solidFill>
              </a:rPr>
              <a:t>based on tax laws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400" y="4495800"/>
            <a:ext cx="75628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In USA only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3333CC"/>
                </a:solidFill>
              </a:rPr>
              <a:t>tax depreciation </a:t>
            </a:r>
            <a:r>
              <a:rPr lang="en-US" i="1" dirty="0">
                <a:solidFill>
                  <a:schemeClr val="bg1">
                    <a:lumMod val="90000"/>
                  </a:schemeClr>
                </a:solidFill>
              </a:rPr>
              <a:t>must be calculated </a:t>
            </a:r>
            <a:r>
              <a:rPr lang="en-US" b="1" i="1" dirty="0"/>
              <a:t>using MACRS</a:t>
            </a:r>
            <a:r>
              <a:rPr lang="en-US" dirty="0"/>
              <a:t>;</a:t>
            </a:r>
          </a:p>
          <a:p>
            <a:pPr algn="ctr" eaLnBrk="0" hangingPunct="0">
              <a:defRPr/>
            </a:pPr>
            <a:r>
              <a:rPr lang="en-US" b="1" dirty="0">
                <a:solidFill>
                  <a:srgbClr val="3333CC"/>
                </a:solidFill>
              </a:rPr>
              <a:t>book depreciation </a:t>
            </a:r>
            <a:r>
              <a:rPr lang="en-US" i="1" dirty="0">
                <a:solidFill>
                  <a:schemeClr val="bg1">
                    <a:lumMod val="90000"/>
                  </a:schemeClr>
                </a:solidFill>
              </a:rPr>
              <a:t>can be calculated </a:t>
            </a:r>
            <a:r>
              <a:rPr lang="en-US" b="1" i="1" dirty="0"/>
              <a:t>using any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Common Depreciation Terms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17488" y="1295400"/>
            <a:ext cx="7956550" cy="4386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dirty="0"/>
              <a:t>First cost </a:t>
            </a:r>
            <a:r>
              <a:rPr lang="en-US" sz="2200" b="1" i="1" dirty="0"/>
              <a:t>P</a:t>
            </a:r>
            <a:r>
              <a:rPr lang="en-US" sz="2200" b="1" dirty="0"/>
              <a:t> or unadjusted basis </a:t>
            </a:r>
            <a:r>
              <a:rPr lang="en-US" sz="2200" b="1" i="1" dirty="0"/>
              <a:t>B</a:t>
            </a:r>
            <a:r>
              <a:rPr lang="en-US" sz="2200" b="1" dirty="0"/>
              <a:t>: </a:t>
            </a:r>
            <a:r>
              <a:rPr lang="en-US" sz="2200" dirty="0">
                <a:solidFill>
                  <a:srgbClr val="7030A0"/>
                </a:solidFill>
              </a:rPr>
              <a:t>Total installed cost of asset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Book value </a:t>
            </a:r>
            <a:r>
              <a:rPr lang="en-US" sz="2200" b="1" i="1" dirty="0"/>
              <a:t>BV</a:t>
            </a:r>
            <a:r>
              <a:rPr lang="en-US" sz="2200" b="1" i="1" baseline="-25000" dirty="0"/>
              <a:t>t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9900"/>
                </a:solidFill>
              </a:rPr>
              <a:t>Remaining undepreciated capital investment in year t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Recovery period </a:t>
            </a:r>
            <a:r>
              <a:rPr lang="en-US" sz="2200" b="1" i="1" dirty="0"/>
              <a:t>n</a:t>
            </a:r>
            <a:r>
              <a:rPr lang="en-US" sz="2200" b="1" dirty="0"/>
              <a:t>: </a:t>
            </a:r>
            <a:r>
              <a:rPr lang="en-US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Depreciable life of asset in years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Market value </a:t>
            </a:r>
            <a:r>
              <a:rPr lang="en-US" sz="2200" b="1" i="1" dirty="0"/>
              <a:t>MV</a:t>
            </a:r>
            <a:r>
              <a:rPr lang="en-US" sz="2200" b="1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Amount realizable if asset were sold on open market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Salvage value </a:t>
            </a:r>
            <a:r>
              <a:rPr lang="en-US" sz="2200" b="1" i="1" dirty="0"/>
              <a:t>S</a:t>
            </a:r>
            <a:r>
              <a:rPr lang="en-US" sz="2200" b="1" dirty="0"/>
              <a:t>: </a:t>
            </a:r>
            <a:r>
              <a:rPr lang="en-US" sz="2200" dirty="0">
                <a:solidFill>
                  <a:srgbClr val="00B0F0"/>
                </a:solidFill>
              </a:rPr>
              <a:t>Estimated trade-in or MV at end of asset’s useful life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Depreciation rate </a:t>
            </a:r>
            <a:r>
              <a:rPr lang="en-US" sz="2200" b="1" i="1" dirty="0"/>
              <a:t>d</a:t>
            </a:r>
            <a:r>
              <a:rPr lang="en-US" sz="2200" b="1" i="1" baseline="-25000" dirty="0"/>
              <a:t>t</a:t>
            </a:r>
            <a:r>
              <a:rPr lang="en-US" sz="2200" b="1" dirty="0"/>
              <a:t>: </a:t>
            </a:r>
            <a:r>
              <a:rPr lang="en-US" sz="2200" dirty="0">
                <a:solidFill>
                  <a:srgbClr val="9900FF"/>
                </a:solidFill>
              </a:rPr>
              <a:t>Fraction of first cost or basis removed each year t</a:t>
            </a:r>
          </a:p>
          <a:p>
            <a:pPr eaLnBrk="0" hangingPunct="0">
              <a:defRPr/>
            </a:pPr>
            <a:endParaRPr lang="en-US" sz="900" dirty="0">
              <a:solidFill>
                <a:srgbClr val="9900FF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Personal property: </a:t>
            </a:r>
            <a:r>
              <a:rPr lang="en-US" sz="2200" dirty="0">
                <a:solidFill>
                  <a:schemeClr val="bg1">
                    <a:lumMod val="25000"/>
                  </a:schemeClr>
                </a:solidFill>
              </a:rPr>
              <a:t>Possessions of company used to conduct business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Real property: </a:t>
            </a:r>
            <a:r>
              <a:rPr lang="en-US" sz="2200" dirty="0">
                <a:solidFill>
                  <a:srgbClr val="FF0000"/>
                </a:solidFill>
              </a:rPr>
              <a:t>Real estate and all improvements </a:t>
            </a:r>
            <a:r>
              <a:rPr lang="en-US" sz="2200" b="1" dirty="0"/>
              <a:t>(land is not depreciable)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en-US" sz="2200" b="1" dirty="0"/>
              <a:t>Half-year convention: </a:t>
            </a:r>
            <a:r>
              <a:rPr lang="en-US" sz="2200" dirty="0">
                <a:solidFill>
                  <a:srgbClr val="CC9900"/>
                </a:solidFill>
              </a:rPr>
              <a:t>Assumes assets are placed in service in midyear </a:t>
            </a:r>
          </a:p>
        </p:txBody>
      </p:sp>
      <p:cxnSp>
        <p:nvCxnSpPr>
          <p:cNvPr id="5126" name="Straight Connector 8"/>
          <p:cNvCxnSpPr>
            <a:cxnSpLocks noChangeShapeType="1"/>
          </p:cNvCxnSpPr>
          <p:nvPr/>
        </p:nvCxnSpPr>
        <p:spPr bwMode="auto">
          <a:xfrm>
            <a:off x="304800" y="4191000"/>
            <a:ext cx="7772400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Straight Line Depreciation</a:t>
            </a:r>
            <a:endParaRPr lang="en-US" sz="4000" dirty="0"/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1676400" y="1222375"/>
            <a:ext cx="496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Book value decreases </a:t>
            </a:r>
            <a:r>
              <a:rPr lang="en-US" b="1" i="1">
                <a:solidFill>
                  <a:srgbClr val="931B07"/>
                </a:solidFill>
              </a:rPr>
              <a:t>linearly with time</a:t>
            </a:r>
          </a:p>
        </p:txBody>
      </p:sp>
      <p:sp>
        <p:nvSpPr>
          <p:cNvPr id="6150" name="Right Arrow 2"/>
          <p:cNvSpPr>
            <a:spLocks noChangeArrowheads="1"/>
          </p:cNvSpPr>
          <p:nvPr/>
        </p:nvSpPr>
        <p:spPr bwMode="auto">
          <a:xfrm>
            <a:off x="1219200" y="1389063"/>
            <a:ext cx="381000" cy="155575"/>
          </a:xfrm>
          <a:prstGeom prst="rightArrow">
            <a:avLst>
              <a:gd name="adj1" fmla="val 50000"/>
              <a:gd name="adj2" fmla="val 497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51" name="TextBox 3"/>
          <p:cNvSpPr txBox="1">
            <a:spLocks noChangeArrowheads="1"/>
          </p:cNvSpPr>
          <p:nvPr/>
        </p:nvSpPr>
        <p:spPr bwMode="auto">
          <a:xfrm>
            <a:off x="1154113" y="2273300"/>
            <a:ext cx="887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D</a:t>
            </a:r>
            <a:r>
              <a:rPr lang="en-US" sz="3200" b="1" baseline="-25000"/>
              <a:t>t</a:t>
            </a:r>
            <a:r>
              <a:rPr lang="en-US" sz="3200" b="1"/>
              <a:t> = </a:t>
            </a:r>
          </a:p>
        </p:txBody>
      </p:sp>
      <p:sp>
        <p:nvSpPr>
          <p:cNvPr id="6152" name="TextBox 5"/>
          <p:cNvSpPr txBox="1">
            <a:spLocks noChangeArrowheads="1"/>
          </p:cNvSpPr>
          <p:nvPr/>
        </p:nvSpPr>
        <p:spPr bwMode="auto">
          <a:xfrm>
            <a:off x="1833563" y="2076450"/>
            <a:ext cx="950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B - S</a:t>
            </a:r>
          </a:p>
        </p:txBody>
      </p:sp>
      <p:cxnSp>
        <p:nvCxnSpPr>
          <p:cNvPr id="6153" name="Straight Connector 7"/>
          <p:cNvCxnSpPr>
            <a:cxnSpLocks noChangeShapeType="1"/>
          </p:cNvCxnSpPr>
          <p:nvPr/>
        </p:nvCxnSpPr>
        <p:spPr bwMode="auto">
          <a:xfrm>
            <a:off x="1933575" y="2578100"/>
            <a:ext cx="762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TextBox 8"/>
          <p:cNvSpPr txBox="1">
            <a:spLocks noChangeArrowheads="1"/>
          </p:cNvSpPr>
          <p:nvPr/>
        </p:nvSpPr>
        <p:spPr bwMode="auto">
          <a:xfrm>
            <a:off x="2112963" y="24130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n</a:t>
            </a:r>
          </a:p>
        </p:txBody>
      </p:sp>
      <p:sp>
        <p:nvSpPr>
          <p:cNvPr id="6155" name="TextBox 10"/>
          <p:cNvSpPr txBox="1">
            <a:spLocks noChangeArrowheads="1"/>
          </p:cNvSpPr>
          <p:nvPr/>
        </p:nvSpPr>
        <p:spPr bwMode="auto">
          <a:xfrm>
            <a:off x="3270250" y="2273300"/>
            <a:ext cx="40481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>
                <a:solidFill>
                  <a:srgbClr val="3333CC"/>
                </a:solidFill>
              </a:rPr>
              <a:t>Where:</a:t>
            </a:r>
            <a:r>
              <a:rPr lang="en-US" sz="2000"/>
              <a:t> </a:t>
            </a:r>
            <a:r>
              <a:rPr lang="en-US" sz="2000" b="1"/>
              <a:t>D</a:t>
            </a:r>
            <a:r>
              <a:rPr lang="en-US" sz="2000" b="1" baseline="-25000"/>
              <a:t>t</a:t>
            </a:r>
            <a:r>
              <a:rPr lang="en-US" sz="2000" b="1"/>
              <a:t> </a:t>
            </a:r>
            <a:r>
              <a:rPr lang="en-US" sz="2000"/>
              <a:t>= annual depreciation charge</a:t>
            </a:r>
          </a:p>
          <a:p>
            <a:r>
              <a:rPr lang="en-US" sz="2000"/>
              <a:t>               </a:t>
            </a:r>
            <a:r>
              <a:rPr lang="en-US" sz="2000" b="1"/>
              <a:t>t</a:t>
            </a:r>
            <a:r>
              <a:rPr lang="en-US" sz="2000"/>
              <a:t> = year</a:t>
            </a:r>
          </a:p>
          <a:p>
            <a:r>
              <a:rPr lang="en-US" sz="2000"/>
              <a:t>              </a:t>
            </a:r>
            <a:r>
              <a:rPr lang="en-US" sz="2000" b="1"/>
              <a:t>B</a:t>
            </a:r>
            <a:r>
              <a:rPr lang="en-US" sz="2000"/>
              <a:t> = first cost or unadjusted basis</a:t>
            </a:r>
          </a:p>
          <a:p>
            <a:r>
              <a:rPr lang="en-US" sz="2000"/>
              <a:t>              </a:t>
            </a:r>
            <a:r>
              <a:rPr lang="en-US" sz="2000" b="1"/>
              <a:t>S</a:t>
            </a:r>
            <a:r>
              <a:rPr lang="en-US" sz="2000"/>
              <a:t> = salvage value</a:t>
            </a:r>
          </a:p>
          <a:p>
            <a:r>
              <a:rPr lang="en-US" sz="2000"/>
              <a:t>              </a:t>
            </a:r>
            <a:r>
              <a:rPr lang="en-US" sz="2000" b="1"/>
              <a:t>n</a:t>
            </a:r>
            <a:r>
              <a:rPr lang="en-US" sz="2000"/>
              <a:t> = recovery period </a:t>
            </a:r>
          </a:p>
        </p:txBody>
      </p:sp>
      <p:sp>
        <p:nvSpPr>
          <p:cNvPr id="6156" name="TextBox 15"/>
          <p:cNvSpPr txBox="1">
            <a:spLocks noChangeArrowheads="1"/>
          </p:cNvSpPr>
          <p:nvPr/>
        </p:nvSpPr>
        <p:spPr bwMode="auto">
          <a:xfrm>
            <a:off x="998538" y="4194175"/>
            <a:ext cx="2084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b="1"/>
              <a:t>BV</a:t>
            </a:r>
            <a:r>
              <a:rPr lang="en-US" sz="3200" b="1" baseline="-25000"/>
              <a:t>t</a:t>
            </a:r>
            <a:r>
              <a:rPr lang="en-US" sz="3200" b="1"/>
              <a:t> = B - tD</a:t>
            </a:r>
            <a:r>
              <a:rPr lang="en-US" sz="3200" b="1" baseline="-25000"/>
              <a:t>t</a:t>
            </a:r>
            <a:endParaRPr lang="en-US" sz="3200" b="1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3276600" y="4267200"/>
            <a:ext cx="365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3333CC"/>
                </a:solidFill>
              </a:rPr>
              <a:t>Where:</a:t>
            </a:r>
            <a:r>
              <a:rPr lang="en-US" sz="2000"/>
              <a:t> </a:t>
            </a:r>
            <a:r>
              <a:rPr lang="en-US" sz="2000" b="1"/>
              <a:t>BV</a:t>
            </a:r>
            <a:r>
              <a:rPr lang="en-US" sz="2000" b="1" baseline="-25000"/>
              <a:t>t</a:t>
            </a:r>
            <a:r>
              <a:rPr lang="en-US" sz="2000"/>
              <a:t> = book value after t years</a:t>
            </a:r>
          </a:p>
        </p:txBody>
      </p:sp>
      <p:sp>
        <p:nvSpPr>
          <p:cNvPr id="6158" name="TextBox 14"/>
          <p:cNvSpPr txBox="1">
            <a:spLocks noChangeArrowheads="1"/>
          </p:cNvSpPr>
          <p:nvPr/>
        </p:nvSpPr>
        <p:spPr bwMode="auto">
          <a:xfrm>
            <a:off x="762000" y="5105400"/>
            <a:ext cx="670560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/>
              <a:t>SL depreciation rate is </a:t>
            </a:r>
            <a:r>
              <a:rPr lang="en-US" b="1">
                <a:solidFill>
                  <a:srgbClr val="931B07"/>
                </a:solidFill>
              </a:rPr>
              <a:t>constant</a:t>
            </a:r>
            <a:r>
              <a:rPr lang="en-US"/>
              <a:t> for each year: d = d</a:t>
            </a:r>
            <a:r>
              <a:rPr lang="en-US" baseline="-25000"/>
              <a:t>t</a:t>
            </a:r>
            <a:r>
              <a:rPr lang="en-US"/>
              <a:t> = 1/n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927100" y="4763"/>
            <a:ext cx="650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000" dirty="0" smtClean="0"/>
              <a:t>Example: SL Depreciation</a:t>
            </a:r>
            <a:endParaRPr lang="en-US" sz="40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66725" y="1354138"/>
            <a:ext cx="7096125" cy="1447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77863" y="3048000"/>
            <a:ext cx="3929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</a:t>
            </a:r>
            <a:r>
              <a:rPr lang="en-US" sz="1800"/>
              <a:t>     </a:t>
            </a:r>
            <a:r>
              <a:rPr lang="en-US" sz="2000" b="1"/>
              <a:t>(a ) D</a:t>
            </a:r>
            <a:r>
              <a:rPr lang="en-US" sz="2000" b="1" baseline="-25000"/>
              <a:t>3</a:t>
            </a:r>
            <a:r>
              <a:rPr lang="en-US" sz="2000" b="1"/>
              <a:t> = (B – S)/n</a:t>
            </a:r>
          </a:p>
          <a:p>
            <a:r>
              <a:rPr lang="en-US" sz="2000" b="1">
                <a:solidFill>
                  <a:srgbClr val="7030A0"/>
                </a:solidFill>
              </a:rPr>
              <a:t>                                = (20,000 – 5,000)/5</a:t>
            </a:r>
          </a:p>
          <a:p>
            <a:r>
              <a:rPr lang="en-US" sz="2000" b="1">
                <a:solidFill>
                  <a:srgbClr val="7030A0"/>
                </a:solidFill>
              </a:rPr>
              <a:t>                                = </a:t>
            </a:r>
            <a:r>
              <a:rPr lang="en-US" sz="2000" b="1">
                <a:solidFill>
                  <a:srgbClr val="00B050"/>
                </a:solidFill>
              </a:rPr>
              <a:t>$3,000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2832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(b) </a:t>
            </a:r>
            <a:r>
              <a:rPr lang="en-US" sz="2000" b="1">
                <a:solidFill>
                  <a:srgbClr val="7030A0"/>
                </a:solidFill>
              </a:rPr>
              <a:t> </a:t>
            </a:r>
            <a:r>
              <a:rPr lang="en-US" sz="2000" b="1"/>
              <a:t>BV</a:t>
            </a:r>
            <a:r>
              <a:rPr lang="en-US" sz="2000" b="1" baseline="-25000"/>
              <a:t>3</a:t>
            </a:r>
            <a:r>
              <a:rPr lang="en-US" sz="2000" b="1"/>
              <a:t> = B – tD</a:t>
            </a:r>
            <a:r>
              <a:rPr lang="en-US" sz="2000" b="1" baseline="-25000"/>
              <a:t>t</a:t>
            </a:r>
          </a:p>
          <a:p>
            <a:r>
              <a:rPr lang="en-US" sz="2000" b="1" baseline="-25000">
                <a:solidFill>
                  <a:srgbClr val="7030A0"/>
                </a:solidFill>
              </a:rPr>
              <a:t>                     </a:t>
            </a:r>
            <a:r>
              <a:rPr lang="en-US" sz="2000" b="1">
                <a:solidFill>
                  <a:srgbClr val="7030A0"/>
                </a:solidFill>
              </a:rPr>
              <a:t>= 20,000 – 3(3,000)</a:t>
            </a:r>
          </a:p>
          <a:p>
            <a:r>
              <a:rPr lang="en-US" sz="2000" b="1">
                <a:solidFill>
                  <a:srgbClr val="7030A0"/>
                </a:solidFill>
              </a:rPr>
              <a:t>              = </a:t>
            </a:r>
            <a:r>
              <a:rPr lang="en-US" sz="2000" b="1">
                <a:solidFill>
                  <a:srgbClr val="00B050"/>
                </a:solidFill>
              </a:rPr>
              <a:t>$11,000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7010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An argon gas processor has  a first cost of $20,000 with a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 $5,000 salvage value after 5 years. Find (a) D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and  (b) BV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 for year three. (c) Plot book value vs. time.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562600" y="3276600"/>
            <a:ext cx="2133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(c) Plot BV vs. time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</p:txBody>
      </p:sp>
      <p:cxnSp>
        <p:nvCxnSpPr>
          <p:cNvPr id="7178" name="Straight Connector 10"/>
          <p:cNvCxnSpPr>
            <a:cxnSpLocks noChangeShapeType="1"/>
          </p:cNvCxnSpPr>
          <p:nvPr/>
        </p:nvCxnSpPr>
        <p:spPr bwMode="auto">
          <a:xfrm rot="5400000">
            <a:off x="5219700" y="4610100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Straight Connector 13"/>
          <p:cNvCxnSpPr>
            <a:cxnSpLocks noChangeShapeType="1"/>
          </p:cNvCxnSpPr>
          <p:nvPr/>
        </p:nvCxnSpPr>
        <p:spPr bwMode="auto">
          <a:xfrm>
            <a:off x="5943600" y="5334000"/>
            <a:ext cx="167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Connector 16"/>
          <p:cNvCxnSpPr>
            <a:cxnSpLocks noChangeShapeType="1"/>
          </p:cNvCxnSpPr>
          <p:nvPr/>
        </p:nvCxnSpPr>
        <p:spPr bwMode="auto">
          <a:xfrm>
            <a:off x="5867400" y="4038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Connector 24"/>
          <p:cNvCxnSpPr>
            <a:cxnSpLocks noChangeShapeType="1"/>
          </p:cNvCxnSpPr>
          <p:nvPr/>
        </p:nvCxnSpPr>
        <p:spPr bwMode="auto">
          <a:xfrm rot="5400000">
            <a:off x="7162800" y="5334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Connector 26"/>
          <p:cNvCxnSpPr>
            <a:cxnSpLocks noChangeShapeType="1"/>
          </p:cNvCxnSpPr>
          <p:nvPr/>
        </p:nvCxnSpPr>
        <p:spPr bwMode="auto">
          <a:xfrm rot="5400000">
            <a:off x="6629400" y="5334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Straight Connector 27"/>
          <p:cNvCxnSpPr>
            <a:cxnSpLocks noChangeShapeType="1"/>
          </p:cNvCxnSpPr>
          <p:nvPr/>
        </p:nvCxnSpPr>
        <p:spPr bwMode="auto">
          <a:xfrm>
            <a:off x="5867400" y="4648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Straight Connector 29"/>
          <p:cNvCxnSpPr>
            <a:cxnSpLocks noChangeShapeType="1"/>
          </p:cNvCxnSpPr>
          <p:nvPr/>
        </p:nvCxnSpPr>
        <p:spPr bwMode="auto">
          <a:xfrm>
            <a:off x="5943600" y="4038600"/>
            <a:ext cx="1295400" cy="990600"/>
          </a:xfrm>
          <a:prstGeom prst="line">
            <a:avLst/>
          </a:prstGeom>
          <a:noFill/>
          <a:ln w="5715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TextBox 33"/>
          <p:cNvSpPr txBox="1">
            <a:spLocks noChangeArrowheads="1"/>
          </p:cNvSpPr>
          <p:nvPr/>
        </p:nvSpPr>
        <p:spPr bwMode="auto">
          <a:xfrm>
            <a:off x="5257800" y="3886200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20,000</a:t>
            </a:r>
          </a:p>
        </p:txBody>
      </p:sp>
      <p:sp>
        <p:nvSpPr>
          <p:cNvPr id="7186" name="TextBox 34"/>
          <p:cNvSpPr txBox="1">
            <a:spLocks noChangeArrowheads="1"/>
          </p:cNvSpPr>
          <p:nvPr/>
        </p:nvSpPr>
        <p:spPr bwMode="auto">
          <a:xfrm>
            <a:off x="5257800" y="44958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11,000</a:t>
            </a:r>
          </a:p>
        </p:txBody>
      </p:sp>
      <p:sp>
        <p:nvSpPr>
          <p:cNvPr id="7187" name="TextBox 37"/>
          <p:cNvSpPr txBox="1">
            <a:spLocks noChangeArrowheads="1"/>
          </p:cNvSpPr>
          <p:nvPr/>
        </p:nvSpPr>
        <p:spPr bwMode="auto">
          <a:xfrm>
            <a:off x="65532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3</a:t>
            </a:r>
          </a:p>
        </p:txBody>
      </p:sp>
      <p:sp>
        <p:nvSpPr>
          <p:cNvPr id="7188" name="TextBox 38"/>
          <p:cNvSpPr txBox="1">
            <a:spLocks noChangeArrowheads="1"/>
          </p:cNvSpPr>
          <p:nvPr/>
        </p:nvSpPr>
        <p:spPr bwMode="auto">
          <a:xfrm>
            <a:off x="70866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5</a:t>
            </a:r>
          </a:p>
        </p:txBody>
      </p:sp>
      <p:cxnSp>
        <p:nvCxnSpPr>
          <p:cNvPr id="7189" name="Straight Connector 40"/>
          <p:cNvCxnSpPr>
            <a:cxnSpLocks noChangeShapeType="1"/>
          </p:cNvCxnSpPr>
          <p:nvPr/>
        </p:nvCxnSpPr>
        <p:spPr bwMode="auto">
          <a:xfrm rot="5400000">
            <a:off x="7086600" y="5181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TextBox 43"/>
          <p:cNvSpPr txBox="1">
            <a:spLocks noChangeArrowheads="1"/>
          </p:cNvSpPr>
          <p:nvPr/>
        </p:nvSpPr>
        <p:spPr bwMode="auto">
          <a:xfrm>
            <a:off x="5334000" y="4876800"/>
            <a:ext cx="60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5,000</a:t>
            </a:r>
          </a:p>
        </p:txBody>
      </p:sp>
      <p:cxnSp>
        <p:nvCxnSpPr>
          <p:cNvPr id="7191" name="Straight Connector 44"/>
          <p:cNvCxnSpPr>
            <a:cxnSpLocks noChangeShapeType="1"/>
          </p:cNvCxnSpPr>
          <p:nvPr/>
        </p:nvCxnSpPr>
        <p:spPr bwMode="auto">
          <a:xfrm rot="10800000">
            <a:off x="5943600" y="5029200"/>
            <a:ext cx="1301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2" name="TextBox 51"/>
          <p:cNvSpPr txBox="1">
            <a:spLocks noChangeArrowheads="1"/>
          </p:cNvSpPr>
          <p:nvPr/>
        </p:nvSpPr>
        <p:spPr bwMode="auto">
          <a:xfrm>
            <a:off x="57912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0</a:t>
            </a:r>
          </a:p>
        </p:txBody>
      </p:sp>
      <p:sp>
        <p:nvSpPr>
          <p:cNvPr id="7193" name="TextBox 52"/>
          <p:cNvSpPr txBox="1">
            <a:spLocks noChangeArrowheads="1"/>
          </p:cNvSpPr>
          <p:nvPr/>
        </p:nvSpPr>
        <p:spPr bwMode="auto">
          <a:xfrm>
            <a:off x="7391400" y="5410200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Year, t</a:t>
            </a:r>
          </a:p>
        </p:txBody>
      </p:sp>
      <p:sp>
        <p:nvSpPr>
          <p:cNvPr id="7194" name="TextBox 53"/>
          <p:cNvSpPr txBox="1">
            <a:spLocks noChangeArrowheads="1"/>
          </p:cNvSpPr>
          <p:nvPr/>
        </p:nvSpPr>
        <p:spPr bwMode="auto">
          <a:xfrm>
            <a:off x="5715000" y="3657600"/>
            <a:ext cx="48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BV</a:t>
            </a:r>
            <a:r>
              <a:rPr lang="en-US" sz="1600" baseline="-25000"/>
              <a:t>t</a:t>
            </a:r>
            <a:r>
              <a:rPr lang="en-US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76200"/>
            <a:ext cx="8001000" cy="1066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Declining Balance  (DB) and </a:t>
            </a:r>
          </a:p>
          <a:p>
            <a:pPr>
              <a:defRPr/>
            </a:pPr>
            <a:r>
              <a:rPr lang="en-US" sz="3200" dirty="0" smtClean="0"/>
              <a:t>Double Declining Balance (DDB) Depreciation </a:t>
            </a:r>
            <a:endParaRPr lang="en-US" sz="3200" dirty="0"/>
          </a:p>
        </p:txBody>
      </p:sp>
      <p:sp>
        <p:nvSpPr>
          <p:cNvPr id="8197" name="TextBox 14"/>
          <p:cNvSpPr txBox="1">
            <a:spLocks noChangeArrowheads="1"/>
          </p:cNvSpPr>
          <p:nvPr/>
        </p:nvSpPr>
        <p:spPr bwMode="auto">
          <a:xfrm>
            <a:off x="647700" y="1189038"/>
            <a:ext cx="749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Determined by </a:t>
            </a:r>
            <a:r>
              <a:rPr lang="en-US" sz="2000" b="1">
                <a:solidFill>
                  <a:srgbClr val="009900"/>
                </a:solidFill>
              </a:rPr>
              <a:t>multiplying BV </a:t>
            </a:r>
            <a:r>
              <a:rPr lang="en-US" sz="2000" b="1"/>
              <a:t>at beginning of year </a:t>
            </a:r>
            <a:r>
              <a:rPr lang="en-US" sz="2000" b="1" i="1">
                <a:solidFill>
                  <a:srgbClr val="931B07"/>
                </a:solidFill>
              </a:rPr>
              <a:t>by</a:t>
            </a:r>
            <a:r>
              <a:rPr lang="en-US" sz="2000" b="1"/>
              <a:t> </a:t>
            </a:r>
            <a:r>
              <a:rPr lang="en-US" sz="2000" b="1" i="1">
                <a:solidFill>
                  <a:srgbClr val="931B07"/>
                </a:solidFill>
              </a:rPr>
              <a:t>fixed percentage d</a:t>
            </a:r>
          </a:p>
        </p:txBody>
      </p:sp>
      <p:sp>
        <p:nvSpPr>
          <p:cNvPr id="8198" name="Right Arrow 15"/>
          <p:cNvSpPr>
            <a:spLocks noChangeArrowheads="1"/>
          </p:cNvSpPr>
          <p:nvPr/>
        </p:nvSpPr>
        <p:spPr bwMode="auto">
          <a:xfrm>
            <a:off x="249238" y="1311275"/>
            <a:ext cx="379412" cy="155575"/>
          </a:xfrm>
          <a:prstGeom prst="rightArrow">
            <a:avLst>
              <a:gd name="adj1" fmla="val 50000"/>
              <a:gd name="adj2" fmla="val 49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1295400" y="1746250"/>
            <a:ext cx="538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3333CC"/>
                </a:solidFill>
              </a:rPr>
              <a:t>Max rate for d is twice straight line rate, i.e., d ≤ 2/n</a:t>
            </a:r>
          </a:p>
          <a:p>
            <a:r>
              <a:rPr lang="en-US" sz="2000" b="1">
                <a:solidFill>
                  <a:srgbClr val="3333CC"/>
                </a:solidFill>
              </a:rPr>
              <a:t>Cannot depreciate below salvage value</a:t>
            </a: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688975" y="2667000"/>
            <a:ext cx="73167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</a:rPr>
              <a:t>Depreciation</a:t>
            </a:r>
            <a:r>
              <a:rPr lang="en-US" sz="2000" dirty="0"/>
              <a:t> for year t is obtained by either relation: </a:t>
            </a:r>
          </a:p>
          <a:p>
            <a:r>
              <a:rPr lang="en-US" sz="2000" dirty="0"/>
              <a:t>                                </a:t>
            </a:r>
            <a:r>
              <a:rPr lang="en-US" b="1" dirty="0"/>
              <a:t>D</a:t>
            </a:r>
            <a:r>
              <a:rPr lang="en-US" b="1" baseline="-25000" dirty="0"/>
              <a:t>t</a:t>
            </a:r>
            <a:r>
              <a:rPr lang="en-US" b="1" dirty="0"/>
              <a:t> = dB(1 – d)</a:t>
            </a:r>
            <a:r>
              <a:rPr lang="en-US" b="1" baseline="30000" dirty="0"/>
              <a:t>t-1</a:t>
            </a:r>
            <a:r>
              <a:rPr lang="en-US" b="1" dirty="0"/>
              <a:t> = dBV</a:t>
            </a:r>
            <a:r>
              <a:rPr lang="en-US" b="1" baseline="-25000" dirty="0"/>
              <a:t>t-1</a:t>
            </a:r>
            <a:r>
              <a:rPr lang="en-US" b="1" dirty="0"/>
              <a:t> </a:t>
            </a:r>
          </a:p>
          <a:p>
            <a:r>
              <a:rPr lang="en-US" sz="2000" dirty="0"/>
              <a:t>                                        </a:t>
            </a:r>
            <a:r>
              <a:rPr lang="en-US" sz="2000" dirty="0">
                <a:solidFill>
                  <a:srgbClr val="9900FF"/>
                </a:solidFill>
              </a:rPr>
              <a:t>Where:  </a:t>
            </a:r>
            <a:r>
              <a:rPr lang="en-US" sz="2000" dirty="0"/>
              <a:t>D</a:t>
            </a:r>
            <a:r>
              <a:rPr lang="en-US" sz="2000" baseline="-25000" dirty="0"/>
              <a:t>t</a:t>
            </a:r>
            <a:r>
              <a:rPr lang="en-US" sz="2000" dirty="0"/>
              <a:t> = depreciation for year t</a:t>
            </a:r>
          </a:p>
          <a:p>
            <a:r>
              <a:rPr lang="en-US" sz="2000" dirty="0"/>
              <a:t>                                                       d = uniform depreciation rate (2/n for DDB)</a:t>
            </a:r>
            <a:r>
              <a:rPr lang="en-US" sz="2000" baseline="30000" dirty="0"/>
              <a:t> </a:t>
            </a:r>
          </a:p>
          <a:p>
            <a:r>
              <a:rPr lang="en-US" sz="2000" baseline="30000" dirty="0"/>
              <a:t>                                                                                  </a:t>
            </a:r>
            <a:r>
              <a:rPr lang="en-US" sz="2000" dirty="0"/>
              <a:t>B = first cost or unadjusted basis</a:t>
            </a:r>
          </a:p>
          <a:p>
            <a:r>
              <a:rPr lang="en-US" sz="2000" dirty="0"/>
              <a:t>			 </a:t>
            </a:r>
            <a:r>
              <a:rPr lang="en-US" sz="2000" dirty="0" err="1"/>
              <a:t>BV</a:t>
            </a:r>
            <a:r>
              <a:rPr lang="en-US" sz="2000" baseline="-25000" dirty="0" err="1"/>
              <a:t>t</a:t>
            </a:r>
            <a:r>
              <a:rPr lang="en-US" sz="2000" baseline="-25000" dirty="0"/>
              <a:t> -1</a:t>
            </a:r>
            <a:r>
              <a:rPr lang="en-US" sz="2000" dirty="0"/>
              <a:t> = book value at end of previous year</a:t>
            </a:r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609600" y="4724400"/>
            <a:ext cx="36258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 i="1" dirty="0">
                <a:solidFill>
                  <a:srgbClr val="FF0000"/>
                </a:solidFill>
              </a:rPr>
              <a:t>Book value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for year t is given by:</a:t>
            </a:r>
          </a:p>
          <a:p>
            <a:endParaRPr lang="en-US" sz="800" dirty="0"/>
          </a:p>
          <a:p>
            <a:r>
              <a:rPr lang="en-US" dirty="0"/>
              <a:t>                         </a:t>
            </a:r>
            <a:r>
              <a:rPr lang="en-US" b="1" dirty="0" err="1"/>
              <a:t>BV</a:t>
            </a:r>
            <a:r>
              <a:rPr lang="en-US" b="1" baseline="-25000" dirty="0" err="1"/>
              <a:t>t</a:t>
            </a:r>
            <a:r>
              <a:rPr lang="en-US" b="1" dirty="0"/>
              <a:t> = B(1 – d)</a:t>
            </a:r>
            <a:r>
              <a:rPr lang="en-US" b="1" baseline="30000" dirty="0"/>
              <a:t>t</a:t>
            </a:r>
          </a:p>
        </p:txBody>
      </p:sp>
      <p:sp>
        <p:nvSpPr>
          <p:cNvPr id="8202" name="4-Point Star 21"/>
          <p:cNvSpPr>
            <a:spLocks noChangeArrowheads="1"/>
          </p:cNvSpPr>
          <p:nvPr/>
        </p:nvSpPr>
        <p:spPr bwMode="auto">
          <a:xfrm>
            <a:off x="914400" y="174625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8203" name="4-Point Star 22"/>
          <p:cNvSpPr>
            <a:spLocks noChangeArrowheads="1"/>
          </p:cNvSpPr>
          <p:nvPr/>
        </p:nvSpPr>
        <p:spPr bwMode="auto">
          <a:xfrm>
            <a:off x="914400" y="2074863"/>
            <a:ext cx="381000" cy="354012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28600" y="1219200"/>
            <a:ext cx="762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6200"/>
            <a:ext cx="7759700" cy="842963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Example: Double Declining Balance</a:t>
            </a:r>
            <a:endParaRPr lang="en-US" sz="4000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0791" y="1600200"/>
            <a:ext cx="7632435" cy="1143000"/>
          </a:xfrm>
          <a:prstGeom prst="rect">
            <a:avLst/>
          </a:prstGeom>
          <a:solidFill>
            <a:schemeClr val="accent1"/>
          </a:solidFill>
          <a:ln w="12700" cap="sq">
            <a:miter lim="800000"/>
            <a:headEnd type="none" w="sm" len="sm"/>
            <a:tailEnd type="none" w="sm" len="sm"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42900" dir="3000000" sx="64000" sy="64000" algn="ctr" rotWithShape="0">
              <a:schemeClr val="tx1">
                <a:lumMod val="65000"/>
                <a:lumOff val="35000"/>
              </a:scheme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70C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206625" y="4495800"/>
            <a:ext cx="2735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(b)</a:t>
            </a:r>
            <a:r>
              <a:rPr lang="en-US" sz="2000"/>
              <a:t> </a:t>
            </a:r>
            <a:r>
              <a:rPr lang="en-US" sz="2000" b="1"/>
              <a:t>BV</a:t>
            </a:r>
            <a:r>
              <a:rPr lang="en-US" sz="2000" b="1" baseline="-25000"/>
              <a:t>3</a:t>
            </a:r>
            <a:r>
              <a:rPr lang="en-US" sz="2000" b="1"/>
              <a:t> = B(1 – d)</a:t>
            </a:r>
            <a:r>
              <a:rPr lang="en-US" sz="2000" b="1" baseline="30000"/>
              <a:t>t</a:t>
            </a:r>
          </a:p>
          <a:p>
            <a:r>
              <a:rPr lang="en-US" sz="2000"/>
              <a:t>             = 20,000(1 – 0.4)</a:t>
            </a:r>
            <a:r>
              <a:rPr lang="en-US" sz="2000" baseline="30000"/>
              <a:t>3</a:t>
            </a:r>
            <a:r>
              <a:rPr lang="en-US" sz="2000"/>
              <a:t>  </a:t>
            </a:r>
          </a:p>
          <a:p>
            <a:r>
              <a:rPr lang="en-US" sz="2000"/>
              <a:t>             </a:t>
            </a:r>
            <a:r>
              <a:rPr lang="en-US" sz="2000" b="1">
                <a:solidFill>
                  <a:srgbClr val="7030A0"/>
                </a:solidFill>
              </a:rPr>
              <a:t>= $4320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8305800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A depreciable construction truck has a first cost of $20,000 with a 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$4,000 salvage value after 5 years. Find the (a) depreciation, and 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(b) book value after 3 years using DDB depreciation.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77863" y="3048000"/>
            <a:ext cx="49101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</a:t>
            </a:r>
            <a:r>
              <a:rPr lang="en-US" sz="1800"/>
              <a:t>              </a:t>
            </a:r>
            <a:r>
              <a:rPr lang="en-US" sz="2000" b="1"/>
              <a:t>(a)  d = 2/n = 2/5 = 0.4</a:t>
            </a:r>
          </a:p>
          <a:p>
            <a:r>
              <a:rPr lang="en-US" sz="2000" b="1"/>
              <a:t>                                  D</a:t>
            </a:r>
            <a:r>
              <a:rPr lang="en-US" sz="2000" b="1" baseline="-25000"/>
              <a:t>3</a:t>
            </a:r>
            <a:r>
              <a:rPr lang="en-US" sz="2000" b="1"/>
              <a:t> = dB(1 – d)</a:t>
            </a:r>
            <a:r>
              <a:rPr lang="en-US" sz="2000" b="1" baseline="30000"/>
              <a:t>t-1</a:t>
            </a:r>
            <a:r>
              <a:rPr lang="en-US" sz="2000" b="1"/>
              <a:t> </a:t>
            </a:r>
          </a:p>
          <a:p>
            <a:r>
              <a:rPr lang="en-US" sz="2000" b="1"/>
              <a:t>                                       = 0.4(20,000)(1 – 0.40)</a:t>
            </a:r>
            <a:r>
              <a:rPr lang="en-US" sz="2000" b="1" baseline="30000"/>
              <a:t>3-1</a:t>
            </a:r>
            <a:r>
              <a:rPr lang="en-US" sz="2000" b="1">
                <a:solidFill>
                  <a:srgbClr val="7030A0"/>
                </a:solidFill>
              </a:rPr>
              <a:t>  </a:t>
            </a:r>
          </a:p>
          <a:p>
            <a:r>
              <a:rPr lang="en-US" sz="2000" b="1">
                <a:solidFill>
                  <a:srgbClr val="7030A0"/>
                </a:solidFill>
              </a:rPr>
              <a:t>                                       = $2880             </a:t>
            </a:r>
            <a:endParaRPr lang="en-US" sz="20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096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Switching Between Depreciation Methods</a:t>
            </a:r>
            <a:endParaRPr lang="en-US" sz="32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0772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	Switch between methods to maximize PW of depreciation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		   PW</a:t>
            </a:r>
            <a:r>
              <a:rPr lang="en-US" sz="2400" baseline="-25000" smtClean="0"/>
              <a:t>D</a:t>
            </a:r>
            <a:r>
              <a:rPr lang="en-US" sz="2400" smtClean="0"/>
              <a:t> = </a:t>
            </a:r>
            <a:r>
              <a:rPr lang="en-US" smtClean="0"/>
              <a:t> ∑ D</a:t>
            </a:r>
            <a:r>
              <a:rPr lang="en-US" baseline="-25000" smtClean="0"/>
              <a:t>t</a:t>
            </a:r>
            <a:r>
              <a:rPr lang="en-US" smtClean="0"/>
              <a:t> (P/F,i%,t)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16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b="0" smtClean="0"/>
              <a:t>A switch from </a:t>
            </a:r>
            <a:r>
              <a:rPr lang="en-US" sz="2400" smtClean="0"/>
              <a:t>DDB to SL in latter part of life </a:t>
            </a:r>
            <a:r>
              <a:rPr lang="en-US" sz="2400" b="0" smtClean="0"/>
              <a:t>is usually better</a:t>
            </a:r>
            <a:endParaRPr lang="en-US" sz="2400" b="0" baseline="-25000" smtClean="0"/>
          </a:p>
          <a:p>
            <a:pPr>
              <a:buFont typeface="Wingdings" pitchFamily="2" charset="2"/>
              <a:buNone/>
            </a:pPr>
            <a:endParaRPr lang="en-US" sz="700" b="0" smtClean="0"/>
          </a:p>
          <a:p>
            <a:pPr>
              <a:buFont typeface="Wingdings" pitchFamily="2" charset="2"/>
              <a:buNone/>
            </a:pPr>
            <a:r>
              <a:rPr lang="en-US" sz="2400" b="0" smtClean="0"/>
              <a:t>	Can switch only one time during recovery period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2895600" y="19050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t = 1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2895600" y="1295400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1600"/>
              <a:t>t = n</a:t>
            </a:r>
          </a:p>
        </p:txBody>
      </p:sp>
      <p:sp>
        <p:nvSpPr>
          <p:cNvPr id="11272" name="Right Arrow 8"/>
          <p:cNvSpPr>
            <a:spLocks noChangeArrowheads="1"/>
          </p:cNvSpPr>
          <p:nvPr/>
        </p:nvSpPr>
        <p:spPr bwMode="auto">
          <a:xfrm>
            <a:off x="76200" y="914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3" name="Right Arrow 9"/>
          <p:cNvSpPr>
            <a:spLocks noChangeArrowheads="1"/>
          </p:cNvSpPr>
          <p:nvPr/>
        </p:nvSpPr>
        <p:spPr bwMode="auto">
          <a:xfrm>
            <a:off x="7620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4" name="Right Arrow 10"/>
          <p:cNvSpPr>
            <a:spLocks noChangeArrowheads="1"/>
          </p:cNvSpPr>
          <p:nvPr/>
        </p:nvSpPr>
        <p:spPr bwMode="auto">
          <a:xfrm>
            <a:off x="76200" y="29718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3352800"/>
            <a:ext cx="7848600" cy="1981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3333CC"/>
                </a:solidFill>
              </a:rPr>
              <a:t>Procedure to switch from DDB to SL:</a:t>
            </a:r>
          </a:p>
          <a:p>
            <a:pPr marL="342900" indent="-342900" eaLnBrk="0" hangingPunct="0">
              <a:buFont typeface="+mj-lt"/>
              <a:buAutoNum type="arabicParenR"/>
              <a:defRPr/>
            </a:pPr>
            <a:r>
              <a:rPr lang="en-US" sz="2000" dirty="0"/>
              <a:t> Each year </a:t>
            </a:r>
            <a:r>
              <a:rPr lang="en-US" sz="2000" i="1" dirty="0"/>
              <a:t>t</a:t>
            </a:r>
            <a:r>
              <a:rPr lang="en-US" sz="2000" dirty="0"/>
              <a:t> compute DDB and SL depreciation using the relations</a:t>
            </a:r>
          </a:p>
          <a:p>
            <a:pPr marL="342900" indent="-342900" eaLnBrk="0" hangingPunct="0">
              <a:defRPr/>
            </a:pPr>
            <a:endParaRPr lang="en-US" sz="700" dirty="0"/>
          </a:p>
          <a:p>
            <a:pPr marL="342900" indent="-342900" algn="ctr" eaLnBrk="0" hangingPunct="0">
              <a:defRPr/>
            </a:pPr>
            <a:r>
              <a:rPr lang="en-US" sz="2000" dirty="0"/>
              <a:t>		D</a:t>
            </a:r>
            <a:r>
              <a:rPr lang="en-US" sz="2000" baseline="-25000" dirty="0"/>
              <a:t>DDB</a:t>
            </a:r>
            <a:r>
              <a:rPr lang="en-US" sz="2000" dirty="0"/>
              <a:t> = d(BV</a:t>
            </a:r>
            <a:r>
              <a:rPr lang="en-US" sz="2000" baseline="-25000" dirty="0"/>
              <a:t>t-1</a:t>
            </a:r>
            <a:r>
              <a:rPr lang="en-US" sz="2000" dirty="0"/>
              <a:t>)	and	D</a:t>
            </a:r>
            <a:r>
              <a:rPr lang="en-US" sz="2000" baseline="-25000" dirty="0"/>
              <a:t>SL</a:t>
            </a:r>
            <a:r>
              <a:rPr lang="en-US" sz="2000" dirty="0"/>
              <a:t> = </a:t>
            </a:r>
            <a:r>
              <a:rPr lang="en-US" sz="1800" dirty="0"/>
              <a:t>BV</a:t>
            </a:r>
            <a:r>
              <a:rPr lang="en-US" sz="1800" baseline="-25000" dirty="0"/>
              <a:t>t-1</a:t>
            </a:r>
            <a:r>
              <a:rPr lang="en-US" sz="1800" dirty="0"/>
              <a:t> / (</a:t>
            </a:r>
            <a:r>
              <a:rPr lang="en-US" sz="1800" dirty="0" smtClean="0"/>
              <a:t>n-t-1</a:t>
            </a:r>
            <a:r>
              <a:rPr lang="en-US" sz="1800" dirty="0"/>
              <a:t>)</a:t>
            </a:r>
          </a:p>
          <a:p>
            <a:pPr marL="342900" indent="-342900" algn="ctr" eaLnBrk="0" hangingPunct="0">
              <a:defRPr/>
            </a:pPr>
            <a:endParaRPr lang="en-US" sz="900" dirty="0"/>
          </a:p>
          <a:p>
            <a:pPr marL="342900" indent="-342900" eaLnBrk="0" hangingPunct="0">
              <a:defRPr/>
            </a:pPr>
            <a:r>
              <a:rPr lang="en-US" sz="1800" dirty="0"/>
              <a:t>2</a:t>
            </a:r>
            <a:r>
              <a:rPr lang="en-US" sz="2000" dirty="0"/>
              <a:t>)    Select larger depreciation amount, i.e., D</a:t>
            </a:r>
            <a:r>
              <a:rPr lang="en-US" sz="2000" baseline="-25000" dirty="0"/>
              <a:t>t</a:t>
            </a:r>
            <a:r>
              <a:rPr lang="en-US" sz="2000" dirty="0"/>
              <a:t> = max[D</a:t>
            </a:r>
            <a:r>
              <a:rPr lang="en-US" sz="2000" baseline="-25000" dirty="0"/>
              <a:t>DDB</a:t>
            </a:r>
            <a:r>
              <a:rPr lang="en-US" sz="2000" dirty="0"/>
              <a:t>, D</a:t>
            </a:r>
            <a:r>
              <a:rPr lang="en-US" sz="2000" baseline="-25000" dirty="0"/>
              <a:t>SL</a:t>
            </a:r>
            <a:r>
              <a:rPr lang="en-US" sz="2000" dirty="0"/>
              <a:t>]</a:t>
            </a:r>
          </a:p>
          <a:p>
            <a:pPr marL="342900" indent="-342900" eaLnBrk="0" hangingPunct="0">
              <a:defRPr/>
            </a:pPr>
            <a:endParaRPr lang="en-US" sz="800" dirty="0"/>
          </a:p>
          <a:p>
            <a:pPr marL="457200" indent="-457200" eaLnBrk="0" hangingPunct="0">
              <a:defRPr/>
            </a:pPr>
            <a:r>
              <a:rPr lang="en-US" sz="2000" dirty="0"/>
              <a:t>3)    If required, calculate PW</a:t>
            </a:r>
            <a:r>
              <a:rPr lang="en-US" sz="2000" baseline="-25000" dirty="0"/>
              <a:t>D</a:t>
            </a:r>
          </a:p>
          <a:p>
            <a:pPr marL="342900" indent="-342900" eaLnBrk="0" hangingPunct="0">
              <a:defRPr/>
            </a:pP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76400"/>
            <a:ext cx="7832725" cy="4114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699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20982</TotalTime>
  <Words>1251</Words>
  <Application>Microsoft Office PowerPoint</Application>
  <PresentationFormat>Custom</PresentationFormat>
  <Paragraphs>203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Narrow</vt:lpstr>
      <vt:lpstr>Symbol</vt:lpstr>
      <vt:lpstr>Wingdings</vt:lpstr>
      <vt:lpstr>Blank Presentation</vt:lpstr>
      <vt:lpstr>PowerPoint Presentation</vt:lpstr>
      <vt:lpstr>Depreciation Terminology</vt:lpstr>
      <vt:lpstr>PowerPoint Presentation</vt:lpstr>
      <vt:lpstr>PowerPoint Presentation</vt:lpstr>
      <vt:lpstr>PowerPoint Presentation</vt:lpstr>
      <vt:lpstr>PowerPoint Presentation</vt:lpstr>
      <vt:lpstr>Example: Double Declining Balance</vt:lpstr>
      <vt:lpstr>Switching Between Depreciation Methods</vt:lpstr>
      <vt:lpstr>Example</vt:lpstr>
      <vt:lpstr>PowerPoint Presentation</vt:lpstr>
      <vt:lpstr>PowerPoint Presentation</vt:lpstr>
      <vt:lpstr>PowerPoint Presentation</vt:lpstr>
      <vt:lpstr>PowerPoint Presentation</vt:lpstr>
      <vt:lpstr>Unit-of-Production (UOP) Depreciation</vt:lpstr>
      <vt:lpstr>PowerPoint Presentation</vt:lpstr>
      <vt:lpstr>PowerPoint Presentation</vt:lpstr>
      <vt:lpstr>Summary of Important Points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800 ELITE</cp:lastModifiedBy>
  <cp:revision>759</cp:revision>
  <cp:lastPrinted>2000-01-11T15:10:36Z</cp:lastPrinted>
  <dcterms:created xsi:type="dcterms:W3CDTF">1998-04-09T01:23:40Z</dcterms:created>
  <dcterms:modified xsi:type="dcterms:W3CDTF">2017-04-19T05:37:25Z</dcterms:modified>
</cp:coreProperties>
</file>