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7F890-84EB-4FAF-9B08-22DE98C9FA61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F0AA2-95E9-41BE-8D21-68CF6514B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0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7A9D1-4724-4760-B46D-948F7A348A0D}" type="slidenum">
              <a:rPr lang="en-AU"/>
              <a:pPr/>
              <a:t>8</a:t>
            </a:fld>
            <a:endParaRPr lang="en-AU"/>
          </a:p>
        </p:txBody>
      </p:sp>
      <p:sp>
        <p:nvSpPr>
          <p:cNvPr id="607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4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18C8A-1412-406C-88BC-336AC47D1BE5}" type="slidenum">
              <a:rPr lang="en-AU"/>
              <a:pPr/>
              <a:t>17</a:t>
            </a:fld>
            <a:endParaRPr lang="en-AU"/>
          </a:p>
        </p:txBody>
      </p:sp>
      <p:sp>
        <p:nvSpPr>
          <p:cNvPr id="67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F2D42-FA80-43CC-8BC1-E5A002948C7C}" type="slidenum">
              <a:rPr lang="en-AU"/>
              <a:pPr/>
              <a:t>18</a:t>
            </a:fld>
            <a:endParaRPr lang="en-AU"/>
          </a:p>
        </p:txBody>
      </p:sp>
      <p:sp>
        <p:nvSpPr>
          <p:cNvPr id="67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E9FB8-AF16-4B63-B3DF-199AAFA1F5BC}" type="slidenum">
              <a:rPr lang="en-AU"/>
              <a:pPr/>
              <a:t>19</a:t>
            </a:fld>
            <a:endParaRPr lang="en-AU"/>
          </a:p>
        </p:txBody>
      </p:sp>
      <p:sp>
        <p:nvSpPr>
          <p:cNvPr id="65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4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BB9A6-D39B-4482-A9EA-F7884F6109B1}" type="slidenum">
              <a:rPr lang="en-AU"/>
              <a:pPr/>
              <a:t>20</a:t>
            </a:fld>
            <a:endParaRPr lang="en-AU"/>
          </a:p>
        </p:txBody>
      </p:sp>
      <p:sp>
        <p:nvSpPr>
          <p:cNvPr id="68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52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9C783-7C69-4D95-9307-0285FBC1E1A5}" type="slidenum">
              <a:rPr lang="en-AU"/>
              <a:pPr/>
              <a:t>9</a:t>
            </a:fld>
            <a:endParaRPr lang="en-AU"/>
          </a:p>
        </p:txBody>
      </p:sp>
      <p:sp>
        <p:nvSpPr>
          <p:cNvPr id="6092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0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6E241B-89F0-4252-8AB1-DABB7D3A5886}" type="slidenum">
              <a:rPr lang="en-AU"/>
              <a:pPr/>
              <a:t>10</a:t>
            </a:fld>
            <a:endParaRPr lang="en-AU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67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DCBE77-82AF-4BC4-BDF9-B3AB1A9C917D}" type="slidenum">
              <a:rPr lang="en-AU"/>
              <a:pPr/>
              <a:t>11</a:t>
            </a:fld>
            <a:endParaRPr lang="en-AU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27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8032FC-7034-4343-9F8D-00F07F2DCD05}" type="slidenum">
              <a:rPr lang="en-AU"/>
              <a:pPr/>
              <a:t>12</a:t>
            </a:fld>
            <a:endParaRPr lang="en-AU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1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793D3-3052-440A-8B95-7B4130E51AA5}" type="slidenum">
              <a:rPr lang="en-AU"/>
              <a:pPr/>
              <a:t>13</a:t>
            </a:fld>
            <a:endParaRPr lang="en-AU"/>
          </a:p>
        </p:txBody>
      </p:sp>
      <p:sp>
        <p:nvSpPr>
          <p:cNvPr id="625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D19B4-28F9-44C0-9384-15EEE589ED1F}" type="slidenum">
              <a:rPr lang="en-AU"/>
              <a:pPr/>
              <a:t>14</a:t>
            </a:fld>
            <a:endParaRPr lang="en-AU"/>
          </a:p>
        </p:txBody>
      </p:sp>
      <p:sp>
        <p:nvSpPr>
          <p:cNvPr id="66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CA78A-1BE0-4662-80B4-CEC61D973D18}" type="slidenum">
              <a:rPr lang="en-AU"/>
              <a:pPr/>
              <a:t>15</a:t>
            </a:fld>
            <a:endParaRPr lang="en-AU"/>
          </a:p>
        </p:txBody>
      </p:sp>
      <p:sp>
        <p:nvSpPr>
          <p:cNvPr id="67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62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A78C5-31FE-4B95-B549-5501A940DB53}" type="slidenum">
              <a:rPr lang="en-AU"/>
              <a:pPr/>
              <a:t>16</a:t>
            </a:fld>
            <a:endParaRPr lang="en-AU"/>
          </a:p>
        </p:txBody>
      </p:sp>
      <p:sp>
        <p:nvSpPr>
          <p:cNvPr id="67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3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Location Decisions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447675"/>
            <a:ext cx="7721600" cy="13081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n-US"/>
              <a:t>Locational </a:t>
            </a:r>
            <a:br>
              <a:rPr lang="en-US"/>
            </a:br>
            <a:r>
              <a:rPr lang="en-US"/>
              <a:t>Break-Even Analysis</a:t>
            </a:r>
          </a:p>
        </p:txBody>
      </p:sp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827088" y="2130425"/>
            <a:ext cx="7489825" cy="270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700"/>
              <a:t>Method of cost-volume analysis used for industrial locations</a:t>
            </a:r>
          </a:p>
          <a:p>
            <a:pPr marL="482600" indent="-482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700"/>
              <a:t>Three steps in the method</a:t>
            </a:r>
          </a:p>
          <a:p>
            <a:pPr marL="1130300" lvl="1" indent="-457200" eaLnBrk="1" hangingPunct="1">
              <a:lnSpc>
                <a:spcPct val="90000"/>
              </a:lnSpc>
              <a:spcBef>
                <a:spcPct val="40000"/>
              </a:spcBef>
              <a:buFont typeface="Times" charset="0"/>
              <a:buAutoNum type="arabicPeriod"/>
            </a:pPr>
            <a:r>
              <a:rPr lang="en-US"/>
              <a:t>Determine fixed and variable costs for each location</a:t>
            </a:r>
          </a:p>
          <a:p>
            <a:pPr marL="1130300" lvl="1" indent="-457200" eaLnBrk="1" hangingPunct="1">
              <a:lnSpc>
                <a:spcPct val="90000"/>
              </a:lnSpc>
              <a:spcBef>
                <a:spcPct val="40000"/>
              </a:spcBef>
              <a:buFont typeface="Times" charset="0"/>
              <a:buAutoNum type="arabicPeriod"/>
            </a:pPr>
            <a:r>
              <a:rPr lang="en-US"/>
              <a:t>Plot the cost for each location </a:t>
            </a:r>
          </a:p>
          <a:p>
            <a:pPr marL="1130300" lvl="1" indent="-457200" eaLnBrk="1" hangingPunct="1">
              <a:lnSpc>
                <a:spcPct val="90000"/>
              </a:lnSpc>
              <a:spcBef>
                <a:spcPct val="40000"/>
              </a:spcBef>
              <a:buFont typeface="Times" charset="0"/>
              <a:buAutoNum type="arabicPeriod"/>
            </a:pPr>
            <a:r>
              <a:rPr lang="en-US"/>
              <a:t>Select location with lowest total cost for expected production volume</a:t>
            </a:r>
            <a:endParaRPr lang="en-US" sz="200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15925"/>
            <a:ext cx="7770812" cy="12700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Locational Break-Even Analysis Example</a:t>
            </a:r>
          </a:p>
        </p:txBody>
      </p:sp>
      <p:sp>
        <p:nvSpPr>
          <p:cNvPr id="692227" name="Rectangle 3"/>
          <p:cNvSpPr>
            <a:spLocks noChangeArrowheads="1"/>
          </p:cNvSpPr>
          <p:nvPr/>
        </p:nvSpPr>
        <p:spPr bwMode="auto">
          <a:xfrm>
            <a:off x="1006475" y="2041525"/>
            <a:ext cx="1684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Three locations: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06475" y="2601913"/>
            <a:ext cx="7131050" cy="2416175"/>
            <a:chOff x="634" y="1743"/>
            <a:chExt cx="4492" cy="1522"/>
          </a:xfrm>
          <a:noFill/>
        </p:grpSpPr>
        <p:sp>
          <p:nvSpPr>
            <p:cNvPr id="692229" name="Rectangle 5"/>
            <p:cNvSpPr>
              <a:spLocks noChangeArrowheads="1"/>
            </p:cNvSpPr>
            <p:nvPr/>
          </p:nvSpPr>
          <p:spPr bwMode="auto">
            <a:xfrm>
              <a:off x="634" y="2160"/>
              <a:ext cx="4492" cy="11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tabLst>
                  <a:tab pos="3721100" algn="r"/>
                  <a:tab pos="4864100" algn="r"/>
                </a:tabLst>
              </a:pPr>
              <a:r>
                <a:rPr lang="en-US"/>
                <a:t>Akron	</a:t>
              </a:r>
              <a:r>
                <a:rPr lang="en-US" i="0"/>
                <a:t>$30,000	$75	$180,000</a:t>
              </a:r>
              <a:endParaRPr lang="en-US"/>
            </a:p>
            <a:p>
              <a:pPr>
                <a:lnSpc>
                  <a:spcPct val="120000"/>
                </a:lnSpc>
                <a:tabLst>
                  <a:tab pos="3721100" algn="r"/>
                  <a:tab pos="4864100" algn="r"/>
                </a:tabLst>
              </a:pPr>
              <a:r>
                <a:rPr lang="en-US"/>
                <a:t>Bowling Green</a:t>
              </a:r>
              <a:r>
                <a:rPr lang="en-US" i="0"/>
                <a:t>	$60,000	$45	$150,000</a:t>
              </a:r>
              <a:endParaRPr lang="en-US"/>
            </a:p>
            <a:p>
              <a:pPr>
                <a:lnSpc>
                  <a:spcPct val="120000"/>
                </a:lnSpc>
                <a:tabLst>
                  <a:tab pos="3721100" algn="r"/>
                  <a:tab pos="4864100" algn="r"/>
                </a:tabLst>
              </a:pPr>
              <a:r>
                <a:rPr lang="en-US"/>
                <a:t>Chicago</a:t>
              </a:r>
              <a:r>
                <a:rPr lang="en-US" i="0"/>
                <a:t>	$110,000	$25	$160,000</a:t>
              </a:r>
              <a:endParaRPr lang="en-US"/>
            </a:p>
            <a:p>
              <a:pPr>
                <a:lnSpc>
                  <a:spcPct val="120000"/>
                </a:lnSpc>
                <a:tabLst>
                  <a:tab pos="3721100" algn="r"/>
                  <a:tab pos="4864100" algn="r"/>
                </a:tabLst>
              </a:pPr>
              <a:r>
                <a:rPr lang="en-US"/>
                <a:t>Selling price </a:t>
              </a:r>
              <a:r>
                <a:rPr lang="en-US" i="0"/>
                <a:t>= $120</a:t>
              </a:r>
            </a:p>
            <a:p>
              <a:pPr>
                <a:lnSpc>
                  <a:spcPct val="120000"/>
                </a:lnSpc>
                <a:tabLst>
                  <a:tab pos="3721100" algn="r"/>
                  <a:tab pos="4864100" algn="r"/>
                </a:tabLst>
              </a:pPr>
              <a:r>
                <a:rPr lang="en-US"/>
                <a:t>Expected volume</a:t>
              </a:r>
              <a:r>
                <a:rPr lang="en-US" i="0"/>
                <a:t> = 2,000 </a:t>
              </a:r>
              <a:r>
                <a:rPr lang="en-US"/>
                <a:t>units</a:t>
              </a:r>
              <a:endParaRPr lang="en-US" i="0"/>
            </a:p>
          </p:txBody>
        </p:sp>
        <p:sp>
          <p:nvSpPr>
            <p:cNvPr id="692230" name="Rectangle 6"/>
            <p:cNvSpPr>
              <a:spLocks noChangeArrowheads="1"/>
            </p:cNvSpPr>
            <p:nvPr/>
          </p:nvSpPr>
          <p:spPr bwMode="auto">
            <a:xfrm>
              <a:off x="634" y="1743"/>
              <a:ext cx="4303" cy="3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tabLst>
                  <a:tab pos="3149600" algn="ctr"/>
                  <a:tab pos="4572000" algn="ctr"/>
                  <a:tab pos="6096000" algn="ctr"/>
                </a:tabLst>
              </a:pPr>
              <a:r>
                <a:rPr lang="en-US"/>
                <a:t>	Fixed	Variable	Total</a:t>
              </a:r>
            </a:p>
            <a:p>
              <a:pPr>
                <a:lnSpc>
                  <a:spcPct val="85000"/>
                </a:lnSpc>
                <a:tabLst>
                  <a:tab pos="3149600" algn="ctr"/>
                  <a:tab pos="4572000" algn="ctr"/>
                  <a:tab pos="6096000" algn="ctr"/>
                </a:tabLst>
              </a:pPr>
              <a:r>
                <a:rPr lang="en-US"/>
                <a:t>City	Cost	Cost	Cost</a:t>
              </a:r>
            </a:p>
          </p:txBody>
        </p:sp>
        <p:sp>
          <p:nvSpPr>
            <p:cNvPr id="692231" name="Line 7"/>
            <p:cNvSpPr>
              <a:spLocks noChangeShapeType="1"/>
            </p:cNvSpPr>
            <p:nvPr/>
          </p:nvSpPr>
          <p:spPr bwMode="auto">
            <a:xfrm>
              <a:off x="688" y="2216"/>
              <a:ext cx="4288" cy="0"/>
            </a:xfrm>
            <a:prstGeom prst="lin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2232" name="Rectangle 8"/>
          <p:cNvSpPr>
            <a:spLocks noChangeArrowheads="1"/>
          </p:cNvSpPr>
          <p:nvPr/>
        </p:nvSpPr>
        <p:spPr bwMode="auto">
          <a:xfrm>
            <a:off x="917575" y="5818188"/>
            <a:ext cx="46406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Total Cost = Fixed Cost + Variable Cost x Volume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autoUpdateAnimBg="0"/>
      <p:bldP spid="69223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15925"/>
            <a:ext cx="7770812" cy="1270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Locational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Break-Even Analysis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4775" y="2057400"/>
            <a:ext cx="6143625" cy="4625975"/>
            <a:chOff x="866" y="1296"/>
            <a:chExt cx="3870" cy="2914"/>
          </a:xfrm>
        </p:grpSpPr>
        <p:sp>
          <p:nvSpPr>
            <p:cNvPr id="694276" name="Freeform 4"/>
            <p:cNvSpPr>
              <a:spLocks/>
            </p:cNvSpPr>
            <p:nvPr/>
          </p:nvSpPr>
          <p:spPr bwMode="auto">
            <a:xfrm>
              <a:off x="1616" y="1296"/>
              <a:ext cx="3120" cy="2552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552"/>
                </a:cxn>
                <a:cxn ang="0">
                  <a:pos x="3120" y="2552"/>
                </a:cxn>
              </a:cxnLst>
              <a:rect l="0" t="0" r="r" b="b"/>
              <a:pathLst>
                <a:path w="3120" h="2552">
                  <a:moveTo>
                    <a:pt x="16" y="0"/>
                  </a:moveTo>
                  <a:cubicBezTo>
                    <a:pt x="10" y="850"/>
                    <a:pt x="5" y="1701"/>
                    <a:pt x="0" y="2552"/>
                  </a:cubicBezTo>
                  <a:lnTo>
                    <a:pt x="3120" y="25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277" name="Rectangle 5"/>
            <p:cNvSpPr>
              <a:spLocks noChangeArrowheads="1"/>
            </p:cNvSpPr>
            <p:nvPr/>
          </p:nvSpPr>
          <p:spPr bwMode="auto">
            <a:xfrm>
              <a:off x="1035" y="1332"/>
              <a:ext cx="705" cy="2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95000"/>
                </a:lnSpc>
              </a:pP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$180,000  </a:t>
              </a: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$160,000  </a:t>
              </a: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$150,000  </a:t>
              </a: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$130,000  </a:t>
              </a: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$110,000  </a:t>
              </a: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$80,000  </a:t>
              </a: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$60,000  </a:t>
              </a: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$30,000  </a:t>
              </a: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$10,000  </a:t>
              </a:r>
              <a:r>
                <a:rPr lang="en-US" sz="1400">
                  <a:effectLst/>
                </a:rPr>
                <a:t>–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r">
                <a:lnSpc>
                  <a:spcPct val="95000"/>
                </a:lnSpc>
              </a:pPr>
              <a:r>
                <a:rPr lang="en-US" sz="1400">
                  <a:effectLst/>
                </a:rPr>
                <a:t>–</a:t>
              </a:r>
            </a:p>
          </p:txBody>
        </p:sp>
        <p:sp>
          <p:nvSpPr>
            <p:cNvPr id="694278" name="Rectangle 6"/>
            <p:cNvSpPr>
              <a:spLocks noChangeArrowheads="1"/>
            </p:cNvSpPr>
            <p:nvPr/>
          </p:nvSpPr>
          <p:spPr bwMode="auto">
            <a:xfrm rot="16200000">
              <a:off x="548" y="2460"/>
              <a:ext cx="8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Annual cost</a:t>
              </a:r>
            </a:p>
          </p:txBody>
        </p:sp>
        <p:sp>
          <p:nvSpPr>
            <p:cNvPr id="694279" name="Rectangle 7"/>
            <p:cNvSpPr>
              <a:spLocks noChangeArrowheads="1"/>
            </p:cNvSpPr>
            <p:nvPr/>
          </p:nvSpPr>
          <p:spPr bwMode="auto">
            <a:xfrm>
              <a:off x="1442" y="3731"/>
              <a:ext cx="3256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5000"/>
                </a:lnSpc>
                <a:tabLst>
                  <a:tab pos="190500" algn="ctr"/>
                  <a:tab pos="952500" algn="ctr"/>
                  <a:tab pos="1714500" algn="ctr"/>
                  <a:tab pos="2476500" algn="ctr"/>
                  <a:tab pos="3238500" algn="ctr"/>
                  <a:tab pos="4000500" algn="ctr"/>
                  <a:tab pos="4762500" algn="ctr"/>
                </a:tabLst>
              </a:pPr>
              <a:r>
                <a:rPr lang="en-US" sz="900">
                  <a:effectLst/>
                </a:rPr>
                <a:t>	|	|	|	|	|	|	|</a:t>
              </a:r>
              <a:endParaRPr lang="en-US" sz="1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>
                <a:lnSpc>
                  <a:spcPct val="115000"/>
                </a:lnSpc>
                <a:tabLst>
                  <a:tab pos="190500" algn="ctr"/>
                  <a:tab pos="952500" algn="ctr"/>
                  <a:tab pos="1714500" algn="ctr"/>
                  <a:tab pos="2476500" algn="ctr"/>
                  <a:tab pos="3238500" algn="ctr"/>
                  <a:tab pos="4000500" algn="ctr"/>
                  <a:tab pos="4762500" algn="ctr"/>
                </a:tabLst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0	500	1,000	1,500	2,000	2,500	3,000</a:t>
              </a:r>
            </a:p>
          </p:txBody>
        </p:sp>
        <p:sp>
          <p:nvSpPr>
            <p:cNvPr id="694280" name="Rectangle 8"/>
            <p:cNvSpPr>
              <a:spLocks noChangeArrowheads="1"/>
            </p:cNvSpPr>
            <p:nvPr/>
          </p:nvSpPr>
          <p:spPr bwMode="auto">
            <a:xfrm>
              <a:off x="3038" y="3998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Volume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27675" y="2438400"/>
            <a:ext cx="196850" cy="804863"/>
            <a:chOff x="3482" y="1536"/>
            <a:chExt cx="124" cy="507"/>
          </a:xfrm>
        </p:grpSpPr>
        <p:sp>
          <p:nvSpPr>
            <p:cNvPr id="694282" name="Oval 10"/>
            <p:cNvSpPr>
              <a:spLocks noChangeArrowheads="1"/>
            </p:cNvSpPr>
            <p:nvPr/>
          </p:nvSpPr>
          <p:spPr bwMode="auto">
            <a:xfrm>
              <a:off x="3482" y="1536"/>
              <a:ext cx="124" cy="124"/>
            </a:xfrm>
            <a:prstGeom prst="ellipse">
              <a:avLst/>
            </a:prstGeom>
            <a:solidFill>
              <a:srgbClr val="2FFF74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283" name="Oval 11"/>
            <p:cNvSpPr>
              <a:spLocks noChangeArrowheads="1"/>
            </p:cNvSpPr>
            <p:nvPr/>
          </p:nvSpPr>
          <p:spPr bwMode="auto">
            <a:xfrm>
              <a:off x="3482" y="1790"/>
              <a:ext cx="124" cy="124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284" name="Oval 12"/>
            <p:cNvSpPr>
              <a:spLocks noChangeArrowheads="1"/>
            </p:cNvSpPr>
            <p:nvPr/>
          </p:nvSpPr>
          <p:spPr bwMode="auto">
            <a:xfrm>
              <a:off x="3482" y="1919"/>
              <a:ext cx="124" cy="124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4285" name="Line 13"/>
          <p:cNvSpPr>
            <a:spLocks noChangeShapeType="1"/>
          </p:cNvSpPr>
          <p:nvPr/>
        </p:nvSpPr>
        <p:spPr bwMode="auto">
          <a:xfrm>
            <a:off x="4102100" y="4051300"/>
            <a:ext cx="0" cy="20447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4286" name="Line 14"/>
          <p:cNvSpPr>
            <a:spLocks noChangeShapeType="1"/>
          </p:cNvSpPr>
          <p:nvPr/>
        </p:nvSpPr>
        <p:spPr bwMode="auto">
          <a:xfrm>
            <a:off x="6400800" y="2705100"/>
            <a:ext cx="0" cy="3403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71750" y="5278438"/>
            <a:ext cx="1511300" cy="635000"/>
            <a:chOff x="1620" y="3325"/>
            <a:chExt cx="952" cy="400"/>
          </a:xfrm>
        </p:grpSpPr>
        <p:sp>
          <p:nvSpPr>
            <p:cNvPr id="694288" name="Rectangle 16"/>
            <p:cNvSpPr>
              <a:spLocks noChangeArrowheads="1"/>
            </p:cNvSpPr>
            <p:nvPr/>
          </p:nvSpPr>
          <p:spPr bwMode="auto">
            <a:xfrm>
              <a:off x="1828" y="3325"/>
              <a:ext cx="53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Akron lowest cost</a:t>
              </a:r>
            </a:p>
          </p:txBody>
        </p:sp>
        <p:sp>
          <p:nvSpPr>
            <p:cNvPr id="694289" name="Line 17"/>
            <p:cNvSpPr>
              <a:spLocks noChangeShapeType="1"/>
            </p:cNvSpPr>
            <p:nvPr/>
          </p:nvSpPr>
          <p:spPr bwMode="auto">
            <a:xfrm>
              <a:off x="2352" y="3525"/>
              <a:ext cx="2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290" name="Line 18"/>
            <p:cNvSpPr>
              <a:spLocks noChangeShapeType="1"/>
            </p:cNvSpPr>
            <p:nvPr/>
          </p:nvSpPr>
          <p:spPr bwMode="auto">
            <a:xfrm flipH="1">
              <a:off x="1620" y="3525"/>
              <a:ext cx="2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133850" y="5368925"/>
            <a:ext cx="2260600" cy="454025"/>
            <a:chOff x="2604" y="3382"/>
            <a:chExt cx="1424" cy="286"/>
          </a:xfrm>
        </p:grpSpPr>
        <p:sp>
          <p:nvSpPr>
            <p:cNvPr id="694292" name="Rectangle 20"/>
            <p:cNvSpPr>
              <a:spLocks noChangeArrowheads="1"/>
            </p:cNvSpPr>
            <p:nvPr/>
          </p:nvSpPr>
          <p:spPr bwMode="auto">
            <a:xfrm>
              <a:off x="2767" y="3382"/>
              <a:ext cx="1082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Bowling Green lowest cost</a:t>
              </a:r>
            </a:p>
          </p:txBody>
        </p:sp>
        <p:sp>
          <p:nvSpPr>
            <p:cNvPr id="694293" name="Line 21"/>
            <p:cNvSpPr>
              <a:spLocks noChangeShapeType="1"/>
            </p:cNvSpPr>
            <p:nvPr/>
          </p:nvSpPr>
          <p:spPr bwMode="auto">
            <a:xfrm flipH="1">
              <a:off x="2604" y="3525"/>
              <a:ext cx="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294" name="Line 22"/>
            <p:cNvSpPr>
              <a:spLocks noChangeShapeType="1"/>
            </p:cNvSpPr>
            <p:nvPr/>
          </p:nvSpPr>
          <p:spPr bwMode="auto">
            <a:xfrm>
              <a:off x="3752" y="3525"/>
              <a:ext cx="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400800" y="5278438"/>
            <a:ext cx="1517650" cy="635000"/>
            <a:chOff x="4032" y="3325"/>
            <a:chExt cx="956" cy="400"/>
          </a:xfrm>
        </p:grpSpPr>
        <p:sp>
          <p:nvSpPr>
            <p:cNvPr id="694296" name="Rectangle 24"/>
            <p:cNvSpPr>
              <a:spLocks noChangeArrowheads="1"/>
            </p:cNvSpPr>
            <p:nvPr/>
          </p:nvSpPr>
          <p:spPr bwMode="auto">
            <a:xfrm>
              <a:off x="4160" y="3325"/>
              <a:ext cx="706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Chicago lowest cost</a:t>
              </a:r>
            </a:p>
          </p:txBody>
        </p:sp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 flipH="1">
              <a:off x="4032" y="3525"/>
              <a:ext cx="2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298" name="Line 26"/>
            <p:cNvSpPr>
              <a:spLocks noChangeShapeType="1"/>
            </p:cNvSpPr>
            <p:nvPr/>
          </p:nvSpPr>
          <p:spPr bwMode="auto">
            <a:xfrm>
              <a:off x="4768" y="3525"/>
              <a:ext cx="2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597150" y="2279650"/>
            <a:ext cx="5175250" cy="1600200"/>
            <a:chOff x="1636" y="1436"/>
            <a:chExt cx="3260" cy="1008"/>
          </a:xfrm>
        </p:grpSpPr>
        <p:sp>
          <p:nvSpPr>
            <p:cNvPr id="694300" name="Line 28"/>
            <p:cNvSpPr>
              <a:spLocks noChangeShapeType="1"/>
            </p:cNvSpPr>
            <p:nvPr/>
          </p:nvSpPr>
          <p:spPr bwMode="auto">
            <a:xfrm flipV="1">
              <a:off x="1636" y="1436"/>
              <a:ext cx="3260" cy="1008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301" name="Rectangle 29"/>
            <p:cNvSpPr>
              <a:spLocks noChangeArrowheads="1"/>
            </p:cNvSpPr>
            <p:nvPr/>
          </p:nvSpPr>
          <p:spPr bwMode="auto">
            <a:xfrm rot="20596209">
              <a:off x="1735" y="2060"/>
              <a:ext cx="1145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Chicago cost curve</a:t>
              </a: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503488" y="2108200"/>
            <a:ext cx="3573462" cy="3384550"/>
            <a:chOff x="1577" y="1328"/>
            <a:chExt cx="2251" cy="2132"/>
          </a:xfrm>
        </p:grpSpPr>
        <p:sp>
          <p:nvSpPr>
            <p:cNvPr id="694303" name="Line 31"/>
            <p:cNvSpPr>
              <a:spLocks noChangeShapeType="1"/>
            </p:cNvSpPr>
            <p:nvPr/>
          </p:nvSpPr>
          <p:spPr bwMode="auto">
            <a:xfrm flipV="1">
              <a:off x="1608" y="1328"/>
              <a:ext cx="2220" cy="2132"/>
            </a:xfrm>
            <a:prstGeom prst="line">
              <a:avLst/>
            </a:prstGeom>
            <a:noFill/>
            <a:ln w="76200">
              <a:solidFill>
                <a:srgbClr val="2FFF7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304" name="Rectangle 32"/>
            <p:cNvSpPr>
              <a:spLocks noChangeArrowheads="1"/>
            </p:cNvSpPr>
            <p:nvPr/>
          </p:nvSpPr>
          <p:spPr bwMode="auto">
            <a:xfrm rot="-2631095">
              <a:off x="1577" y="2919"/>
              <a:ext cx="74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Akron cost curve</a:t>
              </a:r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2486025" y="2108200"/>
            <a:ext cx="4962525" cy="2768600"/>
            <a:chOff x="1566" y="1328"/>
            <a:chExt cx="3126" cy="1744"/>
          </a:xfrm>
        </p:grpSpPr>
        <p:sp>
          <p:nvSpPr>
            <p:cNvPr id="694306" name="Line 34"/>
            <p:cNvSpPr>
              <a:spLocks noChangeShapeType="1"/>
            </p:cNvSpPr>
            <p:nvPr/>
          </p:nvSpPr>
          <p:spPr bwMode="auto">
            <a:xfrm flipV="1">
              <a:off x="1632" y="1328"/>
              <a:ext cx="3060" cy="174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4307" name="Rectangle 35"/>
            <p:cNvSpPr>
              <a:spLocks noChangeArrowheads="1"/>
            </p:cNvSpPr>
            <p:nvPr/>
          </p:nvSpPr>
          <p:spPr bwMode="auto">
            <a:xfrm rot="19896341">
              <a:off x="1566" y="2527"/>
              <a:ext cx="1009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Bowling Green cost curve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85" grpId="0" animBg="1"/>
      <p:bldP spid="6942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8800"/>
            <a:ext cx="7772400" cy="889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Center-of-Gravity Method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871538" y="1835150"/>
            <a:ext cx="7399337" cy="368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3200"/>
              <a:t>Finds location of distribution center that minimizes distribution costs</a:t>
            </a:r>
          </a:p>
          <a:p>
            <a:pPr marL="482600" indent="-482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3200"/>
              <a:t>Considers</a:t>
            </a:r>
          </a:p>
          <a:p>
            <a:pPr marL="1054100" lvl="1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/>
              <a:t>Location of markets</a:t>
            </a:r>
          </a:p>
          <a:p>
            <a:pPr marL="1054100" lvl="1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/>
              <a:t>Volume of goods shipped to those markets</a:t>
            </a:r>
          </a:p>
          <a:p>
            <a:pPr marL="1054100" lvl="1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/>
              <a:t>Shipping cost (or distance)</a:t>
            </a:r>
            <a:endParaRPr lang="en-US" sz="320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8800"/>
            <a:ext cx="7772400" cy="889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Center-of-Gravity Method</a:t>
            </a:r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auto">
          <a:xfrm>
            <a:off x="871538" y="1835150"/>
            <a:ext cx="7399337" cy="421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3200"/>
              <a:t>Place existing locations on a coordinate grid</a:t>
            </a:r>
          </a:p>
          <a:p>
            <a:pPr marL="1054100" lvl="1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/>
              <a:t>Grid origin and scale is arbitrary </a:t>
            </a:r>
          </a:p>
          <a:p>
            <a:pPr marL="1054100" lvl="1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/>
              <a:t>Maintain relative distances</a:t>
            </a:r>
            <a:r>
              <a:rPr lang="en-US" sz="3200"/>
              <a:t> </a:t>
            </a:r>
          </a:p>
          <a:p>
            <a:pPr marL="482600" indent="-482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3200"/>
              <a:t>Calculate X and Y coordinates for ‘center of gravity’</a:t>
            </a:r>
          </a:p>
          <a:p>
            <a:pPr marL="1054100" lvl="1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/>
              <a:t>Assumes cost is directly proportional to distance and volume shipped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8800"/>
            <a:ext cx="7772400" cy="889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Center-of-Gravity Method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525713" y="1622425"/>
            <a:ext cx="4064000" cy="1597025"/>
            <a:chOff x="1591" y="1022"/>
            <a:chExt cx="2560" cy="1006"/>
          </a:xfrm>
          <a:noFill/>
        </p:grpSpPr>
        <p:sp>
          <p:nvSpPr>
            <p:cNvPr id="669700" name="Rectangle 4"/>
            <p:cNvSpPr>
              <a:spLocks noChangeArrowheads="1"/>
            </p:cNvSpPr>
            <p:nvPr/>
          </p:nvSpPr>
          <p:spPr bwMode="auto">
            <a:xfrm>
              <a:off x="1591" y="1393"/>
              <a:ext cx="1541" cy="3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x - coordinate =</a:t>
              </a: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3407" y="1022"/>
              <a:ext cx="744" cy="1006"/>
              <a:chOff x="3407" y="1022"/>
              <a:chExt cx="744" cy="1006"/>
            </a:xfrm>
            <a:grpFill/>
          </p:grpSpPr>
          <p:sp>
            <p:nvSpPr>
              <p:cNvPr id="669702" name="Rectangle 6"/>
              <p:cNvSpPr>
                <a:spLocks noChangeArrowheads="1"/>
              </p:cNvSpPr>
              <p:nvPr/>
            </p:nvSpPr>
            <p:spPr bwMode="auto">
              <a:xfrm>
                <a:off x="3407" y="1022"/>
                <a:ext cx="644" cy="87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i="0">
                    <a:cs typeface="Arial" charset="0"/>
                    <a:sym typeface="Symbol" pitchFamily="18" charset="2"/>
                  </a:rPr>
                  <a:t>∑</a:t>
                </a:r>
                <a:r>
                  <a:rPr lang="en-US" sz="2800">
                    <a:sym typeface="Symbol" pitchFamily="18" charset="2"/>
                  </a:rPr>
                  <a:t>d</a:t>
                </a:r>
                <a:r>
                  <a:rPr lang="en-US" sz="2800" baseline="-25000">
                    <a:sym typeface="Symbol" pitchFamily="18" charset="2"/>
                  </a:rPr>
                  <a:t>ix</a:t>
                </a:r>
                <a:r>
                  <a:rPr lang="en-US" sz="2800">
                    <a:sym typeface="Symbol" pitchFamily="18" charset="2"/>
                  </a:rPr>
                  <a:t>Q</a:t>
                </a:r>
                <a:r>
                  <a:rPr lang="en-US" sz="2800" baseline="-25000">
                    <a:sym typeface="Symbol" pitchFamily="18" charset="2"/>
                  </a:rPr>
                  <a:t>i</a:t>
                </a:r>
                <a:endParaRPr lang="en-US" sz="2800">
                  <a:sym typeface="Symbol" pitchFamily="18" charset="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800" i="0">
                    <a:cs typeface="Arial" charset="0"/>
                    <a:sym typeface="Symbol" pitchFamily="18" charset="2"/>
                  </a:rPr>
                  <a:t>∑</a:t>
                </a:r>
                <a:r>
                  <a:rPr lang="en-US" sz="2800">
                    <a:sym typeface="Symbol" pitchFamily="18" charset="2"/>
                  </a:rPr>
                  <a:t>Q</a:t>
                </a:r>
                <a:r>
                  <a:rPr lang="en-US" sz="2800" baseline="-25000">
                    <a:sym typeface="Symbol" pitchFamily="18" charset="2"/>
                  </a:rPr>
                  <a:t>i</a:t>
                </a:r>
                <a:endParaRPr lang="en-US" sz="2800"/>
              </a:p>
            </p:txBody>
          </p:sp>
          <p:sp>
            <p:nvSpPr>
              <p:cNvPr id="669703" name="Rectangle 7"/>
              <p:cNvSpPr>
                <a:spLocks noChangeArrowheads="1"/>
              </p:cNvSpPr>
              <p:nvPr/>
            </p:nvSpPr>
            <p:spPr bwMode="auto">
              <a:xfrm>
                <a:off x="3455" y="1386"/>
                <a:ext cx="150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i</a:t>
                </a:r>
              </a:p>
            </p:txBody>
          </p:sp>
          <p:sp>
            <p:nvSpPr>
              <p:cNvPr id="669704" name="Rectangle 8"/>
              <p:cNvSpPr>
                <a:spLocks noChangeArrowheads="1"/>
              </p:cNvSpPr>
              <p:nvPr/>
            </p:nvSpPr>
            <p:spPr bwMode="auto">
              <a:xfrm>
                <a:off x="3591" y="1795"/>
                <a:ext cx="150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i</a:t>
                </a:r>
              </a:p>
            </p:txBody>
          </p:sp>
          <p:sp>
            <p:nvSpPr>
              <p:cNvPr id="669705" name="Line 9"/>
              <p:cNvSpPr>
                <a:spLocks noChangeShapeType="1"/>
              </p:cNvSpPr>
              <p:nvPr/>
            </p:nvSpPr>
            <p:spPr bwMode="auto">
              <a:xfrm>
                <a:off x="3407" y="1587"/>
                <a:ext cx="744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530475" y="3121025"/>
            <a:ext cx="4054475" cy="1597025"/>
            <a:chOff x="1594" y="1966"/>
            <a:chExt cx="2554" cy="1006"/>
          </a:xfrm>
          <a:noFill/>
        </p:grpSpPr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3404" y="1966"/>
              <a:ext cx="744" cy="1006"/>
              <a:chOff x="3404" y="1966"/>
              <a:chExt cx="744" cy="1006"/>
            </a:xfrm>
            <a:grpFill/>
          </p:grpSpPr>
          <p:sp>
            <p:nvSpPr>
              <p:cNvPr id="669708" name="Rectangle 12"/>
              <p:cNvSpPr>
                <a:spLocks noChangeArrowheads="1"/>
              </p:cNvSpPr>
              <p:nvPr/>
            </p:nvSpPr>
            <p:spPr bwMode="auto">
              <a:xfrm>
                <a:off x="3404" y="1966"/>
                <a:ext cx="647" cy="87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i="0">
                    <a:cs typeface="Arial" charset="0"/>
                    <a:sym typeface="Symbol" pitchFamily="18" charset="2"/>
                  </a:rPr>
                  <a:t>∑</a:t>
                </a:r>
                <a:r>
                  <a:rPr lang="en-US" sz="2800">
                    <a:sym typeface="Symbol" pitchFamily="18" charset="2"/>
                  </a:rPr>
                  <a:t>d</a:t>
                </a:r>
                <a:r>
                  <a:rPr lang="en-US" sz="2800" baseline="-25000">
                    <a:sym typeface="Symbol" pitchFamily="18" charset="2"/>
                  </a:rPr>
                  <a:t>iy</a:t>
                </a:r>
                <a:r>
                  <a:rPr lang="en-US" sz="2800">
                    <a:sym typeface="Symbol" pitchFamily="18" charset="2"/>
                  </a:rPr>
                  <a:t>Q</a:t>
                </a:r>
                <a:r>
                  <a:rPr lang="en-US" sz="2800" baseline="-25000">
                    <a:sym typeface="Symbol" pitchFamily="18" charset="2"/>
                  </a:rPr>
                  <a:t>i</a:t>
                </a:r>
                <a:endParaRPr lang="en-US" sz="2800">
                  <a:sym typeface="Symbol" pitchFamily="18" charset="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800" i="0">
                    <a:cs typeface="Arial" charset="0"/>
                    <a:sym typeface="Symbol" pitchFamily="18" charset="2"/>
                  </a:rPr>
                  <a:t>∑</a:t>
                </a:r>
                <a:r>
                  <a:rPr lang="en-US" sz="2800">
                    <a:sym typeface="Symbol" pitchFamily="18" charset="2"/>
                  </a:rPr>
                  <a:t>Q</a:t>
                </a:r>
                <a:r>
                  <a:rPr lang="en-US" sz="2800" baseline="-25000">
                    <a:sym typeface="Symbol" pitchFamily="18" charset="2"/>
                  </a:rPr>
                  <a:t>i</a:t>
                </a:r>
                <a:endParaRPr lang="en-US" sz="2800"/>
              </a:p>
            </p:txBody>
          </p:sp>
          <p:sp>
            <p:nvSpPr>
              <p:cNvPr id="669709" name="Rectangle 13"/>
              <p:cNvSpPr>
                <a:spLocks noChangeArrowheads="1"/>
              </p:cNvSpPr>
              <p:nvPr/>
            </p:nvSpPr>
            <p:spPr bwMode="auto">
              <a:xfrm>
                <a:off x="3452" y="2330"/>
                <a:ext cx="150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i</a:t>
                </a:r>
              </a:p>
            </p:txBody>
          </p:sp>
          <p:sp>
            <p:nvSpPr>
              <p:cNvPr id="669710" name="Rectangle 14"/>
              <p:cNvSpPr>
                <a:spLocks noChangeArrowheads="1"/>
              </p:cNvSpPr>
              <p:nvPr/>
            </p:nvSpPr>
            <p:spPr bwMode="auto">
              <a:xfrm>
                <a:off x="3588" y="2739"/>
                <a:ext cx="150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i</a:t>
                </a:r>
              </a:p>
            </p:txBody>
          </p:sp>
          <p:sp>
            <p:nvSpPr>
              <p:cNvPr id="669711" name="Line 15"/>
              <p:cNvSpPr>
                <a:spLocks noChangeShapeType="1"/>
              </p:cNvSpPr>
              <p:nvPr/>
            </p:nvSpPr>
            <p:spPr bwMode="auto">
              <a:xfrm>
                <a:off x="3404" y="2531"/>
                <a:ext cx="744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9712" name="Rectangle 16"/>
            <p:cNvSpPr>
              <a:spLocks noChangeArrowheads="1"/>
            </p:cNvSpPr>
            <p:nvPr/>
          </p:nvSpPr>
          <p:spPr bwMode="auto">
            <a:xfrm>
              <a:off x="1594" y="2337"/>
              <a:ext cx="1545" cy="3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y - coordinate =</a:t>
              </a:r>
            </a:p>
          </p:txBody>
        </p:sp>
      </p:grpSp>
      <p:sp>
        <p:nvSpPr>
          <p:cNvPr id="669716" name="Rectangle 20"/>
          <p:cNvSpPr>
            <a:spLocks noChangeArrowheads="1"/>
          </p:cNvSpPr>
          <p:nvPr/>
        </p:nvSpPr>
        <p:spPr bwMode="auto">
          <a:xfrm>
            <a:off x="1317625" y="4926013"/>
            <a:ext cx="6507163" cy="1228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97100" indent="-2197100">
              <a:lnSpc>
                <a:spcPct val="90000"/>
              </a:lnSpc>
              <a:spcBef>
                <a:spcPct val="25000"/>
              </a:spcBef>
              <a:tabLst>
                <a:tab pos="1625600" algn="r"/>
                <a:tab pos="1816100" algn="l"/>
              </a:tabLst>
            </a:pPr>
            <a:r>
              <a:rPr lang="en-US"/>
              <a:t>where	d</a:t>
            </a:r>
            <a:r>
              <a:rPr lang="en-US" baseline="-25000"/>
              <a:t>ix</a:t>
            </a:r>
            <a:r>
              <a:rPr lang="en-US"/>
              <a:t>	=	x-coordinate of location i</a:t>
            </a:r>
          </a:p>
          <a:p>
            <a:pPr marL="2197100" indent="-2197100">
              <a:lnSpc>
                <a:spcPct val="90000"/>
              </a:lnSpc>
              <a:spcBef>
                <a:spcPct val="25000"/>
              </a:spcBef>
              <a:tabLst>
                <a:tab pos="1625600" algn="r"/>
                <a:tab pos="1816100" algn="l"/>
              </a:tabLst>
            </a:pPr>
            <a:r>
              <a:rPr lang="en-US"/>
              <a:t>	d</a:t>
            </a:r>
            <a:r>
              <a:rPr lang="en-US" baseline="-25000"/>
              <a:t>iy</a:t>
            </a:r>
            <a:r>
              <a:rPr lang="en-US"/>
              <a:t>	=	y-coordinate of location i</a:t>
            </a:r>
          </a:p>
          <a:p>
            <a:pPr marL="2197100" indent="-2197100">
              <a:lnSpc>
                <a:spcPct val="90000"/>
              </a:lnSpc>
              <a:spcBef>
                <a:spcPct val="25000"/>
              </a:spcBef>
              <a:tabLst>
                <a:tab pos="1625600" algn="r"/>
                <a:tab pos="1816100" algn="l"/>
              </a:tabLst>
            </a:pPr>
            <a:r>
              <a:rPr lang="en-US"/>
              <a:t>	Q</a:t>
            </a:r>
            <a:r>
              <a:rPr lang="en-US" baseline="-25000"/>
              <a:t>i</a:t>
            </a:r>
            <a:r>
              <a:rPr lang="en-US"/>
              <a:t>	=	Quantity of goods moved to or from location i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8800"/>
            <a:ext cx="7772400" cy="889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Center-of-Gravity Method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139825" y="1698625"/>
            <a:ext cx="6742113" cy="4729163"/>
            <a:chOff x="718" y="1070"/>
            <a:chExt cx="4247" cy="2979"/>
          </a:xfrm>
          <a:noFill/>
        </p:grpSpPr>
        <p:sp>
          <p:nvSpPr>
            <p:cNvPr id="673797" name="Freeform 5"/>
            <p:cNvSpPr>
              <a:spLocks/>
            </p:cNvSpPr>
            <p:nvPr/>
          </p:nvSpPr>
          <p:spPr bwMode="auto">
            <a:xfrm>
              <a:off x="1144" y="1304"/>
              <a:ext cx="3208" cy="2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88"/>
                </a:cxn>
                <a:cxn ang="0">
                  <a:pos x="3208" y="2288"/>
                </a:cxn>
              </a:cxnLst>
              <a:rect l="0" t="0" r="r" b="b"/>
              <a:pathLst>
                <a:path w="3208" h="2288">
                  <a:moveTo>
                    <a:pt x="0" y="0"/>
                  </a:moveTo>
                  <a:lnTo>
                    <a:pt x="0" y="2288"/>
                  </a:lnTo>
                  <a:lnTo>
                    <a:pt x="3208" y="2288"/>
                  </a:lnTo>
                </a:path>
              </a:pathLst>
            </a:custGeom>
            <a:grpFill/>
            <a:ln w="38100" cmpd="sng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Rectangle 6"/>
            <p:cNvSpPr>
              <a:spLocks noChangeArrowheads="1"/>
            </p:cNvSpPr>
            <p:nvPr/>
          </p:nvSpPr>
          <p:spPr bwMode="auto">
            <a:xfrm>
              <a:off x="718" y="1070"/>
              <a:ext cx="772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North-South</a:t>
              </a:r>
            </a:p>
          </p:txBody>
        </p:sp>
        <p:sp>
          <p:nvSpPr>
            <p:cNvPr id="673799" name="Rectangle 7"/>
            <p:cNvSpPr>
              <a:spLocks noChangeArrowheads="1"/>
            </p:cNvSpPr>
            <p:nvPr/>
          </p:nvSpPr>
          <p:spPr bwMode="auto">
            <a:xfrm>
              <a:off x="4326" y="3494"/>
              <a:ext cx="639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East-West</a:t>
              </a:r>
            </a:p>
          </p:txBody>
        </p:sp>
        <p:sp>
          <p:nvSpPr>
            <p:cNvPr id="673800" name="Rectangle 8"/>
            <p:cNvSpPr>
              <a:spLocks noChangeArrowheads="1"/>
            </p:cNvSpPr>
            <p:nvPr/>
          </p:nvSpPr>
          <p:spPr bwMode="auto">
            <a:xfrm>
              <a:off x="828" y="1372"/>
              <a:ext cx="436" cy="23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300000"/>
                </a:lnSpc>
              </a:pPr>
              <a:r>
                <a:rPr lang="en-US" sz="1600"/>
                <a:t>120  –</a:t>
              </a:r>
            </a:p>
            <a:p>
              <a:pPr algn="r">
                <a:lnSpc>
                  <a:spcPct val="300000"/>
                </a:lnSpc>
              </a:pPr>
              <a:r>
                <a:rPr lang="en-US" sz="1600"/>
                <a:t>90  –</a:t>
              </a:r>
            </a:p>
            <a:p>
              <a:pPr algn="r">
                <a:lnSpc>
                  <a:spcPct val="300000"/>
                </a:lnSpc>
              </a:pPr>
              <a:r>
                <a:rPr lang="en-US" sz="1600"/>
                <a:t>60  –</a:t>
              </a:r>
            </a:p>
            <a:p>
              <a:pPr algn="r">
                <a:lnSpc>
                  <a:spcPct val="300000"/>
                </a:lnSpc>
              </a:pPr>
              <a:r>
                <a:rPr lang="en-US" sz="1600"/>
                <a:t>30  –</a:t>
              </a:r>
            </a:p>
            <a:p>
              <a:pPr algn="r">
                <a:lnSpc>
                  <a:spcPct val="300000"/>
                </a:lnSpc>
              </a:pPr>
              <a:r>
                <a:rPr lang="en-US" sz="1600"/>
                <a:t>–</a:t>
              </a:r>
            </a:p>
          </p:txBody>
        </p:sp>
        <p:sp>
          <p:nvSpPr>
            <p:cNvPr id="673801" name="Rectangle 9"/>
            <p:cNvSpPr>
              <a:spLocks noChangeArrowheads="1"/>
            </p:cNvSpPr>
            <p:nvPr/>
          </p:nvSpPr>
          <p:spPr bwMode="auto">
            <a:xfrm>
              <a:off x="974" y="3462"/>
              <a:ext cx="3391" cy="3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tabLst>
                  <a:tab pos="190500" algn="ctr"/>
                  <a:tab pos="1143000" algn="ctr"/>
                  <a:tab pos="2095500" algn="ctr"/>
                  <a:tab pos="3048000" algn="ctr"/>
                  <a:tab pos="4000500" algn="ctr"/>
                  <a:tab pos="4953000" algn="ctr"/>
                </a:tabLst>
              </a:pPr>
              <a:r>
                <a:rPr lang="en-US" sz="1000"/>
                <a:t>	|	|	|	|	|	|</a:t>
              </a:r>
              <a:endParaRPr lang="en-US" sz="1600"/>
            </a:p>
            <a:p>
              <a:pPr>
                <a:lnSpc>
                  <a:spcPct val="115000"/>
                </a:lnSpc>
                <a:tabLst>
                  <a:tab pos="190500" algn="ctr"/>
                  <a:tab pos="1143000" algn="ctr"/>
                  <a:tab pos="2095500" algn="ctr"/>
                  <a:tab pos="3048000" algn="ctr"/>
                  <a:tab pos="4000500" algn="ctr"/>
                  <a:tab pos="4953000" algn="ctr"/>
                </a:tabLst>
              </a:pPr>
              <a:r>
                <a:rPr lang="en-US" sz="1600"/>
                <a:t>		30	60	90	120	150</a:t>
              </a:r>
            </a:p>
          </p:txBody>
        </p:sp>
        <p:sp>
          <p:nvSpPr>
            <p:cNvPr id="673802" name="Rectangle 10"/>
            <p:cNvSpPr>
              <a:spLocks noChangeArrowheads="1"/>
            </p:cNvSpPr>
            <p:nvPr/>
          </p:nvSpPr>
          <p:spPr bwMode="auto">
            <a:xfrm>
              <a:off x="1110" y="3729"/>
              <a:ext cx="737" cy="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/>
                <a:t>Arbitrary origin</a:t>
              </a:r>
            </a:p>
          </p:txBody>
        </p:sp>
        <p:sp>
          <p:nvSpPr>
            <p:cNvPr id="673803" name="Freeform 11"/>
            <p:cNvSpPr>
              <a:spLocks/>
            </p:cNvSpPr>
            <p:nvPr/>
          </p:nvSpPr>
          <p:spPr bwMode="auto">
            <a:xfrm>
              <a:off x="1077" y="3600"/>
              <a:ext cx="70" cy="221"/>
            </a:xfrm>
            <a:custGeom>
              <a:avLst/>
              <a:gdLst/>
              <a:ahLst/>
              <a:cxnLst>
                <a:cxn ang="0">
                  <a:pos x="70" y="221"/>
                </a:cxn>
                <a:cxn ang="0">
                  <a:pos x="3" y="123"/>
                </a:cxn>
                <a:cxn ang="0">
                  <a:pos x="51" y="0"/>
                </a:cxn>
              </a:cxnLst>
              <a:rect l="0" t="0" r="r" b="b"/>
              <a:pathLst>
                <a:path w="70" h="221">
                  <a:moveTo>
                    <a:pt x="70" y="221"/>
                  </a:moveTo>
                  <a:cubicBezTo>
                    <a:pt x="59" y="205"/>
                    <a:pt x="6" y="160"/>
                    <a:pt x="3" y="123"/>
                  </a:cubicBezTo>
                  <a:cubicBezTo>
                    <a:pt x="0" y="86"/>
                    <a:pt x="41" y="26"/>
                    <a:pt x="51" y="0"/>
                  </a:cubicBezTo>
                </a:path>
              </a:pathLst>
            </a:custGeom>
            <a:grpFill/>
            <a:ln w="57150" cmpd="sng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812925" y="2030413"/>
            <a:ext cx="5073650" cy="3163887"/>
            <a:chOff x="1142" y="1279"/>
            <a:chExt cx="3196" cy="1993"/>
          </a:xfrm>
          <a:noFill/>
        </p:grpSpPr>
        <p:sp>
          <p:nvSpPr>
            <p:cNvPr id="673804" name="Oval 12"/>
            <p:cNvSpPr>
              <a:spLocks noChangeArrowheads="1"/>
            </p:cNvSpPr>
            <p:nvPr/>
          </p:nvSpPr>
          <p:spPr bwMode="auto">
            <a:xfrm>
              <a:off x="1672" y="1664"/>
              <a:ext cx="168" cy="16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05" name="Oval 13"/>
            <p:cNvSpPr>
              <a:spLocks noChangeArrowheads="1"/>
            </p:cNvSpPr>
            <p:nvPr/>
          </p:nvSpPr>
          <p:spPr bwMode="auto">
            <a:xfrm>
              <a:off x="2280" y="2888"/>
              <a:ext cx="168" cy="16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08" name="Rectangle 16"/>
            <p:cNvSpPr>
              <a:spLocks noChangeArrowheads="1"/>
            </p:cNvSpPr>
            <p:nvPr/>
          </p:nvSpPr>
          <p:spPr bwMode="auto">
            <a:xfrm>
              <a:off x="1142" y="1439"/>
              <a:ext cx="1139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Chicago </a:t>
              </a:r>
              <a:r>
                <a:rPr lang="en-US" sz="1800" i="0"/>
                <a:t>(30, 120)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2888" y="1279"/>
              <a:ext cx="1450" cy="745"/>
              <a:chOff x="2888" y="1279"/>
              <a:chExt cx="1450" cy="745"/>
            </a:xfrm>
            <a:grpFill/>
          </p:grpSpPr>
          <p:sp>
            <p:nvSpPr>
              <p:cNvPr id="673806" name="Oval 14"/>
              <p:cNvSpPr>
                <a:spLocks noChangeArrowheads="1"/>
              </p:cNvSpPr>
              <p:nvPr/>
            </p:nvSpPr>
            <p:spPr bwMode="auto">
              <a:xfrm>
                <a:off x="2888" y="1824"/>
                <a:ext cx="168" cy="1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3807" name="Oval 15"/>
              <p:cNvSpPr>
                <a:spLocks noChangeArrowheads="1"/>
              </p:cNvSpPr>
              <p:nvPr/>
            </p:nvSpPr>
            <p:spPr bwMode="auto">
              <a:xfrm>
                <a:off x="3616" y="1504"/>
                <a:ext cx="168" cy="1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3809" name="Rectangle 17"/>
              <p:cNvSpPr>
                <a:spLocks noChangeArrowheads="1"/>
              </p:cNvSpPr>
              <p:nvPr/>
            </p:nvSpPr>
            <p:spPr bwMode="auto">
              <a:xfrm>
                <a:off x="2958" y="1279"/>
                <a:ext cx="1306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New York </a:t>
                </a:r>
                <a:r>
                  <a:rPr lang="en-US" sz="1800" i="0"/>
                  <a:t>(130, 130)</a:t>
                </a:r>
              </a:p>
            </p:txBody>
          </p:sp>
          <p:sp>
            <p:nvSpPr>
              <p:cNvPr id="673810" name="Rectangle 18"/>
              <p:cNvSpPr>
                <a:spLocks noChangeArrowheads="1"/>
              </p:cNvSpPr>
              <p:nvPr/>
            </p:nvSpPr>
            <p:spPr bwMode="auto">
              <a:xfrm>
                <a:off x="3054" y="1791"/>
                <a:ext cx="1284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Pittsburgh </a:t>
                </a:r>
                <a:r>
                  <a:rPr lang="en-US" sz="1800" i="0"/>
                  <a:t>(90, 110)</a:t>
                </a:r>
              </a:p>
            </p:txBody>
          </p:sp>
        </p:grpSp>
        <p:sp>
          <p:nvSpPr>
            <p:cNvPr id="673811" name="Rectangle 19"/>
            <p:cNvSpPr>
              <a:spLocks noChangeArrowheads="1"/>
            </p:cNvSpPr>
            <p:nvPr/>
          </p:nvSpPr>
          <p:spPr bwMode="auto">
            <a:xfrm>
              <a:off x="1788" y="3039"/>
              <a:ext cx="102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Atlanta </a:t>
              </a:r>
              <a:r>
                <a:rPr lang="en-US" sz="1800" i="0"/>
                <a:t>(60, 40)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8800"/>
            <a:ext cx="7772400" cy="889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Center-of-Gravity Method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22375" y="1695450"/>
            <a:ext cx="6702425" cy="1890713"/>
            <a:chOff x="786" y="1148"/>
            <a:chExt cx="4222" cy="1191"/>
          </a:xfrm>
          <a:noFill/>
        </p:grpSpPr>
        <p:sp>
          <p:nvSpPr>
            <p:cNvPr id="671748" name="Rectangle 4"/>
            <p:cNvSpPr>
              <a:spLocks noChangeArrowheads="1"/>
            </p:cNvSpPr>
            <p:nvPr/>
          </p:nvSpPr>
          <p:spPr bwMode="auto">
            <a:xfrm>
              <a:off x="786" y="1148"/>
              <a:ext cx="3864" cy="3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tabLst>
                  <a:tab pos="1244600" algn="ctr"/>
                  <a:tab pos="4864100" algn="ctr"/>
                </a:tabLst>
              </a:pPr>
              <a:r>
                <a:rPr lang="en-US"/>
                <a:t>		Number of Containers</a:t>
              </a:r>
            </a:p>
            <a:p>
              <a:pPr>
                <a:lnSpc>
                  <a:spcPct val="85000"/>
                </a:lnSpc>
                <a:tabLst>
                  <a:tab pos="1244600" algn="ctr"/>
                  <a:tab pos="4864100" algn="ctr"/>
                </a:tabLst>
              </a:pPr>
              <a:r>
                <a:rPr lang="en-US"/>
                <a:t>	Store Location	Shipped per Month</a:t>
              </a:r>
            </a:p>
          </p:txBody>
        </p:sp>
        <p:sp>
          <p:nvSpPr>
            <p:cNvPr id="671749" name="Rectangle 5"/>
            <p:cNvSpPr>
              <a:spLocks noChangeArrowheads="1"/>
            </p:cNvSpPr>
            <p:nvPr/>
          </p:nvSpPr>
          <p:spPr bwMode="auto">
            <a:xfrm>
              <a:off x="902" y="1583"/>
              <a:ext cx="3813" cy="7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tabLst>
                  <a:tab pos="292100" algn="l"/>
                  <a:tab pos="5054600" algn="r"/>
                </a:tabLst>
              </a:pPr>
              <a:r>
                <a:rPr lang="en-US"/>
                <a:t>	Chicago </a:t>
              </a:r>
              <a:r>
                <a:rPr lang="en-US" i="0"/>
                <a:t>(30, 120)	2,000</a:t>
              </a:r>
              <a:endParaRPr lang="en-US"/>
            </a:p>
            <a:p>
              <a:pPr>
                <a:tabLst>
                  <a:tab pos="292100" algn="l"/>
                  <a:tab pos="5054600" algn="r"/>
                </a:tabLst>
              </a:pPr>
              <a:r>
                <a:rPr lang="en-US"/>
                <a:t>	Pittsburgh </a:t>
              </a:r>
              <a:r>
                <a:rPr lang="en-US" i="0"/>
                <a:t>(90, 110)	1,000</a:t>
              </a:r>
              <a:endParaRPr lang="en-US"/>
            </a:p>
            <a:p>
              <a:pPr>
                <a:tabLst>
                  <a:tab pos="292100" algn="l"/>
                  <a:tab pos="5054600" algn="r"/>
                </a:tabLst>
              </a:pPr>
              <a:r>
                <a:rPr lang="en-US"/>
                <a:t>	New York </a:t>
              </a:r>
              <a:r>
                <a:rPr lang="en-US" i="0"/>
                <a:t>(130, 130)	1,000</a:t>
              </a:r>
              <a:endParaRPr lang="en-US"/>
            </a:p>
            <a:p>
              <a:pPr>
                <a:tabLst>
                  <a:tab pos="292100" algn="l"/>
                  <a:tab pos="5054600" algn="r"/>
                </a:tabLst>
              </a:pPr>
              <a:r>
                <a:rPr lang="en-US"/>
                <a:t>	Atlanta </a:t>
              </a:r>
              <a:r>
                <a:rPr lang="en-US" i="0"/>
                <a:t>(60, 40)	2,000</a:t>
              </a:r>
              <a:endParaRPr lang="en-US"/>
            </a:p>
          </p:txBody>
        </p:sp>
        <p:sp>
          <p:nvSpPr>
            <p:cNvPr id="671750" name="Line 6"/>
            <p:cNvSpPr>
              <a:spLocks noChangeShapeType="1"/>
            </p:cNvSpPr>
            <p:nvPr/>
          </p:nvSpPr>
          <p:spPr bwMode="auto">
            <a:xfrm>
              <a:off x="912" y="1616"/>
              <a:ext cx="4096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30225" y="4165600"/>
            <a:ext cx="7750175" cy="1109663"/>
            <a:chOff x="454" y="2624"/>
            <a:chExt cx="4882" cy="699"/>
          </a:xfrm>
          <a:noFill/>
        </p:grpSpPr>
        <p:sp>
          <p:nvSpPr>
            <p:cNvPr id="671752" name="Rectangle 8"/>
            <p:cNvSpPr>
              <a:spLocks noChangeArrowheads="1"/>
            </p:cNvSpPr>
            <p:nvPr/>
          </p:nvSpPr>
          <p:spPr bwMode="auto">
            <a:xfrm>
              <a:off x="454" y="2767"/>
              <a:ext cx="1061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x-coordinate =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654" y="2624"/>
              <a:ext cx="3682" cy="504"/>
              <a:chOff x="1670" y="2600"/>
              <a:chExt cx="3682" cy="504"/>
            </a:xfrm>
            <a:grpFill/>
          </p:grpSpPr>
          <p:sp>
            <p:nvSpPr>
              <p:cNvPr id="671753" name="Rectangle 9"/>
              <p:cNvSpPr>
                <a:spLocks noChangeArrowheads="1"/>
              </p:cNvSpPr>
              <p:nvPr/>
            </p:nvSpPr>
            <p:spPr bwMode="auto">
              <a:xfrm>
                <a:off x="1670" y="2600"/>
                <a:ext cx="3413" cy="50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5000"/>
                  </a:lnSpc>
                </a:pPr>
                <a:r>
                  <a:rPr lang="en-US" sz="2000" i="0"/>
                  <a:t>(30)(2000) + (90)(1000) + (130)(1000) + (60)(2000)</a:t>
                </a:r>
              </a:p>
              <a:p>
                <a:pPr algn="ctr">
                  <a:lnSpc>
                    <a:spcPct val="115000"/>
                  </a:lnSpc>
                </a:pPr>
                <a:r>
                  <a:rPr lang="en-US" sz="2000" i="0"/>
                  <a:t>2000 + 1000 + 1000 + 2000</a:t>
                </a:r>
              </a:p>
            </p:txBody>
          </p:sp>
          <p:sp>
            <p:nvSpPr>
              <p:cNvPr id="671754" name="Line 10"/>
              <p:cNvSpPr>
                <a:spLocks noChangeShapeType="1"/>
              </p:cNvSpPr>
              <p:nvPr/>
            </p:nvSpPr>
            <p:spPr bwMode="auto">
              <a:xfrm>
                <a:off x="1704" y="2872"/>
                <a:ext cx="3648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71756" name="Rectangle 12"/>
            <p:cNvSpPr>
              <a:spLocks noChangeArrowheads="1"/>
            </p:cNvSpPr>
            <p:nvPr/>
          </p:nvSpPr>
          <p:spPr bwMode="auto">
            <a:xfrm>
              <a:off x="1454" y="3071"/>
              <a:ext cx="519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= </a:t>
              </a:r>
              <a:r>
                <a:rPr lang="en-US" sz="2000" i="0"/>
                <a:t>66.7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0225" y="5308600"/>
            <a:ext cx="8042275" cy="1109663"/>
            <a:chOff x="454" y="3344"/>
            <a:chExt cx="5066" cy="699"/>
          </a:xfrm>
          <a:noFill/>
        </p:grpSpPr>
        <p:sp>
          <p:nvSpPr>
            <p:cNvPr id="671757" name="Rectangle 13"/>
            <p:cNvSpPr>
              <a:spLocks noChangeArrowheads="1"/>
            </p:cNvSpPr>
            <p:nvPr/>
          </p:nvSpPr>
          <p:spPr bwMode="auto">
            <a:xfrm>
              <a:off x="454" y="3487"/>
              <a:ext cx="1064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y-coordinate =</a:t>
              </a:r>
            </a:p>
          </p:txBody>
        </p:sp>
        <p:sp>
          <p:nvSpPr>
            <p:cNvPr id="671759" name="Rectangle 15"/>
            <p:cNvSpPr>
              <a:spLocks noChangeArrowheads="1"/>
            </p:cNvSpPr>
            <p:nvPr/>
          </p:nvSpPr>
          <p:spPr bwMode="auto">
            <a:xfrm>
              <a:off x="1662" y="3344"/>
              <a:ext cx="3577" cy="5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000" i="0"/>
                <a:t>(120)(2000) + (110)(1000) + (130)(1000) + (40)(2000)</a:t>
              </a:r>
            </a:p>
            <a:p>
              <a:pPr algn="ctr">
                <a:lnSpc>
                  <a:spcPct val="115000"/>
                </a:lnSpc>
              </a:pPr>
              <a:r>
                <a:rPr lang="en-US" sz="2000" i="0"/>
                <a:t>2000 + 1000 + 1000 + 2000</a:t>
              </a:r>
            </a:p>
          </p:txBody>
        </p:sp>
        <p:sp>
          <p:nvSpPr>
            <p:cNvPr id="671760" name="Line 16"/>
            <p:cNvSpPr>
              <a:spLocks noChangeShapeType="1"/>
            </p:cNvSpPr>
            <p:nvPr/>
          </p:nvSpPr>
          <p:spPr bwMode="auto">
            <a:xfrm>
              <a:off x="1688" y="3616"/>
              <a:ext cx="3832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1761" name="Rectangle 17"/>
            <p:cNvSpPr>
              <a:spLocks noChangeArrowheads="1"/>
            </p:cNvSpPr>
            <p:nvPr/>
          </p:nvSpPr>
          <p:spPr bwMode="auto">
            <a:xfrm>
              <a:off x="1454" y="3791"/>
              <a:ext cx="519" cy="2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= </a:t>
              </a:r>
              <a:r>
                <a:rPr lang="en-US" sz="2000" i="0"/>
                <a:t>93.3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8800"/>
            <a:ext cx="7772400" cy="889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Center-of-Gravity Method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39825" y="1698625"/>
            <a:ext cx="6742113" cy="4729163"/>
            <a:chOff x="718" y="1070"/>
            <a:chExt cx="4247" cy="2979"/>
          </a:xfrm>
          <a:noFill/>
        </p:grpSpPr>
        <p:sp>
          <p:nvSpPr>
            <p:cNvPr id="675844" name="Freeform 4"/>
            <p:cNvSpPr>
              <a:spLocks/>
            </p:cNvSpPr>
            <p:nvPr/>
          </p:nvSpPr>
          <p:spPr bwMode="auto">
            <a:xfrm>
              <a:off x="1144" y="1304"/>
              <a:ext cx="3208" cy="2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88"/>
                </a:cxn>
                <a:cxn ang="0">
                  <a:pos x="3208" y="2288"/>
                </a:cxn>
              </a:cxnLst>
              <a:rect l="0" t="0" r="r" b="b"/>
              <a:pathLst>
                <a:path w="3208" h="2288">
                  <a:moveTo>
                    <a:pt x="0" y="0"/>
                  </a:moveTo>
                  <a:lnTo>
                    <a:pt x="0" y="2288"/>
                  </a:lnTo>
                  <a:lnTo>
                    <a:pt x="3208" y="2288"/>
                  </a:lnTo>
                </a:path>
              </a:pathLst>
            </a:custGeom>
            <a:grpFill/>
            <a:ln w="38100" cmpd="sng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45" name="Rectangle 5"/>
            <p:cNvSpPr>
              <a:spLocks noChangeArrowheads="1"/>
            </p:cNvSpPr>
            <p:nvPr/>
          </p:nvSpPr>
          <p:spPr bwMode="auto">
            <a:xfrm>
              <a:off x="718" y="1070"/>
              <a:ext cx="772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North-South</a:t>
              </a:r>
            </a:p>
          </p:txBody>
        </p:sp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4326" y="3494"/>
              <a:ext cx="639" cy="2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East-West</a:t>
              </a:r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828" y="1372"/>
              <a:ext cx="436" cy="23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300000"/>
                </a:lnSpc>
              </a:pPr>
              <a:r>
                <a:rPr lang="en-US" sz="1600"/>
                <a:t>120  –</a:t>
              </a:r>
            </a:p>
            <a:p>
              <a:pPr algn="r">
                <a:lnSpc>
                  <a:spcPct val="300000"/>
                </a:lnSpc>
              </a:pPr>
              <a:r>
                <a:rPr lang="en-US" sz="1600"/>
                <a:t>90  –</a:t>
              </a:r>
            </a:p>
            <a:p>
              <a:pPr algn="r">
                <a:lnSpc>
                  <a:spcPct val="300000"/>
                </a:lnSpc>
              </a:pPr>
              <a:r>
                <a:rPr lang="en-US" sz="1600"/>
                <a:t>60  –</a:t>
              </a:r>
            </a:p>
            <a:p>
              <a:pPr algn="r">
                <a:lnSpc>
                  <a:spcPct val="300000"/>
                </a:lnSpc>
              </a:pPr>
              <a:r>
                <a:rPr lang="en-US" sz="1600"/>
                <a:t>30  –</a:t>
              </a:r>
            </a:p>
            <a:p>
              <a:pPr algn="r">
                <a:lnSpc>
                  <a:spcPct val="300000"/>
                </a:lnSpc>
              </a:pPr>
              <a:r>
                <a:rPr lang="en-US" sz="1600"/>
                <a:t>–</a:t>
              </a:r>
            </a:p>
          </p:txBody>
        </p:sp>
        <p:sp>
          <p:nvSpPr>
            <p:cNvPr id="675848" name="Rectangle 8"/>
            <p:cNvSpPr>
              <a:spLocks noChangeArrowheads="1"/>
            </p:cNvSpPr>
            <p:nvPr/>
          </p:nvSpPr>
          <p:spPr bwMode="auto">
            <a:xfrm>
              <a:off x="974" y="3462"/>
              <a:ext cx="3391" cy="3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tabLst>
                  <a:tab pos="190500" algn="ctr"/>
                  <a:tab pos="1143000" algn="ctr"/>
                  <a:tab pos="2095500" algn="ctr"/>
                  <a:tab pos="3048000" algn="ctr"/>
                  <a:tab pos="4000500" algn="ctr"/>
                  <a:tab pos="4953000" algn="ctr"/>
                </a:tabLst>
              </a:pPr>
              <a:r>
                <a:rPr lang="en-US" sz="1000"/>
                <a:t>	|	|	|	|	|	|</a:t>
              </a:r>
              <a:endParaRPr lang="en-US" sz="1600"/>
            </a:p>
            <a:p>
              <a:pPr>
                <a:lnSpc>
                  <a:spcPct val="115000"/>
                </a:lnSpc>
                <a:tabLst>
                  <a:tab pos="190500" algn="ctr"/>
                  <a:tab pos="1143000" algn="ctr"/>
                  <a:tab pos="2095500" algn="ctr"/>
                  <a:tab pos="3048000" algn="ctr"/>
                  <a:tab pos="4000500" algn="ctr"/>
                  <a:tab pos="4953000" algn="ctr"/>
                </a:tabLst>
              </a:pPr>
              <a:r>
                <a:rPr lang="en-US" sz="1600"/>
                <a:t>		30	60	90	120	150</a:t>
              </a:r>
            </a:p>
          </p:txBody>
        </p:sp>
        <p:sp>
          <p:nvSpPr>
            <p:cNvPr id="675849" name="Rectangle 9"/>
            <p:cNvSpPr>
              <a:spLocks noChangeArrowheads="1"/>
            </p:cNvSpPr>
            <p:nvPr/>
          </p:nvSpPr>
          <p:spPr bwMode="auto">
            <a:xfrm>
              <a:off x="1110" y="3729"/>
              <a:ext cx="737" cy="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600"/>
                <a:t>Arbitrary origin</a:t>
              </a:r>
            </a:p>
          </p:txBody>
        </p:sp>
        <p:sp>
          <p:nvSpPr>
            <p:cNvPr id="675850" name="Freeform 10"/>
            <p:cNvSpPr>
              <a:spLocks/>
            </p:cNvSpPr>
            <p:nvPr/>
          </p:nvSpPr>
          <p:spPr bwMode="auto">
            <a:xfrm>
              <a:off x="1077" y="3600"/>
              <a:ext cx="70" cy="221"/>
            </a:xfrm>
            <a:custGeom>
              <a:avLst/>
              <a:gdLst/>
              <a:ahLst/>
              <a:cxnLst>
                <a:cxn ang="0">
                  <a:pos x="70" y="221"/>
                </a:cxn>
                <a:cxn ang="0">
                  <a:pos x="3" y="123"/>
                </a:cxn>
                <a:cxn ang="0">
                  <a:pos x="51" y="0"/>
                </a:cxn>
              </a:cxnLst>
              <a:rect l="0" t="0" r="r" b="b"/>
              <a:pathLst>
                <a:path w="70" h="221">
                  <a:moveTo>
                    <a:pt x="70" y="221"/>
                  </a:moveTo>
                  <a:cubicBezTo>
                    <a:pt x="59" y="205"/>
                    <a:pt x="6" y="160"/>
                    <a:pt x="3" y="123"/>
                  </a:cubicBezTo>
                  <a:cubicBezTo>
                    <a:pt x="0" y="86"/>
                    <a:pt x="41" y="26"/>
                    <a:pt x="51" y="0"/>
                  </a:cubicBezTo>
                </a:path>
              </a:pathLst>
            </a:custGeom>
            <a:grpFill/>
            <a:ln w="57150" cmpd="sng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812925" y="2030413"/>
            <a:ext cx="5073650" cy="3163887"/>
            <a:chOff x="1142" y="1279"/>
            <a:chExt cx="3196" cy="1993"/>
          </a:xfrm>
          <a:noFill/>
        </p:grpSpPr>
        <p:sp>
          <p:nvSpPr>
            <p:cNvPr id="675852" name="Oval 12"/>
            <p:cNvSpPr>
              <a:spLocks noChangeArrowheads="1"/>
            </p:cNvSpPr>
            <p:nvPr/>
          </p:nvSpPr>
          <p:spPr bwMode="auto">
            <a:xfrm>
              <a:off x="1672" y="1664"/>
              <a:ext cx="168" cy="16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53" name="Oval 13"/>
            <p:cNvSpPr>
              <a:spLocks noChangeArrowheads="1"/>
            </p:cNvSpPr>
            <p:nvPr/>
          </p:nvSpPr>
          <p:spPr bwMode="auto">
            <a:xfrm>
              <a:off x="2280" y="2888"/>
              <a:ext cx="168" cy="16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54" name="Rectangle 14"/>
            <p:cNvSpPr>
              <a:spLocks noChangeArrowheads="1"/>
            </p:cNvSpPr>
            <p:nvPr/>
          </p:nvSpPr>
          <p:spPr bwMode="auto">
            <a:xfrm>
              <a:off x="1142" y="1439"/>
              <a:ext cx="1139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Chicago </a:t>
              </a:r>
              <a:r>
                <a:rPr lang="en-US" sz="1800" i="0"/>
                <a:t>(30, 120)</a:t>
              </a: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888" y="1279"/>
              <a:ext cx="1450" cy="745"/>
              <a:chOff x="2888" y="1279"/>
              <a:chExt cx="1450" cy="745"/>
            </a:xfrm>
            <a:grpFill/>
          </p:grpSpPr>
          <p:sp>
            <p:nvSpPr>
              <p:cNvPr id="675856" name="Oval 16"/>
              <p:cNvSpPr>
                <a:spLocks noChangeArrowheads="1"/>
              </p:cNvSpPr>
              <p:nvPr/>
            </p:nvSpPr>
            <p:spPr bwMode="auto">
              <a:xfrm>
                <a:off x="2888" y="1824"/>
                <a:ext cx="168" cy="1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57" name="Oval 17"/>
              <p:cNvSpPr>
                <a:spLocks noChangeArrowheads="1"/>
              </p:cNvSpPr>
              <p:nvPr/>
            </p:nvSpPr>
            <p:spPr bwMode="auto">
              <a:xfrm>
                <a:off x="3616" y="1504"/>
                <a:ext cx="168" cy="168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58" name="Rectangle 18"/>
              <p:cNvSpPr>
                <a:spLocks noChangeArrowheads="1"/>
              </p:cNvSpPr>
              <p:nvPr/>
            </p:nvSpPr>
            <p:spPr bwMode="auto">
              <a:xfrm>
                <a:off x="2958" y="1279"/>
                <a:ext cx="1306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New York </a:t>
                </a:r>
                <a:r>
                  <a:rPr lang="en-US" sz="1800" i="0"/>
                  <a:t>(130, 130)</a:t>
                </a:r>
              </a:p>
            </p:txBody>
          </p:sp>
          <p:sp>
            <p:nvSpPr>
              <p:cNvPr id="675859" name="Rectangle 19"/>
              <p:cNvSpPr>
                <a:spLocks noChangeArrowheads="1"/>
              </p:cNvSpPr>
              <p:nvPr/>
            </p:nvSpPr>
            <p:spPr bwMode="auto">
              <a:xfrm>
                <a:off x="3054" y="1791"/>
                <a:ext cx="1284" cy="2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Pittsburgh </a:t>
                </a:r>
                <a:r>
                  <a:rPr lang="en-US" sz="1800" i="0"/>
                  <a:t>(90, 110)</a:t>
                </a:r>
              </a:p>
            </p:txBody>
          </p:sp>
        </p:grpSp>
        <p:sp>
          <p:nvSpPr>
            <p:cNvPr id="675860" name="Rectangle 20"/>
            <p:cNvSpPr>
              <a:spLocks noChangeArrowheads="1"/>
            </p:cNvSpPr>
            <p:nvPr/>
          </p:nvSpPr>
          <p:spPr bwMode="auto">
            <a:xfrm>
              <a:off x="1788" y="3039"/>
              <a:ext cx="1026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Atlanta </a:t>
              </a:r>
              <a:r>
                <a:rPr lang="en-US" sz="1800" i="0"/>
                <a:t>(60, 40)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683000" y="3100388"/>
            <a:ext cx="3751263" cy="723900"/>
            <a:chOff x="2320" y="1953"/>
            <a:chExt cx="2363" cy="456"/>
          </a:xfrm>
          <a:noFill/>
        </p:grpSpPr>
        <p:sp>
          <p:nvSpPr>
            <p:cNvPr id="675862" name="Oval 22"/>
            <p:cNvSpPr>
              <a:spLocks noChangeArrowheads="1"/>
            </p:cNvSpPr>
            <p:nvPr/>
          </p:nvSpPr>
          <p:spPr bwMode="auto">
            <a:xfrm>
              <a:off x="2320" y="1964"/>
              <a:ext cx="344" cy="344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3" name="Rectangle 23"/>
            <p:cNvSpPr>
              <a:spLocks noChangeArrowheads="1"/>
            </p:cNvSpPr>
            <p:nvPr/>
          </p:nvSpPr>
          <p:spPr bwMode="auto">
            <a:xfrm>
              <a:off x="2880" y="2176"/>
              <a:ext cx="1803" cy="2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Center of gravity </a:t>
              </a:r>
              <a:r>
                <a:rPr lang="en-US" sz="1800" i="0"/>
                <a:t>(66.7, 93.3)</a:t>
              </a:r>
            </a:p>
          </p:txBody>
        </p:sp>
        <p:sp>
          <p:nvSpPr>
            <p:cNvPr id="675864" name="Rectangle 24"/>
            <p:cNvSpPr>
              <a:spLocks noChangeArrowheads="1"/>
            </p:cNvSpPr>
            <p:nvPr/>
          </p:nvSpPr>
          <p:spPr bwMode="auto">
            <a:xfrm>
              <a:off x="2350" y="1953"/>
              <a:ext cx="246" cy="3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+</a:t>
              </a:r>
            </a:p>
          </p:txBody>
        </p:sp>
        <p:sp>
          <p:nvSpPr>
            <p:cNvPr id="675865" name="Freeform 25"/>
            <p:cNvSpPr>
              <a:spLocks/>
            </p:cNvSpPr>
            <p:nvPr/>
          </p:nvSpPr>
          <p:spPr bwMode="auto">
            <a:xfrm>
              <a:off x="2531" y="2184"/>
              <a:ext cx="344" cy="1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4" y="104"/>
                </a:cxn>
                <a:cxn ang="0">
                  <a:pos x="344" y="117"/>
                </a:cxn>
              </a:cxnLst>
              <a:rect l="0" t="0" r="r" b="b"/>
              <a:pathLst>
                <a:path w="344" h="139">
                  <a:moveTo>
                    <a:pt x="0" y="0"/>
                  </a:moveTo>
                  <a:cubicBezTo>
                    <a:pt x="25" y="17"/>
                    <a:pt x="37" y="69"/>
                    <a:pt x="154" y="104"/>
                  </a:cubicBezTo>
                  <a:cubicBezTo>
                    <a:pt x="271" y="139"/>
                    <a:pt x="305" y="114"/>
                    <a:pt x="344" y="117"/>
                  </a:cubicBezTo>
                </a:path>
              </a:pathLst>
            </a:custGeom>
            <a:grpFill/>
            <a:ln w="57150" cmpd="sng">
              <a:solidFill>
                <a:schemeClr val="tx1"/>
              </a:solidFill>
              <a:round/>
              <a:headEnd type="triangl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3700"/>
            <a:ext cx="7772400" cy="1346200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/>
              <a:t>Geographic Information Systems (GIS)</a:t>
            </a:r>
          </a:p>
        </p:txBody>
      </p:sp>
      <p:sp>
        <p:nvSpPr>
          <p:cNvPr id="649220" name="Rectangle 4"/>
          <p:cNvSpPr>
            <a:spLocks noChangeArrowheads="1"/>
          </p:cNvSpPr>
          <p:nvPr/>
        </p:nvSpPr>
        <p:spPr bwMode="auto">
          <a:xfrm>
            <a:off x="733425" y="2024063"/>
            <a:ext cx="7675563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82600" indent="-482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/>
              <a:t>New tool to help in location analysis</a:t>
            </a:r>
          </a:p>
          <a:p>
            <a:pPr marL="482600" indent="-482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/>
              <a:t>Enables more complex demographic analysis</a:t>
            </a:r>
          </a:p>
          <a:p>
            <a:pPr marL="482600" indent="-4826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 sz="2800"/>
              <a:t>Available data bases include</a:t>
            </a:r>
          </a:p>
          <a:p>
            <a:pPr marL="1054100" lvl="1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/>
              <a:t>Detailed census data</a:t>
            </a:r>
          </a:p>
          <a:p>
            <a:pPr marL="1054100" lvl="1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/>
              <a:t>Detailed maps</a:t>
            </a:r>
          </a:p>
          <a:p>
            <a:pPr marL="1054100" lvl="1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/>
              <a:t>Utilities</a:t>
            </a:r>
          </a:p>
          <a:p>
            <a:pPr marL="1054100" lvl="1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/>
              <a:t>Geographic features</a:t>
            </a:r>
          </a:p>
          <a:p>
            <a:pPr marL="1054100" lvl="1" indent="-381000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þ"/>
            </a:pPr>
            <a:r>
              <a:rPr lang="en-US"/>
              <a:t>Locations of major services</a:t>
            </a:r>
            <a:endParaRPr lang="en-US" sz="280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Locating in a linear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Assume there is a kilometer beach and two ice cream vendors. Market is distributed uniformly. Where do they locate?</a:t>
            </a:r>
          </a:p>
          <a:p>
            <a:pPr algn="just"/>
            <a:r>
              <a:rPr lang="en-US" dirty="0" smtClean="0"/>
              <a:t>Whether the selected location is optimal?</a:t>
            </a:r>
          </a:p>
          <a:p>
            <a:pPr algn="just"/>
            <a:r>
              <a:rPr lang="en-US" dirty="0" smtClean="0"/>
              <a:t>Should govt. intervene in selecting deciding location?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93700"/>
            <a:ext cx="7772400" cy="1346200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Geographic Information Systems (GIS)</a:t>
            </a:r>
          </a:p>
        </p:txBody>
      </p:sp>
      <p:pic>
        <p:nvPicPr>
          <p:cNvPr id="68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3938" y="1905000"/>
            <a:ext cx="7096125" cy="457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objective is to maximize the benefit of location to the firm </a:t>
            </a:r>
          </a:p>
          <a:p>
            <a:r>
              <a:rPr lang="en-US" dirty="0" smtClean="0"/>
              <a:t>Increasingly global in nature</a:t>
            </a:r>
          </a:p>
          <a:p>
            <a:r>
              <a:rPr lang="en-US" dirty="0" smtClean="0"/>
              <a:t>Significant impact on fixed and variable costs</a:t>
            </a:r>
          </a:p>
          <a:p>
            <a:r>
              <a:rPr lang="en-US" dirty="0" smtClean="0"/>
              <a:t>Decisions made relatively infrequently</a:t>
            </a:r>
          </a:p>
          <a:p>
            <a:r>
              <a:rPr lang="en-US" dirty="0" smtClean="0"/>
              <a:t>Once committed to a location, many resource and cost issues are difficult to change</a:t>
            </a:r>
          </a:p>
          <a:p>
            <a:r>
              <a:rPr lang="en-US" dirty="0" smtClean="0"/>
              <a:t>Long-term decisions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Location Decisions- Country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Political risks, government rules, attitudes, incentives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Cultural and economic issues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Location of markets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Labor talent, attitudes, productivity, costs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Availability of supplies, communications, energy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Exchange rates and currency risks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Location Decisions- Region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Political risks  in a federal structure </a:t>
            </a:r>
          </a:p>
          <a:p>
            <a:r>
              <a:rPr lang="en-US" dirty="0" smtClean="0"/>
              <a:t>Attractiveness of region </a:t>
            </a:r>
          </a:p>
          <a:p>
            <a:r>
              <a:rPr lang="en-US" dirty="0" smtClean="0"/>
              <a:t>Labor availability and costs</a:t>
            </a:r>
          </a:p>
          <a:p>
            <a:r>
              <a:rPr lang="en-US" dirty="0" smtClean="0"/>
              <a:t>Availability of utilities</a:t>
            </a:r>
          </a:p>
          <a:p>
            <a:r>
              <a:rPr lang="en-US" dirty="0" smtClean="0"/>
              <a:t>Environmental regulations</a:t>
            </a:r>
          </a:p>
          <a:p>
            <a:r>
              <a:rPr lang="en-US" dirty="0" smtClean="0"/>
              <a:t>Government incentives and fiscal policies</a:t>
            </a:r>
          </a:p>
          <a:p>
            <a:r>
              <a:rPr lang="en-US" dirty="0" smtClean="0"/>
              <a:t>Proximity to raw materials and customers</a:t>
            </a:r>
          </a:p>
          <a:p>
            <a:r>
              <a:rPr lang="en-US" dirty="0" smtClean="0"/>
              <a:t>Land/construction costs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Decisions- Site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Site size and cost</a:t>
            </a:r>
          </a:p>
          <a:p>
            <a:r>
              <a:rPr lang="en-US" dirty="0" smtClean="0"/>
              <a:t>Air, rail, highway, and waterway systems</a:t>
            </a:r>
          </a:p>
          <a:p>
            <a:r>
              <a:rPr lang="en-US" dirty="0" smtClean="0"/>
              <a:t>Zoning restrictions</a:t>
            </a:r>
          </a:p>
          <a:p>
            <a:r>
              <a:rPr lang="en-US" dirty="0" smtClean="0"/>
              <a:t>Proximity of services/ supplies needed</a:t>
            </a:r>
          </a:p>
          <a:p>
            <a:r>
              <a:rPr lang="en-US" dirty="0" smtClean="0"/>
              <a:t>Environmental impact issues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Location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 Rating Model</a:t>
            </a:r>
          </a:p>
          <a:p>
            <a:r>
              <a:rPr lang="en-US" dirty="0" err="1" smtClean="0"/>
              <a:t>Locational</a:t>
            </a:r>
            <a:r>
              <a:rPr lang="en-US" dirty="0" smtClean="0"/>
              <a:t> Break Even Analysis</a:t>
            </a:r>
          </a:p>
          <a:p>
            <a:r>
              <a:rPr lang="en-US" dirty="0" smtClean="0"/>
              <a:t>Center of Gravity Model</a:t>
            </a:r>
          </a:p>
          <a:p>
            <a:r>
              <a:rPr lang="en-US" dirty="0" smtClean="0"/>
              <a:t>Geographic Information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95300"/>
            <a:ext cx="7772400" cy="952500"/>
          </a:xfrm>
          <a:noFill/>
          <a:ln>
            <a:noFill/>
          </a:ln>
        </p:spPr>
        <p:txBody>
          <a:bodyPr/>
          <a:lstStyle/>
          <a:p>
            <a:r>
              <a:rPr lang="en-US"/>
              <a:t>Factor-Rating Method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714375" y="1577975"/>
            <a:ext cx="7781925" cy="33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þ"/>
            </a:pPr>
            <a:r>
              <a:rPr lang="en-US" sz="2800" dirty="0"/>
              <a:t>Popular because a wide variety of factors can be included in the analysis</a:t>
            </a:r>
          </a:p>
          <a:p>
            <a:pPr marL="457200" indent="-457200">
              <a:lnSpc>
                <a:spcPct val="90000"/>
              </a:lnSpc>
              <a:spcBef>
                <a:spcPct val="30000"/>
              </a:spcBef>
              <a:buFont typeface="Wingdings" pitchFamily="2" charset="2"/>
              <a:buChar char="þ"/>
            </a:pPr>
            <a:r>
              <a:rPr lang="en-US" sz="2800" dirty="0"/>
              <a:t>Six steps in the method</a:t>
            </a:r>
            <a:endParaRPr lang="en-US" dirty="0"/>
          </a:p>
          <a:p>
            <a:pPr marL="914400" lvl="1" indent="-457200">
              <a:lnSpc>
                <a:spcPct val="90000"/>
              </a:lnSpc>
              <a:spcBef>
                <a:spcPct val="30000"/>
              </a:spcBef>
              <a:buFont typeface="Times" charset="0"/>
              <a:buAutoNum type="arabicPeriod"/>
            </a:pPr>
            <a:r>
              <a:rPr lang="en-US" dirty="0"/>
              <a:t>Develop a list of relevant factors called critical success factors</a:t>
            </a:r>
          </a:p>
          <a:p>
            <a:pPr marL="914400" lvl="1" indent="-457200">
              <a:lnSpc>
                <a:spcPct val="90000"/>
              </a:lnSpc>
              <a:spcBef>
                <a:spcPct val="30000"/>
              </a:spcBef>
              <a:buFont typeface="Times" charset="0"/>
              <a:buAutoNum type="arabicPeriod"/>
            </a:pPr>
            <a:r>
              <a:rPr lang="en-US" dirty="0"/>
              <a:t>Assign a weight to each factor</a:t>
            </a:r>
          </a:p>
          <a:p>
            <a:pPr marL="914400" lvl="1" indent="-457200">
              <a:lnSpc>
                <a:spcPct val="90000"/>
              </a:lnSpc>
              <a:spcBef>
                <a:spcPct val="30000"/>
              </a:spcBef>
              <a:buFont typeface="Times" charset="0"/>
              <a:buAutoNum type="arabicPeriod"/>
            </a:pPr>
            <a:r>
              <a:rPr lang="en-US" dirty="0"/>
              <a:t>Develop a scale for each factor</a:t>
            </a:r>
          </a:p>
          <a:p>
            <a:pPr marL="914400" lvl="1" indent="-457200">
              <a:lnSpc>
                <a:spcPct val="90000"/>
              </a:lnSpc>
              <a:spcBef>
                <a:spcPct val="30000"/>
              </a:spcBef>
              <a:buFont typeface="Times" charset="0"/>
              <a:buAutoNum type="arabicPeriod"/>
            </a:pPr>
            <a:r>
              <a:rPr lang="en-US" dirty="0"/>
              <a:t>Score each location for each factor</a:t>
            </a:r>
          </a:p>
          <a:p>
            <a:pPr marL="914400" lvl="1" indent="-457200">
              <a:lnSpc>
                <a:spcPct val="90000"/>
              </a:lnSpc>
              <a:spcBef>
                <a:spcPct val="30000"/>
              </a:spcBef>
              <a:buFont typeface="Times" charset="0"/>
              <a:buAutoNum type="arabicPeriod"/>
            </a:pPr>
            <a:r>
              <a:rPr lang="en-US" dirty="0"/>
              <a:t>Multiply score by weights for each factor for each location</a:t>
            </a:r>
          </a:p>
          <a:p>
            <a:pPr marL="914400" lvl="1" indent="-457200">
              <a:lnSpc>
                <a:spcPct val="90000"/>
              </a:lnSpc>
              <a:spcBef>
                <a:spcPct val="30000"/>
              </a:spcBef>
              <a:buFont typeface="Times" charset="0"/>
              <a:buAutoNum type="arabicPeriod"/>
            </a:pPr>
            <a:r>
              <a:rPr lang="en-US" dirty="0"/>
              <a:t>Recommend the location with the highest point score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14400"/>
          </a:xfrm>
          <a:noFill/>
          <a:ln>
            <a:noFill/>
          </a:ln>
        </p:spPr>
        <p:txBody>
          <a:bodyPr/>
          <a:lstStyle/>
          <a:p>
            <a:r>
              <a:rPr lang="en-US"/>
              <a:t>Factor-Rating Example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7975" y="1822450"/>
            <a:ext cx="8531225" cy="4160838"/>
            <a:chOff x="186" y="1276"/>
            <a:chExt cx="5374" cy="2621"/>
          </a:xfrm>
          <a:noFill/>
        </p:grpSpPr>
        <p:sp>
          <p:nvSpPr>
            <p:cNvPr id="608261" name="Rectangle 5"/>
            <p:cNvSpPr>
              <a:spLocks noChangeArrowheads="1"/>
            </p:cNvSpPr>
            <p:nvPr/>
          </p:nvSpPr>
          <p:spPr bwMode="auto">
            <a:xfrm>
              <a:off x="190" y="1276"/>
              <a:ext cx="5056" cy="5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  <a:tabLst>
                  <a:tab pos="571500" algn="ctr"/>
                  <a:tab pos="1905000" algn="ctr"/>
                  <a:tab pos="2857500" algn="ctr"/>
                  <a:tab pos="3429000" algn="ctr"/>
                  <a:tab pos="3911600" algn="ctr"/>
                  <a:tab pos="5334000" algn="ctr"/>
                  <a:tab pos="6286500" algn="ctr"/>
                  <a:tab pos="7340600" algn="ctr"/>
                </a:tabLst>
              </a:pPr>
              <a:r>
                <a:rPr lang="en-US" sz="1800"/>
                <a:t>	Critical			Scores</a:t>
              </a:r>
            </a:p>
            <a:p>
              <a:pPr>
                <a:lnSpc>
                  <a:spcPct val="85000"/>
                </a:lnSpc>
                <a:tabLst>
                  <a:tab pos="571500" algn="ctr"/>
                  <a:tab pos="1905000" algn="ctr"/>
                  <a:tab pos="2857500" algn="ctr"/>
                  <a:tab pos="3429000" algn="ctr"/>
                  <a:tab pos="3911600" algn="ctr"/>
                  <a:tab pos="5334000" algn="ctr"/>
                  <a:tab pos="6286500" algn="ctr"/>
                  <a:tab pos="7340600" algn="ctr"/>
                </a:tabLst>
              </a:pPr>
              <a:r>
                <a:rPr lang="en-US" sz="1800"/>
                <a:t>	Success			(out of 100)		Weighted Scores</a:t>
              </a:r>
            </a:p>
            <a:p>
              <a:pPr>
                <a:lnSpc>
                  <a:spcPct val="85000"/>
                </a:lnSpc>
                <a:tabLst>
                  <a:tab pos="571500" algn="ctr"/>
                  <a:tab pos="1905000" algn="ctr"/>
                  <a:tab pos="2857500" algn="ctr"/>
                  <a:tab pos="3429000" algn="ctr"/>
                  <a:tab pos="3911600" algn="ctr"/>
                  <a:tab pos="5334000" algn="ctr"/>
                  <a:tab pos="6286500" algn="ctr"/>
                  <a:tab pos="7340600" algn="ctr"/>
                </a:tabLst>
              </a:pPr>
              <a:r>
                <a:rPr lang="en-US" sz="1800"/>
                <a:t>	Factor	Weight	France		Denmark	France		Denmark</a:t>
              </a:r>
            </a:p>
          </p:txBody>
        </p:sp>
        <p:sp>
          <p:nvSpPr>
            <p:cNvPr id="608262" name="Rectangle 6"/>
            <p:cNvSpPr>
              <a:spLocks noChangeArrowheads="1"/>
            </p:cNvSpPr>
            <p:nvPr/>
          </p:nvSpPr>
          <p:spPr bwMode="auto">
            <a:xfrm>
              <a:off x="186" y="1800"/>
              <a:ext cx="5374" cy="209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800100">
                <a:lnSpc>
                  <a:spcPct val="85000"/>
                </a:lnSpc>
                <a:spcAft>
                  <a:spcPct val="25000"/>
                </a:spcAft>
                <a:tabLst>
                  <a:tab pos="2095500" algn="r"/>
                  <a:tab pos="3048000" algn="r"/>
                  <a:tab pos="4000500" algn="r"/>
                  <a:tab pos="6197600" algn="r"/>
                  <a:tab pos="8191500" algn="r"/>
                </a:tabLst>
              </a:pPr>
              <a:r>
                <a:rPr lang="en-US" sz="1800" dirty="0"/>
                <a:t>Labor </a:t>
              </a:r>
              <a:br>
                <a:rPr lang="en-US" sz="1800" dirty="0"/>
              </a:br>
              <a:r>
                <a:rPr lang="en-US" sz="1800" dirty="0"/>
                <a:t>  availability</a:t>
              </a:r>
              <a:br>
                <a:rPr lang="en-US" sz="1800" dirty="0"/>
              </a:br>
              <a:r>
                <a:rPr lang="en-US" sz="1800" dirty="0"/>
                <a:t>  and attitude</a:t>
              </a:r>
              <a:r>
                <a:rPr lang="en-US" sz="2000" dirty="0"/>
                <a:t>	</a:t>
              </a:r>
              <a:r>
                <a:rPr lang="en-US" sz="2000" i="0" dirty="0"/>
                <a:t>.25	70	60	(.25)(70) = 17.5	(.25)(60) = 15.0</a:t>
              </a:r>
            </a:p>
            <a:p>
              <a:pPr defTabSz="800100">
                <a:lnSpc>
                  <a:spcPct val="85000"/>
                </a:lnSpc>
                <a:spcAft>
                  <a:spcPct val="25000"/>
                </a:spcAft>
                <a:tabLst>
                  <a:tab pos="2095500" algn="r"/>
                  <a:tab pos="3048000" algn="r"/>
                  <a:tab pos="4000500" algn="r"/>
                  <a:tab pos="6197600" algn="r"/>
                  <a:tab pos="8191500" algn="r"/>
                </a:tabLst>
              </a:pPr>
              <a:r>
                <a:rPr lang="en-US" sz="1800" dirty="0"/>
                <a:t>People-to</a:t>
              </a:r>
              <a:r>
                <a:rPr lang="en-US" sz="2000" i="0" dirty="0"/>
                <a:t/>
              </a:r>
              <a:br>
                <a:rPr lang="en-US" sz="2000" i="0" dirty="0"/>
              </a:br>
              <a:r>
                <a:rPr lang="en-US" sz="2000" i="0" dirty="0"/>
                <a:t>  </a:t>
              </a:r>
              <a:r>
                <a:rPr lang="en-US" sz="1800" dirty="0"/>
                <a:t>car ratio</a:t>
              </a:r>
              <a:r>
                <a:rPr lang="en-US" sz="2000" i="0" dirty="0"/>
                <a:t>	.05	50	60	(.05)(50) = 2.5	(.05)(60) = 3.0</a:t>
              </a:r>
            </a:p>
            <a:p>
              <a:pPr defTabSz="800100">
                <a:lnSpc>
                  <a:spcPct val="85000"/>
                </a:lnSpc>
                <a:spcAft>
                  <a:spcPct val="25000"/>
                </a:spcAft>
                <a:tabLst>
                  <a:tab pos="2095500" algn="r"/>
                  <a:tab pos="3048000" algn="r"/>
                  <a:tab pos="4000500" algn="r"/>
                  <a:tab pos="6197600" algn="r"/>
                  <a:tab pos="8191500" algn="r"/>
                </a:tabLst>
              </a:pPr>
              <a:r>
                <a:rPr lang="en-US" sz="1800" dirty="0"/>
                <a:t>Per capita</a:t>
              </a:r>
              <a:r>
                <a:rPr lang="en-US" sz="2000" i="0" dirty="0"/>
                <a:t/>
              </a:r>
              <a:br>
                <a:rPr lang="en-US" sz="2000" i="0" dirty="0"/>
              </a:br>
              <a:r>
                <a:rPr lang="en-US" sz="2000" i="0" dirty="0"/>
                <a:t>  </a:t>
              </a:r>
              <a:r>
                <a:rPr lang="en-US" sz="1800" dirty="0"/>
                <a:t>income</a:t>
              </a:r>
              <a:r>
                <a:rPr lang="en-US" sz="2000" i="0" dirty="0"/>
                <a:t>	.10	85	80	(.10)(85) = 8.5	(.10)(80) = 8.0</a:t>
              </a:r>
            </a:p>
            <a:p>
              <a:pPr defTabSz="800100">
                <a:lnSpc>
                  <a:spcPct val="85000"/>
                </a:lnSpc>
                <a:spcAft>
                  <a:spcPct val="25000"/>
                </a:spcAft>
                <a:tabLst>
                  <a:tab pos="2095500" algn="r"/>
                  <a:tab pos="3048000" algn="r"/>
                  <a:tab pos="4000500" algn="r"/>
                  <a:tab pos="6197600" algn="r"/>
                  <a:tab pos="8191500" algn="r"/>
                </a:tabLst>
              </a:pPr>
              <a:r>
                <a:rPr lang="en-US" sz="1800" dirty="0"/>
                <a:t>Tax structure</a:t>
              </a:r>
              <a:r>
                <a:rPr lang="en-US" sz="2000" i="0" dirty="0"/>
                <a:t>	.39	75	70	(.39)(75) = 29.3	(.39)(70) = 27.3</a:t>
              </a:r>
            </a:p>
            <a:p>
              <a:pPr defTabSz="800100">
                <a:lnSpc>
                  <a:spcPct val="85000"/>
                </a:lnSpc>
                <a:spcAft>
                  <a:spcPct val="25000"/>
                </a:spcAft>
                <a:tabLst>
                  <a:tab pos="2095500" algn="r"/>
                  <a:tab pos="3048000" algn="r"/>
                  <a:tab pos="4000500" algn="r"/>
                  <a:tab pos="6197600" algn="r"/>
                  <a:tab pos="8191500" algn="r"/>
                </a:tabLst>
              </a:pPr>
              <a:r>
                <a:rPr lang="en-US" sz="1800" dirty="0"/>
                <a:t>Education</a:t>
              </a:r>
              <a:r>
                <a:rPr lang="en-US" sz="2000" i="0" dirty="0"/>
                <a:t/>
              </a:r>
              <a:br>
                <a:rPr lang="en-US" sz="2000" i="0" dirty="0"/>
              </a:br>
              <a:r>
                <a:rPr lang="en-US" sz="2000" i="0" dirty="0"/>
                <a:t>  </a:t>
              </a:r>
              <a:r>
                <a:rPr lang="en-US" sz="1800" dirty="0"/>
                <a:t>and health</a:t>
              </a:r>
              <a:r>
                <a:rPr lang="en-US" sz="2000" i="0" dirty="0"/>
                <a:t>	.21	60	70	(.21)(60) = 12.6	(.21)(70) = 14.7</a:t>
              </a:r>
            </a:p>
            <a:p>
              <a:pPr defTabSz="800100">
                <a:lnSpc>
                  <a:spcPct val="85000"/>
                </a:lnSpc>
                <a:spcBef>
                  <a:spcPct val="20000"/>
                </a:spcBef>
                <a:spcAft>
                  <a:spcPct val="25000"/>
                </a:spcAft>
                <a:tabLst>
                  <a:tab pos="2095500" algn="r"/>
                  <a:tab pos="3048000" algn="r"/>
                  <a:tab pos="4000500" algn="r"/>
                  <a:tab pos="6197600" algn="r"/>
                  <a:tab pos="8191500" algn="r"/>
                </a:tabLst>
              </a:pPr>
              <a:r>
                <a:rPr lang="en-US" sz="1800" dirty="0"/>
                <a:t>Totals</a:t>
              </a:r>
              <a:r>
                <a:rPr lang="en-US" sz="2000" i="0" dirty="0"/>
                <a:t>	1.00			70.4	68.0</a:t>
              </a:r>
            </a:p>
          </p:txBody>
        </p:sp>
        <p:sp>
          <p:nvSpPr>
            <p:cNvPr id="608263" name="Line 7"/>
            <p:cNvSpPr>
              <a:spLocks noChangeShapeType="1"/>
            </p:cNvSpPr>
            <p:nvPr/>
          </p:nvSpPr>
          <p:spPr bwMode="auto">
            <a:xfrm>
              <a:off x="216" y="1792"/>
              <a:ext cx="5200" cy="0"/>
            </a:xfrm>
            <a:prstGeom prst="lin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65" name="Line 9"/>
            <p:cNvSpPr>
              <a:spLocks noChangeShapeType="1"/>
            </p:cNvSpPr>
            <p:nvPr/>
          </p:nvSpPr>
          <p:spPr bwMode="auto">
            <a:xfrm>
              <a:off x="1224" y="3608"/>
              <a:ext cx="384" cy="0"/>
            </a:xfrm>
            <a:prstGeom prst="lin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66" name="Line 10"/>
            <p:cNvSpPr>
              <a:spLocks noChangeShapeType="1"/>
            </p:cNvSpPr>
            <p:nvPr/>
          </p:nvSpPr>
          <p:spPr bwMode="auto">
            <a:xfrm>
              <a:off x="5040" y="3608"/>
              <a:ext cx="384" cy="0"/>
            </a:xfrm>
            <a:prstGeom prst="lin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67" name="Line 11"/>
            <p:cNvSpPr>
              <a:spLocks noChangeShapeType="1"/>
            </p:cNvSpPr>
            <p:nvPr/>
          </p:nvSpPr>
          <p:spPr bwMode="auto">
            <a:xfrm>
              <a:off x="3792" y="3608"/>
              <a:ext cx="384" cy="0"/>
            </a:xfrm>
            <a:prstGeom prst="line">
              <a:avLst/>
            </a:prstGeom>
            <a:grpFill/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8270" name="Oval 14"/>
          <p:cNvSpPr>
            <a:spLocks noChangeArrowheads="1"/>
          </p:cNvSpPr>
          <p:nvPr/>
        </p:nvSpPr>
        <p:spPr bwMode="auto">
          <a:xfrm>
            <a:off x="5867400" y="5499100"/>
            <a:ext cx="927100" cy="495300"/>
          </a:xfrm>
          <a:prstGeom prst="ellipse">
            <a:avLst/>
          </a:prstGeom>
          <a:noFill/>
          <a:ln w="1270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703</Words>
  <Application>Microsoft Office PowerPoint</Application>
  <PresentationFormat>On-screen Show (4:3)</PresentationFormat>
  <Paragraphs>201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Symbol</vt:lpstr>
      <vt:lpstr>Times</vt:lpstr>
      <vt:lpstr>Wingdings</vt:lpstr>
      <vt:lpstr>Office Theme</vt:lpstr>
      <vt:lpstr>Location Decisions</vt:lpstr>
      <vt:lpstr>Locating in a linear market</vt:lpstr>
      <vt:lpstr>Features </vt:lpstr>
      <vt:lpstr>Location Decisions- Country Selection</vt:lpstr>
      <vt:lpstr>Location Decisions- Region Selection</vt:lpstr>
      <vt:lpstr>Location Decisions- Site Selection</vt:lpstr>
      <vt:lpstr>Methods for Location Selection</vt:lpstr>
      <vt:lpstr>Factor-Rating Method</vt:lpstr>
      <vt:lpstr>Factor-Rating Example</vt:lpstr>
      <vt:lpstr>Locational  Break-Even Analysis</vt:lpstr>
      <vt:lpstr>Locational Break-Even Analysis Example</vt:lpstr>
      <vt:lpstr>Locational Break-Even Analysis Example</vt:lpstr>
      <vt:lpstr>Center-of-Gravity Method</vt:lpstr>
      <vt:lpstr>Center-of-Gravity Method</vt:lpstr>
      <vt:lpstr>Center-of-Gravity Method</vt:lpstr>
      <vt:lpstr>Center-of-Gravity Method</vt:lpstr>
      <vt:lpstr>Center-of-Gravity Method</vt:lpstr>
      <vt:lpstr>Center-of-Gravity Method</vt:lpstr>
      <vt:lpstr>Geographic Information Systems (GIS)</vt:lpstr>
      <vt:lpstr>Geographic Information Systems (GIS)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Decissions</dc:title>
  <dc:creator>Acer</dc:creator>
  <cp:lastModifiedBy>800 ELITE</cp:lastModifiedBy>
  <cp:revision>17</cp:revision>
  <dcterms:created xsi:type="dcterms:W3CDTF">2006-08-16T00:00:00Z</dcterms:created>
  <dcterms:modified xsi:type="dcterms:W3CDTF">2016-11-09T04:35:43Z</dcterms:modified>
</cp:coreProperties>
</file>