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5FD5A-461A-44F1-9901-F496A5BB0FB2}" type="datetimeFigureOut">
              <a:rPr lang="en-IN" smtClean="0"/>
              <a:t>10-11-2016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431C1-3684-4A58-B622-BFF662EAA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49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CB47E9A-3318-4153-BEB0-447992BFDD78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96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9701" name="Date Placeholder 7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mtClean="0"/>
          </a:p>
        </p:txBody>
      </p:sp>
      <p:sp>
        <p:nvSpPr>
          <p:cNvPr id="29702" name="Footer Placeholder 8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3944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B38061-CF74-4B57-A893-11DEA0EAE2F3}" type="slidenum">
              <a:rPr lang="en-US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89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8917" name="Date Placeholder 7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mtClean="0"/>
          </a:p>
        </p:txBody>
      </p:sp>
      <p:sp>
        <p:nvSpPr>
          <p:cNvPr id="38918" name="Footer Placeholder 8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8959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64A7BE2-E495-40C3-A97A-4E2469BE354A}" type="slidenum">
              <a:rPr lang="en-US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99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9941" name="Date Placeholder 7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mtClean="0"/>
          </a:p>
        </p:txBody>
      </p:sp>
      <p:sp>
        <p:nvSpPr>
          <p:cNvPr id="39942" name="Footer Placeholder 8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2392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7223731-4723-4127-B562-C912F323AE8D}" type="slidenum">
              <a:rPr lang="en-US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09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0965" name="Date Placeholder 7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mtClean="0"/>
          </a:p>
        </p:txBody>
      </p:sp>
      <p:sp>
        <p:nvSpPr>
          <p:cNvPr id="40966" name="Footer Placeholder 8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242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86674D-DA30-4775-9906-88DD8A754807}" type="slidenum">
              <a:rPr lang="en-US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19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1989" name="Date Placeholder 7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mtClean="0"/>
          </a:p>
        </p:txBody>
      </p:sp>
      <p:sp>
        <p:nvSpPr>
          <p:cNvPr id="41990" name="Footer Placeholder 8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8270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5749415-9B61-488B-84E5-6C6506237CD8}" type="slidenum">
              <a:rPr lang="en-US" altLang="en-US">
                <a:latin typeface="Calibri" panose="020F0502020204030204" pitchFamily="34" charset="0"/>
              </a:rPr>
              <a:pPr eaLnBrk="1" hangingPunct="1"/>
              <a:t>14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30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3013" name="Date Placeholder 7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mtClean="0"/>
          </a:p>
        </p:txBody>
      </p:sp>
      <p:sp>
        <p:nvSpPr>
          <p:cNvPr id="43014" name="Footer Placeholder 8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5037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FF578CA-CE24-452D-9FEF-F08DCB452F51}" type="slidenum">
              <a:rPr lang="en-US" altLang="en-US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40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4037" name="Date Placeholder 7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mtClean="0"/>
          </a:p>
        </p:txBody>
      </p:sp>
      <p:sp>
        <p:nvSpPr>
          <p:cNvPr id="44038" name="Footer Placeholder 8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1789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2C4F180-44AC-47F9-86DE-B3B312BE9598}" type="slidenum">
              <a:rPr lang="en-US" altLang="en-US">
                <a:latin typeface="Calibri" panose="020F0502020204030204" pitchFamily="34" charset="0"/>
              </a:rPr>
              <a:pPr eaLnBrk="1" hangingPunct="1"/>
              <a:t>16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50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5061" name="Date Placeholder 7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mtClean="0"/>
          </a:p>
        </p:txBody>
      </p:sp>
      <p:sp>
        <p:nvSpPr>
          <p:cNvPr id="45062" name="Footer Placeholder 8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3322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7A957C-83BA-4990-84B3-991648694805}" type="slidenum">
              <a:rPr lang="en-US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608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6085" name="Date Placeholder 7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mtClean="0"/>
          </a:p>
        </p:txBody>
      </p:sp>
      <p:sp>
        <p:nvSpPr>
          <p:cNvPr id="46086" name="Footer Placeholder 8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185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2AF58CB-6B26-42C5-BF24-CE8E968AED6F}" type="slidenum">
              <a:rPr lang="en-US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71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7109" name="Date Placeholder 7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mtClean="0"/>
          </a:p>
        </p:txBody>
      </p:sp>
      <p:sp>
        <p:nvSpPr>
          <p:cNvPr id="47110" name="Footer Placeholder 8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6663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FC02228-FAE8-42D9-886E-BD02517B5EF5}" type="slidenum">
              <a:rPr lang="en-US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81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8133" name="Date Placeholder 7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mtClean="0"/>
          </a:p>
        </p:txBody>
      </p:sp>
      <p:sp>
        <p:nvSpPr>
          <p:cNvPr id="48134" name="Footer Placeholder 8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4091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34CD547-D1C8-4D8B-8395-A4FD4E1A11F9}" type="slidenum">
              <a:rPr lang="en-US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07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0725" name="Date Placeholder 7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mtClean="0"/>
          </a:p>
        </p:txBody>
      </p:sp>
      <p:sp>
        <p:nvSpPr>
          <p:cNvPr id="30726" name="Footer Placeholder 8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72976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F0B096A-3265-4193-A56C-22BEB62AE95C}" type="slidenum">
              <a:rPr lang="en-US" altLang="en-US"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91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9157" name="Date Placeholder 7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mtClean="0"/>
          </a:p>
        </p:txBody>
      </p:sp>
      <p:sp>
        <p:nvSpPr>
          <p:cNvPr id="49158" name="Footer Placeholder 8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8905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D16BC2-A882-4B32-B6A1-B3FD66A084CC}" type="slidenum">
              <a:rPr lang="en-US" altLang="en-US">
                <a:latin typeface="Calibri" panose="020F0502020204030204" pitchFamily="34" charset="0"/>
              </a:rPr>
              <a:pPr eaLnBrk="1" hangingPunct="1"/>
              <a:t>21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01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0181" name="Date Placeholder 7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mtClean="0"/>
          </a:p>
        </p:txBody>
      </p:sp>
      <p:sp>
        <p:nvSpPr>
          <p:cNvPr id="50182" name="Footer Placeholder 8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23431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E3219F-1622-4AA3-9921-0F2829ADBC9B}" type="slidenum">
              <a:rPr lang="en-US" altLang="en-US">
                <a:latin typeface="Calibri" panose="020F0502020204030204" pitchFamily="34" charset="0"/>
              </a:rPr>
              <a:pPr eaLnBrk="1" hangingPunct="1"/>
              <a:t>22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12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1205" name="Date Placeholder 7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mtClean="0"/>
          </a:p>
        </p:txBody>
      </p:sp>
      <p:sp>
        <p:nvSpPr>
          <p:cNvPr id="51206" name="Footer Placeholder 8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6271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C68549-9F8F-4205-8F80-7C83109E5A49}" type="slidenum">
              <a:rPr lang="en-US" altLang="en-US">
                <a:latin typeface="Calibri" panose="020F0502020204030204" pitchFamily="34" charset="0"/>
              </a:rPr>
              <a:pPr eaLnBrk="1" hangingPunct="1"/>
              <a:t>23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22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2229" name="Date Placeholder 7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mtClean="0"/>
          </a:p>
        </p:txBody>
      </p:sp>
      <p:sp>
        <p:nvSpPr>
          <p:cNvPr id="52230" name="Footer Placeholder 8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37327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62E1F9A-F870-45B1-9D07-CF9A6D858374}" type="slidenum">
              <a:rPr lang="en-US" altLang="en-US">
                <a:latin typeface="Calibri" panose="020F0502020204030204" pitchFamily="34" charset="0"/>
              </a:rPr>
              <a:pPr eaLnBrk="1" hangingPunct="1"/>
              <a:t>24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32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3253" name="Date Placeholder 7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mtClean="0"/>
          </a:p>
        </p:txBody>
      </p:sp>
      <p:sp>
        <p:nvSpPr>
          <p:cNvPr id="53254" name="Footer Placeholder 8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4646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DDD0639-8C71-4228-8124-8A65DB1769D0}" type="slidenum">
              <a:rPr lang="en-US" altLang="en-US">
                <a:latin typeface="Calibri" panose="020F0502020204030204" pitchFamily="34" charset="0"/>
              </a:rPr>
              <a:pPr eaLnBrk="1" hangingPunct="1"/>
              <a:t>25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42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4277" name="Date Placeholder 7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mtClean="0"/>
          </a:p>
        </p:txBody>
      </p:sp>
      <p:sp>
        <p:nvSpPr>
          <p:cNvPr id="54278" name="Footer Placeholder 8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8956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3DB4C22-5349-449D-9575-AAB177FB3605}" type="slidenum">
              <a:rPr lang="en-US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17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1749" name="Date Placeholder 7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mtClean="0"/>
          </a:p>
        </p:txBody>
      </p:sp>
      <p:sp>
        <p:nvSpPr>
          <p:cNvPr id="31750" name="Footer Placeholder 8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0265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88CB1D8-5CC7-4ACF-BFFB-EB9EFE7BF232}" type="slidenum">
              <a:rPr lang="en-US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27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2773" name="Date Placeholder 7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mtClean="0"/>
          </a:p>
        </p:txBody>
      </p:sp>
      <p:sp>
        <p:nvSpPr>
          <p:cNvPr id="32774" name="Footer Placeholder 8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6977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A57DE3D-FA8E-492B-9B41-ABA6EE739823}" type="slidenum">
              <a:rPr lang="en-US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37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3797" name="Date Placeholder 7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mtClean="0"/>
          </a:p>
        </p:txBody>
      </p:sp>
      <p:sp>
        <p:nvSpPr>
          <p:cNvPr id="33798" name="Footer Placeholder 8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4318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553716C-6747-49A6-B4CE-786EE4FBB015}" type="slidenum">
              <a:rPr lang="en-US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48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4821" name="Date Placeholder 7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mtClean="0"/>
          </a:p>
        </p:txBody>
      </p:sp>
      <p:sp>
        <p:nvSpPr>
          <p:cNvPr id="34822" name="Footer Placeholder 8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1434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37413A-A620-4E9B-B6B7-5F4DF535E797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58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5845" name="Date Placeholder 7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mtClean="0"/>
          </a:p>
        </p:txBody>
      </p:sp>
      <p:sp>
        <p:nvSpPr>
          <p:cNvPr id="35846" name="Footer Placeholder 8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1768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31F793A-E2D4-4098-99A2-F381A045755A}" type="slidenum">
              <a:rPr lang="en-US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68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6869" name="Date Placeholder 7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mtClean="0"/>
          </a:p>
        </p:txBody>
      </p:sp>
      <p:sp>
        <p:nvSpPr>
          <p:cNvPr id="36870" name="Footer Placeholder 8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9616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4767A9A-1962-4B5F-A908-EEE0F7B4DBED}" type="slidenum">
              <a:rPr lang="en-US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7893" name="Date Placeholder 7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mtClean="0"/>
          </a:p>
        </p:txBody>
      </p:sp>
      <p:sp>
        <p:nvSpPr>
          <p:cNvPr id="37894" name="Footer Placeholder 8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357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53B2-68E8-4E66-8C61-C2BD370CE2FB}" type="datetimeFigureOut">
              <a:rPr lang="en-IN" smtClean="0"/>
              <a:t>10-11-2016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E317-74A1-4A2B-846F-4E4C71500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98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53B2-68E8-4E66-8C61-C2BD370CE2FB}" type="datetimeFigureOut">
              <a:rPr lang="en-IN" smtClean="0"/>
              <a:t>10-11-2016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E317-74A1-4A2B-846F-4E4C71500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31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53B2-68E8-4E66-8C61-C2BD370CE2FB}" type="datetimeFigureOut">
              <a:rPr lang="en-IN" smtClean="0"/>
              <a:t>10-11-2016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E317-74A1-4A2B-846F-4E4C71500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06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53B2-68E8-4E66-8C61-C2BD370CE2FB}" type="datetimeFigureOut">
              <a:rPr lang="en-IN" smtClean="0"/>
              <a:t>10-11-2016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E317-74A1-4A2B-846F-4E4C71500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68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53B2-68E8-4E66-8C61-C2BD370CE2FB}" type="datetimeFigureOut">
              <a:rPr lang="en-IN" smtClean="0"/>
              <a:t>10-11-2016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E317-74A1-4A2B-846F-4E4C71500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9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53B2-68E8-4E66-8C61-C2BD370CE2FB}" type="datetimeFigureOut">
              <a:rPr lang="en-IN" smtClean="0"/>
              <a:t>10-11-2016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E317-74A1-4A2B-846F-4E4C71500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66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53B2-68E8-4E66-8C61-C2BD370CE2FB}" type="datetimeFigureOut">
              <a:rPr lang="en-IN" smtClean="0"/>
              <a:t>10-11-2016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E317-74A1-4A2B-846F-4E4C71500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6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53B2-68E8-4E66-8C61-C2BD370CE2FB}" type="datetimeFigureOut">
              <a:rPr lang="en-IN" smtClean="0"/>
              <a:t>10-11-2016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E317-74A1-4A2B-846F-4E4C71500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06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53B2-68E8-4E66-8C61-C2BD370CE2FB}" type="datetimeFigureOut">
              <a:rPr lang="en-IN" smtClean="0"/>
              <a:t>10-11-2016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E317-74A1-4A2B-846F-4E4C71500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99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53B2-68E8-4E66-8C61-C2BD370CE2FB}" type="datetimeFigureOut">
              <a:rPr lang="en-IN" smtClean="0"/>
              <a:t>10-11-2016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E317-74A1-4A2B-846F-4E4C71500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25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53B2-68E8-4E66-8C61-C2BD370CE2FB}" type="datetimeFigureOut">
              <a:rPr lang="en-IN" smtClean="0"/>
              <a:t>10-11-2016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E317-74A1-4A2B-846F-4E4C71500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23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D53B2-68E8-4E66-8C61-C2BD370CE2FB}" type="datetimeFigureOut">
              <a:rPr lang="en-IN" smtClean="0"/>
              <a:t>10-11-2016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0E317-74A1-4A2B-846F-4E4C71500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4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e.com/pc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ls.gov/" TargetMode="External"/><Relationship Id="rId4" Type="http://schemas.openxmlformats.org/officeDocument/2006/relationships/hyperlink" Target="http://www.construction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38800" y="6248401"/>
            <a:ext cx="762000" cy="365125"/>
          </a:xfrm>
        </p:spPr>
        <p:txBody>
          <a:bodyPr rtlCol="0"/>
          <a:lstStyle/>
          <a:p>
            <a:pPr algn="ctr">
              <a:defRPr/>
            </a:pPr>
            <a:r>
              <a:rPr lang="en-US" sz="1600" dirty="0">
                <a:latin typeface="Arial Narrow" pitchFamily="34" charset="0"/>
              </a:rPr>
              <a:t>15-1</a:t>
            </a:r>
            <a:endParaRPr lang="en-US" sz="1800" dirty="0">
              <a:latin typeface="Arial Narrow" pitchFamily="34" charset="0"/>
            </a:endParaRPr>
          </a:p>
        </p:txBody>
      </p:sp>
      <p:sp>
        <p:nvSpPr>
          <p:cNvPr id="172050" name="Rectangle 2066"/>
          <p:cNvSpPr>
            <a:spLocks noChangeArrowheads="1"/>
          </p:cNvSpPr>
          <p:nvPr/>
        </p:nvSpPr>
        <p:spPr bwMode="auto">
          <a:xfrm>
            <a:off x="4658998" y="2253579"/>
            <a:ext cx="3596359" cy="1055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008" tIns="50004" rIns="100008" bIns="50004">
            <a:spAutoFit/>
          </a:bodyPr>
          <a:lstStyle/>
          <a:p>
            <a:pPr algn="ctr">
              <a:spcBef>
                <a:spcPct val="20000"/>
              </a:spcBef>
              <a:buClr>
                <a:srgbClr val="FF9933"/>
              </a:buClr>
              <a:defRPr/>
            </a:pPr>
            <a:r>
              <a:rPr lang="en-US" sz="3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Cost Estimation and Indirect Costs</a:t>
            </a:r>
            <a:endParaRPr lang="en-US" sz="31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757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0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rgbClr val="FF0000"/>
                </a:solidFill>
              </a:rPr>
              <a:t>Finding Cost Indexes</a:t>
            </a:r>
            <a:endParaRPr lang="en-US" altLang="en-US" sz="3600" b="1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6324601"/>
            <a:ext cx="914400" cy="365125"/>
          </a:xfrm>
        </p:spPr>
        <p:txBody>
          <a:bodyPr rtlCol="0"/>
          <a:lstStyle/>
          <a:p>
            <a:pPr algn="ctr">
              <a:defRPr/>
            </a:pPr>
            <a:r>
              <a:rPr lang="en-US" sz="1600" dirty="0">
                <a:latin typeface="Arial Narrow" pitchFamily="34" charset="0"/>
              </a:rPr>
              <a:t>15-10</a:t>
            </a:r>
          </a:p>
        </p:txBody>
      </p:sp>
      <p:sp>
        <p:nvSpPr>
          <p:cNvPr id="11269" name="Content Placeholder 5"/>
          <p:cNvSpPr>
            <a:spLocks noGrp="1"/>
          </p:cNvSpPr>
          <p:nvPr>
            <p:ph idx="1"/>
          </p:nvPr>
        </p:nvSpPr>
        <p:spPr>
          <a:xfrm>
            <a:off x="1752600" y="685800"/>
            <a:ext cx="8458200" cy="54864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en-US" sz="2000" b="1">
              <a:solidFill>
                <a:srgbClr val="6699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 b="1">
              <a:solidFill>
                <a:srgbClr val="6699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 b="1">
              <a:solidFill>
                <a:srgbClr val="6699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 b="1">
              <a:solidFill>
                <a:srgbClr val="6699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 b="1">
              <a:solidFill>
                <a:srgbClr val="669900"/>
              </a:solidFill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752600" y="838201"/>
            <a:ext cx="8458200" cy="530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Calibri" panose="020F0502020204030204" pitchFamily="34" charset="0"/>
              </a:rPr>
              <a:t>Cost indexes are maintained in areas such as construction, chemical and mechanical industries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latin typeface="Calibri" panose="020F0502020204030204" pitchFamily="34" charset="0"/>
              </a:rPr>
              <a:t> Updated monthly and annually; many include regionalized and 	international project indexes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latin typeface="Calibri" panose="020F0502020204030204" pitchFamily="34" charset="0"/>
              </a:rPr>
              <a:t> Indexes in these areas are often subdivided into smaller 	components and can be used in preliminary, as well as 	detailed design stages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b="1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b="1">
                <a:solidFill>
                  <a:srgbClr val="C00000"/>
                </a:solidFill>
                <a:latin typeface="Calibri" panose="020F0502020204030204" pitchFamily="34" charset="0"/>
              </a:rPr>
              <a:t>Examples are: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>
                <a:latin typeface="Calibri" panose="020F0502020204030204" pitchFamily="34" charset="0"/>
              </a:rPr>
              <a:t> Chemical Engineering Plant Cost Index (CEPCI)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Calibri" panose="020F0502020204030204" pitchFamily="34" charset="0"/>
              </a:rPr>
              <a:t>		</a:t>
            </a:r>
            <a:r>
              <a:rPr lang="en-US" altLang="en-US" sz="2400">
                <a:latin typeface="Calibri" panose="020F0502020204030204" pitchFamily="34" charset="0"/>
                <a:hlinkClick r:id="rId3"/>
              </a:rPr>
              <a:t>www.che.com/pci</a:t>
            </a:r>
            <a:endParaRPr lang="en-US" altLang="en-US" sz="2400">
              <a:latin typeface="Calibri" panose="020F0502020204030204" pitchFamily="34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>
                <a:latin typeface="Calibri" panose="020F0502020204030204" pitchFamily="34" charset="0"/>
              </a:rPr>
              <a:t> McGraw-Hill Construction Index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Calibri" panose="020F0502020204030204" pitchFamily="34" charset="0"/>
              </a:rPr>
              <a:t>		</a:t>
            </a:r>
            <a:r>
              <a:rPr lang="en-US" altLang="en-US" sz="2400">
                <a:latin typeface="Calibri" panose="020F0502020204030204" pitchFamily="34" charset="0"/>
                <a:hlinkClick r:id="rId4"/>
              </a:rPr>
              <a:t>www.construction.com</a:t>
            </a:r>
            <a:endParaRPr lang="en-US" altLang="en-US" sz="2400">
              <a:latin typeface="Calibri" panose="020F0502020204030204" pitchFamily="34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>
                <a:latin typeface="Calibri" panose="020F0502020204030204" pitchFamily="34" charset="0"/>
              </a:rPr>
              <a:t> US Department of Labor, Bureau of Labor Statistics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Calibri" panose="020F0502020204030204" pitchFamily="34" charset="0"/>
              </a:rPr>
              <a:t>		</a:t>
            </a:r>
            <a:r>
              <a:rPr lang="en-US" altLang="en-US" sz="2400">
                <a:latin typeface="Calibri" panose="020F0502020204030204" pitchFamily="34" charset="0"/>
                <a:hlinkClick r:id="rId5"/>
              </a:rPr>
              <a:t>www.bls.gov</a:t>
            </a:r>
            <a:r>
              <a:rPr lang="en-US" altLang="en-US" sz="2400">
                <a:latin typeface="Calibri" panose="020F0502020204030204" pitchFamily="34" charset="0"/>
              </a:rPr>
              <a:t> </a:t>
            </a:r>
          </a:p>
        </p:txBody>
      </p:sp>
      <p:cxnSp>
        <p:nvCxnSpPr>
          <p:cNvPr id="12" name="Straight Connector 11"/>
          <p:cNvCxnSpPr>
            <a:stCxn id="11270" idx="1"/>
          </p:cNvCxnSpPr>
          <p:nvPr/>
        </p:nvCxnSpPr>
        <p:spPr>
          <a:xfrm rot="10800000" flipH="1" flipV="1">
            <a:off x="1752600" y="3487738"/>
            <a:ext cx="8382000" cy="1746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05000" y="762000"/>
            <a:ext cx="8305800" cy="0"/>
          </a:xfrm>
          <a:prstGeom prst="line">
            <a:avLst/>
          </a:prstGeom>
          <a:ln w="38100">
            <a:solidFill>
              <a:srgbClr val="66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31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0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rgbClr val="FF0000"/>
                </a:solidFill>
              </a:rPr>
              <a:t>Cost-Estimating Relationships (CER)</a:t>
            </a:r>
            <a:endParaRPr lang="en-US" altLang="en-US" sz="3600" b="1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6324601"/>
            <a:ext cx="914400" cy="365125"/>
          </a:xfrm>
        </p:spPr>
        <p:txBody>
          <a:bodyPr rtlCol="0"/>
          <a:lstStyle/>
          <a:p>
            <a:pPr algn="ctr">
              <a:defRPr/>
            </a:pPr>
            <a:r>
              <a:rPr lang="en-US" sz="1600" dirty="0">
                <a:latin typeface="Arial Narrow" pitchFamily="34" charset="0"/>
              </a:rPr>
              <a:t>15-11</a:t>
            </a:r>
          </a:p>
        </p:txBody>
      </p:sp>
      <p:sp>
        <p:nvSpPr>
          <p:cNvPr id="12293" name="Content Placeholder 5"/>
          <p:cNvSpPr>
            <a:spLocks noGrp="1"/>
          </p:cNvSpPr>
          <p:nvPr>
            <p:ph idx="1"/>
          </p:nvPr>
        </p:nvSpPr>
        <p:spPr>
          <a:xfrm>
            <a:off x="1752600" y="4267200"/>
            <a:ext cx="8458200" cy="19050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en-US" sz="2000" b="1">
              <a:solidFill>
                <a:srgbClr val="6699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 b="1">
              <a:solidFill>
                <a:srgbClr val="6699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 b="1">
              <a:solidFill>
                <a:srgbClr val="6699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 b="1">
              <a:solidFill>
                <a:srgbClr val="6699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 b="1">
              <a:solidFill>
                <a:srgbClr val="6699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05000" y="762000"/>
            <a:ext cx="8305800" cy="0"/>
          </a:xfrm>
          <a:prstGeom prst="line">
            <a:avLst/>
          </a:prstGeom>
          <a:ln w="38100">
            <a:solidFill>
              <a:srgbClr val="66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orizontal Scroll 9"/>
          <p:cNvSpPr/>
          <p:nvPr/>
        </p:nvSpPr>
        <p:spPr>
          <a:xfrm>
            <a:off x="2133600" y="914400"/>
            <a:ext cx="7467600" cy="3048000"/>
          </a:xfrm>
          <a:prstGeom prst="horizontalScroll">
            <a:avLst/>
          </a:prstGeom>
          <a:solidFill>
            <a:srgbClr val="B9B5AB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/>
            </a:pPr>
            <a:r>
              <a:rPr lang="en-US" sz="2400" dirty="0">
                <a:solidFill>
                  <a:schemeClr val="tx1"/>
                </a:solidFill>
              </a:rPr>
              <a:t> CER equations are </a:t>
            </a:r>
            <a:r>
              <a:rPr lang="en-US" sz="2400" b="1" dirty="0">
                <a:solidFill>
                  <a:srgbClr val="0070C0"/>
                </a:solidFill>
              </a:rPr>
              <a:t>used in early design stages </a:t>
            </a:r>
            <a:r>
              <a:rPr lang="en-US" sz="2400" dirty="0">
                <a:solidFill>
                  <a:schemeClr val="tx1"/>
                </a:solidFill>
              </a:rPr>
              <a:t>to</a:t>
            </a:r>
          </a:p>
          <a:p>
            <a:pPr algn="ctr">
              <a:buClr>
                <a:schemeClr val="accent6">
                  <a:lumMod val="75000"/>
                </a:schemeClr>
              </a:buClr>
              <a:defRPr/>
            </a:pPr>
            <a:r>
              <a:rPr lang="en-US" sz="2400" dirty="0">
                <a:solidFill>
                  <a:schemeClr val="tx1"/>
                </a:solidFill>
              </a:rPr>
              <a:t>   estimate plant, equipment and construction costs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/>
            </a:pPr>
            <a:r>
              <a:rPr lang="en-US" sz="2400" dirty="0">
                <a:solidFill>
                  <a:schemeClr val="tx1"/>
                </a:solidFill>
              </a:rPr>
              <a:t> CERs are generically different from index relations,</a:t>
            </a:r>
          </a:p>
          <a:p>
            <a:pPr>
              <a:buClr>
                <a:schemeClr val="accent6">
                  <a:lumMod val="75000"/>
                </a:schemeClr>
              </a:buClr>
              <a:defRPr/>
            </a:pPr>
            <a:r>
              <a:rPr lang="en-US" sz="2400" dirty="0">
                <a:solidFill>
                  <a:schemeClr val="tx1"/>
                </a:solidFill>
              </a:rPr>
              <a:t>     because they estimate based on </a:t>
            </a:r>
            <a:r>
              <a:rPr lang="en-US" sz="2400" b="1" dirty="0">
                <a:solidFill>
                  <a:srgbClr val="0070C0"/>
                </a:solidFill>
              </a:rPr>
              <a:t>design variables</a:t>
            </a:r>
          </a:p>
          <a:p>
            <a:pPr>
              <a:buClr>
                <a:schemeClr val="accent6">
                  <a:lumMod val="75000"/>
                </a:schemeClr>
              </a:buClr>
              <a:defRPr/>
            </a:pPr>
            <a:r>
              <a:rPr lang="en-US" sz="2400" b="1" dirty="0">
                <a:solidFill>
                  <a:srgbClr val="0070C0"/>
                </a:solidFill>
              </a:rPr>
              <a:t>     </a:t>
            </a:r>
            <a:r>
              <a:rPr lang="en-US" sz="2400" dirty="0">
                <a:solidFill>
                  <a:schemeClr val="tx1"/>
                </a:solidFill>
              </a:rPr>
              <a:t>(weight, thrust, force, pressure, speed, etc.)</a:t>
            </a:r>
          </a:p>
        </p:txBody>
      </p:sp>
      <p:sp>
        <p:nvSpPr>
          <p:cNvPr id="12" name="Horizontal Scroll 11"/>
          <p:cNvSpPr/>
          <p:nvPr/>
        </p:nvSpPr>
        <p:spPr>
          <a:xfrm>
            <a:off x="1828800" y="3657600"/>
            <a:ext cx="8382000" cy="3048000"/>
          </a:xfrm>
          <a:prstGeom prst="horizontalScroll">
            <a:avLst/>
          </a:prstGeom>
          <a:solidFill>
            <a:srgbClr val="92D05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chemeClr val="accent6">
                  <a:lumMod val="75000"/>
                </a:schemeClr>
              </a:buClr>
              <a:defRPr/>
            </a:pPr>
            <a:endParaRPr lang="en-US" sz="2400" b="1" dirty="0">
              <a:solidFill>
                <a:srgbClr val="CC00FF"/>
              </a:solidFill>
              <a:latin typeface="Aharoni" pitchFamily="2" charset="-79"/>
              <a:cs typeface="Aharoni" pitchFamily="2" charset="-79"/>
            </a:endParaRPr>
          </a:p>
          <a:p>
            <a:pPr algn="ctr">
              <a:buClr>
                <a:schemeClr val="accent6">
                  <a:lumMod val="75000"/>
                </a:schemeClr>
              </a:buClr>
              <a:defRPr/>
            </a:pPr>
            <a:endParaRPr lang="en-US" sz="2400" b="1" dirty="0">
              <a:solidFill>
                <a:srgbClr val="CC00FF"/>
              </a:solidFill>
              <a:latin typeface="Aharoni" pitchFamily="2" charset="-79"/>
              <a:cs typeface="Aharoni" pitchFamily="2" charset="-79"/>
            </a:endParaRPr>
          </a:p>
          <a:p>
            <a:pPr algn="ctr">
              <a:buClr>
                <a:schemeClr val="accent6">
                  <a:lumMod val="75000"/>
                </a:schemeClr>
              </a:buClr>
              <a:defRPr/>
            </a:pPr>
            <a:r>
              <a:rPr lang="en-US" sz="2400" b="1" dirty="0">
                <a:solidFill>
                  <a:srgbClr val="CC00FF"/>
                </a:solidFill>
                <a:latin typeface="Aharoni" pitchFamily="2" charset="-79"/>
                <a:cs typeface="Aharoni" pitchFamily="2" charset="-79"/>
              </a:rPr>
              <a:t>Two commonly used CERs</a:t>
            </a:r>
          </a:p>
          <a:p>
            <a:pPr algn="ctr">
              <a:buClr>
                <a:schemeClr val="accent6">
                  <a:lumMod val="75000"/>
                </a:schemeClr>
              </a:buClr>
              <a:defRPr/>
            </a:pPr>
            <a:endParaRPr lang="en-US" sz="700" b="1" dirty="0">
              <a:solidFill>
                <a:srgbClr val="CC00FF"/>
              </a:solidFill>
              <a:latin typeface="Aharoni" pitchFamily="2" charset="-79"/>
              <a:cs typeface="Aharoni" pitchFamily="2" charset="-79"/>
            </a:endParaRPr>
          </a:p>
          <a:p>
            <a:pPr lvl="1"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Cost-capacity equation </a:t>
            </a:r>
            <a:r>
              <a:rPr lang="en-US" sz="2400" dirty="0">
                <a:solidFill>
                  <a:schemeClr val="tx1"/>
                </a:solidFill>
              </a:rPr>
              <a:t>(relates cost to capacity)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Factor method </a:t>
            </a:r>
            <a:r>
              <a:rPr lang="en-US" sz="2400" dirty="0">
                <a:solidFill>
                  <a:schemeClr val="tx1"/>
                </a:solidFill>
              </a:rPr>
              <a:t>(total plant cost estimator, including 	indirect costs)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5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0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rgbClr val="FF0000"/>
                </a:solidFill>
              </a:rPr>
              <a:t>Cost-Capacity Equation</a:t>
            </a:r>
            <a:endParaRPr lang="en-US" altLang="en-US" sz="3600" b="1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6324601"/>
            <a:ext cx="914400" cy="365125"/>
          </a:xfrm>
        </p:spPr>
        <p:txBody>
          <a:bodyPr rtlCol="0"/>
          <a:lstStyle/>
          <a:p>
            <a:pPr algn="ctr">
              <a:defRPr/>
            </a:pPr>
            <a:r>
              <a:rPr lang="en-US" sz="1600" dirty="0">
                <a:latin typeface="Arial Narrow" pitchFamily="34" charset="0"/>
              </a:rPr>
              <a:t>15-12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905000" y="685800"/>
            <a:ext cx="8305800" cy="0"/>
          </a:xfrm>
          <a:prstGeom prst="line">
            <a:avLst/>
          </a:prstGeom>
          <a:ln w="38100">
            <a:solidFill>
              <a:srgbClr val="66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 txBox="1">
            <a:spLocks noChangeArrowheads="1"/>
          </p:cNvSpPr>
          <p:nvPr/>
        </p:nvSpPr>
        <p:spPr>
          <a:xfrm>
            <a:off x="1981200" y="838200"/>
            <a:ext cx="8229600" cy="52578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defRPr/>
            </a:pPr>
            <a:endParaRPr lang="en-US" sz="800" dirty="0"/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dirty="0"/>
              <a:t>Also called </a:t>
            </a:r>
            <a:r>
              <a:rPr lang="en-US" sz="2400" b="1" i="1" dirty="0">
                <a:solidFill>
                  <a:schemeClr val="accent2"/>
                </a:solidFill>
              </a:rPr>
              <a:t>power law and sizing model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defRPr/>
            </a:pPr>
            <a:endParaRPr lang="en-US" sz="2400" i="1" dirty="0">
              <a:solidFill>
                <a:schemeClr val="accent2"/>
              </a:solidFill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defRPr/>
            </a:pPr>
            <a:endParaRPr lang="en-US" sz="2400" i="1" dirty="0">
              <a:solidFill>
                <a:schemeClr val="accent2"/>
              </a:solidFill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defRPr/>
            </a:pPr>
            <a:endParaRPr lang="en-US" sz="2400" i="1" dirty="0">
              <a:solidFill>
                <a:schemeClr val="accent2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endParaRPr lang="en-US" sz="2400" dirty="0"/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defRPr/>
            </a:pPr>
            <a:endParaRPr lang="en-US" sz="2400" dirty="0"/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defRPr/>
            </a:pPr>
            <a:endParaRPr lang="en-US" sz="2400" dirty="0"/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dirty="0"/>
              <a:t>Exponent defines relation between capacities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endParaRPr lang="en-US" sz="240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endParaRPr lang="en-US" sz="240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endParaRPr lang="en-US" sz="240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endParaRPr lang="en-US" sz="240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endParaRPr lang="en-US" sz="2400" dirty="0"/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defRPr/>
            </a:pPr>
            <a:endParaRPr lang="en-US" sz="2400" dirty="0"/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defRPr/>
            </a:pPr>
            <a:endParaRPr lang="en-US" sz="2400" dirty="0"/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defRPr/>
            </a:pPr>
            <a:endParaRPr lang="en-US" sz="1100" dirty="0"/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dirty="0"/>
              <a:t> x = 1, relationship is</a:t>
            </a:r>
            <a:r>
              <a:rPr lang="en-US" sz="2400" b="1" dirty="0">
                <a:solidFill>
                  <a:srgbClr val="C00000"/>
                </a:solidFill>
              </a:rPr>
              <a:t> linear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dirty="0"/>
              <a:t> x &lt; 1, economies of scale (larger capacity is </a:t>
            </a:r>
            <a:r>
              <a:rPr lang="en-US" sz="2400" b="1" dirty="0">
                <a:solidFill>
                  <a:srgbClr val="C00000"/>
                </a:solidFill>
              </a:rPr>
              <a:t>less costly than linear</a:t>
            </a:r>
            <a:r>
              <a:rPr lang="en-US" sz="2400" dirty="0"/>
              <a:t>) 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dirty="0"/>
              <a:t> x &gt; 1, diseconomies of scale</a:t>
            </a:r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20" t="38113" r="47951" b="51471"/>
          <a:stretch>
            <a:fillRect/>
          </a:stretch>
        </p:blipFill>
        <p:spPr bwMode="auto">
          <a:xfrm>
            <a:off x="4038600" y="1295400"/>
            <a:ext cx="3657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6" t="47758" r="58183" b="41299"/>
          <a:stretch>
            <a:fillRect/>
          </a:stretch>
        </p:blipFill>
        <p:spPr bwMode="auto">
          <a:xfrm>
            <a:off x="3581400" y="3352800"/>
            <a:ext cx="4572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669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0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0000"/>
                </a:solidFill>
              </a:rPr>
              <a:t>Cost-Capacity Combined with Cost Index</a:t>
            </a:r>
            <a:endParaRPr lang="en-US" altLang="en-US" sz="3200" b="1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6324601"/>
            <a:ext cx="914400" cy="365125"/>
          </a:xfrm>
        </p:spPr>
        <p:txBody>
          <a:bodyPr rtlCol="0"/>
          <a:lstStyle/>
          <a:p>
            <a:pPr algn="ctr">
              <a:defRPr/>
            </a:pPr>
            <a:r>
              <a:rPr lang="en-US" sz="1600" dirty="0">
                <a:latin typeface="Arial Narrow" pitchFamily="34" charset="0"/>
              </a:rPr>
              <a:t>15-13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28800" y="1905000"/>
            <a:ext cx="8458200" cy="4343400"/>
          </a:xfrm>
        </p:spPr>
        <p:txBody>
          <a:bodyPr rtlCol="0">
            <a:normAutofit fontScale="92500" lnSpcReduction="10000"/>
          </a:bodyPr>
          <a:lstStyle/>
          <a:p>
            <a:pPr>
              <a:spcBef>
                <a:spcPts val="0"/>
              </a:spcBef>
              <a:buNone/>
              <a:defRPr/>
            </a:pPr>
            <a:r>
              <a:rPr lang="en-US" sz="2400" b="1" dirty="0"/>
              <a:t>     </a:t>
            </a:r>
          </a:p>
          <a:p>
            <a:pPr>
              <a:spcBef>
                <a:spcPts val="0"/>
              </a:spcBef>
              <a:buFont typeface="Wingdings" pitchFamily="2" charset="2"/>
              <a:buChar char="ü"/>
              <a:defRPr/>
            </a:pPr>
            <a:endParaRPr lang="en-US" sz="2400" b="1" dirty="0"/>
          </a:p>
          <a:p>
            <a:pPr>
              <a:spcBef>
                <a:spcPts val="0"/>
              </a:spcBef>
              <a:buFont typeface="Wingdings" pitchFamily="2" charset="2"/>
              <a:buChar char="ü"/>
              <a:defRPr/>
            </a:pPr>
            <a:endParaRPr lang="en-US" sz="2400" b="1" dirty="0"/>
          </a:p>
          <a:p>
            <a:pPr>
              <a:spcBef>
                <a:spcPts val="0"/>
              </a:spcBef>
              <a:buFont typeface="Wingdings" pitchFamily="2" charset="2"/>
              <a:buChar char="ü"/>
              <a:defRPr/>
            </a:pPr>
            <a:endParaRPr lang="en-US" sz="2400" b="1" dirty="0"/>
          </a:p>
          <a:p>
            <a:pPr>
              <a:spcBef>
                <a:spcPts val="0"/>
              </a:spcBef>
              <a:buFont typeface="Wingdings" pitchFamily="2" charset="2"/>
              <a:buChar char="ü"/>
              <a:defRPr/>
            </a:pPr>
            <a:endParaRPr lang="en-US" sz="2400" b="1" dirty="0"/>
          </a:p>
          <a:p>
            <a:pPr>
              <a:spcBef>
                <a:spcPts val="0"/>
              </a:spcBef>
              <a:buNone/>
              <a:defRPr/>
            </a:pPr>
            <a:endParaRPr lang="en-US" sz="2400" b="1" dirty="0"/>
          </a:p>
          <a:p>
            <a:pPr>
              <a:spcBef>
                <a:spcPts val="0"/>
              </a:spcBef>
              <a:buNone/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Example: </a:t>
            </a:r>
            <a:r>
              <a:rPr lang="en-US" sz="2400" dirty="0"/>
              <a:t>A 100 hp air compressor costs $3000 five years ago when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sz="2400" dirty="0"/>
              <a:t>the cost index was 130. Estimate the cost of a 300 hp compressor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sz="2400" dirty="0"/>
              <a:t>today when the cost index is 255. The exponent for a 300 hp air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sz="2400" dirty="0"/>
              <a:t>compressor is 0.9.</a:t>
            </a:r>
          </a:p>
          <a:p>
            <a:pPr>
              <a:spcBef>
                <a:spcPts val="0"/>
              </a:spcBef>
              <a:buNone/>
              <a:defRPr/>
            </a:pPr>
            <a:endParaRPr lang="en-US" sz="2400" dirty="0"/>
          </a:p>
          <a:p>
            <a:pPr>
              <a:spcBef>
                <a:spcPts val="0"/>
              </a:spcBef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Solution: </a:t>
            </a:r>
            <a:r>
              <a:rPr lang="en-US" sz="2400" dirty="0"/>
              <a:t>Let C</a:t>
            </a:r>
            <a:r>
              <a:rPr lang="en-US" sz="2400" baseline="-25000" dirty="0"/>
              <a:t>300</a:t>
            </a:r>
            <a:r>
              <a:rPr lang="en-US" sz="2400" dirty="0"/>
              <a:t> represent the cost </a:t>
            </a:r>
            <a:r>
              <a:rPr lang="en-US" sz="2400"/>
              <a:t>estimate today</a:t>
            </a:r>
            <a:endParaRPr lang="en-US" sz="2400" dirty="0"/>
          </a:p>
          <a:p>
            <a:pPr>
              <a:spcBef>
                <a:spcPts val="0"/>
              </a:spcBef>
              <a:buNone/>
              <a:defRPr/>
            </a:pPr>
            <a:endParaRPr lang="en-US" sz="2400" dirty="0"/>
          </a:p>
          <a:p>
            <a:pPr algn="ctr">
              <a:spcBef>
                <a:spcPts val="0"/>
              </a:spcBef>
              <a:buNone/>
              <a:defRPr/>
            </a:pPr>
            <a:r>
              <a:rPr lang="en-US" sz="2400" dirty="0"/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300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3000(300/100)</a:t>
            </a:r>
            <a:r>
              <a:rPr lang="en-US" baseline="30000" dirty="0">
                <a:solidFill>
                  <a:schemeClr val="accent6">
                    <a:lumMod val="75000"/>
                  </a:schemeClr>
                </a:solidFill>
              </a:rPr>
              <a:t>0.9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(255/130)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     		            = $15,817</a:t>
            </a:r>
            <a:endParaRPr lang="en-US" sz="2400" dirty="0"/>
          </a:p>
          <a:p>
            <a:pPr>
              <a:spcBef>
                <a:spcPts val="0"/>
              </a:spcBef>
              <a:buNone/>
              <a:defRPr/>
            </a:pPr>
            <a:endParaRPr lang="en-US" sz="2400" b="1" dirty="0"/>
          </a:p>
          <a:p>
            <a:pPr>
              <a:spcBef>
                <a:spcPts val="0"/>
              </a:spcBef>
              <a:buNone/>
              <a:defRPr/>
            </a:pPr>
            <a:endParaRPr lang="en-US" sz="2000" b="1" dirty="0">
              <a:solidFill>
                <a:srgbClr val="6699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05000" y="685800"/>
            <a:ext cx="8305800" cy="0"/>
          </a:xfrm>
          <a:prstGeom prst="line">
            <a:avLst/>
          </a:prstGeom>
          <a:ln w="38100">
            <a:solidFill>
              <a:srgbClr val="66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2" t="68559" r="47803" b="23808"/>
          <a:stretch>
            <a:fillRect/>
          </a:stretch>
        </p:blipFill>
        <p:spPr bwMode="auto">
          <a:xfrm>
            <a:off x="4419600" y="1981200"/>
            <a:ext cx="3048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1905000" y="914400"/>
            <a:ext cx="8382000" cy="914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0070C0"/>
                </a:solidFill>
              </a:rPr>
              <a:t>Multiply the cost-capacity equation by a cost index (I</a:t>
            </a:r>
            <a:r>
              <a:rPr lang="en-US" sz="2000" b="1" baseline="-18000" dirty="0">
                <a:solidFill>
                  <a:srgbClr val="0070C0"/>
                </a:solidFill>
              </a:rPr>
              <a:t>t</a:t>
            </a:r>
            <a:r>
              <a:rPr lang="en-US" sz="2000" b="1" dirty="0">
                <a:solidFill>
                  <a:srgbClr val="0070C0"/>
                </a:solidFill>
              </a:rPr>
              <a:t>/I</a:t>
            </a:r>
            <a:r>
              <a:rPr lang="en-US" sz="2000" b="1" baseline="-18000" dirty="0">
                <a:solidFill>
                  <a:srgbClr val="0070C0"/>
                </a:solidFill>
              </a:rPr>
              <a:t>0</a:t>
            </a:r>
            <a:r>
              <a:rPr lang="en-US" sz="2000" b="1" dirty="0">
                <a:solidFill>
                  <a:srgbClr val="0070C0"/>
                </a:solidFill>
              </a:rPr>
              <a:t>) to adjust for time differences and obtain estimates of current cost (in constant-value dollars)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133600" y="3429000"/>
            <a:ext cx="7924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57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0"/>
          <p:cNvSpPr>
            <a:spLocks noGrp="1"/>
          </p:cNvSpPr>
          <p:nvPr>
            <p:ph type="title"/>
          </p:nvPr>
        </p:nvSpPr>
        <p:spPr>
          <a:xfrm>
            <a:off x="1905000" y="228601"/>
            <a:ext cx="8229600" cy="5635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>
                <a:solidFill>
                  <a:srgbClr val="FF0000"/>
                </a:solidFill>
              </a:rPr>
              <a:t>Factor Method</a:t>
            </a:r>
            <a:endParaRPr lang="en-US" altLang="en-US" sz="3600" b="1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10200" y="6324601"/>
            <a:ext cx="1219200" cy="365125"/>
          </a:xfrm>
        </p:spPr>
        <p:txBody>
          <a:bodyPr rtlCol="0"/>
          <a:lstStyle/>
          <a:p>
            <a:pPr algn="ctr">
              <a:defRPr/>
            </a:pPr>
            <a:r>
              <a:rPr lang="en-US" sz="1600" dirty="0">
                <a:latin typeface="Arial Narrow" pitchFamily="34" charset="0"/>
              </a:rPr>
              <a:t>15-14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905000" y="838200"/>
            <a:ext cx="8305800" cy="0"/>
          </a:xfrm>
          <a:prstGeom prst="line">
            <a:avLst/>
          </a:prstGeom>
          <a:ln w="38100">
            <a:solidFill>
              <a:srgbClr val="66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 descr="Walnut"/>
          <p:cNvSpPr>
            <a:spLocks noChangeArrowheads="1"/>
          </p:cNvSpPr>
          <p:nvPr/>
        </p:nvSpPr>
        <p:spPr bwMode="auto">
          <a:xfrm>
            <a:off x="2133600" y="1219200"/>
            <a:ext cx="7848600" cy="1219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3300"/>
            </a:extrusionClr>
          </a:sp3d>
          <a:extLst/>
        </p:spPr>
        <p:txBody>
          <a:bodyPr wrap="none">
            <a:flatTx/>
          </a:bodyPr>
          <a:lstStyle/>
          <a:p>
            <a:pPr>
              <a:buFont typeface="Wingdings" pitchFamily="2" charset="2"/>
              <a:buChar char="v"/>
              <a:tabLst>
                <a:tab pos="7546975" algn="l"/>
              </a:tabLst>
              <a:defRPr/>
            </a:pPr>
            <a:r>
              <a:rPr lang="en-US" sz="2400" dirty="0"/>
              <a:t> Factor method is especially useful in estimating </a:t>
            </a:r>
          </a:p>
          <a:p>
            <a:pPr>
              <a:tabLst>
                <a:tab pos="860425" algn="l"/>
              </a:tabLst>
              <a:defRPr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     total plant cost </a:t>
            </a:r>
            <a:r>
              <a:rPr lang="en-US" sz="2400" dirty="0"/>
              <a:t>in processing industries </a:t>
            </a:r>
          </a:p>
          <a:p>
            <a:pPr>
              <a:buFont typeface="Wingdings" pitchFamily="2" charset="2"/>
              <a:buChar char="v"/>
              <a:tabLst>
                <a:tab pos="7546975" algn="l"/>
              </a:tabLst>
              <a:defRPr/>
            </a:pPr>
            <a:r>
              <a:rPr lang="en-US" sz="2400" dirty="0"/>
              <a:t> Both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direct and indirect costs </a:t>
            </a:r>
            <a:r>
              <a:rPr lang="en-US" sz="2400" dirty="0"/>
              <a:t>can be included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09800" y="2667002"/>
            <a:ext cx="7696200" cy="179741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  <a:prstDash val="sysDot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sz="2000" dirty="0"/>
              <a:t>Total plant cost estimate C</a:t>
            </a:r>
            <a:r>
              <a:rPr lang="en-US" sz="2000" baseline="-25000" dirty="0"/>
              <a:t>T</a:t>
            </a:r>
            <a:r>
              <a:rPr lang="en-US" sz="2000" dirty="0"/>
              <a:t> is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overall cost factor (h) </a:t>
            </a:r>
            <a:r>
              <a:rPr lang="en-US" sz="2000" dirty="0"/>
              <a:t>times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total cost of major equipment items (C</a:t>
            </a:r>
            <a:r>
              <a:rPr lang="en-US" sz="2000" b="1" baseline="-25000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sz="2400" b="1" dirty="0">
                <a:solidFill>
                  <a:srgbClr val="FF0000"/>
                </a:solidFill>
                <a:latin typeface="Arial Rounded MT Bold" pitchFamily="34" charset="0"/>
              </a:rPr>
              <a:t>C</a:t>
            </a:r>
            <a:r>
              <a:rPr lang="en-US" sz="2400" b="1" baseline="-25000" dirty="0">
                <a:solidFill>
                  <a:srgbClr val="FF0000"/>
                </a:solidFill>
                <a:latin typeface="Arial Rounded MT Bold" pitchFamily="34" charset="0"/>
              </a:rPr>
              <a:t>T</a:t>
            </a:r>
            <a:r>
              <a:rPr lang="en-US" sz="2400" b="1" dirty="0">
                <a:solidFill>
                  <a:srgbClr val="FF0000"/>
                </a:solidFill>
                <a:latin typeface="Arial Rounded MT Bold" pitchFamily="34" charset="0"/>
              </a:rPr>
              <a:t> = h </a:t>
            </a:r>
            <a:r>
              <a:rPr lang="en-US" sz="2400" dirty="0">
                <a:solidFill>
                  <a:srgbClr val="FF0000"/>
                </a:solidFill>
                <a:latin typeface="Arial Rounded MT Bold" pitchFamily="34" charset="0"/>
              </a:rPr>
              <a:t>×</a:t>
            </a:r>
            <a:r>
              <a:rPr lang="en-US" sz="2400" b="1" dirty="0">
                <a:solidFill>
                  <a:srgbClr val="FF0000"/>
                </a:solidFill>
                <a:latin typeface="Arial Rounded MT Bold" pitchFamily="34" charset="0"/>
              </a:rPr>
              <a:t> C</a:t>
            </a:r>
            <a:r>
              <a:rPr lang="en-US" sz="2400" b="1" baseline="-25000" dirty="0">
                <a:solidFill>
                  <a:srgbClr val="FF0000"/>
                </a:solidFill>
                <a:latin typeface="Arial Rounded MT Bold" pitchFamily="34" charset="0"/>
              </a:rPr>
              <a:t>E</a:t>
            </a:r>
            <a:endParaRPr lang="en-US" sz="2400" b="1" dirty="0">
              <a:solidFill>
                <a:srgbClr val="FF0000"/>
              </a:solidFill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sz="2000" b="1" dirty="0">
                <a:solidFill>
                  <a:srgbClr val="FF0000"/>
                </a:solidFill>
                <a:latin typeface="Arial Rounded MT Bold" pitchFamily="34" charset="0"/>
              </a:rPr>
              <a:t>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62200" y="4724400"/>
            <a:ext cx="77724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>
                <a:latin typeface="+mj-lt"/>
              </a:rPr>
              <a:t>Overall cost factor h is determined using one of two bases:</a:t>
            </a:r>
          </a:p>
          <a:p>
            <a:pPr algn="ctr">
              <a:defRPr/>
            </a:pPr>
            <a:endParaRPr lang="en-US" sz="800" b="1" dirty="0">
              <a:latin typeface="+mj-lt"/>
            </a:endParaRPr>
          </a:p>
          <a:p>
            <a:pPr>
              <a:buFont typeface="Wingdings" pitchFamily="2" charset="2"/>
              <a:buChar char="v"/>
              <a:defRPr/>
            </a:pPr>
            <a:r>
              <a:rPr lang="en-US" sz="2000" dirty="0">
                <a:latin typeface="+mj-lt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+mj-lt"/>
              </a:rPr>
              <a:t>Delivered-equipment cost </a:t>
            </a:r>
            <a:r>
              <a:rPr lang="en-US" sz="2000" dirty="0">
                <a:latin typeface="+mj-lt"/>
              </a:rPr>
              <a:t>(purchase cost of major equipment)</a:t>
            </a:r>
          </a:p>
          <a:p>
            <a:pPr algn="ctr">
              <a:defRPr/>
            </a:pPr>
            <a:endParaRPr lang="en-US" sz="1000" dirty="0">
              <a:latin typeface="+mj-lt"/>
            </a:endParaRPr>
          </a:p>
          <a:p>
            <a:pPr>
              <a:buFont typeface="Wingdings" pitchFamily="2" charset="2"/>
              <a:buChar char="v"/>
              <a:defRPr/>
            </a:pPr>
            <a:r>
              <a:rPr lang="en-US" sz="2000" dirty="0">
                <a:latin typeface="+mj-lt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+mj-lt"/>
              </a:rPr>
              <a:t>Installed-equipment cost </a:t>
            </a:r>
            <a:r>
              <a:rPr lang="en-US" sz="2000" dirty="0">
                <a:latin typeface="+mj-lt"/>
              </a:rPr>
              <a:t>(equipment cost plus all make-ready costs)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95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0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rgbClr val="FF0000"/>
                </a:solidFill>
              </a:rPr>
              <a:t>Cost Factor h</a:t>
            </a:r>
            <a:endParaRPr lang="en-US" altLang="en-US" sz="3600" b="1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6324601"/>
            <a:ext cx="914400" cy="365125"/>
          </a:xfrm>
        </p:spPr>
        <p:txBody>
          <a:bodyPr rtlCol="0"/>
          <a:lstStyle/>
          <a:p>
            <a:pPr algn="ctr">
              <a:defRPr/>
            </a:pPr>
            <a:r>
              <a:rPr lang="en-US" sz="1600" dirty="0">
                <a:latin typeface="Arial Narrow" pitchFamily="34" charset="0"/>
              </a:rPr>
              <a:t>15-15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28800" y="914400"/>
            <a:ext cx="8610600" cy="5486400"/>
          </a:xfrm>
        </p:spPr>
        <p:txBody>
          <a:bodyPr rtlCol="0">
            <a:normAutofit/>
          </a:bodyPr>
          <a:lstStyle/>
          <a:p>
            <a:pPr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None/>
              <a:defRPr/>
            </a:pPr>
            <a:r>
              <a:rPr lang="en-US" sz="2400" b="1" dirty="0"/>
              <a:t>The cost factor is commonly the sum of a </a:t>
            </a:r>
            <a:r>
              <a:rPr lang="en-US" sz="24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direct cost component</a:t>
            </a:r>
          </a:p>
          <a:p>
            <a:pPr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None/>
              <a:defRPr/>
            </a:pPr>
            <a:r>
              <a:rPr lang="en-US" sz="2400" b="1" dirty="0"/>
              <a:t>and an </a:t>
            </a:r>
            <a:r>
              <a:rPr lang="en-US" sz="24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indirect cost component</a:t>
            </a:r>
            <a:r>
              <a:rPr lang="en-US" sz="2400" b="1" dirty="0"/>
              <a:t>, that is,</a:t>
            </a:r>
          </a:p>
          <a:p>
            <a:pPr algn="ctr"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None/>
              <a:defRPr/>
            </a:pPr>
            <a:endParaRPr lang="en-US" sz="1400" b="1" dirty="0">
              <a:solidFill>
                <a:srgbClr val="FF0000"/>
              </a:solidFill>
            </a:endParaRPr>
          </a:p>
          <a:p>
            <a:pPr algn="ctr"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h = 1 + </a:t>
            </a:r>
            <a:r>
              <a:rPr lang="el-GR" b="1" dirty="0" smtClean="0">
                <a:solidFill>
                  <a:srgbClr val="FF0000"/>
                </a:solidFill>
              </a:rPr>
              <a:t>Σ</a:t>
            </a:r>
            <a:r>
              <a:rPr lang="en-US" b="1" dirty="0" smtClean="0">
                <a:solidFill>
                  <a:srgbClr val="FF0000"/>
                </a:solidFill>
              </a:rPr>
              <a:t>f</a:t>
            </a:r>
            <a:r>
              <a:rPr lang="en-US" b="1" baseline="-25000" dirty="0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  </a:t>
            </a:r>
          </a:p>
          <a:p>
            <a:pPr algn="ctr"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None/>
              <a:defRPr/>
            </a:pPr>
            <a:endParaRPr lang="en-US" sz="1200" b="1" dirty="0"/>
          </a:p>
          <a:p>
            <a:pPr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None/>
              <a:defRPr/>
            </a:pPr>
            <a:r>
              <a:rPr lang="en-US" sz="2400" b="1" dirty="0"/>
              <a:t>     for i = 1, 2, …, n components, including indirect costs</a:t>
            </a:r>
          </a:p>
          <a:p>
            <a:pPr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None/>
              <a:defRPr/>
            </a:pPr>
            <a:endParaRPr lang="en-US" sz="2400" b="1" dirty="0"/>
          </a:p>
          <a:p>
            <a:pPr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None/>
              <a:defRPr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Example: </a:t>
            </a:r>
            <a:r>
              <a:rPr lang="en-US" sz="2400" b="1" dirty="0"/>
              <a:t>Equipment is expected to cost $20 million delivered to a new facility.  A cost factor for direct costs of 1.61 will make the plant ready to operate. An indirect cost factor of 0.25 is used. What will the plant cost?</a:t>
            </a:r>
          </a:p>
          <a:p>
            <a:pPr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None/>
              <a:defRPr/>
            </a:pPr>
            <a:endParaRPr lang="en-US" sz="2400" b="1" dirty="0"/>
          </a:p>
          <a:p>
            <a:pPr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Solution:</a:t>
            </a:r>
            <a:r>
              <a:rPr lang="en-US" sz="2400" b="1" dirty="0"/>
              <a:t>	        h = 1 + 1.61 + 0.25 = 2.86</a:t>
            </a:r>
          </a:p>
          <a:p>
            <a:pPr algn="ctr"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None/>
              <a:defRPr/>
            </a:pPr>
            <a:endParaRPr lang="en-US" sz="1100" b="1" dirty="0"/>
          </a:p>
          <a:p>
            <a:pPr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None/>
              <a:defRPr/>
            </a:pPr>
            <a:r>
              <a:rPr lang="en-US" sz="2400" b="1" dirty="0"/>
              <a:t>			       C</a:t>
            </a:r>
            <a:r>
              <a:rPr lang="en-US" sz="2400" b="1" baseline="-25000" dirty="0"/>
              <a:t>T</a:t>
            </a:r>
            <a:r>
              <a:rPr lang="en-US" sz="2400" b="1" dirty="0"/>
              <a:t> = 20 million (2.86) = </a:t>
            </a:r>
            <a:r>
              <a:rPr lang="en-US" sz="2400" b="1" dirty="0">
                <a:solidFill>
                  <a:srgbClr val="FF0000"/>
                </a:solidFill>
              </a:rPr>
              <a:t>$57.2 million</a:t>
            </a:r>
          </a:p>
          <a:p>
            <a:pPr>
              <a:spcBef>
                <a:spcPts val="0"/>
              </a:spcBef>
              <a:buNone/>
              <a:defRPr/>
            </a:pPr>
            <a:endParaRPr lang="en-US" sz="2000" b="1" dirty="0">
              <a:solidFill>
                <a:srgbClr val="669900"/>
              </a:solidFill>
            </a:endParaRPr>
          </a:p>
          <a:p>
            <a:pPr>
              <a:spcBef>
                <a:spcPts val="0"/>
              </a:spcBef>
              <a:buNone/>
              <a:defRPr/>
            </a:pPr>
            <a:endParaRPr lang="en-US" sz="2000" b="1" dirty="0">
              <a:solidFill>
                <a:srgbClr val="669900"/>
              </a:solidFill>
            </a:endParaRPr>
          </a:p>
          <a:p>
            <a:pPr>
              <a:spcBef>
                <a:spcPts val="0"/>
              </a:spcBef>
              <a:buNone/>
              <a:defRPr/>
            </a:pPr>
            <a:endParaRPr lang="en-US" sz="1800" b="1" dirty="0">
              <a:solidFill>
                <a:srgbClr val="6699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828800" y="685800"/>
            <a:ext cx="8305800" cy="0"/>
          </a:xfrm>
          <a:prstGeom prst="line">
            <a:avLst/>
          </a:prstGeom>
          <a:ln w="38100">
            <a:solidFill>
              <a:srgbClr val="66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828800" y="3124200"/>
            <a:ext cx="8534400" cy="76200"/>
          </a:xfrm>
          <a:prstGeom prst="line">
            <a:avLst/>
          </a:prstGeom>
          <a:ln w="5715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26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0"/>
          <p:cNvSpPr>
            <a:spLocks noGrp="1"/>
          </p:cNvSpPr>
          <p:nvPr>
            <p:ph type="title"/>
          </p:nvPr>
        </p:nvSpPr>
        <p:spPr>
          <a:xfrm>
            <a:off x="1981200" y="152401"/>
            <a:ext cx="8229600" cy="715963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rgbClr val="FF0000"/>
                </a:solidFill>
              </a:rPr>
              <a:t>Cost Factor h</a:t>
            </a:r>
            <a:endParaRPr lang="en-US" altLang="en-US" sz="3600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52600" y="838200"/>
            <a:ext cx="8686800" cy="5486400"/>
          </a:xfrm>
        </p:spPr>
        <p:txBody>
          <a:bodyPr rtlCol="0">
            <a:normAutofit lnSpcReduction="10000"/>
          </a:bodyPr>
          <a:lstStyle/>
          <a:p>
            <a:pPr algn="ctr">
              <a:spcBef>
                <a:spcPts val="0"/>
              </a:spcBef>
              <a:buNone/>
              <a:defRPr/>
            </a:pPr>
            <a:r>
              <a:rPr lang="en-US" sz="2400" b="1" dirty="0"/>
              <a:t> If indirect costs are charged </a:t>
            </a:r>
            <a:r>
              <a:rPr lang="en-US" sz="2400" b="1" dirty="0">
                <a:solidFill>
                  <a:srgbClr val="FF0000"/>
                </a:solidFill>
              </a:rPr>
              <a:t>separately against all direct costs</a:t>
            </a:r>
            <a:r>
              <a:rPr lang="en-US" sz="2400" b="1" dirty="0"/>
              <a:t>, </a:t>
            </a:r>
          </a:p>
          <a:p>
            <a:pPr algn="ctr">
              <a:spcBef>
                <a:spcPts val="0"/>
              </a:spcBef>
              <a:buNone/>
              <a:defRPr/>
            </a:pPr>
            <a:r>
              <a:rPr lang="en-US" sz="2400" b="1" dirty="0"/>
              <a:t>the indirect cost component is added separately, that is, </a:t>
            </a:r>
          </a:p>
          <a:p>
            <a:pPr>
              <a:spcBef>
                <a:spcPts val="0"/>
              </a:spcBef>
              <a:buFont typeface="Wingdings" pitchFamily="2" charset="2"/>
              <a:buChar char="Ø"/>
              <a:defRPr/>
            </a:pPr>
            <a:endParaRPr lang="en-US" sz="2400" b="1" dirty="0"/>
          </a:p>
          <a:p>
            <a:pPr algn="ctr">
              <a:spcBef>
                <a:spcPts val="0"/>
              </a:spcBef>
              <a:buNone/>
              <a:defRPr/>
            </a:pPr>
            <a:r>
              <a:rPr lang="en-US" b="1" dirty="0">
                <a:solidFill>
                  <a:srgbClr val="FF0000"/>
                </a:solidFill>
              </a:rPr>
              <a:t>			h = 1 + </a:t>
            </a:r>
            <a:r>
              <a:rPr lang="el-GR" b="1" dirty="0">
                <a:solidFill>
                  <a:srgbClr val="FF0000"/>
                </a:solidFill>
              </a:rPr>
              <a:t>Σ</a:t>
            </a:r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i </a:t>
            </a:r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sz="2400" b="1" dirty="0"/>
              <a:t>(direct costs components)</a:t>
            </a:r>
            <a:endParaRPr lang="en-US" b="1" baseline="-25000" dirty="0"/>
          </a:p>
          <a:p>
            <a:pPr algn="ctr">
              <a:spcBef>
                <a:spcPts val="0"/>
              </a:spcBef>
              <a:buNone/>
              <a:defRPr/>
            </a:pPr>
            <a:r>
              <a:rPr lang="en-US" sz="1200" b="1" dirty="0">
                <a:solidFill>
                  <a:srgbClr val="FF0000"/>
                </a:solidFill>
              </a:rPr>
              <a:t> 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sz="2400" dirty="0"/>
              <a:t>and</a:t>
            </a:r>
            <a:r>
              <a:rPr lang="en-US" dirty="0">
                <a:solidFill>
                  <a:srgbClr val="FF0000"/>
                </a:solidFill>
              </a:rPr>
              <a:t> 		</a:t>
            </a:r>
            <a:r>
              <a:rPr lang="en-US" b="1" dirty="0">
                <a:solidFill>
                  <a:srgbClr val="FF0000"/>
                </a:solidFill>
              </a:rPr>
              <a:t>       C</a:t>
            </a:r>
            <a:r>
              <a:rPr lang="en-US" b="1" baseline="-25000" dirty="0">
                <a:solidFill>
                  <a:srgbClr val="FF0000"/>
                </a:solidFill>
              </a:rPr>
              <a:t>T</a:t>
            </a:r>
            <a:r>
              <a:rPr lang="en-US" b="1" dirty="0">
                <a:solidFill>
                  <a:srgbClr val="FF0000"/>
                </a:solidFill>
              </a:rPr>
              <a:t> = hC</a:t>
            </a:r>
            <a:r>
              <a:rPr lang="en-US" b="1" baseline="-25000" dirty="0">
                <a:solidFill>
                  <a:srgbClr val="FF0000"/>
                </a:solidFill>
              </a:rPr>
              <a:t>E</a:t>
            </a:r>
            <a:r>
              <a:rPr lang="en-US" b="1" dirty="0">
                <a:solidFill>
                  <a:srgbClr val="FF0000"/>
                </a:solidFill>
              </a:rPr>
              <a:t>(1 + f</a:t>
            </a:r>
            <a:r>
              <a:rPr lang="en-US" b="1" baseline="-25000" dirty="0">
                <a:solidFill>
                  <a:srgbClr val="FF0000"/>
                </a:solidFill>
              </a:rPr>
              <a:t>indirect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>
              <a:spcBef>
                <a:spcPts val="0"/>
              </a:spcBef>
              <a:buNone/>
              <a:defRPr/>
            </a:pPr>
            <a:endParaRPr lang="en-US" dirty="0">
              <a:solidFill>
                <a:srgbClr val="FF0000"/>
              </a:solidFill>
              <a:latin typeface="Lucida Sans" pitchFamily="34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3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Sans" pitchFamily="34" charset="0"/>
              </a:rPr>
              <a:t>Example: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Conveyor delivered-equipment cost is $1.2 million. Factors for installation costs (0.4) and training (0.2) are determined. An 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indirect cost factor of 0.3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applied to all direct costs. Estimate total cost.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sz="11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3000" b="1" dirty="0">
                <a:solidFill>
                  <a:srgbClr val="FF0000"/>
                </a:solidFill>
                <a:latin typeface="Lucida Sans" pitchFamily="34" charset="0"/>
              </a:rPr>
              <a:t>Solution: </a:t>
            </a:r>
            <a:r>
              <a:rPr lang="en-US" sz="2400" b="1" dirty="0">
                <a:solidFill>
                  <a:srgbClr val="FF0000"/>
                </a:solidFill>
                <a:latin typeface="Lucida Sans" pitchFamily="34" charset="0"/>
              </a:rPr>
              <a:t>		</a:t>
            </a:r>
            <a:r>
              <a:rPr lang="en-US" sz="2400" b="1" dirty="0"/>
              <a:t>h = 1 + 0.4 + 0.2 = 1.6</a:t>
            </a:r>
          </a:p>
          <a:p>
            <a:pPr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lang="en-US" sz="2400" b="1" dirty="0"/>
              <a:t>				C</a:t>
            </a:r>
            <a:r>
              <a:rPr lang="en-US" sz="2400" b="1" baseline="-25000" dirty="0"/>
              <a:t>T</a:t>
            </a:r>
            <a:r>
              <a:rPr lang="en-US" sz="2400" b="1" dirty="0"/>
              <a:t> = </a:t>
            </a:r>
            <a:r>
              <a:rPr lang="en-US" sz="2400" b="1" dirty="0" err="1"/>
              <a:t>hC</a:t>
            </a:r>
            <a:r>
              <a:rPr lang="en-US" sz="2400" b="1" baseline="-25000" dirty="0" err="1"/>
              <a:t>E</a:t>
            </a:r>
            <a:r>
              <a:rPr lang="en-US" sz="2400" b="1" dirty="0">
                <a:solidFill>
                  <a:srgbClr val="C00000"/>
                </a:solidFill>
              </a:rPr>
              <a:t>(1 + f</a:t>
            </a:r>
            <a:r>
              <a:rPr lang="en-US" sz="2400" b="1" baseline="-25000" dirty="0">
                <a:solidFill>
                  <a:srgbClr val="C00000"/>
                </a:solidFill>
              </a:rPr>
              <a:t>indirect</a:t>
            </a:r>
            <a:r>
              <a:rPr lang="en-US" sz="2400" b="1" dirty="0">
                <a:solidFill>
                  <a:srgbClr val="C00000"/>
                </a:solidFill>
              </a:rPr>
              <a:t>) </a:t>
            </a:r>
          </a:p>
          <a:p>
            <a:pPr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lang="en-US" sz="2400" b="1" dirty="0"/>
              <a:t>				     = 1.6(1.2 million)</a:t>
            </a:r>
            <a:r>
              <a:rPr lang="en-US" sz="2400" b="1" dirty="0">
                <a:solidFill>
                  <a:srgbClr val="C00000"/>
                </a:solidFill>
              </a:rPr>
              <a:t>(1 + 0.3) </a:t>
            </a:r>
            <a:r>
              <a:rPr lang="en-US" sz="2400" b="1" dirty="0"/>
              <a:t>= $2.5 million</a:t>
            </a:r>
            <a:endParaRPr lang="en-US" sz="2000" b="1" dirty="0">
              <a:latin typeface="Arial Narrow" pitchFamily="34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6324601"/>
            <a:ext cx="990600" cy="365125"/>
          </a:xfrm>
        </p:spPr>
        <p:txBody>
          <a:bodyPr rtlCol="0"/>
          <a:lstStyle/>
          <a:p>
            <a:pPr algn="ctr">
              <a:defRPr/>
            </a:pPr>
            <a:r>
              <a:rPr lang="en-US" sz="1600" dirty="0">
                <a:latin typeface="Arial Narrow" pitchFamily="34" charset="0"/>
              </a:rPr>
              <a:t>15-16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905000" y="762000"/>
            <a:ext cx="8305800" cy="0"/>
          </a:xfrm>
          <a:prstGeom prst="line">
            <a:avLst/>
          </a:prstGeom>
          <a:ln w="38100">
            <a:solidFill>
              <a:srgbClr val="66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752600" y="3048000"/>
            <a:ext cx="85344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08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0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0000"/>
                </a:solidFill>
              </a:rPr>
              <a:t>Indirect Costs</a:t>
            </a:r>
            <a:endParaRPr lang="en-US" altLang="en-US" sz="3200" b="1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6324601"/>
            <a:ext cx="914400" cy="365125"/>
          </a:xfrm>
        </p:spPr>
        <p:txBody>
          <a:bodyPr rtlCol="0"/>
          <a:lstStyle/>
          <a:p>
            <a:pPr algn="ctr">
              <a:defRPr/>
            </a:pPr>
            <a:r>
              <a:rPr lang="en-US" sz="1600" dirty="0">
                <a:latin typeface="Arial Narrow" pitchFamily="34" charset="0"/>
              </a:rPr>
              <a:t>15-17</a:t>
            </a:r>
          </a:p>
        </p:txBody>
      </p:sp>
      <p:sp>
        <p:nvSpPr>
          <p:cNvPr id="18437" name="Content Placeholder 5"/>
          <p:cNvSpPr>
            <a:spLocks noGrp="1"/>
          </p:cNvSpPr>
          <p:nvPr>
            <p:ph idx="1"/>
          </p:nvPr>
        </p:nvSpPr>
        <p:spPr>
          <a:xfrm>
            <a:off x="1752600" y="5257800"/>
            <a:ext cx="8458200" cy="990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en-US" sz="2000" b="1">
              <a:solidFill>
                <a:srgbClr val="6699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 b="1">
              <a:solidFill>
                <a:srgbClr val="6699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 b="1">
              <a:solidFill>
                <a:srgbClr val="6699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 b="1">
              <a:solidFill>
                <a:srgbClr val="6699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 b="1">
              <a:solidFill>
                <a:srgbClr val="6699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05000" y="609600"/>
            <a:ext cx="8305800" cy="0"/>
          </a:xfrm>
          <a:prstGeom prst="line">
            <a:avLst/>
          </a:prstGeom>
          <a:ln w="38100">
            <a:solidFill>
              <a:srgbClr val="66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828800" y="838200"/>
            <a:ext cx="8153400" cy="1295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2400" b="1" dirty="0">
                <a:solidFill>
                  <a:schemeClr val="tx1"/>
                </a:solidFill>
              </a:rPr>
              <a:t>Indirect costs (IDC) are incurred in production, processes and service delivery that are not easily tracked and assignable to a specific function.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52600" y="2438401"/>
            <a:ext cx="3886200" cy="378301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marL="457200" indent="-222250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000" b="1" dirty="0"/>
              <a:t> </a:t>
            </a:r>
            <a:r>
              <a:rPr lang="en-US" sz="2200" b="1" dirty="0"/>
              <a:t>Indirect costs (IDC) are shared by many functions because they are necessary to perform the overall objective of the company</a:t>
            </a:r>
          </a:p>
          <a:p>
            <a:pPr marL="457200" indent="-222250">
              <a:lnSpc>
                <a:spcPct val="110000"/>
              </a:lnSpc>
              <a:defRPr/>
            </a:pPr>
            <a:endParaRPr lang="en-US" sz="2000" b="1" dirty="0"/>
          </a:p>
          <a:p>
            <a:pPr marL="457200" indent="-222250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000" b="1" dirty="0"/>
              <a:t> </a:t>
            </a:r>
            <a:r>
              <a:rPr lang="en-US" sz="2200" b="1" dirty="0"/>
              <a:t>Indirect costs make up a significant percentage of the overall costs in many organizations – 25 to 50%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67400" y="2438401"/>
            <a:ext cx="4343400" cy="385921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110000"/>
              </a:lnSpc>
              <a:spcBef>
                <a:spcPct val="20000"/>
              </a:spcBef>
              <a:buClr>
                <a:srgbClr val="3333CC"/>
              </a:buClr>
              <a:defRPr/>
            </a:pPr>
            <a:r>
              <a:rPr lang="en-US" sz="2400" b="1" u="sng" dirty="0"/>
              <a:t>Sample indirect costs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95000"/>
              <a:buFont typeface="Wingdings" pitchFamily="2" charset="2"/>
              <a:buChar char="Ø"/>
              <a:defRPr/>
            </a:pPr>
            <a:r>
              <a:rPr lang="en-US" sz="2400" b="1" dirty="0"/>
              <a:t>IT services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95000"/>
              <a:buFont typeface="Wingdings" pitchFamily="2" charset="2"/>
              <a:buChar char="Ø"/>
              <a:defRPr/>
            </a:pPr>
            <a:r>
              <a:rPr lang="en-US" sz="2400" b="1" dirty="0"/>
              <a:t>Quality assurance 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95000"/>
              <a:buFont typeface="Wingdings" pitchFamily="2" charset="2"/>
              <a:buChar char="Ø"/>
              <a:defRPr/>
            </a:pPr>
            <a:r>
              <a:rPr lang="en-US" sz="2400" b="1" dirty="0"/>
              <a:t>Human resources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95000"/>
              <a:buFont typeface="Wingdings" pitchFamily="2" charset="2"/>
              <a:buChar char="Ø"/>
              <a:defRPr/>
            </a:pPr>
            <a:r>
              <a:rPr lang="en-US" sz="2400" b="1" dirty="0"/>
              <a:t>Management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95000"/>
              <a:buFont typeface="Wingdings" pitchFamily="2" charset="2"/>
              <a:buChar char="Ø"/>
              <a:defRPr/>
            </a:pPr>
            <a:r>
              <a:rPr lang="en-US" sz="2400" b="1" dirty="0"/>
              <a:t>Safety and security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95000"/>
              <a:buFont typeface="Wingdings" pitchFamily="2" charset="2"/>
              <a:buChar char="Ø"/>
              <a:defRPr/>
            </a:pPr>
            <a:r>
              <a:rPr lang="en-US" sz="2400" b="1" dirty="0"/>
              <a:t>Purchasing; contracting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95000"/>
              <a:buFont typeface="Wingdings" pitchFamily="2" charset="2"/>
              <a:buChar char="Ø"/>
              <a:defRPr/>
            </a:pPr>
            <a:r>
              <a:rPr lang="en-US" sz="2400" b="1" dirty="0"/>
              <a:t>Accounting; finance; legal</a:t>
            </a:r>
          </a:p>
        </p:txBody>
      </p:sp>
    </p:spTree>
    <p:extLst>
      <p:ext uri="{BB962C8B-B14F-4D97-AF65-F5344CB8AC3E}">
        <p14:creationId xmlns:p14="http://schemas.microsoft.com/office/powerpoint/2010/main" val="343912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0"/>
          <p:cNvSpPr>
            <a:spLocks noGrp="1"/>
          </p:cNvSpPr>
          <p:nvPr>
            <p:ph type="title"/>
          </p:nvPr>
        </p:nvSpPr>
        <p:spPr>
          <a:xfrm>
            <a:off x="1981200" y="152401"/>
            <a:ext cx="8229600" cy="715963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0000"/>
                </a:solidFill>
              </a:rPr>
              <a:t>Indirect Cost Allocation - Traditional Method</a:t>
            </a:r>
            <a:endParaRPr lang="en-US" altLang="en-US" sz="3200" b="1"/>
          </a:p>
        </p:txBody>
      </p:sp>
      <p:sp>
        <p:nvSpPr>
          <p:cNvPr id="19459" name="Content Placeholder 5"/>
          <p:cNvSpPr>
            <a:spLocks noGrp="1"/>
          </p:cNvSpPr>
          <p:nvPr>
            <p:ph idx="1"/>
          </p:nvPr>
        </p:nvSpPr>
        <p:spPr>
          <a:xfrm>
            <a:off x="1676400" y="990600"/>
            <a:ext cx="8763000" cy="5257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b="1">
                <a:latin typeface="Arial Narrow" panose="020B0606020202030204" pitchFamily="34" charset="0"/>
              </a:rPr>
              <a:t>Cost center  --  </a:t>
            </a:r>
            <a:r>
              <a:rPr lang="en-US" altLang="en-US" sz="2000">
                <a:latin typeface="Arial Narrow" panose="020B0606020202030204" pitchFamily="34" charset="0"/>
              </a:rPr>
              <a:t>Department, function, or process used by the cost accounting system 	to collect both direct and indirect costs</a:t>
            </a:r>
            <a:endParaRPr lang="en-US" altLang="en-US" sz="240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b="1">
                <a:latin typeface="Arial Narrow" panose="020B0606020202030204" pitchFamily="34" charset="0"/>
              </a:rPr>
              <a:t>Indirect-cost rate – </a:t>
            </a:r>
            <a:r>
              <a:rPr lang="en-US" altLang="en-US" sz="2000">
                <a:latin typeface="Arial Narrow" panose="020B0606020202030204" pitchFamily="34" charset="0"/>
              </a:rPr>
              <a:t>Traditionally, a predetermined rate is used to allocate indirect 	costs to a cost center using a </a:t>
            </a:r>
            <a:r>
              <a:rPr lang="en-US" altLang="en-US" sz="2000" b="1">
                <a:solidFill>
                  <a:srgbClr val="C00000"/>
                </a:solidFill>
                <a:latin typeface="Arial Narrow" panose="020B0606020202030204" pitchFamily="34" charset="0"/>
              </a:rPr>
              <a:t>specified basis</a:t>
            </a:r>
            <a:r>
              <a:rPr lang="en-US" altLang="en-US" sz="2000">
                <a:latin typeface="Arial Narrow" panose="020B0606020202030204" pitchFamily="34" charset="0"/>
              </a:rPr>
              <a:t>. General relation is:</a:t>
            </a:r>
            <a:endParaRPr lang="en-US" altLang="en-US" sz="240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40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b="1">
                <a:latin typeface="Arial Narrow" panose="020B0606020202030204" pitchFamily="34" charset="0"/>
              </a:rPr>
              <a:t>	</a:t>
            </a:r>
            <a:endParaRPr lang="en-US" altLang="en-US" sz="2400" b="1">
              <a:solidFill>
                <a:srgbClr val="C00000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400" b="1">
              <a:solidFill>
                <a:srgbClr val="C00000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400" b="1">
              <a:solidFill>
                <a:srgbClr val="C00000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rgbClr val="C00000"/>
                </a:solidFill>
                <a:latin typeface="Arial Narrow" panose="020B0606020202030204" pitchFamily="34" charset="0"/>
              </a:rPr>
              <a:t>                          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rgbClr val="C00000"/>
                </a:solidFill>
                <a:latin typeface="Arial Narrow" panose="020B0606020202030204" pitchFamily="34" charset="0"/>
              </a:rPr>
              <a:t>				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6324601"/>
            <a:ext cx="990600" cy="365125"/>
          </a:xfrm>
        </p:spPr>
        <p:txBody>
          <a:bodyPr rtlCol="0"/>
          <a:lstStyle/>
          <a:p>
            <a:pPr algn="ctr">
              <a:defRPr/>
            </a:pPr>
            <a:r>
              <a:rPr lang="en-US" sz="1600" dirty="0">
                <a:latin typeface="Arial Narrow" pitchFamily="34" charset="0"/>
              </a:rPr>
              <a:t>15-18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572000" y="2895600"/>
            <a:ext cx="358140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3" name="TextBox 16"/>
          <p:cNvSpPr txBox="1">
            <a:spLocks noChangeArrowheads="1"/>
          </p:cNvSpPr>
          <p:nvPr/>
        </p:nvSpPr>
        <p:spPr bwMode="auto">
          <a:xfrm>
            <a:off x="4495800" y="2438401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C00000"/>
                </a:solidFill>
                <a:latin typeface="Arial Narrow" panose="020B0606020202030204" pitchFamily="34" charset="0"/>
              </a:rPr>
              <a:t>Estimated total indirect costs</a:t>
            </a:r>
            <a:endParaRPr lang="en-US" altLang="en-US" sz="2400">
              <a:latin typeface="Calibri" panose="020F0502020204030204" pitchFamily="34" charset="0"/>
            </a:endParaRPr>
          </a:p>
        </p:txBody>
      </p:sp>
      <p:sp>
        <p:nvSpPr>
          <p:cNvPr id="19464" name="TextBox 18"/>
          <p:cNvSpPr txBox="1">
            <a:spLocks noChangeArrowheads="1"/>
          </p:cNvSpPr>
          <p:nvPr/>
        </p:nvSpPr>
        <p:spPr bwMode="auto">
          <a:xfrm>
            <a:off x="4800600" y="2895601"/>
            <a:ext cx="289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C00000"/>
                </a:solidFill>
                <a:latin typeface="Arial Narrow" panose="020B0606020202030204" pitchFamily="34" charset="0"/>
              </a:rPr>
              <a:t>Estimated basis level</a:t>
            </a:r>
            <a:endParaRPr lang="en-US" altLang="en-US" sz="2400">
              <a:latin typeface="Calibri" panose="020F0502020204030204" pitchFamily="34" charset="0"/>
            </a:endParaRPr>
          </a:p>
        </p:txBody>
      </p:sp>
      <p:pic>
        <p:nvPicPr>
          <p:cNvPr id="19465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73" t="52667" r="17656" b="31967"/>
          <a:stretch>
            <a:fillRect/>
          </a:stretch>
        </p:blipFill>
        <p:spPr bwMode="auto">
          <a:xfrm>
            <a:off x="3276600" y="3505200"/>
            <a:ext cx="6858000" cy="1447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600200" y="3505200"/>
            <a:ext cx="1600200" cy="26622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0070C0"/>
                </a:solidFill>
                <a:latin typeface="Arial Narrow" pitchFamily="34" charset="0"/>
              </a:rPr>
              <a:t>Example:</a:t>
            </a:r>
          </a:p>
          <a:p>
            <a:pPr algn="ctr">
              <a:defRPr/>
            </a:pPr>
            <a:endParaRPr lang="en-US" sz="2000" b="1" dirty="0">
              <a:latin typeface="Arial Narrow" pitchFamily="34" charset="0"/>
            </a:endParaRPr>
          </a:p>
          <a:p>
            <a:pPr algn="ctr">
              <a:defRPr/>
            </a:pPr>
            <a:endParaRPr lang="en-US" sz="2000" b="1" dirty="0">
              <a:latin typeface="Arial Narrow" pitchFamily="34" charset="0"/>
            </a:endParaRPr>
          </a:p>
          <a:p>
            <a:pPr algn="ctr">
              <a:defRPr/>
            </a:pPr>
            <a:endParaRPr lang="en-US" sz="2000" b="1" dirty="0">
              <a:latin typeface="Arial Narrow" pitchFamily="34" charset="0"/>
            </a:endParaRPr>
          </a:p>
          <a:p>
            <a:pPr algn="ctr">
              <a:defRPr/>
            </a:pPr>
            <a:endParaRPr lang="en-US" b="1" dirty="0">
              <a:latin typeface="Arial Narrow" pitchFamily="34" charset="0"/>
            </a:endParaRPr>
          </a:p>
          <a:p>
            <a:pPr algn="ctr">
              <a:defRPr/>
            </a:pPr>
            <a:endParaRPr lang="en-US" sz="1050" b="1" dirty="0">
              <a:latin typeface="Arial Narrow" pitchFamily="34" charset="0"/>
            </a:endParaRPr>
          </a:p>
          <a:p>
            <a:pPr algn="ctr">
              <a:defRPr/>
            </a:pPr>
            <a:r>
              <a:rPr lang="en-US" b="1" dirty="0">
                <a:latin typeface="Arial Narrow" pitchFamily="34" charset="0"/>
              </a:rPr>
              <a:t>Allocation rates for $50,000 to each machine</a:t>
            </a:r>
            <a:endParaRPr lang="en-US" dirty="0"/>
          </a:p>
        </p:txBody>
      </p:sp>
      <p:sp>
        <p:nvSpPr>
          <p:cNvPr id="19467" name="TextBox 22"/>
          <p:cNvSpPr txBox="1">
            <a:spLocks noChangeArrowheads="1"/>
          </p:cNvSpPr>
          <p:nvPr/>
        </p:nvSpPr>
        <p:spPr bwMode="auto">
          <a:xfrm>
            <a:off x="2133600" y="2667001"/>
            <a:ext cx="2590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C00000"/>
                </a:solidFill>
                <a:latin typeface="Arial Narrow" panose="020B0606020202030204" pitchFamily="34" charset="0"/>
              </a:rPr>
              <a:t>Indirect-cost rate =</a:t>
            </a:r>
            <a:endParaRPr lang="en-US" altLang="en-US" sz="2400">
              <a:latin typeface="Calibri" panose="020F0502020204030204" pitchFamily="34" charset="0"/>
            </a:endParaRPr>
          </a:p>
        </p:txBody>
      </p:sp>
      <p:sp>
        <p:nvSpPr>
          <p:cNvPr id="19468" name="TextBox 13"/>
          <p:cNvSpPr txBox="1">
            <a:spLocks noChangeArrowheads="1"/>
          </p:cNvSpPr>
          <p:nvPr/>
        </p:nvSpPr>
        <p:spPr bwMode="auto">
          <a:xfrm>
            <a:off x="3505200" y="5257801"/>
            <a:ext cx="6477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Machine 1: Rate = $50,000/100,000 = $0.50 per DL $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Machine 2: Rate = $50,000/2,000 = $25 per DL hour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Machine 3: Rate = $50,000/250,000 = $0.20 per DM $ 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828800" y="3352800"/>
            <a:ext cx="8458200" cy="0"/>
          </a:xfrm>
          <a:prstGeom prst="line">
            <a:avLst/>
          </a:prstGeom>
          <a:ln w="38100">
            <a:solidFill>
              <a:srgbClr val="00B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010400" y="4191000"/>
            <a:ext cx="1524000" cy="158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7200901" y="4762501"/>
            <a:ext cx="1143000" cy="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>
            <a:off x="3200401" y="5334000"/>
            <a:ext cx="307975" cy="762000"/>
          </a:xfrm>
          <a:prstGeom prst="leftBrace">
            <a:avLst>
              <a:gd name="adj1" fmla="val 0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05000" y="838200"/>
            <a:ext cx="8305800" cy="0"/>
          </a:xfrm>
          <a:prstGeom prst="line">
            <a:avLst/>
          </a:prstGeom>
          <a:ln w="38100">
            <a:solidFill>
              <a:srgbClr val="66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0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1"/>
          <p:cNvSpPr>
            <a:spLocks noGrp="1"/>
          </p:cNvSpPr>
          <p:nvPr>
            <p:ph type="title"/>
          </p:nvPr>
        </p:nvSpPr>
        <p:spPr>
          <a:xfrm>
            <a:off x="1524000" y="152401"/>
            <a:ext cx="9144000" cy="639763"/>
          </a:xfrm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rgbClr val="FF0000"/>
                </a:solidFill>
              </a:rPr>
              <a:t>Example: AW Analysis - Traditional IDC Allocation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38800" y="6400801"/>
            <a:ext cx="838200" cy="365125"/>
          </a:xfrm>
        </p:spPr>
        <p:txBody>
          <a:bodyPr rtlCol="0"/>
          <a:lstStyle/>
          <a:p>
            <a:pPr algn="ctr">
              <a:defRPr/>
            </a:pPr>
            <a:r>
              <a:rPr lang="en-US" sz="1600" dirty="0">
                <a:latin typeface="Arial Narrow" pitchFamily="34" charset="0"/>
              </a:rPr>
              <a:t>15-19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752600" y="762000"/>
            <a:ext cx="8686800" cy="0"/>
          </a:xfrm>
          <a:prstGeom prst="line">
            <a:avLst/>
          </a:prstGeom>
          <a:ln w="38100">
            <a:solidFill>
              <a:srgbClr val="66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14400"/>
            <a:ext cx="8229600" cy="20574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1000" b="1"/>
              <a:t>    </a:t>
            </a:r>
            <a:r>
              <a:rPr lang="en-US" altLang="en-US" sz="2000" b="1"/>
              <a:t>MAKE/BUY DECISION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altLang="en-US" sz="1200" b="1"/>
          </a:p>
          <a:p>
            <a:pPr eaLnBrk="1" hangingPunct="1">
              <a:lnSpc>
                <a:spcPct val="60000"/>
              </a:lnSpc>
              <a:spcBef>
                <a:spcPct val="10000"/>
              </a:spcBef>
              <a:buFontTx/>
              <a:buNone/>
            </a:pPr>
            <a:r>
              <a:rPr lang="en-US" altLang="en-US" sz="2400" b="1">
                <a:solidFill>
                  <a:srgbClr val="FF3300"/>
                </a:solidFill>
              </a:rPr>
              <a:t>Buy:</a:t>
            </a:r>
            <a:r>
              <a:rPr lang="en-US" altLang="en-US" sz="2400"/>
              <a:t> AW = $-2.2 million per year</a:t>
            </a:r>
          </a:p>
          <a:p>
            <a:pPr eaLnBrk="1" hangingPunct="1">
              <a:lnSpc>
                <a:spcPct val="60000"/>
              </a:lnSpc>
              <a:spcBef>
                <a:spcPct val="10000"/>
              </a:spcBef>
              <a:buFontTx/>
              <a:buNone/>
            </a:pPr>
            <a:endParaRPr lang="en-US" altLang="en-US" sz="900"/>
          </a:p>
          <a:p>
            <a:pPr eaLnBrk="1" hangingPunct="1">
              <a:lnSpc>
                <a:spcPct val="60000"/>
              </a:lnSpc>
              <a:spcBef>
                <a:spcPct val="10000"/>
              </a:spcBef>
              <a:buFontTx/>
              <a:buNone/>
            </a:pPr>
            <a:r>
              <a:rPr lang="en-US" altLang="en-US" sz="2400" b="1">
                <a:solidFill>
                  <a:srgbClr val="FF3300"/>
                </a:solidFill>
              </a:rPr>
              <a:t>Make:</a:t>
            </a:r>
            <a:r>
              <a:rPr lang="en-US" altLang="en-US" sz="1800"/>
              <a:t> </a:t>
            </a:r>
            <a:r>
              <a:rPr lang="en-US" altLang="en-US" sz="2000"/>
              <a:t>P = $-2 million	S = $50,000	n = 10 years	MARR = 15%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Direct costs of $800,000 per year are detailed below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Indirect cost rates are established by department</a:t>
            </a:r>
          </a:p>
        </p:txBody>
      </p:sp>
      <p:pic>
        <p:nvPicPr>
          <p:cNvPr id="2048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3" t="24564" r="20004" b="51158"/>
          <a:stretch>
            <a:fillRect/>
          </a:stretch>
        </p:blipFill>
        <p:spPr bwMode="auto">
          <a:xfrm>
            <a:off x="1905000" y="2971800"/>
            <a:ext cx="8305800" cy="3124200"/>
          </a:xfrm>
          <a:prstGeom prst="rect">
            <a:avLst/>
          </a:prstGeom>
          <a:noFill/>
          <a:ln w="28575">
            <a:solidFill>
              <a:srgbClr val="D6009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11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0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sz="3600" b="1" u="sng">
                <a:solidFill>
                  <a:srgbClr val="FF0000"/>
                </a:solidFill>
              </a:rPr>
              <a:t>LEARNING OUTCOMES</a:t>
            </a:r>
            <a:endParaRPr lang="en-US" altLang="en-US" sz="3600" b="1" u="sng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6324601"/>
            <a:ext cx="914400" cy="365125"/>
          </a:xfrm>
        </p:spPr>
        <p:txBody>
          <a:bodyPr rtlCol="0"/>
          <a:lstStyle/>
          <a:p>
            <a:pPr algn="ctr">
              <a:defRPr/>
            </a:pPr>
            <a:r>
              <a:rPr lang="en-US" sz="1600" dirty="0">
                <a:latin typeface="Arial Narrow" pitchFamily="34" charset="0"/>
              </a:rPr>
              <a:t>15-2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1905000" y="1066801"/>
            <a:ext cx="8229600" cy="4525963"/>
          </a:xfrm>
          <a:ln w="76200" cmpd="tri">
            <a:solidFill>
              <a:schemeClr val="tx1"/>
            </a:solidFill>
          </a:ln>
        </p:spPr>
        <p:txBody>
          <a:bodyPr rtlCol="0">
            <a:normAutofit lnSpcReduction="10000"/>
          </a:bodyPr>
          <a:lstStyle/>
          <a:p>
            <a:pPr marL="457200" indent="-457200" defTabSz="836613">
              <a:spcBef>
                <a:spcPct val="50000"/>
              </a:spcBef>
              <a:buClr>
                <a:srgbClr val="FF0000"/>
              </a:buClr>
              <a:buFontTx/>
              <a:buAutoNum type="arabicPeriod"/>
              <a:defRPr/>
            </a:pPr>
            <a:r>
              <a:rPr lang="en-US" b="1" dirty="0">
                <a:latin typeface="Tahoma" pitchFamily="34" charset="0"/>
              </a:rPr>
              <a:t>Approaches to estimation</a:t>
            </a:r>
          </a:p>
          <a:p>
            <a:pPr marL="457200" indent="-457200" defTabSz="836613">
              <a:spcBef>
                <a:spcPct val="50000"/>
              </a:spcBef>
              <a:buClr>
                <a:srgbClr val="FF0000"/>
              </a:buClr>
              <a:buFontTx/>
              <a:buAutoNum type="arabicPeriod"/>
              <a:defRPr/>
            </a:pPr>
            <a:r>
              <a:rPr lang="en-US" b="1" dirty="0">
                <a:latin typeface="Tahoma" pitchFamily="34" charset="0"/>
              </a:rPr>
              <a:t>Unit method</a:t>
            </a:r>
          </a:p>
          <a:p>
            <a:pPr marL="457200" indent="-457200" defTabSz="836613">
              <a:spcBef>
                <a:spcPct val="50000"/>
              </a:spcBef>
              <a:buClr>
                <a:srgbClr val="FF0000"/>
              </a:buClr>
              <a:buFontTx/>
              <a:buAutoNum type="arabicPeriod"/>
              <a:defRPr/>
            </a:pPr>
            <a:r>
              <a:rPr lang="en-US" b="1" dirty="0">
                <a:latin typeface="Tahoma" pitchFamily="34" charset="0"/>
              </a:rPr>
              <a:t>Cost indexes</a:t>
            </a:r>
          </a:p>
          <a:p>
            <a:pPr marL="457200" indent="-457200" defTabSz="836613">
              <a:spcBef>
                <a:spcPct val="50000"/>
              </a:spcBef>
              <a:buClr>
                <a:srgbClr val="FF0000"/>
              </a:buClr>
              <a:buFontTx/>
              <a:buAutoNum type="arabicPeriod"/>
              <a:defRPr/>
            </a:pPr>
            <a:r>
              <a:rPr lang="en-US" b="1" dirty="0">
                <a:latin typeface="Tahoma" pitchFamily="34" charset="0"/>
              </a:rPr>
              <a:t>Cost-capacity equations</a:t>
            </a:r>
          </a:p>
          <a:p>
            <a:pPr marL="457200" indent="-457200" defTabSz="836613">
              <a:spcBef>
                <a:spcPct val="50000"/>
              </a:spcBef>
              <a:buClr>
                <a:srgbClr val="FF0000"/>
              </a:buClr>
              <a:buFontTx/>
              <a:buAutoNum type="arabicPeriod"/>
              <a:defRPr/>
            </a:pPr>
            <a:r>
              <a:rPr lang="en-US" b="1" dirty="0">
                <a:latin typeface="Tahoma" pitchFamily="34" charset="0"/>
              </a:rPr>
              <a:t>Factor method</a:t>
            </a:r>
          </a:p>
          <a:p>
            <a:pPr marL="457200" indent="-457200" defTabSz="836613">
              <a:spcBef>
                <a:spcPct val="50000"/>
              </a:spcBef>
              <a:buClr>
                <a:srgbClr val="FF0000"/>
              </a:buClr>
              <a:buFontTx/>
              <a:buAutoNum type="arabicPeriod"/>
              <a:defRPr/>
            </a:pPr>
            <a:r>
              <a:rPr lang="en-US" b="1" dirty="0">
                <a:latin typeface="Tahoma" pitchFamily="34" charset="0"/>
              </a:rPr>
              <a:t>Indirect cost rates and allocation</a:t>
            </a:r>
          </a:p>
          <a:p>
            <a:pPr marL="457200" indent="-457200" defTabSz="836613">
              <a:spcBef>
                <a:spcPct val="50000"/>
              </a:spcBef>
              <a:buClr>
                <a:srgbClr val="FF0000"/>
              </a:buClr>
              <a:buFontTx/>
              <a:buAutoNum type="arabicPeriod"/>
              <a:defRPr/>
            </a:pPr>
            <a:r>
              <a:rPr lang="en-US" b="1" dirty="0">
                <a:latin typeface="Tahoma" pitchFamily="34" charset="0"/>
              </a:rPr>
              <a:t>ABC allocation</a:t>
            </a:r>
          </a:p>
          <a:p>
            <a:pPr marL="457200" indent="-457200" defTabSz="836613">
              <a:spcBef>
                <a:spcPct val="50000"/>
              </a:spcBef>
              <a:buClr>
                <a:srgbClr val="FF0000"/>
              </a:buClr>
              <a:buFontTx/>
              <a:buAutoNum type="arabicPeriod"/>
              <a:defRPr/>
            </a:pPr>
            <a:r>
              <a:rPr lang="en-US" b="1" dirty="0">
                <a:latin typeface="Tahoma" pitchFamily="34" charset="0"/>
              </a:rPr>
              <a:t>Ethical considerations</a:t>
            </a:r>
          </a:p>
          <a:p>
            <a:pPr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64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6324601"/>
            <a:ext cx="990600" cy="365125"/>
          </a:xfrm>
        </p:spPr>
        <p:txBody>
          <a:bodyPr rtlCol="0"/>
          <a:lstStyle/>
          <a:p>
            <a:pPr algn="ctr">
              <a:defRPr/>
            </a:pPr>
            <a:r>
              <a:rPr lang="en-US" sz="1600" dirty="0">
                <a:latin typeface="Arial Narrow" pitchFamily="34" charset="0"/>
              </a:rPr>
              <a:t>15-20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905000" y="762000"/>
            <a:ext cx="8305800" cy="0"/>
          </a:xfrm>
          <a:prstGeom prst="line">
            <a:avLst/>
          </a:prstGeom>
          <a:ln w="38100">
            <a:solidFill>
              <a:srgbClr val="66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9" name="Title 11"/>
          <p:cNvSpPr>
            <a:spLocks noGrp="1"/>
          </p:cNvSpPr>
          <p:nvPr>
            <p:ph type="title"/>
          </p:nvPr>
        </p:nvSpPr>
        <p:spPr>
          <a:xfrm>
            <a:off x="1676400" y="152401"/>
            <a:ext cx="8839200" cy="639763"/>
          </a:xfrm>
        </p:spPr>
        <p:txBody>
          <a:bodyPr/>
          <a:lstStyle/>
          <a:p>
            <a:pPr algn="l" eaLnBrk="1" hangingPunct="1"/>
            <a:r>
              <a:rPr lang="en-US" altLang="en-US" sz="3200">
                <a:solidFill>
                  <a:srgbClr val="FF0000"/>
                </a:solidFill>
              </a:rPr>
              <a:t>Example: Indirect Cost Analysis - Traditional Method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990600"/>
            <a:ext cx="8686800" cy="51816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000" u="sng">
                <a:latin typeface="Arial Black" panose="020B0A04020102020204" pitchFamily="34" charset="0"/>
              </a:rPr>
              <a:t>INDIRECT COST ALLOCATION FOR </a:t>
            </a:r>
            <a:r>
              <a:rPr lang="en-US" altLang="en-US" sz="2000" u="sng">
                <a:solidFill>
                  <a:srgbClr val="009900"/>
                </a:solidFill>
                <a:latin typeface="Arial Black" panose="020B0A04020102020204" pitchFamily="34" charset="0"/>
              </a:rPr>
              <a:t>MAKE ALTERNATIVE</a:t>
            </a:r>
          </a:p>
          <a:p>
            <a:pPr algn="ctr" eaLnBrk="1" hangingPunct="1">
              <a:buFontTx/>
              <a:buNone/>
            </a:pPr>
            <a:endParaRPr lang="en-US" altLang="en-US" sz="1000" u="sng">
              <a:latin typeface="Arial Black" panose="020B0A040201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Dept A: Basis is -- Direct labor hours 	</a:t>
            </a:r>
            <a:r>
              <a:rPr lang="en-US" altLang="en-US" sz="2000" b="1">
                <a:solidFill>
                  <a:srgbClr val="0066FF"/>
                </a:solidFill>
              </a:rPr>
              <a:t>25,000(10) = $250,000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Dept B: Basis is -- Machine hours 	  	  </a:t>
            </a:r>
            <a:r>
              <a:rPr lang="en-US" altLang="en-US" sz="2000" b="1">
                <a:solidFill>
                  <a:srgbClr val="0066FF"/>
                </a:solidFill>
              </a:rPr>
              <a:t>25,000(5) = $125,000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Dept C: Basis is -- Direct labor hours 	</a:t>
            </a:r>
            <a:r>
              <a:rPr lang="en-US" altLang="en-US" sz="2000" b="1">
                <a:solidFill>
                  <a:srgbClr val="0066FF"/>
                </a:solidFill>
              </a:rPr>
              <a:t>10,000(15) = $150,000</a:t>
            </a:r>
          </a:p>
          <a:p>
            <a:pPr eaLnBrk="1" hangingPunct="1">
              <a:buFontTx/>
              <a:buNone/>
            </a:pPr>
            <a:endParaRPr lang="en-US" altLang="en-US" sz="900">
              <a:solidFill>
                <a:srgbClr val="FF3300"/>
              </a:solidFill>
            </a:endParaRPr>
          </a:p>
          <a:p>
            <a:pPr algn="ctr" eaLnBrk="1" hangingPunct="1">
              <a:buFontTx/>
              <a:buNone/>
            </a:pPr>
            <a:endParaRPr lang="en-US" altLang="en-US" sz="2000" u="sng">
              <a:latin typeface="Arial Black" panose="020B0A04020102020204" pitchFamily="34" charset="0"/>
            </a:endParaRPr>
          </a:p>
          <a:p>
            <a:pPr algn="ctr" eaLnBrk="1" hangingPunct="1">
              <a:buFontTx/>
              <a:buNone/>
            </a:pPr>
            <a:r>
              <a:rPr lang="en-US" altLang="en-US" sz="2000" u="sng">
                <a:latin typeface="Arial Black" panose="020B0A04020102020204" pitchFamily="34" charset="0"/>
              </a:rPr>
              <a:t>ECONOMIC COMPARISON AT MARR = 15%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0070C0"/>
                </a:solidFill>
              </a:rPr>
              <a:t>AOC</a:t>
            </a:r>
            <a:r>
              <a:rPr lang="en-US" altLang="en-US" sz="2400" baseline="-18000">
                <a:solidFill>
                  <a:srgbClr val="0070C0"/>
                </a:solidFill>
              </a:rPr>
              <a:t>make</a:t>
            </a:r>
            <a:r>
              <a:rPr lang="en-US" altLang="en-US" sz="2400">
                <a:solidFill>
                  <a:srgbClr val="0070C0"/>
                </a:solidFill>
              </a:rPr>
              <a:t> = direct labor + direct materials + indirect allocation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0070C0"/>
                </a:solidFill>
              </a:rPr>
              <a:t>	     	  = 500,000 + 300,000 + 525,000 = $1.325 M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AW</a:t>
            </a:r>
            <a:r>
              <a:rPr lang="en-US" altLang="en-US" sz="2400" b="1" baseline="-18000">
                <a:solidFill>
                  <a:srgbClr val="FF0000"/>
                </a:solidFill>
              </a:rPr>
              <a:t>make</a:t>
            </a:r>
            <a:r>
              <a:rPr lang="en-US" altLang="en-US" sz="2400">
                <a:solidFill>
                  <a:srgbClr val="FF0000"/>
                </a:solidFill>
              </a:rPr>
              <a:t> = - 2 M(A/P,15%,10) + 50,000(A/F,15%,10) - 1.325 M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		  = $-1.72 M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AW</a:t>
            </a:r>
            <a:r>
              <a:rPr lang="en-US" altLang="en-US" sz="2400" b="1" baseline="-18000"/>
              <a:t>buy</a:t>
            </a:r>
            <a:r>
              <a:rPr lang="en-US" altLang="en-US" sz="2400"/>
              <a:t>   = $-2.2 M</a:t>
            </a:r>
          </a:p>
        </p:txBody>
      </p:sp>
      <p:sp>
        <p:nvSpPr>
          <p:cNvPr id="21511" name="TextBox 13"/>
          <p:cNvSpPr txBox="1">
            <a:spLocks noChangeArrowheads="1"/>
          </p:cNvSpPr>
          <p:nvPr/>
        </p:nvSpPr>
        <p:spPr bwMode="auto">
          <a:xfrm>
            <a:off x="8991600" y="1752601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FF0000"/>
                </a:solidFill>
                <a:latin typeface="Calibri" panose="020F0502020204030204" pitchFamily="34" charset="0"/>
              </a:rPr>
              <a:t>$525,000</a:t>
            </a:r>
          </a:p>
        </p:txBody>
      </p:sp>
      <p:sp>
        <p:nvSpPr>
          <p:cNvPr id="15" name="Right Brace 14"/>
          <p:cNvSpPr/>
          <p:nvPr/>
        </p:nvSpPr>
        <p:spPr>
          <a:xfrm>
            <a:off x="8763001" y="1524000"/>
            <a:ext cx="231775" cy="914400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513" name="Rectangle 6"/>
          <p:cNvSpPr>
            <a:spLocks noChangeArrowheads="1"/>
          </p:cNvSpPr>
          <p:nvPr/>
        </p:nvSpPr>
        <p:spPr bwMode="auto">
          <a:xfrm>
            <a:off x="5181600" y="5257800"/>
            <a:ext cx="4495800" cy="457200"/>
          </a:xfrm>
          <a:prstGeom prst="rect">
            <a:avLst/>
          </a:prstGeom>
          <a:solidFill>
            <a:srgbClr val="ABF7A7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009900"/>
                </a:solidFill>
                <a:latin typeface="Calibri" panose="020F0502020204030204" pitchFamily="34" charset="0"/>
              </a:rPr>
              <a:t>Conclusion: Cheaper to </a:t>
            </a:r>
            <a:r>
              <a:rPr lang="en-US" altLang="en-US" sz="2800" b="1">
                <a:solidFill>
                  <a:srgbClr val="FF0000"/>
                </a:solidFill>
                <a:latin typeface="Calibri" panose="020F0502020204030204" pitchFamily="34" charset="0"/>
              </a:rPr>
              <a:t>make</a:t>
            </a:r>
            <a:r>
              <a:rPr lang="en-US" altLang="en-US" sz="2800">
                <a:solidFill>
                  <a:srgbClr val="009900"/>
                </a:solidFill>
                <a:latin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0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>
                <a:solidFill>
                  <a:srgbClr val="FF0000"/>
                </a:solidFill>
              </a:rPr>
              <a:t>ABC Allocation</a:t>
            </a:r>
            <a:endParaRPr lang="en-US" altLang="en-US" sz="3600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76400" y="990600"/>
            <a:ext cx="8839200" cy="2743200"/>
          </a:xfrm>
        </p:spPr>
        <p:txBody>
          <a:bodyPr rtlCol="0">
            <a:norm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000" b="1" dirty="0">
                <a:solidFill>
                  <a:srgbClr val="FF0000"/>
                </a:solidFill>
                <a:latin typeface="Arial Narrow" pitchFamily="34" charset="0"/>
              </a:rPr>
              <a:t>Activity-Based Costing ─ </a:t>
            </a:r>
            <a:r>
              <a:rPr lang="en-US" sz="2000" dirty="0">
                <a:latin typeface="Arial Narrow" pitchFamily="34" charset="0"/>
              </a:rPr>
              <a:t>Provides excellent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itchFamily="34" charset="0"/>
              </a:rPr>
              <a:t>allocation strategy and analysis of costs </a:t>
            </a:r>
            <a:r>
              <a:rPr lang="en-US" sz="2000" dirty="0">
                <a:latin typeface="Arial Narrow" pitchFamily="34" charset="0"/>
              </a:rPr>
              <a:t>for more advanced, high overhead, technologically-based systems</a:t>
            </a:r>
          </a:p>
          <a:p>
            <a:pPr algn="ctr">
              <a:spcBef>
                <a:spcPts val="0"/>
              </a:spcBef>
              <a:buNone/>
              <a:defRPr/>
            </a:pPr>
            <a:endParaRPr lang="en-US" sz="800" dirty="0">
              <a:latin typeface="Arial Narrow" pitchFamily="34" charset="0"/>
            </a:endParaRPr>
          </a:p>
          <a:p>
            <a:pPr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000" b="1" dirty="0">
                <a:solidFill>
                  <a:srgbClr val="FF0000"/>
                </a:solidFill>
                <a:latin typeface="Arial Narrow" pitchFamily="34" charset="0"/>
              </a:rPr>
              <a:t>Cost Centers (cost pools) ─  </a:t>
            </a:r>
            <a:r>
              <a:rPr lang="en-US" sz="2000" dirty="0">
                <a:latin typeface="Arial Narrow" pitchFamily="34" charset="0"/>
              </a:rPr>
              <a:t>Final products/services that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itchFamily="34" charset="0"/>
              </a:rPr>
              <a:t>receive allocations</a:t>
            </a:r>
          </a:p>
          <a:p>
            <a:pPr algn="ctr">
              <a:spcBef>
                <a:spcPts val="0"/>
              </a:spcBef>
              <a:buNone/>
              <a:defRPr/>
            </a:pPr>
            <a:endParaRPr lang="en-US" sz="800" dirty="0">
              <a:latin typeface="Arial Narrow" pitchFamily="34" charset="0"/>
            </a:endParaRPr>
          </a:p>
          <a:p>
            <a:pPr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000" b="1" dirty="0">
                <a:solidFill>
                  <a:srgbClr val="FF0000"/>
                </a:solidFill>
                <a:latin typeface="Arial Narrow" pitchFamily="34" charset="0"/>
              </a:rPr>
              <a:t>Activities </a:t>
            </a:r>
            <a:r>
              <a:rPr lang="en-US" sz="2000" dirty="0">
                <a:latin typeface="Arial Narrow" pitchFamily="34" charset="0"/>
              </a:rPr>
              <a:t>─  Support departments that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itchFamily="34" charset="0"/>
              </a:rPr>
              <a:t>generate indirect costs </a:t>
            </a:r>
            <a:r>
              <a:rPr lang="en-US" sz="2000" dirty="0">
                <a:latin typeface="Arial Narrow" pitchFamily="34" charset="0"/>
              </a:rPr>
              <a:t>for distribution to cost centers (maintenance, engineering, management)</a:t>
            </a:r>
          </a:p>
          <a:p>
            <a:pPr algn="ctr">
              <a:spcBef>
                <a:spcPts val="0"/>
              </a:spcBef>
              <a:buNone/>
              <a:defRPr/>
            </a:pPr>
            <a:endParaRPr lang="en-US" sz="800" dirty="0">
              <a:latin typeface="Arial Narrow" pitchFamily="34" charset="0"/>
            </a:endParaRPr>
          </a:p>
          <a:p>
            <a:pPr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000" b="1" dirty="0">
                <a:solidFill>
                  <a:srgbClr val="FF0000"/>
                </a:solidFill>
                <a:latin typeface="Arial Narrow" pitchFamily="34" charset="0"/>
              </a:rPr>
              <a:t>Cost drivers ─ </a:t>
            </a:r>
            <a:r>
              <a:rPr lang="en-US" sz="2000" dirty="0">
                <a:latin typeface="Arial Narrow" pitchFamily="34" charset="0"/>
              </a:rPr>
              <a:t>These are the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itchFamily="34" charset="0"/>
              </a:rPr>
              <a:t>volumes that drive consumption </a:t>
            </a:r>
            <a:r>
              <a:rPr lang="en-US" sz="2000" dirty="0">
                <a:latin typeface="Arial Narrow" pitchFamily="34" charset="0"/>
              </a:rPr>
              <a:t>of shared resources (# of POs, # of machine setups, # of safety violations, # of scrapped items)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dirty="0">
              <a:latin typeface="Arial Narrow" pitchFamily="34" charset="0"/>
            </a:endParaRPr>
          </a:p>
          <a:p>
            <a:pPr>
              <a:spcBef>
                <a:spcPts val="0"/>
              </a:spcBef>
              <a:buNone/>
              <a:defRPr/>
            </a:pPr>
            <a:endParaRPr lang="en-US" sz="2000" dirty="0">
              <a:latin typeface="Arial Narrow" pitchFamily="34" charset="0"/>
            </a:endParaRPr>
          </a:p>
          <a:p>
            <a:pPr>
              <a:spcBef>
                <a:spcPts val="0"/>
              </a:spcBef>
              <a:buNone/>
              <a:defRPr/>
            </a:pPr>
            <a:endParaRPr lang="en-US" sz="2000" b="1" dirty="0">
              <a:latin typeface="Arial Narrow" pitchFamily="34" charset="0"/>
            </a:endParaRPr>
          </a:p>
          <a:p>
            <a:pPr>
              <a:spcBef>
                <a:spcPts val="0"/>
              </a:spcBef>
              <a:buNone/>
              <a:defRPr/>
            </a:pPr>
            <a:endParaRPr lang="en-US" sz="2000" b="1" dirty="0">
              <a:latin typeface="Arial Narrow" pitchFamily="34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6324601"/>
            <a:ext cx="990600" cy="365125"/>
          </a:xfrm>
        </p:spPr>
        <p:txBody>
          <a:bodyPr rtlCol="0"/>
          <a:lstStyle/>
          <a:p>
            <a:pPr algn="ctr">
              <a:defRPr/>
            </a:pPr>
            <a:r>
              <a:rPr lang="en-US" sz="1600" dirty="0">
                <a:latin typeface="Arial Narrow" pitchFamily="34" charset="0"/>
              </a:rPr>
              <a:t>15-21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905000" y="762000"/>
            <a:ext cx="8305800" cy="0"/>
          </a:xfrm>
          <a:prstGeom prst="line">
            <a:avLst/>
          </a:prstGeom>
          <a:ln w="38100">
            <a:solidFill>
              <a:srgbClr val="66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828800" y="3886200"/>
            <a:ext cx="8534400" cy="2362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Steps to implement ABC: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>
                <a:solidFill>
                  <a:srgbClr val="0070C0"/>
                </a:solidFill>
              </a:rPr>
              <a:t>Identify each </a:t>
            </a:r>
            <a:r>
              <a:rPr lang="en-US" b="1" i="1" dirty="0">
                <a:solidFill>
                  <a:srgbClr val="C00000"/>
                </a:solidFill>
              </a:rPr>
              <a:t>activity</a:t>
            </a:r>
            <a:r>
              <a:rPr lang="en-US" dirty="0">
                <a:solidFill>
                  <a:srgbClr val="0070C0"/>
                </a:solidFill>
              </a:rPr>
              <a:t> and its </a:t>
            </a:r>
            <a:r>
              <a:rPr lang="en-US" b="1" i="1" dirty="0">
                <a:solidFill>
                  <a:srgbClr val="C00000"/>
                </a:solidFill>
              </a:rPr>
              <a:t>total cost </a:t>
            </a:r>
            <a:r>
              <a:rPr lang="en-US" dirty="0">
                <a:solidFill>
                  <a:srgbClr val="0070C0"/>
                </a:solidFill>
              </a:rPr>
              <a:t>(e.g., maintenance at $5 million/year)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>
                <a:solidFill>
                  <a:srgbClr val="0070C0"/>
                </a:solidFill>
              </a:rPr>
              <a:t>Identify </a:t>
            </a:r>
            <a:r>
              <a:rPr lang="en-US" b="1" i="1" dirty="0">
                <a:solidFill>
                  <a:srgbClr val="C00000"/>
                </a:solidFill>
              </a:rPr>
              <a:t>cost drivers </a:t>
            </a:r>
            <a:r>
              <a:rPr lang="en-US" dirty="0">
                <a:solidFill>
                  <a:srgbClr val="0070C0"/>
                </a:solidFill>
              </a:rPr>
              <a:t>and expected </a:t>
            </a:r>
            <a:r>
              <a:rPr lang="en-US" b="1" i="1" dirty="0">
                <a:solidFill>
                  <a:srgbClr val="C00000"/>
                </a:solidFill>
              </a:rPr>
              <a:t>volume</a:t>
            </a:r>
            <a:r>
              <a:rPr lang="en-US" dirty="0">
                <a:solidFill>
                  <a:srgbClr val="0070C0"/>
                </a:solidFill>
              </a:rPr>
              <a:t> (e.g.,  3,500 requested repairs and 500</a:t>
            </a:r>
          </a:p>
          <a:p>
            <a:pPr marL="457200" indent="-457200">
              <a:defRPr/>
            </a:pPr>
            <a:r>
              <a:rPr lang="en-US" dirty="0">
                <a:solidFill>
                  <a:srgbClr val="0070C0"/>
                </a:solidFill>
              </a:rPr>
              <a:t>	    scheduled maintenances per year)</a:t>
            </a:r>
          </a:p>
          <a:p>
            <a:pPr marL="457200" indent="-457200">
              <a:defRPr/>
            </a:pPr>
            <a:r>
              <a:rPr lang="en-US" dirty="0">
                <a:solidFill>
                  <a:srgbClr val="0070C0"/>
                </a:solidFill>
              </a:rPr>
              <a:t>3.	Calculate cost rate for each activity using the relation:</a:t>
            </a:r>
          </a:p>
          <a:p>
            <a:pPr marL="457200" indent="-457200" algn="ctr">
              <a:defRPr/>
            </a:pPr>
            <a:endParaRPr lang="en-US" sz="800" dirty="0">
              <a:solidFill>
                <a:srgbClr val="0070C0"/>
              </a:solidFill>
            </a:endParaRPr>
          </a:p>
          <a:p>
            <a:pPr marL="457200" indent="-457200" algn="ctr">
              <a:defRPr/>
            </a:pPr>
            <a:r>
              <a:rPr lang="en-US" b="1" i="1" dirty="0">
                <a:solidFill>
                  <a:srgbClr val="C00000"/>
                </a:solidFill>
              </a:rPr>
              <a:t>ABC rate = total activity cost/volume of cost driver</a:t>
            </a:r>
          </a:p>
          <a:p>
            <a:pPr marL="457200" indent="-457200" algn="ctr">
              <a:defRPr/>
            </a:pPr>
            <a:endParaRPr lang="en-US" sz="800" b="1" i="1" dirty="0">
              <a:solidFill>
                <a:srgbClr val="C00000"/>
              </a:solidFill>
            </a:endParaRPr>
          </a:p>
          <a:p>
            <a:pPr marL="457200" indent="-457200"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4.	</a:t>
            </a:r>
            <a:r>
              <a:rPr lang="en-US" dirty="0">
                <a:solidFill>
                  <a:srgbClr val="0070C0"/>
                </a:solidFill>
              </a:rPr>
              <a:t>Use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i="1" dirty="0">
                <a:solidFill>
                  <a:srgbClr val="C00000"/>
                </a:solidFill>
              </a:rPr>
              <a:t>ABC rate </a:t>
            </a:r>
            <a:r>
              <a:rPr lang="en-US" dirty="0">
                <a:solidFill>
                  <a:srgbClr val="0070C0"/>
                </a:solidFill>
              </a:rPr>
              <a:t>to allocate IDC to </a:t>
            </a:r>
            <a:r>
              <a:rPr lang="en-US" b="1" i="1" dirty="0">
                <a:solidFill>
                  <a:srgbClr val="C00000"/>
                </a:solidFill>
              </a:rPr>
              <a:t>cost centers </a:t>
            </a:r>
            <a:r>
              <a:rPr lang="en-US" dirty="0">
                <a:solidFill>
                  <a:srgbClr val="0070C0"/>
                </a:solidFill>
              </a:rPr>
              <a:t>for each activity</a:t>
            </a:r>
          </a:p>
        </p:txBody>
      </p:sp>
    </p:spTree>
    <p:extLst>
      <p:ext uri="{BB962C8B-B14F-4D97-AF65-F5344CB8AC3E}">
        <p14:creationId xmlns:p14="http://schemas.microsoft.com/office/powerpoint/2010/main" val="29349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0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>
                <a:solidFill>
                  <a:srgbClr val="FF0000"/>
                </a:solidFill>
              </a:rPr>
              <a:t>Example: ABC Allocation</a:t>
            </a:r>
            <a:endParaRPr lang="en-US" altLang="en-US" sz="3600" b="1"/>
          </a:p>
        </p:txBody>
      </p:sp>
      <p:sp>
        <p:nvSpPr>
          <p:cNvPr id="23555" name="Content Placeholder 5"/>
          <p:cNvSpPr>
            <a:spLocks noGrp="1"/>
          </p:cNvSpPr>
          <p:nvPr>
            <p:ph idx="1"/>
          </p:nvPr>
        </p:nvSpPr>
        <p:spPr>
          <a:xfrm>
            <a:off x="1752600" y="1066800"/>
            <a:ext cx="8686800" cy="24384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b="1">
                <a:latin typeface="Arial Narrow" panose="020B0606020202030204" pitchFamily="34" charset="0"/>
              </a:rPr>
              <a:t>Use </a:t>
            </a:r>
            <a:r>
              <a:rPr lang="en-US" altLang="en-US" sz="2400" b="1">
                <a:solidFill>
                  <a:srgbClr val="FF0000"/>
                </a:solidFill>
                <a:latin typeface="Arial Narrow" panose="020B0606020202030204" pitchFamily="34" charset="0"/>
              </a:rPr>
              <a:t>ABC</a:t>
            </a:r>
            <a:r>
              <a:rPr lang="en-US" altLang="en-US" sz="2400" b="1">
                <a:latin typeface="Arial Narrow" panose="020B0606020202030204" pitchFamily="34" charset="0"/>
              </a:rPr>
              <a:t> to allocate safety program costs to plants in US and Europe</a:t>
            </a: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800" b="1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>
                <a:latin typeface="Arial Narrow" panose="020B0606020202030204" pitchFamily="34" charset="0"/>
              </a:rPr>
              <a:t>Cost centers: US and European plants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>
                <a:latin typeface="Arial Narrow" panose="020B0606020202030204" pitchFamily="34" charset="0"/>
              </a:rPr>
              <a:t>Activity and cost: Safety program costs $200,200 per year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>
                <a:latin typeface="Arial Narrow" panose="020B0606020202030204" pitchFamily="34" charset="0"/>
              </a:rPr>
              <a:t>Cost driver: # of accidents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>
                <a:latin typeface="Arial Narrow" panose="020B0606020202030204" pitchFamily="34" charset="0"/>
              </a:rPr>
              <a:t>Volume:  560 accidents; 425 in US plants and 135 in European plants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6324601"/>
            <a:ext cx="990600" cy="365125"/>
          </a:xfrm>
        </p:spPr>
        <p:txBody>
          <a:bodyPr rtlCol="0"/>
          <a:lstStyle/>
          <a:p>
            <a:pPr algn="ctr">
              <a:defRPr/>
            </a:pPr>
            <a:r>
              <a:rPr lang="en-US" sz="1600" dirty="0">
                <a:latin typeface="Arial Narrow" pitchFamily="34" charset="0"/>
              </a:rPr>
              <a:t>15-22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905000" y="762000"/>
            <a:ext cx="8305800" cy="0"/>
          </a:xfrm>
          <a:prstGeom prst="line">
            <a:avLst/>
          </a:prstGeom>
          <a:ln w="38100">
            <a:solidFill>
              <a:srgbClr val="66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752600" y="3810000"/>
            <a:ext cx="8458200" cy="1905000"/>
          </a:xfrm>
          <a:prstGeom prst="roundRect">
            <a:avLst/>
          </a:prstGeom>
          <a:solidFill>
            <a:srgbClr val="E5EE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2400" b="1" dirty="0">
                <a:solidFill>
                  <a:srgbClr val="0070C0"/>
                </a:solidFill>
              </a:rPr>
              <a:t>Solution:</a:t>
            </a:r>
          </a:p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ABC rate for accident basis = 200,200/560 = $357.50/accident</a:t>
            </a:r>
          </a:p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        US allocation: 357.50(425) = $151,938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Europe allocation: 357.50(135) = $48,262</a:t>
            </a:r>
          </a:p>
        </p:txBody>
      </p:sp>
    </p:spTree>
    <p:extLst>
      <p:ext uri="{BB962C8B-B14F-4D97-AF65-F5344CB8AC3E}">
        <p14:creationId xmlns:p14="http://schemas.microsoft.com/office/powerpoint/2010/main" val="366218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0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6868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>
                <a:solidFill>
                  <a:srgbClr val="FF0000"/>
                </a:solidFill>
              </a:rPr>
              <a:t>Example: Traditional Allocation Comparison</a:t>
            </a:r>
            <a:endParaRPr lang="en-US" altLang="en-US" sz="3600" b="1"/>
          </a:p>
        </p:txBody>
      </p:sp>
      <p:sp>
        <p:nvSpPr>
          <p:cNvPr id="24579" name="Content Placeholder 5"/>
          <p:cNvSpPr>
            <a:spLocks noGrp="1"/>
          </p:cNvSpPr>
          <p:nvPr>
            <p:ph idx="1"/>
          </p:nvPr>
        </p:nvSpPr>
        <p:spPr>
          <a:xfrm>
            <a:off x="1752600" y="990600"/>
            <a:ext cx="8686800" cy="5181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 b="1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 b="1">
              <a:latin typeface="Arial Narrow" panose="020B0606020202030204" pitchFamily="34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6324601"/>
            <a:ext cx="990600" cy="365125"/>
          </a:xfrm>
        </p:spPr>
        <p:txBody>
          <a:bodyPr rtlCol="0"/>
          <a:lstStyle/>
          <a:p>
            <a:pPr algn="ctr">
              <a:defRPr/>
            </a:pPr>
            <a:r>
              <a:rPr lang="en-US" sz="1600" dirty="0">
                <a:latin typeface="Arial Narrow" pitchFamily="34" charset="0"/>
              </a:rPr>
              <a:t>15-23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905000" y="762000"/>
            <a:ext cx="8305800" cy="0"/>
          </a:xfrm>
          <a:prstGeom prst="line">
            <a:avLst/>
          </a:prstGeom>
          <a:ln w="38100">
            <a:solidFill>
              <a:srgbClr val="66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752600" y="3276600"/>
            <a:ext cx="8458200" cy="1828800"/>
          </a:xfrm>
          <a:prstGeom prst="roundRect">
            <a:avLst/>
          </a:prstGeom>
          <a:solidFill>
            <a:srgbClr val="E5EE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2400" b="1" dirty="0">
                <a:solidFill>
                  <a:srgbClr val="0070C0"/>
                </a:solidFill>
              </a:rPr>
              <a:t>Solution: </a:t>
            </a:r>
          </a:p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Rate for employee basis = 200,200/1400 = $143/employee</a:t>
            </a:r>
          </a:p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        US allocation: 143(900) = $128,700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Europe allocation: 143(500) = $71,500</a:t>
            </a:r>
          </a:p>
        </p:txBody>
      </p:sp>
      <p:sp>
        <p:nvSpPr>
          <p:cNvPr id="24584" name="Content Placeholder 5"/>
          <p:cNvSpPr txBox="1">
            <a:spLocks/>
          </p:cNvSpPr>
          <p:nvPr/>
        </p:nvSpPr>
        <p:spPr bwMode="auto">
          <a:xfrm>
            <a:off x="1752600" y="1066800"/>
            <a:ext cx="8686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2400" b="1">
                <a:latin typeface="Arial Narrow" panose="020B0606020202030204" pitchFamily="34" charset="0"/>
              </a:rPr>
              <a:t>Use </a:t>
            </a:r>
            <a:r>
              <a:rPr lang="en-US" altLang="en-US" sz="2400" b="1">
                <a:solidFill>
                  <a:srgbClr val="FF0000"/>
                </a:solidFill>
                <a:latin typeface="Arial Narrow" panose="020B0606020202030204" pitchFamily="34" charset="0"/>
              </a:rPr>
              <a:t>traditional rates </a:t>
            </a:r>
            <a:r>
              <a:rPr lang="en-US" altLang="en-US" sz="2400" b="1">
                <a:latin typeface="Arial Narrow" panose="020B0606020202030204" pitchFamily="34" charset="0"/>
              </a:rPr>
              <a:t>to allocate safety costs to US and EU plants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 sz="800" b="1">
              <a:latin typeface="Arial Narrow" panose="020B060602020203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Arial Narrow" panose="020B0606020202030204" pitchFamily="34" charset="0"/>
              </a:rPr>
              <a:t>Cost centers: US and European plants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Arial Narrow" panose="020B0606020202030204" pitchFamily="34" charset="0"/>
              </a:rPr>
              <a:t>Activity and cost: Safety program costs $200,200 per year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Arial Narrow" panose="020B0606020202030204" pitchFamily="34" charset="0"/>
              </a:rPr>
              <a:t>Basis: # of employees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Arial Narrow" panose="020B0606020202030204" pitchFamily="34" charset="0"/>
              </a:rPr>
              <a:t>Volume:  1400 employees; 900 in US plants and 500 in European plants</a:t>
            </a:r>
          </a:p>
        </p:txBody>
      </p:sp>
      <p:sp>
        <p:nvSpPr>
          <p:cNvPr id="13" name="Bevel 12"/>
          <p:cNvSpPr/>
          <p:nvPr/>
        </p:nvSpPr>
        <p:spPr>
          <a:xfrm>
            <a:off x="3200400" y="5257800"/>
            <a:ext cx="6019800" cy="1042988"/>
          </a:xfrm>
          <a:prstGeom prst="bevel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Comparison: US allocation went down;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	          European allocation increased </a:t>
            </a:r>
          </a:p>
        </p:txBody>
      </p:sp>
    </p:spTree>
    <p:extLst>
      <p:ext uri="{BB962C8B-B14F-4D97-AF65-F5344CB8AC3E}">
        <p14:creationId xmlns:p14="http://schemas.microsoft.com/office/powerpoint/2010/main" val="167444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0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>
                <a:solidFill>
                  <a:srgbClr val="FF0000"/>
                </a:solidFill>
              </a:rPr>
              <a:t>Traditional vs. ABC Allocation</a:t>
            </a:r>
            <a:endParaRPr lang="en-US" altLang="en-US" sz="3600" b="1"/>
          </a:p>
        </p:txBody>
      </p:sp>
      <p:sp>
        <p:nvSpPr>
          <p:cNvPr id="25603" name="Content Placeholder 5"/>
          <p:cNvSpPr>
            <a:spLocks noGrp="1"/>
          </p:cNvSpPr>
          <p:nvPr>
            <p:ph idx="1"/>
          </p:nvPr>
        </p:nvSpPr>
        <p:spPr>
          <a:xfrm>
            <a:off x="1752600" y="990600"/>
            <a:ext cx="8686800" cy="5181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 b="1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 b="1">
              <a:latin typeface="Arial Narrow" panose="020B0606020202030204" pitchFamily="34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6324601"/>
            <a:ext cx="990600" cy="365125"/>
          </a:xfrm>
        </p:spPr>
        <p:txBody>
          <a:bodyPr rtlCol="0"/>
          <a:lstStyle/>
          <a:p>
            <a:pPr algn="ctr">
              <a:defRPr/>
            </a:pPr>
            <a:r>
              <a:rPr lang="en-US" sz="1600" dirty="0">
                <a:latin typeface="Arial Narrow" pitchFamily="34" charset="0"/>
              </a:rPr>
              <a:t>15-24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905000" y="762000"/>
            <a:ext cx="8305800" cy="0"/>
          </a:xfrm>
          <a:prstGeom prst="line">
            <a:avLst/>
          </a:prstGeom>
          <a:ln w="38100">
            <a:solidFill>
              <a:srgbClr val="66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7" name="Rectangle 6"/>
          <p:cNvSpPr txBox="1">
            <a:spLocks noChangeArrowheads="1"/>
          </p:cNvSpPr>
          <p:nvPr/>
        </p:nvSpPr>
        <p:spPr bwMode="auto">
          <a:xfrm>
            <a:off x="1981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FontTx/>
              <a:buChar char="o"/>
            </a:pPr>
            <a:r>
              <a:rPr lang="en-US" altLang="en-US" sz="2800">
                <a:latin typeface="Calibri" panose="020F0502020204030204" pitchFamily="34" charset="0"/>
              </a:rPr>
              <a:t>Traditional method is easier to set up and use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FontTx/>
              <a:buChar char="o"/>
            </a:pPr>
            <a:r>
              <a:rPr lang="en-US" altLang="en-US" sz="2800">
                <a:solidFill>
                  <a:srgbClr val="C00000"/>
                </a:solidFill>
                <a:latin typeface="Calibri" panose="020F0502020204030204" pitchFamily="34" charset="0"/>
              </a:rPr>
              <a:t>Traditional method is usually better when making cost estimates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FontTx/>
              <a:buChar char="o"/>
            </a:pPr>
            <a:r>
              <a:rPr lang="en-US" altLang="en-US" sz="2800">
                <a:solidFill>
                  <a:srgbClr val="C00000"/>
                </a:solidFill>
                <a:latin typeface="Calibri" panose="020F0502020204030204" pitchFamily="34" charset="0"/>
              </a:rPr>
              <a:t>ABC is more accurate when process is in operation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FontTx/>
              <a:buChar char="o"/>
            </a:pPr>
            <a:r>
              <a:rPr lang="en-US" altLang="en-US" sz="2800">
                <a:solidFill>
                  <a:srgbClr val="0070C0"/>
                </a:solidFill>
                <a:latin typeface="Calibri" panose="020F0502020204030204" pitchFamily="34" charset="0"/>
              </a:rPr>
              <a:t>ABC is more costly, but provides more information for cost analysis and decision making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FontTx/>
              <a:buChar char="o"/>
            </a:pPr>
            <a:r>
              <a:rPr lang="en-US" altLang="en-US" sz="2800" b="1">
                <a:solidFill>
                  <a:srgbClr val="4F7757"/>
                </a:solidFill>
                <a:latin typeface="Calibri" panose="020F0502020204030204" pitchFamily="34" charset="0"/>
              </a:rPr>
              <a:t>Traditional and ABC methods complement each other: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en-US" sz="2800" b="1">
                <a:solidFill>
                  <a:srgbClr val="4F7757"/>
                </a:solidFill>
                <a:latin typeface="Calibri" panose="020F0502020204030204" pitchFamily="34" charset="0"/>
              </a:rPr>
              <a:t> Traditional is good for cost estimation and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en-US" sz="2800" b="1">
                <a:solidFill>
                  <a:srgbClr val="4F7757"/>
                </a:solidFill>
                <a:latin typeface="Calibri" panose="020F0502020204030204" pitchFamily="34" charset="0"/>
              </a:rPr>
              <a:t>        allocation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en-US" sz="2800" b="1">
                <a:solidFill>
                  <a:srgbClr val="4F7757"/>
                </a:solidFill>
                <a:latin typeface="Calibri" panose="020F0502020204030204" pitchFamily="34" charset="0"/>
              </a:rPr>
              <a:t> ABC is better for cost tracking and cost control</a:t>
            </a:r>
          </a:p>
        </p:txBody>
      </p:sp>
    </p:spTree>
    <p:extLst>
      <p:ext uri="{BB962C8B-B14F-4D97-AF65-F5344CB8AC3E}">
        <p14:creationId xmlns:p14="http://schemas.microsoft.com/office/powerpoint/2010/main" val="165298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0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>
                <a:solidFill>
                  <a:srgbClr val="FF0000"/>
                </a:solidFill>
              </a:rPr>
              <a:t>Ethics and Cost Estimating</a:t>
            </a:r>
            <a:endParaRPr lang="en-US" altLang="en-US" sz="3600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52600" y="990600"/>
            <a:ext cx="8686800" cy="4191000"/>
          </a:xfrm>
        </p:spPr>
        <p:txBody>
          <a:bodyPr rtlCol="0">
            <a:normAutofit fontScale="62500" lnSpcReduction="20000"/>
          </a:bodyPr>
          <a:lstStyle/>
          <a:p>
            <a:pPr algn="ctr">
              <a:spcBef>
                <a:spcPts val="0"/>
              </a:spcBef>
              <a:buNone/>
              <a:defRPr/>
            </a:pPr>
            <a:r>
              <a:rPr lang="en-US" sz="3800" dirty="0">
                <a:latin typeface="Arial Narrow" pitchFamily="34" charset="0"/>
              </a:rPr>
              <a:t>Unethical practices in estimation may be the result of:</a:t>
            </a:r>
          </a:p>
          <a:p>
            <a:pPr>
              <a:spcBef>
                <a:spcPts val="0"/>
              </a:spcBef>
              <a:buNone/>
              <a:defRPr/>
            </a:pPr>
            <a:endParaRPr lang="en-US" sz="1400" dirty="0">
              <a:latin typeface="Arial Narrow" pitchFamily="34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q"/>
              <a:defRPr/>
            </a:pPr>
            <a:r>
              <a:rPr lang="en-US" sz="3100" dirty="0">
                <a:latin typeface="Arial Narrow" pitchFamily="34" charset="0"/>
              </a:rPr>
              <a:t> Personal gain motivation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q"/>
              <a:defRPr/>
            </a:pPr>
            <a:r>
              <a:rPr lang="en-US" sz="3100" dirty="0">
                <a:latin typeface="Arial Narrow" pitchFamily="34" charset="0"/>
              </a:rPr>
              <a:t> Bias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q"/>
              <a:defRPr/>
            </a:pPr>
            <a:r>
              <a:rPr lang="en-US" sz="3100" dirty="0">
                <a:latin typeface="Arial Narrow" pitchFamily="34" charset="0"/>
              </a:rPr>
              <a:t> Deception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q"/>
              <a:defRPr/>
            </a:pPr>
            <a:r>
              <a:rPr lang="en-US" sz="3100" dirty="0">
                <a:latin typeface="Arial Narrow" pitchFamily="34" charset="0"/>
              </a:rPr>
              <a:t> Favoritism toward an individual or organization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q"/>
              <a:defRPr/>
            </a:pPr>
            <a:r>
              <a:rPr lang="en-US" sz="3100" dirty="0">
                <a:latin typeface="Arial Narrow" pitchFamily="34" charset="0"/>
              </a:rPr>
              <a:t> Intentional poor accuracy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q"/>
              <a:defRPr/>
            </a:pPr>
            <a:r>
              <a:rPr lang="en-US" sz="3100" dirty="0">
                <a:latin typeface="Arial Narrow" pitchFamily="34" charset="0"/>
              </a:rPr>
              <a:t> Pre-arranged financial favors (bribes, kickbacks)</a:t>
            </a:r>
          </a:p>
          <a:p>
            <a:pPr>
              <a:spcBef>
                <a:spcPts val="0"/>
              </a:spcBef>
              <a:buNone/>
              <a:defRPr/>
            </a:pPr>
            <a:endParaRPr lang="en-US" sz="2400" dirty="0">
              <a:latin typeface="Arial Narrow" pitchFamily="34" charset="0"/>
            </a:endParaRPr>
          </a:p>
          <a:p>
            <a:pPr algn="ctr">
              <a:spcBef>
                <a:spcPts val="0"/>
              </a:spcBef>
              <a:buNone/>
              <a:defRPr/>
            </a:pPr>
            <a:r>
              <a:rPr lang="en-US" sz="3800" dirty="0">
                <a:latin typeface="Arial Narrow" pitchFamily="34" charset="0"/>
              </a:rPr>
              <a:t>When making any type of estimates, always comply with the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sz="2400" dirty="0">
                <a:latin typeface="Arial Narrow" pitchFamily="34" charset="0"/>
              </a:rPr>
              <a:t> </a:t>
            </a:r>
          </a:p>
          <a:p>
            <a:pPr algn="ctr">
              <a:spcBef>
                <a:spcPts val="0"/>
              </a:spcBef>
              <a:buNone/>
              <a:defRPr/>
            </a:pPr>
            <a:r>
              <a:rPr lang="en-US" sz="4500" b="1" dirty="0">
                <a:solidFill>
                  <a:srgbClr val="C00000"/>
                </a:solidFill>
                <a:latin typeface="Arial Narrow" pitchFamily="34" charset="0"/>
              </a:rPr>
              <a:t>Code of Ethics for Engineers</a:t>
            </a:r>
            <a:endParaRPr lang="en-US" sz="2000" b="1" dirty="0">
              <a:latin typeface="Arial Narrow" pitchFamily="34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6324601"/>
            <a:ext cx="990600" cy="365125"/>
          </a:xfrm>
        </p:spPr>
        <p:txBody>
          <a:bodyPr rtlCol="0"/>
          <a:lstStyle/>
          <a:p>
            <a:pPr algn="ctr">
              <a:defRPr/>
            </a:pPr>
            <a:r>
              <a:rPr lang="en-US" sz="1600" dirty="0">
                <a:latin typeface="Arial Narrow" pitchFamily="34" charset="0"/>
              </a:rPr>
              <a:t>15-25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905000" y="762000"/>
            <a:ext cx="8305800" cy="0"/>
          </a:xfrm>
          <a:prstGeom prst="line">
            <a:avLst/>
          </a:prstGeom>
          <a:ln w="38100">
            <a:solidFill>
              <a:srgbClr val="66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uble Wave 9"/>
          <p:cNvSpPr/>
          <p:nvPr/>
        </p:nvSpPr>
        <p:spPr>
          <a:xfrm>
            <a:off x="2362200" y="5257800"/>
            <a:ext cx="7391400" cy="914400"/>
          </a:xfrm>
          <a:prstGeom prst="double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Avoid deceptive acts</a:t>
            </a:r>
          </a:p>
        </p:txBody>
      </p:sp>
    </p:spTree>
    <p:extLst>
      <p:ext uri="{BB962C8B-B14F-4D97-AF65-F5344CB8AC3E}">
        <p14:creationId xmlns:p14="http://schemas.microsoft.com/office/powerpoint/2010/main" val="28711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0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0000"/>
                </a:solidFill>
              </a:rPr>
              <a:t>Direct and Indirect Cost Estimates</a:t>
            </a:r>
            <a:endParaRPr lang="en-US" altLang="en-US" sz="3200" b="1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6324601"/>
            <a:ext cx="914400" cy="365125"/>
          </a:xfrm>
        </p:spPr>
        <p:txBody>
          <a:bodyPr rtlCol="0"/>
          <a:lstStyle/>
          <a:p>
            <a:pPr algn="ctr">
              <a:defRPr/>
            </a:pPr>
            <a:r>
              <a:rPr lang="en-US" sz="1600" dirty="0">
                <a:latin typeface="Arial Narrow" pitchFamily="34" charset="0"/>
              </a:rPr>
              <a:t>15-3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1905000" y="1066801"/>
            <a:ext cx="4038600" cy="4525963"/>
          </a:xfrm>
          <a:prstGeom prst="rect">
            <a:avLst/>
          </a:prstGeom>
          <a:solidFill>
            <a:srgbClr val="9EA462"/>
          </a:solidFill>
          <a:ln w="28575">
            <a:solidFill>
              <a:schemeClr val="tx2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>
            <a:normAutofit lnSpcReduction="10000"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3200" b="1" u="sng" dirty="0">
                <a:solidFill>
                  <a:schemeClr val="accent2">
                    <a:lumMod val="50000"/>
                  </a:schemeClr>
                </a:solidFill>
              </a:rPr>
              <a:t>Direct cost examples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Physical assets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Maintenance and operating costs (M&amp;O)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Materials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Direct human labor (costs and benefits)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Scrapped and reworked product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Direct supervision of personnel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400" dirty="0">
              <a:solidFill>
                <a:srgbClr val="33CC33"/>
              </a:solidFill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400" dirty="0"/>
          </a:p>
        </p:txBody>
      </p:sp>
      <p:sp>
        <p:nvSpPr>
          <p:cNvPr id="12" name="Rectangle 6"/>
          <p:cNvSpPr txBox="1">
            <a:spLocks noChangeArrowheads="1"/>
          </p:cNvSpPr>
          <p:nvPr/>
        </p:nvSpPr>
        <p:spPr>
          <a:xfrm>
            <a:off x="6172200" y="1066801"/>
            <a:ext cx="4191000" cy="5059363"/>
          </a:xfrm>
          <a:prstGeom prst="rect">
            <a:avLst/>
          </a:prstGeom>
          <a:solidFill>
            <a:srgbClr val="FF33CC"/>
          </a:solidFill>
          <a:ln w="38100">
            <a:solidFill>
              <a:schemeClr val="tx2"/>
            </a:solidFill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32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Indirect cost examples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Utilities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IT systems and networks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Purchasing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Management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Taxes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Legal functions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Warranty and guarantees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Quality assurance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Accounting functions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Marketing and publicity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905000" y="838200"/>
            <a:ext cx="8305800" cy="0"/>
          </a:xfrm>
          <a:prstGeom prst="line">
            <a:avLst/>
          </a:prstGeom>
          <a:ln w="38100">
            <a:solidFill>
              <a:srgbClr val="66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06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0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0000"/>
                </a:solidFill>
              </a:rPr>
              <a:t>What Direct Cost Estimation Includes</a:t>
            </a:r>
            <a:endParaRPr lang="en-US" altLang="en-US" sz="3200" b="1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6324601"/>
            <a:ext cx="914400" cy="365125"/>
          </a:xfrm>
        </p:spPr>
        <p:txBody>
          <a:bodyPr rtlCol="0"/>
          <a:lstStyle/>
          <a:p>
            <a:pPr algn="ctr">
              <a:defRPr/>
            </a:pPr>
            <a:r>
              <a:rPr lang="en-US" sz="1600" dirty="0">
                <a:latin typeface="Arial Narrow" pitchFamily="34" charset="0"/>
              </a:rPr>
              <a:t>15-4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81200" y="838200"/>
            <a:ext cx="8229600" cy="914400"/>
          </a:xfrm>
        </p:spPr>
        <p:txBody>
          <a:bodyPr rtlCol="0">
            <a:normAutofit/>
          </a:bodyPr>
          <a:lstStyle/>
          <a:p>
            <a:pPr algn="ctr">
              <a:spcBef>
                <a:spcPts val="0"/>
              </a:spcBef>
              <a:buNone/>
              <a:defRPr/>
            </a:pPr>
            <a:r>
              <a:rPr lang="en-US" sz="2400" b="1" dirty="0"/>
              <a:t>Direct costs </a:t>
            </a:r>
            <a:r>
              <a:rPr lang="en-US" sz="2400" dirty="0"/>
              <a:t>are more commonly estimated than revenue in an</a:t>
            </a:r>
          </a:p>
          <a:p>
            <a:pPr algn="ctr">
              <a:spcBef>
                <a:spcPts val="0"/>
              </a:spcBef>
              <a:buNone/>
              <a:defRPr/>
            </a:pPr>
            <a:r>
              <a:rPr lang="en-US" sz="2400" dirty="0"/>
              <a:t>engineering environment. Preliminary decisions required are:</a:t>
            </a:r>
            <a:endParaRPr lang="en-US" sz="2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Plaque 6"/>
          <p:cNvSpPr/>
          <p:nvPr/>
        </p:nvSpPr>
        <p:spPr>
          <a:xfrm>
            <a:off x="2057400" y="1752600"/>
            <a:ext cx="7924800" cy="1905000"/>
          </a:xfrm>
          <a:prstGeom prst="plaqu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Clr>
                <a:srgbClr val="0070C0"/>
              </a:buClr>
              <a:buFont typeface="Wingdings" pitchFamily="2" charset="2"/>
              <a:buChar char="ü"/>
              <a:defRPr/>
            </a:pPr>
            <a:r>
              <a:rPr lang="en-US" sz="2400" dirty="0">
                <a:solidFill>
                  <a:srgbClr val="4F7757"/>
                </a:solidFill>
              </a:rPr>
              <a:t> What </a:t>
            </a:r>
            <a:r>
              <a:rPr lang="en-US" sz="2400" b="1" dirty="0">
                <a:solidFill>
                  <a:srgbClr val="FF0000"/>
                </a:solidFill>
              </a:rPr>
              <a:t>cost components </a:t>
            </a:r>
            <a:r>
              <a:rPr lang="en-US" sz="2400" dirty="0">
                <a:solidFill>
                  <a:srgbClr val="4F7757"/>
                </a:solidFill>
              </a:rPr>
              <a:t>should be estimated?</a:t>
            </a:r>
          </a:p>
          <a:p>
            <a:pPr>
              <a:buClr>
                <a:srgbClr val="0070C0"/>
              </a:buClr>
              <a:buFont typeface="Wingdings" pitchFamily="2" charset="2"/>
              <a:buChar char="ü"/>
              <a:defRPr/>
            </a:pPr>
            <a:r>
              <a:rPr lang="en-US" sz="2400" dirty="0">
                <a:solidFill>
                  <a:srgbClr val="4F7757"/>
                </a:solidFill>
              </a:rPr>
              <a:t> What </a:t>
            </a:r>
            <a:r>
              <a:rPr lang="en-US" sz="2400" b="1" dirty="0">
                <a:solidFill>
                  <a:srgbClr val="FF0000"/>
                </a:solidFill>
              </a:rPr>
              <a:t>approach</a:t>
            </a:r>
            <a:r>
              <a:rPr lang="en-US" sz="2400" dirty="0">
                <a:solidFill>
                  <a:srgbClr val="4F7757"/>
                </a:solidFill>
              </a:rPr>
              <a:t> to estimation is best to apply?</a:t>
            </a:r>
          </a:p>
          <a:p>
            <a:pPr>
              <a:buClr>
                <a:srgbClr val="0070C0"/>
              </a:buClr>
              <a:buFont typeface="Wingdings" pitchFamily="2" charset="2"/>
              <a:buChar char="ü"/>
              <a:defRPr/>
            </a:pPr>
            <a:r>
              <a:rPr lang="en-US" sz="2400" dirty="0">
                <a:solidFill>
                  <a:srgbClr val="4F7757"/>
                </a:solidFill>
              </a:rPr>
              <a:t> How </a:t>
            </a:r>
            <a:r>
              <a:rPr lang="en-US" sz="2400" b="1" dirty="0">
                <a:solidFill>
                  <a:srgbClr val="FF0000"/>
                </a:solidFill>
              </a:rPr>
              <a:t>accurate</a:t>
            </a:r>
            <a:r>
              <a:rPr lang="en-US" sz="2400" dirty="0">
                <a:solidFill>
                  <a:srgbClr val="4F7757"/>
                </a:solidFill>
              </a:rPr>
              <a:t> should the estimates be?</a:t>
            </a:r>
          </a:p>
          <a:p>
            <a:pPr>
              <a:buClr>
                <a:srgbClr val="0070C0"/>
              </a:buClr>
              <a:buFont typeface="Wingdings" pitchFamily="2" charset="2"/>
              <a:buChar char="ü"/>
              <a:defRPr/>
            </a:pPr>
            <a:r>
              <a:rPr lang="en-US" sz="2400" dirty="0">
                <a:solidFill>
                  <a:srgbClr val="4F7757"/>
                </a:solidFill>
              </a:rPr>
              <a:t> What </a:t>
            </a:r>
            <a:r>
              <a:rPr lang="en-US" sz="2400" b="1" dirty="0">
                <a:solidFill>
                  <a:srgbClr val="FF0000"/>
                </a:solidFill>
              </a:rPr>
              <a:t>technique(s)</a:t>
            </a:r>
            <a:r>
              <a:rPr lang="en-US" sz="2400" dirty="0">
                <a:solidFill>
                  <a:srgbClr val="4F7757"/>
                </a:solidFill>
              </a:rPr>
              <a:t> will be applied to estimate costs?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0" y="4038601"/>
            <a:ext cx="7162800" cy="2246769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prstDash val="lgDashDot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Sample direct cost components: </a:t>
            </a:r>
            <a:r>
              <a:rPr lang="en-US" sz="2000" dirty="0"/>
              <a:t>first costs and its elements 	(P); annual costs (AOC or M&amp;O);  salvage/market value (S)</a:t>
            </a:r>
          </a:p>
          <a:p>
            <a:pPr>
              <a:defRPr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Approaches: </a:t>
            </a:r>
            <a:r>
              <a:rPr lang="en-US" sz="2000" dirty="0"/>
              <a:t>bottom-up; design-to-cost (top down)</a:t>
            </a:r>
          </a:p>
          <a:p>
            <a:pPr>
              <a:defRPr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Accuracy: </a:t>
            </a:r>
            <a:r>
              <a:rPr lang="en-US" sz="2000" dirty="0"/>
              <a:t>feasibility stage through detailed design estimates 	require more exacting estimates</a:t>
            </a:r>
          </a:p>
          <a:p>
            <a:pPr>
              <a:defRPr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Some techniques: </a:t>
            </a:r>
            <a:r>
              <a:rPr lang="en-US" sz="2000" dirty="0"/>
              <a:t>unit; factor; cost estimating relations (CER)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828800" y="3810000"/>
            <a:ext cx="8458200" cy="0"/>
          </a:xfrm>
          <a:prstGeom prst="line">
            <a:avLst/>
          </a:prstGeom>
          <a:ln w="57150">
            <a:solidFill>
              <a:srgbClr val="4F7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05000" y="762000"/>
            <a:ext cx="8305800" cy="0"/>
          </a:xfrm>
          <a:prstGeom prst="line">
            <a:avLst/>
          </a:prstGeom>
          <a:ln w="38100">
            <a:solidFill>
              <a:srgbClr val="66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4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0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0000"/>
                </a:solidFill>
              </a:rPr>
              <a:t>Different Approaches to Cost Estimation</a:t>
            </a:r>
            <a:endParaRPr lang="en-US" altLang="en-US" sz="3200" b="1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6324601"/>
            <a:ext cx="914400" cy="365125"/>
          </a:xfrm>
        </p:spPr>
        <p:txBody>
          <a:bodyPr rtlCol="0"/>
          <a:lstStyle/>
          <a:p>
            <a:pPr algn="ctr">
              <a:defRPr/>
            </a:pPr>
            <a:r>
              <a:rPr lang="en-US" sz="1600" dirty="0">
                <a:latin typeface="Arial Narrow" pitchFamily="34" charset="0"/>
              </a:rPr>
              <a:t>15-5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8" t="22830" r="31285" b="10799"/>
          <a:stretch>
            <a:fillRect/>
          </a:stretch>
        </p:blipFill>
        <p:spPr bwMode="auto">
          <a:xfrm>
            <a:off x="1981200" y="914401"/>
            <a:ext cx="7924800" cy="537051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905000" y="685800"/>
            <a:ext cx="8305800" cy="0"/>
          </a:xfrm>
          <a:prstGeom prst="line">
            <a:avLst/>
          </a:prstGeom>
          <a:ln w="38100">
            <a:solidFill>
              <a:srgbClr val="66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98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0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533400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0000"/>
                </a:solidFill>
              </a:rPr>
              <a:t>Accuracy of Cost Estimates</a:t>
            </a:r>
            <a:endParaRPr lang="en-US" altLang="en-US" sz="3200" b="1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6324601"/>
            <a:ext cx="914400" cy="365125"/>
          </a:xfrm>
        </p:spPr>
        <p:txBody>
          <a:bodyPr rtlCol="0"/>
          <a:lstStyle/>
          <a:p>
            <a:pPr algn="ctr">
              <a:defRPr/>
            </a:pPr>
            <a:r>
              <a:rPr lang="en-US" sz="1600" dirty="0">
                <a:latin typeface="Arial Narrow" pitchFamily="34" charset="0"/>
              </a:rPr>
              <a:t>15-6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76400" y="2590800"/>
            <a:ext cx="8763000" cy="533400"/>
          </a:xfrm>
          <a:solidFill>
            <a:srgbClr val="00B050"/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rtlCol="0">
            <a:noAutofit/>
          </a:bodyPr>
          <a:lstStyle/>
          <a:p>
            <a:pPr>
              <a:spcBef>
                <a:spcPts val="0"/>
              </a:spcBef>
              <a:buNone/>
              <a:defRPr/>
            </a:pPr>
            <a:r>
              <a:rPr lang="en-US" sz="2400" dirty="0">
                <a:latin typeface="Aharoni" pitchFamily="2" charset="-79"/>
                <a:cs typeface="Aharoni" pitchFamily="2" charset="-79"/>
              </a:rPr>
              <a:t>Characteristic curve of accuracy vs. time to make estimates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4" name="Flowchart: Predefined Process 13"/>
          <p:cNvSpPr/>
          <p:nvPr/>
        </p:nvSpPr>
        <p:spPr>
          <a:xfrm>
            <a:off x="2209800" y="762000"/>
            <a:ext cx="7239000" cy="1676400"/>
          </a:xfrm>
          <a:prstGeom prst="flowChartPredefined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u="sng" dirty="0">
                <a:solidFill>
                  <a:schemeClr val="accent3">
                    <a:lumMod val="75000"/>
                  </a:schemeClr>
                </a:solidFill>
              </a:rPr>
              <a:t>General guidelines for accuracy</a:t>
            </a:r>
          </a:p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Conceptual/Feasibility stage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– </a:t>
            </a:r>
            <a:r>
              <a:rPr lang="en-US" b="1" dirty="0">
                <a:solidFill>
                  <a:schemeClr val="tx1"/>
                </a:solidFill>
              </a:rPr>
              <a:t>order-of-magnitude 	estimates are in range of ±20% of actual costs</a:t>
            </a:r>
          </a:p>
          <a:p>
            <a:pPr algn="ctr">
              <a:defRPr/>
            </a:pPr>
            <a:endParaRPr lang="en-US" sz="8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</a:rPr>
              <a:t>Detailed design stage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- </a:t>
            </a:r>
            <a:r>
              <a:rPr lang="en-US" b="1" dirty="0">
                <a:solidFill>
                  <a:schemeClr val="tx1"/>
                </a:solidFill>
              </a:rPr>
              <a:t>Detailed estimates are in 	range of ±5% of actual costs</a:t>
            </a:r>
          </a:p>
        </p:txBody>
      </p:sp>
      <p:pic>
        <p:nvPicPr>
          <p:cNvPr id="717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3" t="35419" r="35451" b="25278"/>
          <a:stretch>
            <a:fillRect/>
          </a:stretch>
        </p:blipFill>
        <p:spPr bwMode="auto">
          <a:xfrm>
            <a:off x="3200400" y="3276600"/>
            <a:ext cx="54864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1905000" y="609600"/>
            <a:ext cx="8305800" cy="0"/>
          </a:xfrm>
          <a:prstGeom prst="line">
            <a:avLst/>
          </a:prstGeom>
          <a:ln w="38100">
            <a:solidFill>
              <a:srgbClr val="66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85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0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rgbClr val="FF0000"/>
                </a:solidFill>
              </a:rPr>
              <a:t>Unit Method</a:t>
            </a:r>
            <a:endParaRPr lang="en-US" altLang="en-US" sz="3600" b="1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6324601"/>
            <a:ext cx="914400" cy="365125"/>
          </a:xfrm>
        </p:spPr>
        <p:txBody>
          <a:bodyPr rtlCol="0"/>
          <a:lstStyle/>
          <a:p>
            <a:pPr algn="ctr">
              <a:defRPr/>
            </a:pPr>
            <a:r>
              <a:rPr lang="en-US" sz="1600" dirty="0">
                <a:latin typeface="Arial Narrow" pitchFamily="34" charset="0"/>
              </a:rPr>
              <a:t>15-7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52600" y="685800"/>
            <a:ext cx="8458200" cy="3429000"/>
          </a:xfrm>
        </p:spPr>
        <p:txBody>
          <a:bodyPr rtlCol="0">
            <a:normAutofit fontScale="925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sz="2400" dirty="0"/>
              <a:t>Commonly used technique for </a:t>
            </a:r>
            <a:r>
              <a:rPr lang="en-US" sz="2400" b="1" i="1" dirty="0">
                <a:solidFill>
                  <a:srgbClr val="FF0000"/>
                </a:solidFill>
              </a:rPr>
              <a:t>preliminary design stage </a:t>
            </a:r>
            <a:r>
              <a:rPr lang="en-US" sz="2400" dirty="0"/>
              <a:t>estimates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sz="2400" dirty="0"/>
              <a:t>Total cost estimate C</a:t>
            </a:r>
            <a:r>
              <a:rPr lang="en-US" sz="2400" baseline="-25000" dirty="0"/>
              <a:t>T</a:t>
            </a:r>
            <a:r>
              <a:rPr lang="en-US" sz="2400" dirty="0"/>
              <a:t> is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per unit cost (u) </a:t>
            </a:r>
            <a:r>
              <a:rPr lang="en-US" sz="2400" dirty="0"/>
              <a:t>times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number of units (N)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Arial Rounded MT Bold" pitchFamily="34" charset="0"/>
              </a:rPr>
              <a:t>C</a:t>
            </a:r>
            <a:r>
              <a:rPr lang="en-US" b="1" baseline="-25000" dirty="0">
                <a:solidFill>
                  <a:srgbClr val="FF0000"/>
                </a:solidFill>
                <a:latin typeface="Arial Rounded MT Bold" pitchFamily="34" charset="0"/>
              </a:rPr>
              <a:t>T</a:t>
            </a:r>
            <a:r>
              <a:rPr lang="en-US" b="1" dirty="0">
                <a:solidFill>
                  <a:srgbClr val="FF0000"/>
                </a:solidFill>
                <a:latin typeface="Arial Rounded MT Bold" pitchFamily="34" charset="0"/>
              </a:rPr>
              <a:t> = u </a:t>
            </a:r>
            <a:r>
              <a:rPr lang="en-US" dirty="0">
                <a:solidFill>
                  <a:srgbClr val="FF0000"/>
                </a:solidFill>
                <a:latin typeface="Arial Rounded MT Bold" pitchFamily="34" charset="0"/>
              </a:rPr>
              <a:t>×</a:t>
            </a:r>
            <a:r>
              <a:rPr lang="en-US" b="1" dirty="0">
                <a:solidFill>
                  <a:srgbClr val="FF0000"/>
                </a:solidFill>
                <a:latin typeface="Arial Rounded MT Bold" pitchFamily="34" charset="0"/>
              </a:rPr>
              <a:t> N</a:t>
            </a:r>
          </a:p>
          <a:p>
            <a:pPr>
              <a:spcBef>
                <a:spcPts val="0"/>
              </a:spcBef>
              <a:defRPr/>
            </a:pPr>
            <a:r>
              <a:rPr lang="en-US" sz="2400" b="1" dirty="0">
                <a:solidFill>
                  <a:srgbClr val="00B050"/>
                </a:solidFill>
              </a:rPr>
              <a:t>Example uses:</a:t>
            </a:r>
          </a:p>
          <a:p>
            <a:pPr>
              <a:spcBef>
                <a:spcPts val="0"/>
              </a:spcBef>
              <a:buNone/>
              <a:defRPr/>
            </a:pPr>
            <a:endParaRPr lang="en-US" sz="800" dirty="0"/>
          </a:p>
          <a:p>
            <a:pPr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000" dirty="0"/>
              <a:t>        Cost to operate a car at 60¢/mile for 500 miles: </a:t>
            </a:r>
            <a:r>
              <a:rPr lang="en-US" sz="2000" b="1" dirty="0">
                <a:solidFill>
                  <a:srgbClr val="669900"/>
                </a:solidFill>
              </a:rPr>
              <a:t>C</a:t>
            </a:r>
            <a:r>
              <a:rPr lang="en-US" sz="2000" b="1" baseline="-25000" dirty="0">
                <a:solidFill>
                  <a:srgbClr val="669900"/>
                </a:solidFill>
              </a:rPr>
              <a:t>T</a:t>
            </a:r>
            <a:r>
              <a:rPr lang="en-US" sz="2000" b="1" dirty="0">
                <a:solidFill>
                  <a:srgbClr val="669900"/>
                </a:solidFill>
              </a:rPr>
              <a:t> = 0.60 × 500 = $300</a:t>
            </a:r>
          </a:p>
          <a:p>
            <a:pPr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000" dirty="0"/>
              <a:t>        Cost to build a 250 m</a:t>
            </a:r>
            <a:r>
              <a:rPr lang="en-US" sz="2000" baseline="30000" dirty="0"/>
              <a:t>2</a:t>
            </a:r>
            <a:r>
              <a:rPr lang="en-US" sz="2000" dirty="0"/>
              <a:t> house at $2250/m</a:t>
            </a:r>
            <a:r>
              <a:rPr lang="en-US" sz="2000" baseline="30000" dirty="0"/>
              <a:t>2</a:t>
            </a:r>
            <a:r>
              <a:rPr lang="en-US" sz="2000" dirty="0"/>
              <a:t>:  </a:t>
            </a:r>
            <a:r>
              <a:rPr lang="en-US" sz="2000" b="1" dirty="0">
                <a:solidFill>
                  <a:srgbClr val="669900"/>
                </a:solidFill>
              </a:rPr>
              <a:t>C</a:t>
            </a:r>
            <a:r>
              <a:rPr lang="en-US" sz="2000" b="1" baseline="-25000" dirty="0">
                <a:solidFill>
                  <a:srgbClr val="669900"/>
                </a:solidFill>
              </a:rPr>
              <a:t>T</a:t>
            </a:r>
            <a:r>
              <a:rPr lang="en-US" sz="2000" b="1" dirty="0">
                <a:solidFill>
                  <a:srgbClr val="669900"/>
                </a:solidFill>
              </a:rPr>
              <a:t> = 2250 × 250 = $562,500</a:t>
            </a:r>
          </a:p>
          <a:p>
            <a:pPr>
              <a:spcBef>
                <a:spcPts val="0"/>
              </a:spcBef>
              <a:buNone/>
              <a:defRPr/>
            </a:pPr>
            <a:endParaRPr lang="en-US" sz="2000" b="1" dirty="0">
              <a:solidFill>
                <a:srgbClr val="669900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sz="2600" b="1" dirty="0"/>
              <a:t>Cost factors must be updated periodically to remain timely</a:t>
            </a:r>
          </a:p>
          <a:p>
            <a:pPr>
              <a:spcBef>
                <a:spcPts val="0"/>
              </a:spcBef>
              <a:buFont typeface="Wingdings" pitchFamily="2" charset="2"/>
              <a:buChar char="Ø"/>
              <a:defRPr/>
            </a:pPr>
            <a:endParaRPr lang="en-US" sz="2000" b="1" dirty="0">
              <a:solidFill>
                <a:srgbClr val="669900"/>
              </a:solidFill>
            </a:endParaRPr>
          </a:p>
          <a:p>
            <a:pPr>
              <a:spcBef>
                <a:spcPts val="0"/>
              </a:spcBef>
              <a:buNone/>
              <a:defRPr/>
            </a:pPr>
            <a:endParaRPr lang="en-US" sz="2000" b="1" dirty="0">
              <a:solidFill>
                <a:srgbClr val="669900"/>
              </a:solidFill>
            </a:endParaRPr>
          </a:p>
          <a:p>
            <a:pPr>
              <a:spcBef>
                <a:spcPts val="0"/>
              </a:spcBef>
              <a:buNone/>
              <a:defRPr/>
            </a:pPr>
            <a:endParaRPr lang="en-US" sz="2000" b="1" dirty="0">
              <a:solidFill>
                <a:srgbClr val="669900"/>
              </a:solidFill>
            </a:endParaRPr>
          </a:p>
          <a:p>
            <a:pPr>
              <a:spcBef>
                <a:spcPts val="0"/>
              </a:spcBef>
              <a:buNone/>
              <a:defRPr/>
            </a:pPr>
            <a:endParaRPr lang="en-US" sz="2000" b="1" dirty="0">
              <a:solidFill>
                <a:srgbClr val="669900"/>
              </a:solidFill>
            </a:endParaRPr>
          </a:p>
          <a:p>
            <a:pPr>
              <a:spcBef>
                <a:spcPts val="0"/>
              </a:spcBef>
              <a:buNone/>
              <a:defRPr/>
            </a:pPr>
            <a:endParaRPr lang="en-US" sz="1800" b="1" dirty="0">
              <a:solidFill>
                <a:srgbClr val="669900"/>
              </a:solidFill>
            </a:endParaRPr>
          </a:p>
        </p:txBody>
      </p:sp>
      <p:sp>
        <p:nvSpPr>
          <p:cNvPr id="7" name="Double Wave 6"/>
          <p:cNvSpPr/>
          <p:nvPr/>
        </p:nvSpPr>
        <p:spPr>
          <a:xfrm>
            <a:off x="1752600" y="4343400"/>
            <a:ext cx="8610600" cy="1447800"/>
          </a:xfrm>
          <a:prstGeom prst="doubleWave">
            <a:avLst>
              <a:gd name="adj1" fmla="val 6250"/>
              <a:gd name="adj2" fmla="val 15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CC00FF"/>
                </a:solidFill>
              </a:rPr>
              <a:t>When several components are involved, estimate cost of each component and </a:t>
            </a:r>
            <a:r>
              <a:rPr lang="en-US" sz="2400" b="1" dirty="0">
                <a:solidFill>
                  <a:srgbClr val="FF0000"/>
                </a:solidFill>
              </a:rPr>
              <a:t>add</a:t>
            </a:r>
            <a:r>
              <a:rPr lang="en-US" sz="2400" b="1" dirty="0">
                <a:solidFill>
                  <a:srgbClr val="CC00FF"/>
                </a:solidFill>
              </a:rPr>
              <a:t> to determine total cost estimate C</a:t>
            </a:r>
            <a:r>
              <a:rPr lang="en-US" sz="2400" b="1" baseline="-25000" dirty="0">
                <a:solidFill>
                  <a:srgbClr val="CC00FF"/>
                </a:solidFill>
              </a:rPr>
              <a:t>T</a:t>
            </a:r>
            <a:endParaRPr lang="en-US" sz="2400" b="1" dirty="0">
              <a:solidFill>
                <a:srgbClr val="CC00FF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905000" y="685800"/>
            <a:ext cx="8305800" cy="0"/>
          </a:xfrm>
          <a:prstGeom prst="line">
            <a:avLst/>
          </a:prstGeom>
          <a:ln w="38100">
            <a:solidFill>
              <a:srgbClr val="66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23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0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rgbClr val="FF0000"/>
                </a:solidFill>
              </a:rPr>
              <a:t>Cost Indexes</a:t>
            </a:r>
            <a:endParaRPr lang="en-US" altLang="en-US" sz="3600" b="1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6324601"/>
            <a:ext cx="914400" cy="365125"/>
          </a:xfrm>
        </p:spPr>
        <p:txBody>
          <a:bodyPr rtlCol="0"/>
          <a:lstStyle/>
          <a:p>
            <a:pPr algn="ctr">
              <a:defRPr/>
            </a:pPr>
            <a:r>
              <a:rPr lang="en-US" sz="1600" dirty="0">
                <a:latin typeface="Arial Narrow" pitchFamily="34" charset="0"/>
              </a:rPr>
              <a:t>15-8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76400" y="762000"/>
            <a:ext cx="8915400" cy="25146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2800" b="1" dirty="0"/>
              <a:t>Definition: Cost Index is ratio of cost today to cost in the past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/>
              <a:t>Indicates change in cost </a:t>
            </a:r>
            <a:r>
              <a:rPr lang="en-US" sz="2800" b="1" dirty="0">
                <a:solidFill>
                  <a:srgbClr val="FF0000"/>
                </a:solidFill>
              </a:rPr>
              <a:t>over time</a:t>
            </a:r>
            <a:r>
              <a:rPr lang="en-US" sz="2800" dirty="0"/>
              <a:t>; therefore, they account for the</a:t>
            </a:r>
            <a:r>
              <a:rPr lang="en-US" sz="2800" b="1" dirty="0">
                <a:solidFill>
                  <a:srgbClr val="008000"/>
                </a:solidFill>
              </a:rPr>
              <a:t> impact of inflation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/>
              <a:t>Index is dimensionless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/>
              <a:t>CPI (Consumer Price Index) is a good example</a:t>
            </a:r>
          </a:p>
        </p:txBody>
      </p:sp>
      <p:sp>
        <p:nvSpPr>
          <p:cNvPr id="12" name="Rectangle 9" descr="Walnut"/>
          <p:cNvSpPr>
            <a:spLocks noChangeArrowheads="1"/>
          </p:cNvSpPr>
          <p:nvPr/>
        </p:nvSpPr>
        <p:spPr bwMode="auto">
          <a:xfrm>
            <a:off x="2362200" y="3657600"/>
            <a:ext cx="6540220" cy="2590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3300"/>
            </a:extrusionClr>
          </a:sp3d>
          <a:extLst/>
        </p:spPr>
        <p:txBody>
          <a:bodyPr wrap="none" numCol="2" anchor="ctr">
            <a:flatTx/>
          </a:bodyPr>
          <a:lstStyle/>
          <a:p>
            <a:pPr>
              <a:defRPr/>
            </a:pPr>
            <a:r>
              <a:rPr lang="en-US" sz="2800" dirty="0"/>
              <a:t>Formula for total cost is</a:t>
            </a:r>
          </a:p>
          <a:p>
            <a:pPr>
              <a:defRPr/>
            </a:pPr>
            <a:r>
              <a:rPr lang="en-US" sz="2800" dirty="0"/>
              <a:t> </a:t>
            </a:r>
          </a:p>
        </p:txBody>
      </p:sp>
      <p:sp>
        <p:nvSpPr>
          <p:cNvPr id="13" name="Rectangle 9" descr="Walnut"/>
          <p:cNvSpPr>
            <a:spLocks noChangeArrowheads="1"/>
          </p:cNvSpPr>
          <p:nvPr/>
        </p:nvSpPr>
        <p:spPr bwMode="auto">
          <a:xfrm>
            <a:off x="2362200" y="3581400"/>
            <a:ext cx="7848600" cy="2590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3300"/>
            </a:extrusionClr>
          </a:sp3d>
          <a:extLst/>
        </p:spPr>
        <p:txBody>
          <a:bodyPr wrap="none" numCol="2" anchor="ctr">
            <a:flatTx/>
          </a:bodyPr>
          <a:lstStyle/>
          <a:p>
            <a:pPr algn="ctr">
              <a:defRPr/>
            </a:pPr>
            <a:r>
              <a:rPr lang="en-US" sz="2800" b="1" dirty="0">
                <a:solidFill>
                  <a:srgbClr val="4F7757"/>
                </a:solidFill>
              </a:rPr>
              <a:t>Formula for total </a:t>
            </a:r>
          </a:p>
          <a:p>
            <a:pPr algn="ctr">
              <a:defRPr/>
            </a:pPr>
            <a:r>
              <a:rPr lang="en-US" sz="2800" b="1" dirty="0">
                <a:solidFill>
                  <a:srgbClr val="4F7757"/>
                </a:solidFill>
              </a:rPr>
              <a:t>cost is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 </a:t>
            </a:r>
          </a:p>
        </p:txBody>
      </p:sp>
      <p:pic>
        <p:nvPicPr>
          <p:cNvPr id="922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3" t="55363" r="51216" b="30846"/>
          <a:stretch>
            <a:fillRect/>
          </a:stretch>
        </p:blipFill>
        <p:spPr bwMode="auto">
          <a:xfrm>
            <a:off x="5943600" y="3657600"/>
            <a:ext cx="4191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21" t="46434" r="50035" b="46614"/>
          <a:stretch>
            <a:fillRect/>
          </a:stretch>
        </p:blipFill>
        <p:spPr bwMode="auto">
          <a:xfrm>
            <a:off x="2971800" y="4724400"/>
            <a:ext cx="2362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/>
          <p:cNvCxnSpPr/>
          <p:nvPr/>
        </p:nvCxnSpPr>
        <p:spPr>
          <a:xfrm>
            <a:off x="1905000" y="685800"/>
            <a:ext cx="8305800" cy="0"/>
          </a:xfrm>
          <a:prstGeom prst="line">
            <a:avLst/>
          </a:prstGeom>
          <a:ln w="38100">
            <a:solidFill>
              <a:srgbClr val="66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49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0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rgbClr val="FF0000"/>
                </a:solidFill>
              </a:rPr>
              <a:t>Example: Cost Index Method</a:t>
            </a:r>
            <a:endParaRPr lang="en-US" altLang="en-US" sz="3600" b="1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6324601"/>
            <a:ext cx="914400" cy="365125"/>
          </a:xfrm>
        </p:spPr>
        <p:txBody>
          <a:bodyPr rtlCol="0"/>
          <a:lstStyle/>
          <a:p>
            <a:pPr algn="ctr">
              <a:defRPr/>
            </a:pPr>
            <a:r>
              <a:rPr lang="en-US" sz="1600" dirty="0">
                <a:latin typeface="Arial Narrow" pitchFamily="34" charset="0"/>
              </a:rPr>
              <a:t>15-9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52600" y="762000"/>
            <a:ext cx="8458200" cy="5486400"/>
          </a:xfrm>
        </p:spPr>
        <p:txBody>
          <a:bodyPr rtlCol="0">
            <a:normAutofit/>
          </a:bodyPr>
          <a:lstStyle/>
          <a:p>
            <a:pPr>
              <a:spcBef>
                <a:spcPts val="0"/>
              </a:spcBef>
              <a:buNone/>
              <a:defRPr/>
            </a:pPr>
            <a:r>
              <a:rPr lang="en-US" sz="2400" b="1" dirty="0">
                <a:solidFill>
                  <a:srgbClr val="0070C0"/>
                </a:solidFill>
              </a:rPr>
              <a:t>Problem: </a:t>
            </a:r>
            <a:r>
              <a:rPr lang="en-US" sz="2400" b="1" dirty="0"/>
              <a:t>Estimate the total cost of labor today in US dollars for a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sz="2400" b="1" dirty="0"/>
              <a:t>maritime construction project using data from a similar project in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sz="2400" b="1" dirty="0"/>
              <a:t>Europe completed in 1998.</a:t>
            </a:r>
          </a:p>
          <a:p>
            <a:pPr algn="ctr">
              <a:spcBef>
                <a:spcPts val="0"/>
              </a:spcBef>
              <a:buNone/>
              <a:defRPr/>
            </a:pPr>
            <a:endParaRPr lang="en-US" sz="1400" b="1" dirty="0"/>
          </a:p>
          <a:p>
            <a:pPr>
              <a:spcBef>
                <a:spcPts val="0"/>
              </a:spcBef>
              <a:buNone/>
              <a:defRPr/>
            </a:pPr>
            <a:r>
              <a:rPr lang="en-US" sz="2400" b="1" dirty="0"/>
              <a:t>Labor index, 1998:   789.6		Cost in 1998: €3.9 million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sz="2400" b="1" dirty="0"/>
              <a:t>Labor index, current: 1165.8		Currently, 1 € = 1.5 US$</a:t>
            </a:r>
          </a:p>
          <a:p>
            <a:pPr>
              <a:spcBef>
                <a:spcPts val="0"/>
              </a:spcBef>
              <a:buNone/>
              <a:defRPr/>
            </a:pPr>
            <a:endParaRPr lang="en-US" sz="2400" b="1" dirty="0"/>
          </a:p>
          <a:p>
            <a:pPr>
              <a:spcBef>
                <a:spcPts val="0"/>
              </a:spcBef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Solution: </a:t>
            </a:r>
            <a:r>
              <a:rPr lang="en-US" sz="2400" b="1" dirty="0"/>
              <a:t>Let t = today and 0 = 1998 base</a:t>
            </a:r>
          </a:p>
          <a:p>
            <a:pPr>
              <a:spcBef>
                <a:spcPts val="0"/>
              </a:spcBef>
              <a:buNone/>
              <a:defRPr/>
            </a:pPr>
            <a:endParaRPr lang="en-US" sz="24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		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</a:rPr>
              <a:t>t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= 3.9 million × (1165.8/789.6) = €5.76 million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 		     = €5.76 × 1.5 = </a:t>
            </a:r>
            <a:r>
              <a:rPr lang="en-US" b="1" dirty="0">
                <a:solidFill>
                  <a:srgbClr val="C00000"/>
                </a:solidFill>
              </a:rPr>
              <a:t>$8.64 million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905000" y="685800"/>
            <a:ext cx="8305800" cy="0"/>
          </a:xfrm>
          <a:prstGeom prst="line">
            <a:avLst/>
          </a:prstGeom>
          <a:ln w="38100">
            <a:solidFill>
              <a:srgbClr val="66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9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1541</Words>
  <Application>Microsoft Office PowerPoint</Application>
  <PresentationFormat>Widescreen</PresentationFormat>
  <Paragraphs>372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Aharoni</vt:lpstr>
      <vt:lpstr>Arial</vt:lpstr>
      <vt:lpstr>Arial Black</vt:lpstr>
      <vt:lpstr>Arial Narrow</vt:lpstr>
      <vt:lpstr>Arial Rounded MT Bold</vt:lpstr>
      <vt:lpstr>Calibri</vt:lpstr>
      <vt:lpstr>Calibri Light</vt:lpstr>
      <vt:lpstr>Lucida Sans</vt:lpstr>
      <vt:lpstr>Tahoma</vt:lpstr>
      <vt:lpstr>Times New Roman</vt:lpstr>
      <vt:lpstr>Wingdings</vt:lpstr>
      <vt:lpstr>Office Theme</vt:lpstr>
      <vt:lpstr>PowerPoint Presentation</vt:lpstr>
      <vt:lpstr>LEARNING OUTCOMES</vt:lpstr>
      <vt:lpstr>Direct and Indirect Cost Estimates</vt:lpstr>
      <vt:lpstr>What Direct Cost Estimation Includes</vt:lpstr>
      <vt:lpstr>Different Approaches to Cost Estimation</vt:lpstr>
      <vt:lpstr>Accuracy of Cost Estimates</vt:lpstr>
      <vt:lpstr>Unit Method</vt:lpstr>
      <vt:lpstr>Cost Indexes</vt:lpstr>
      <vt:lpstr>Example: Cost Index Method</vt:lpstr>
      <vt:lpstr>Finding Cost Indexes</vt:lpstr>
      <vt:lpstr>Cost-Estimating Relationships (CER)</vt:lpstr>
      <vt:lpstr>Cost-Capacity Equation</vt:lpstr>
      <vt:lpstr>Cost-Capacity Combined with Cost Index</vt:lpstr>
      <vt:lpstr>Factor Method</vt:lpstr>
      <vt:lpstr>Cost Factor h</vt:lpstr>
      <vt:lpstr>Cost Factor h</vt:lpstr>
      <vt:lpstr>Indirect Costs</vt:lpstr>
      <vt:lpstr>Indirect Cost Allocation - Traditional Method</vt:lpstr>
      <vt:lpstr>Example: AW Analysis - Traditional IDC Allocation</vt:lpstr>
      <vt:lpstr>Example: Indirect Cost Analysis - Traditional Method</vt:lpstr>
      <vt:lpstr>ABC Allocation</vt:lpstr>
      <vt:lpstr>Example: ABC Allocation</vt:lpstr>
      <vt:lpstr>Example: Traditional Allocation Comparison</vt:lpstr>
      <vt:lpstr>Traditional vs. ABC Allocation</vt:lpstr>
      <vt:lpstr>Ethics and Cost Estimating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800 ELITE</dc:creator>
  <cp:lastModifiedBy>800 ELITE</cp:lastModifiedBy>
  <cp:revision>2</cp:revision>
  <dcterms:created xsi:type="dcterms:W3CDTF">2016-11-09T04:35:52Z</dcterms:created>
  <dcterms:modified xsi:type="dcterms:W3CDTF">2016-11-10T10:38:13Z</dcterms:modified>
</cp:coreProperties>
</file>