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5" r:id="rId3"/>
    <p:sldId id="266" r:id="rId4"/>
    <p:sldId id="298" r:id="rId5"/>
    <p:sldId id="302" r:id="rId6"/>
    <p:sldId id="270" r:id="rId7"/>
    <p:sldId id="300" r:id="rId8"/>
    <p:sldId id="303" r:id="rId9"/>
    <p:sldId id="299" r:id="rId10"/>
    <p:sldId id="295" r:id="rId11"/>
    <p:sldId id="267" r:id="rId12"/>
    <p:sldId id="269" r:id="rId13"/>
    <p:sldId id="304" r:id="rId14"/>
    <p:sldId id="271" r:id="rId15"/>
    <p:sldId id="301" r:id="rId16"/>
    <p:sldId id="288" r:id="rId17"/>
  </p:sldIdLst>
  <p:sldSz cx="8229600" cy="64008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A015AB"/>
    <a:srgbClr val="3333CC"/>
    <a:srgbClr val="66CCFF"/>
    <a:srgbClr val="C37917"/>
    <a:srgbClr val="CA5710"/>
    <a:srgbClr val="FFA7FF"/>
    <a:srgbClr val="FF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7" autoAdjust="0"/>
    <p:restoredTop sz="94709" autoAdjust="0"/>
  </p:normalViewPr>
  <p:slideViewPr>
    <p:cSldViewPr>
      <p:cViewPr varScale="1">
        <p:scale>
          <a:sx n="75" d="100"/>
          <a:sy n="75" d="100"/>
        </p:scale>
        <p:origin x="1464" y="66"/>
      </p:cViewPr>
      <p:guideLst>
        <p:guide orient="horz" pos="576"/>
        <p:guide pos="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>
        <p:scale>
          <a:sx n="75" d="100"/>
          <a:sy n="75" d="100"/>
        </p:scale>
        <p:origin x="-1320" y="-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3D566D3-EBE2-4F9E-97E3-DE842C8B75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74286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3963" y="685800"/>
            <a:ext cx="441007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F80A017-9086-4533-AB00-1F6389D145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08639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65264602-1C19-48B4-9618-CEFF8BD068F9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94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19461" name="Date Placeholder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19462" name="Footer Placeholder 8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043201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C49F28FD-8AB2-419E-BCC5-262DBC4935C4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0485" name="Date Placeholder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20486" name="Footer Placeholder 8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992928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BC8BE779-31A7-4A9C-BD8A-A4EABF6D911E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2150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21510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179403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5AB46EA2-024C-4C53-8E41-CE72908AFDFB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2533" name="Date Placeholder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22534" name="Footer Placeholder 8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752901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0D428045-ADD2-4BB4-B5E1-31D0984A2A9E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355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23558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455770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28035843-C64C-4BB9-A8C6-0F51D04F6F0B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2458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2458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217536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539B3CE0-A371-4207-923B-9B95CC5AD481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2560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25606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857210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647E2AF6-D0DA-4ED3-9F58-5BE05EED053F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2662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26630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10365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0FE02610-54C6-4729-8BD2-D8A5531781F0}" type="slidenum">
              <a:rPr lang="en-US" altLang="en-US" sz="1200"/>
              <a:pPr/>
              <a:t>16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44048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538" y="1989138"/>
            <a:ext cx="699452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5075" y="3627438"/>
            <a:ext cx="5759450" cy="163512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59BA4BB5-137E-4D37-823A-6A60419A342F}" type="slidenum">
              <a:rPr lang="en-US" altLang="en-US"/>
              <a:pPr/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411844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4D18C877-3801-45C3-A772-90451CC7F1B8}" type="slidenum">
              <a:rPr lang="en-US" altLang="en-US"/>
              <a:pPr/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411698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62638" y="152400"/>
            <a:ext cx="1749425" cy="5537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100638" cy="5537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A9D4023D-9CE1-4A3B-848B-D7605954979A}" type="slidenum">
              <a:rPr lang="en-US" altLang="en-US"/>
              <a:pPr/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4139926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69945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7538" y="1676400"/>
            <a:ext cx="3421062" cy="401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676400"/>
            <a:ext cx="3421063" cy="401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91C1FD57-0E6C-41DE-8FB1-6F4E6347ADCD}" type="slidenum">
              <a:rPr lang="en-US" altLang="en-US"/>
              <a:pPr/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56156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084342A9-3795-41E9-B932-099AB4E2B7A8}" type="slidenum">
              <a:rPr lang="en-US" altLang="en-US"/>
              <a:pPr/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16162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4113213"/>
            <a:ext cx="6994525" cy="12715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713038"/>
            <a:ext cx="6994525" cy="1400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FD12E6EF-39B4-4D15-B1F7-2DBCFDA8238D}" type="slidenum">
              <a:rPr lang="en-US" altLang="en-US"/>
              <a:pPr/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09993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538" y="1676400"/>
            <a:ext cx="3421062" cy="401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676400"/>
            <a:ext cx="3421063" cy="401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E35B6689-7768-4477-AE5A-637D3E1BA58D}" type="slidenum">
              <a:rPr lang="en-US" altLang="en-US"/>
              <a:pPr/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75973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163" y="255588"/>
            <a:ext cx="7407275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163" y="1433513"/>
            <a:ext cx="3636962" cy="5969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3" y="2030413"/>
            <a:ext cx="3636962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79888" y="1433513"/>
            <a:ext cx="3638550" cy="5969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9888" y="2030413"/>
            <a:ext cx="3638550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7EF54BE4-1838-4C0A-A801-1F6E55B4549B}" type="slidenum">
              <a:rPr lang="en-US" altLang="en-US"/>
              <a:pPr/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64695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DC09F6A8-30F3-4796-9EEE-99A782C3657B}" type="slidenum">
              <a:rPr lang="en-US" altLang="en-US"/>
              <a:pPr/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06781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D725387C-1F4B-4F69-8B6D-4C1DE7ABE7E8}" type="slidenum">
              <a:rPr lang="en-US" altLang="en-US"/>
              <a:pPr/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63116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163" y="255588"/>
            <a:ext cx="2708275" cy="10842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863" y="255588"/>
            <a:ext cx="4600575" cy="54625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163" y="1339850"/>
            <a:ext cx="2708275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2A244B33-E154-4F93-BD04-CF4C185440CE}" type="slidenum">
              <a:rPr lang="en-US" altLang="en-US"/>
              <a:pPr/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90730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900" y="4479925"/>
            <a:ext cx="4938713" cy="530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2900" y="571500"/>
            <a:ext cx="4938713" cy="38401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2900" y="5010150"/>
            <a:ext cx="4938713" cy="750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1EA3CE0D-6B4C-4FE1-A9B4-39A398BF3C62}" type="slidenum">
              <a:rPr lang="en-US" altLang="en-US"/>
              <a:pPr/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9018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F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676400"/>
            <a:ext cx="6994525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3594" tIns="41797" rIns="83594" bIns="417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7538" y="5832475"/>
            <a:ext cx="27432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594" tIns="41797" rIns="83594" bIns="4179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 smtClean="0"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05400" y="5827713"/>
            <a:ext cx="289560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594" tIns="41797" rIns="83594" bIns="4179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 smtClean="0"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65525" y="5832475"/>
            <a:ext cx="109855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594" tIns="41797" rIns="83594" bIns="41797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600"/>
            </a:lvl1pPr>
          </a:lstStyle>
          <a:p>
            <a:r>
              <a:rPr lang="en-US" altLang="en-US"/>
              <a:t>1-</a:t>
            </a:r>
            <a:fld id="{E79983D1-2B79-43E4-B8CC-A26C2ED3504B}" type="slidenum">
              <a:rPr lang="en-US" altLang="en-US"/>
              <a:pPr/>
              <a:t>‹#›</a:t>
            </a:fld>
            <a:endParaRPr lang="en-US" altLang="en-US" sz="130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69945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594" tIns="41797" rIns="83594" bIns="417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2pPr>
      <a:lvl3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3pPr>
      <a:lvl4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4pPr>
      <a:lvl5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5pPr>
      <a:lvl6pPr marL="457200"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6pPr>
      <a:lvl7pPr marL="914400"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7pPr>
      <a:lvl8pPr marL="1371600"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8pPr>
      <a:lvl9pPr marL="1828800"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9pPr>
    </p:titleStyle>
    <p:bodyStyle>
      <a:lvl1pPr marL="312738" indent="-312738" algn="l" defTabSz="836613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Font typeface="Wingdings" panose="05000000000000000000" pitchFamily="2" charset="2"/>
        <a:buChar char="q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61938" algn="l" defTabSz="836613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95000"/>
        <a:buFont typeface="Wingdings" panose="05000000000000000000" pitchFamily="2" charset="2"/>
        <a:buChar char="Ø"/>
        <a:defRPr sz="2400" b="1">
          <a:solidFill>
            <a:schemeClr val="tx1"/>
          </a:solidFill>
          <a:latin typeface="+mn-lt"/>
        </a:defRPr>
      </a:lvl2pPr>
      <a:lvl3pPr marL="1044575" indent="-207963" algn="l" defTabSz="836613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5000"/>
        <a:buFont typeface="Wingdings" panose="05000000000000000000" pitchFamily="2" charset="2"/>
        <a:buChar char="v"/>
        <a:defRPr sz="2000" b="1">
          <a:solidFill>
            <a:schemeClr val="tx1"/>
          </a:solidFill>
          <a:latin typeface="+mn-lt"/>
        </a:defRPr>
      </a:lvl3pPr>
      <a:lvl4pPr marL="1463675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o"/>
        <a:defRPr sz="2000" b="1">
          <a:solidFill>
            <a:schemeClr val="tx1"/>
          </a:solidFill>
          <a:latin typeface="+mn-lt"/>
        </a:defRPr>
      </a:lvl4pPr>
      <a:lvl5pPr marL="18811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</a:defRPr>
      </a:lvl5pPr>
      <a:lvl6pPr marL="23383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6pPr>
      <a:lvl7pPr marL="27955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7pPr>
      <a:lvl8pPr marL="32527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8pPr>
      <a:lvl9pPr marL="37099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50" name="Rectangle 2066"/>
          <p:cNvSpPr>
            <a:spLocks noChangeArrowheads="1"/>
          </p:cNvSpPr>
          <p:nvPr/>
        </p:nvSpPr>
        <p:spPr bwMode="auto">
          <a:xfrm>
            <a:off x="2514600" y="1944687"/>
            <a:ext cx="3429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FF9933"/>
              </a:buClr>
              <a:buFont typeface="Symbol" pitchFamily="18" charset="2"/>
              <a:buNone/>
              <a:defRPr/>
            </a:pP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Replacement 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&amp; Retention</a:t>
            </a:r>
            <a:endParaRPr lang="en-US" sz="3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9388" y="9525"/>
            <a:ext cx="8001000" cy="809625"/>
          </a:xfrm>
          <a:prstGeom prst="rect">
            <a:avLst/>
          </a:prstGeom>
        </p:spPr>
        <p:txBody>
          <a:bodyPr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4000" dirty="0" smtClean="0"/>
              <a:t>Example: Replacement Analysis</a:t>
            </a:r>
            <a:endParaRPr lang="en-US" sz="4000" dirty="0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28600" y="914400"/>
            <a:ext cx="7731125" cy="2298700"/>
            <a:chOff x="252" y="1479"/>
            <a:chExt cx="5232" cy="1399"/>
          </a:xfrm>
        </p:grpSpPr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252" y="1479"/>
              <a:ext cx="5232" cy="1399"/>
            </a:xfrm>
            <a:prstGeom prst="rect">
              <a:avLst/>
            </a:prstGeom>
            <a:solidFill>
              <a:srgbClr val="0070C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00"/>
              </a:extrusionClr>
              <a:contourClr>
                <a:srgbClr val="0070C0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76" name="Text Box 5"/>
            <p:cNvSpPr txBox="1">
              <a:spLocks noChangeArrowheads="1"/>
            </p:cNvSpPr>
            <p:nvPr/>
          </p:nvSpPr>
          <p:spPr bwMode="auto">
            <a:xfrm>
              <a:off x="304" y="1664"/>
              <a:ext cx="5069" cy="1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800" b="1">
                  <a:solidFill>
                    <a:srgbClr val="FFCC66"/>
                  </a:solidFill>
                </a:rPr>
                <a:t>An asset purchased 2 years ago for $40,000 is harder to maintain than expected. It can be sold now for $12,000 or kept for a maximum of 2 more years, in which case its operating cost will be $20,000 each year, with a salvage value of $10,000 after 1 year or $9000 after two years. A suitable challenger will have an annual worth of $-24,000 per year. At an interest rate  of 10% per year, should the defender be replaced now,  one year from now, or two years from now? </a:t>
              </a:r>
            </a:p>
          </p:txBody>
        </p:sp>
      </p:grp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295275" y="3200400"/>
            <a:ext cx="7248525" cy="708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solidFill>
                  <a:srgbClr val="FF0000"/>
                </a:solidFill>
              </a:rPr>
              <a:t>Solution:</a:t>
            </a:r>
            <a:r>
              <a:rPr lang="en-US" sz="1600" dirty="0"/>
              <a:t>       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First, determine ESL for defender</a:t>
            </a:r>
            <a:endParaRPr lang="en-US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eaLnBrk="0" hangingPunct="0">
              <a:defRPr/>
            </a:pPr>
            <a:r>
              <a:rPr lang="en-US" sz="1600" dirty="0"/>
              <a:t>      </a:t>
            </a:r>
            <a:r>
              <a:rPr lang="en-US" sz="2000" b="1" dirty="0"/>
              <a:t>AW</a:t>
            </a:r>
            <a:r>
              <a:rPr lang="en-US" sz="2000" b="1" baseline="-25000" dirty="0"/>
              <a:t>D1</a:t>
            </a:r>
            <a:r>
              <a:rPr lang="en-US" sz="2000" dirty="0"/>
              <a:t> = -12,000(A/P,10%,1) – 20,000 + 10,000(A/F,10%,1) = $-23,200               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609600" y="3921125"/>
            <a:ext cx="7239000" cy="892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b="1" dirty="0"/>
              <a:t>AW</a:t>
            </a:r>
            <a:r>
              <a:rPr lang="en-US" sz="2000" b="1" baseline="-25000" dirty="0"/>
              <a:t>D2</a:t>
            </a:r>
            <a:r>
              <a:rPr lang="en-US" sz="2000" dirty="0"/>
              <a:t> = -12,000(A/P,10%,2) – 20,000 +   9,000(A/F,10%,2) = $-22,629</a:t>
            </a:r>
          </a:p>
          <a:p>
            <a:pPr algn="ctr" eaLnBrk="0" hangingPunct="0">
              <a:defRPr/>
            </a:pPr>
            <a:endParaRPr lang="en-US" sz="800" dirty="0"/>
          </a:p>
          <a:p>
            <a:pPr algn="ctr" eaLnBrk="0" hangingPunct="0">
              <a:defRPr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ESL is n = 2 years; AW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= $-22,629 </a:t>
            </a:r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1219200" y="5181600"/>
            <a:ext cx="5270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 b="1">
                <a:solidFill>
                  <a:srgbClr val="3333CC"/>
                </a:solidFill>
              </a:rPr>
              <a:t>Lower AW </a:t>
            </a:r>
            <a:r>
              <a:rPr lang="en-US" altLang="en-US" sz="2000"/>
              <a:t>= $-22,629    </a:t>
            </a:r>
            <a:r>
              <a:rPr lang="en-US" altLang="en-US" sz="2000" b="1">
                <a:solidFill>
                  <a:srgbClr val="A015AB"/>
                </a:solidFill>
              </a:rPr>
              <a:t>Replace defender in 2 years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9600" y="4800600"/>
            <a:ext cx="2214563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b="1" dirty="0"/>
              <a:t>AW</a:t>
            </a:r>
            <a:r>
              <a:rPr lang="en-US" b="1" baseline="-25000" dirty="0"/>
              <a:t>C</a:t>
            </a:r>
            <a:r>
              <a:rPr lang="en-US" dirty="0"/>
              <a:t> </a:t>
            </a:r>
            <a:r>
              <a:rPr lang="en-US" b="1" dirty="0"/>
              <a:t>=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$-24,000 </a:t>
            </a:r>
          </a:p>
        </p:txBody>
      </p:sp>
      <p:sp>
        <p:nvSpPr>
          <p:cNvPr id="11273" name="TextBox 26"/>
          <p:cNvSpPr txBox="1">
            <a:spLocks noChangeArrowheads="1"/>
          </p:cNvSpPr>
          <p:nvPr/>
        </p:nvSpPr>
        <p:spPr bwMode="auto">
          <a:xfrm>
            <a:off x="1600200" y="5562600"/>
            <a:ext cx="4329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800" b="1">
                <a:solidFill>
                  <a:srgbClr val="FF0000"/>
                </a:solidFill>
              </a:rPr>
              <a:t>Note:</a:t>
            </a:r>
            <a:r>
              <a:rPr lang="en-US" altLang="en-US" sz="1800">
                <a:solidFill>
                  <a:srgbClr val="009900"/>
                </a:solidFill>
              </a:rPr>
              <a:t> </a:t>
            </a:r>
            <a:r>
              <a:rPr lang="en-US" altLang="en-US" sz="1800" i="1">
                <a:solidFill>
                  <a:srgbClr val="009900"/>
                </a:solidFill>
              </a:rPr>
              <a:t>conduct one-year-later analysis next year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09600" y="152400"/>
            <a:ext cx="6791325" cy="762000"/>
          </a:xfrm>
          <a:prstGeom prst="rect">
            <a:avLst/>
          </a:prstGeom>
        </p:spPr>
        <p:txBody>
          <a:bodyPr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4800" dirty="0"/>
              <a:t>A</a:t>
            </a:r>
            <a:r>
              <a:rPr lang="en-US" sz="4800" dirty="0" smtClean="0"/>
              <a:t>dditional Considerations</a:t>
            </a:r>
            <a:endParaRPr lang="en-US" sz="4800" dirty="0"/>
          </a:p>
        </p:txBody>
      </p:sp>
      <p:sp>
        <p:nvSpPr>
          <p:cNvPr id="12292" name="TextBox 1"/>
          <p:cNvSpPr txBox="1">
            <a:spLocks noChangeArrowheads="1"/>
          </p:cNvSpPr>
          <p:nvPr/>
        </p:nvSpPr>
        <p:spPr bwMode="auto">
          <a:xfrm>
            <a:off x="304800" y="1295400"/>
            <a:ext cx="7464425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200" b="1" i="1">
                <a:solidFill>
                  <a:srgbClr val="3333CC"/>
                </a:solidFill>
              </a:rPr>
              <a:t>Opportunity cost approach </a:t>
            </a:r>
            <a:r>
              <a:rPr lang="en-US" altLang="en-US" sz="2200"/>
              <a:t>is the procedure that was previously </a:t>
            </a:r>
          </a:p>
          <a:p>
            <a:r>
              <a:rPr lang="en-US" altLang="en-US" sz="2200"/>
              <a:t>presented for obtaining </a:t>
            </a:r>
            <a:r>
              <a:rPr lang="en-US" altLang="en-US" sz="2200" b="1"/>
              <a:t>P for the defender. </a:t>
            </a:r>
            <a:r>
              <a:rPr lang="en-US" altLang="en-US" sz="2200"/>
              <a:t>The opportunity cost is the </a:t>
            </a:r>
          </a:p>
          <a:p>
            <a:r>
              <a:rPr lang="en-US" altLang="en-US" sz="2200" b="1">
                <a:solidFill>
                  <a:srgbClr val="A015AB"/>
                </a:solidFill>
              </a:rPr>
              <a:t>money foregone by keeping the defender </a:t>
            </a:r>
            <a:r>
              <a:rPr lang="en-US" altLang="en-US" sz="2200"/>
              <a:t>(i.e., not selling it). This</a:t>
            </a:r>
          </a:p>
          <a:p>
            <a:r>
              <a:rPr lang="en-US" altLang="en-US" sz="2200"/>
              <a:t>approach is always correct</a:t>
            </a:r>
          </a:p>
        </p:txBody>
      </p:sp>
      <p:sp>
        <p:nvSpPr>
          <p:cNvPr id="12293" name="TextBox 3"/>
          <p:cNvSpPr txBox="1">
            <a:spLocks noChangeArrowheads="1"/>
          </p:cNvSpPr>
          <p:nvPr/>
        </p:nvSpPr>
        <p:spPr bwMode="auto">
          <a:xfrm>
            <a:off x="304800" y="3048000"/>
            <a:ext cx="63912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200" b="1" i="1">
                <a:solidFill>
                  <a:srgbClr val="3333CC"/>
                </a:solidFill>
              </a:rPr>
              <a:t>Cash flow approach </a:t>
            </a:r>
            <a:r>
              <a:rPr lang="en-US" altLang="en-US" sz="2200"/>
              <a:t>subtracts income received from sale of</a:t>
            </a:r>
          </a:p>
          <a:p>
            <a:r>
              <a:rPr lang="en-US" altLang="en-US" sz="2200"/>
              <a:t>defender from first cost of challenger.</a:t>
            </a:r>
          </a:p>
        </p:txBody>
      </p:sp>
      <p:sp>
        <p:nvSpPr>
          <p:cNvPr id="12294" name="TextBox 6"/>
          <p:cNvSpPr txBox="1">
            <a:spLocks noChangeArrowheads="1"/>
          </p:cNvSpPr>
          <p:nvPr/>
        </p:nvSpPr>
        <p:spPr bwMode="auto">
          <a:xfrm>
            <a:off x="909638" y="3930650"/>
            <a:ext cx="65151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 b="1">
                <a:solidFill>
                  <a:srgbClr val="A015AB"/>
                </a:solidFill>
              </a:rPr>
              <a:t>Potential problems with cash flow approach:</a:t>
            </a:r>
          </a:p>
          <a:p>
            <a:r>
              <a:rPr lang="en-US" altLang="en-US" sz="2000"/>
              <a:t>     Provides </a:t>
            </a:r>
            <a:r>
              <a:rPr lang="en-US" altLang="en-US" sz="2000" b="1" i="1">
                <a:solidFill>
                  <a:srgbClr val="C37917"/>
                </a:solidFill>
              </a:rPr>
              <a:t>falsely low value </a:t>
            </a:r>
            <a:r>
              <a:rPr lang="en-US" altLang="en-US" sz="2000"/>
              <a:t>for capital recovery of challenger</a:t>
            </a:r>
          </a:p>
          <a:p>
            <a:r>
              <a:rPr lang="en-US" altLang="en-US" sz="2000"/>
              <a:t>     Can’t be used if </a:t>
            </a:r>
            <a:r>
              <a:rPr lang="en-US" altLang="en-US" sz="2000" b="1" i="1">
                <a:solidFill>
                  <a:srgbClr val="C37917"/>
                </a:solidFill>
              </a:rPr>
              <a:t>remaining life of defender is not same </a:t>
            </a:r>
            <a:r>
              <a:rPr lang="en-US" altLang="en-US" sz="2000"/>
              <a:t>as that </a:t>
            </a:r>
          </a:p>
          <a:p>
            <a:r>
              <a:rPr lang="en-US" altLang="en-US" sz="2000"/>
              <a:t>         of challenger</a:t>
            </a:r>
          </a:p>
        </p:txBody>
      </p:sp>
      <p:sp>
        <p:nvSpPr>
          <p:cNvPr id="12295" name="Right Arrow 7"/>
          <p:cNvSpPr>
            <a:spLocks noChangeArrowheads="1"/>
          </p:cNvSpPr>
          <p:nvPr/>
        </p:nvSpPr>
        <p:spPr bwMode="auto">
          <a:xfrm>
            <a:off x="909638" y="4405313"/>
            <a:ext cx="300037" cy="125412"/>
          </a:xfrm>
          <a:prstGeom prst="rightArrow">
            <a:avLst>
              <a:gd name="adj1" fmla="val 50000"/>
              <a:gd name="adj2" fmla="val 49665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296" name="Right Arrow 12"/>
          <p:cNvSpPr>
            <a:spLocks noChangeArrowheads="1"/>
          </p:cNvSpPr>
          <p:nvPr/>
        </p:nvSpPr>
        <p:spPr bwMode="auto">
          <a:xfrm>
            <a:off x="909638" y="4676775"/>
            <a:ext cx="300037" cy="125413"/>
          </a:xfrm>
          <a:prstGeom prst="rightArrow">
            <a:avLst>
              <a:gd name="adj1" fmla="val 50000"/>
              <a:gd name="adj2" fmla="val 49664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12298" name="Straight Connector 13"/>
          <p:cNvCxnSpPr>
            <a:cxnSpLocks noChangeShapeType="1"/>
          </p:cNvCxnSpPr>
          <p:nvPr/>
        </p:nvCxnSpPr>
        <p:spPr bwMode="auto">
          <a:xfrm>
            <a:off x="457200" y="1066800"/>
            <a:ext cx="7010400" cy="0"/>
          </a:xfrm>
          <a:prstGeom prst="line">
            <a:avLst/>
          </a:prstGeom>
          <a:noFill/>
          <a:ln w="38100" algn="ctr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87313" y="141288"/>
            <a:ext cx="7894637" cy="620712"/>
          </a:xfrm>
          <a:prstGeom prst="rect">
            <a:avLst/>
          </a:prstGeom>
        </p:spPr>
        <p:txBody>
          <a:bodyPr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3000" dirty="0" smtClean="0"/>
              <a:t>Replacement Analysis Over Specified Study Period</a:t>
            </a:r>
            <a:endParaRPr lang="en-US" sz="3000" dirty="0"/>
          </a:p>
        </p:txBody>
      </p:sp>
      <p:sp>
        <p:nvSpPr>
          <p:cNvPr id="13316" name="4-Point Star 6"/>
          <p:cNvSpPr>
            <a:spLocks noChangeArrowheads="1"/>
          </p:cNvSpPr>
          <p:nvPr/>
        </p:nvSpPr>
        <p:spPr bwMode="auto">
          <a:xfrm>
            <a:off x="381000" y="2286000"/>
            <a:ext cx="304800" cy="304800"/>
          </a:xfrm>
          <a:prstGeom prst="star4">
            <a:avLst>
              <a:gd name="adj" fmla="val 125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17" name="TextBox 1"/>
          <p:cNvSpPr txBox="1">
            <a:spLocks noChangeArrowheads="1"/>
          </p:cNvSpPr>
          <p:nvPr/>
        </p:nvSpPr>
        <p:spPr bwMode="auto">
          <a:xfrm>
            <a:off x="381000" y="990600"/>
            <a:ext cx="7191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b="1"/>
              <a:t>Same procedure as before, except </a:t>
            </a:r>
            <a:r>
              <a:rPr lang="en-US" altLang="en-US" b="1" i="1">
                <a:solidFill>
                  <a:srgbClr val="3333CC"/>
                </a:solidFill>
              </a:rPr>
              <a:t>calculate AW values </a:t>
            </a:r>
          </a:p>
          <a:p>
            <a:pPr algn="ctr"/>
            <a:r>
              <a:rPr lang="en-US" altLang="en-US" b="1" i="1">
                <a:solidFill>
                  <a:srgbClr val="3333CC"/>
                </a:solidFill>
              </a:rPr>
              <a:t>over study period</a:t>
            </a:r>
            <a:r>
              <a:rPr lang="en-US" altLang="en-US" b="1"/>
              <a:t> instead of over ESL years of n</a:t>
            </a:r>
            <a:r>
              <a:rPr lang="en-US" altLang="en-US" b="1" baseline="-25000"/>
              <a:t>D</a:t>
            </a:r>
            <a:r>
              <a:rPr lang="en-US" altLang="en-US" b="1"/>
              <a:t> and n</a:t>
            </a:r>
            <a:r>
              <a:rPr lang="en-US" altLang="en-US" b="1" baseline="-25000"/>
              <a:t>C</a:t>
            </a:r>
            <a:r>
              <a:rPr lang="en-US" altLang="en-US" b="1"/>
              <a:t>   </a:t>
            </a:r>
          </a:p>
        </p:txBody>
      </p:sp>
      <p:sp>
        <p:nvSpPr>
          <p:cNvPr id="13318" name="TextBox 2"/>
          <p:cNvSpPr txBox="1">
            <a:spLocks noChangeArrowheads="1"/>
          </p:cNvSpPr>
          <p:nvPr/>
        </p:nvSpPr>
        <p:spPr bwMode="auto">
          <a:xfrm>
            <a:off x="838200" y="2209800"/>
            <a:ext cx="7016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b="1"/>
              <a:t>It is necessary to develop </a:t>
            </a:r>
            <a:r>
              <a:rPr lang="en-US" altLang="en-US" b="1" i="1">
                <a:solidFill>
                  <a:srgbClr val="00B050"/>
                </a:solidFill>
              </a:rPr>
              <a:t>all</a:t>
            </a:r>
            <a:r>
              <a:rPr lang="en-US" altLang="en-US" b="1"/>
              <a:t> </a:t>
            </a:r>
            <a:r>
              <a:rPr lang="en-US" altLang="en-US" b="1" i="1">
                <a:solidFill>
                  <a:srgbClr val="00B050"/>
                </a:solidFill>
              </a:rPr>
              <a:t>viable</a:t>
            </a:r>
            <a:r>
              <a:rPr lang="en-US" altLang="en-US" b="1"/>
              <a:t> </a:t>
            </a:r>
            <a:r>
              <a:rPr lang="en-US" altLang="en-US" b="1" i="1">
                <a:solidFill>
                  <a:srgbClr val="00B050"/>
                </a:solidFill>
              </a:rPr>
              <a:t>defender-challenger </a:t>
            </a:r>
          </a:p>
          <a:p>
            <a:r>
              <a:rPr lang="en-US" altLang="en-US" b="1" i="1">
                <a:solidFill>
                  <a:srgbClr val="00B050"/>
                </a:solidFill>
              </a:rPr>
              <a:t>combinations </a:t>
            </a:r>
            <a:r>
              <a:rPr lang="en-US" altLang="en-US" b="1"/>
              <a:t>and calculate AW or PW for each one </a:t>
            </a:r>
            <a:r>
              <a:rPr lang="en-US" altLang="en-US" b="1" i="1">
                <a:solidFill>
                  <a:srgbClr val="A015AB"/>
                </a:solidFill>
              </a:rPr>
              <a:t>over </a:t>
            </a:r>
          </a:p>
          <a:p>
            <a:r>
              <a:rPr lang="en-US" altLang="en-US" b="1" i="1">
                <a:solidFill>
                  <a:srgbClr val="A015AB"/>
                </a:solidFill>
              </a:rPr>
              <a:t>study period</a:t>
            </a:r>
            <a:r>
              <a:rPr lang="en-US" altLang="en-US" b="1"/>
              <a:t>  </a:t>
            </a:r>
          </a:p>
        </p:txBody>
      </p:sp>
      <p:sp>
        <p:nvSpPr>
          <p:cNvPr id="13319" name="TextBox 3"/>
          <p:cNvSpPr txBox="1">
            <a:spLocks noChangeArrowheads="1"/>
          </p:cNvSpPr>
          <p:nvPr/>
        </p:nvSpPr>
        <p:spPr bwMode="auto">
          <a:xfrm>
            <a:off x="885825" y="4340225"/>
            <a:ext cx="6038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b="1"/>
              <a:t>Select option with lowest cost or highest income</a:t>
            </a:r>
          </a:p>
        </p:txBody>
      </p:sp>
      <p:sp>
        <p:nvSpPr>
          <p:cNvPr id="13320" name="4-Point Star 11"/>
          <p:cNvSpPr>
            <a:spLocks noChangeArrowheads="1"/>
          </p:cNvSpPr>
          <p:nvPr/>
        </p:nvSpPr>
        <p:spPr bwMode="auto">
          <a:xfrm>
            <a:off x="457200" y="4421188"/>
            <a:ext cx="304800" cy="304800"/>
          </a:xfrm>
          <a:prstGeom prst="star4">
            <a:avLst>
              <a:gd name="adj" fmla="val 125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76200"/>
            <a:ext cx="8180388" cy="609600"/>
          </a:xfrm>
          <a:prstGeom prst="rect">
            <a:avLst/>
          </a:prstGeom>
        </p:spPr>
        <p:txBody>
          <a:bodyPr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3200" dirty="0" smtClean="0"/>
              <a:t>Example: Replacement Analysis; Specified Period</a:t>
            </a:r>
            <a:endParaRPr lang="en-US" sz="3200" dirty="0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28600" y="914400"/>
            <a:ext cx="7731125" cy="1981200"/>
            <a:chOff x="252" y="1479"/>
            <a:chExt cx="5232" cy="1399"/>
          </a:xfrm>
        </p:grpSpPr>
        <p:sp>
          <p:nvSpPr>
            <p:cNvPr id="14380" name="Rectangle 11"/>
            <p:cNvSpPr>
              <a:spLocks noChangeArrowheads="1"/>
            </p:cNvSpPr>
            <p:nvPr/>
          </p:nvSpPr>
          <p:spPr bwMode="auto">
            <a:xfrm>
              <a:off x="252" y="1479"/>
              <a:ext cx="5232" cy="1399"/>
            </a:xfrm>
            <a:prstGeom prst="rect">
              <a:avLst/>
            </a:prstGeom>
            <a:solidFill>
              <a:srgbClr val="0070C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00"/>
              </a:extrusionClr>
              <a:contourClr>
                <a:srgbClr val="0070C0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81" name="Text Box 5"/>
            <p:cNvSpPr txBox="1">
              <a:spLocks noChangeArrowheads="1"/>
            </p:cNvSpPr>
            <p:nvPr/>
          </p:nvSpPr>
          <p:spPr bwMode="auto">
            <a:xfrm>
              <a:off x="304" y="1572"/>
              <a:ext cx="5069" cy="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800" b="1">
                  <a:solidFill>
                    <a:srgbClr val="FFCC66"/>
                  </a:solidFill>
                </a:rPr>
                <a:t>An asset purchased 2 years ago for $40,000 is harder to maintain than expected. It can be sold now for $12,000 or kept for a maximum of 2 more years, in which case its operating cost will be $20,000 each year, with a salvage value of $10,000 after 1 year or $9000 after two. A suitable challenger will have an annual worth of $-24,000 per year. At an interest rate  of 10% per year and over a study period of exactly 2 years, determine when the defender should be replaced.</a:t>
              </a:r>
            </a:p>
          </p:txBody>
        </p:sp>
      </p:grpSp>
      <p:sp>
        <p:nvSpPr>
          <p:cNvPr id="14341" name="Text Box 14"/>
          <p:cNvSpPr txBox="1">
            <a:spLocks noChangeArrowheads="1"/>
          </p:cNvSpPr>
          <p:nvPr/>
        </p:nvSpPr>
        <p:spPr bwMode="auto">
          <a:xfrm>
            <a:off x="304800" y="3048000"/>
            <a:ext cx="724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</a:rPr>
              <a:t>Solution</a:t>
            </a:r>
            <a:r>
              <a:rPr lang="en-US" altLang="en-US" sz="2000" b="1"/>
              <a:t>: From previous analysis, AW</a:t>
            </a:r>
            <a:r>
              <a:rPr lang="en-US" altLang="en-US" sz="2000" b="1" baseline="-25000"/>
              <a:t>D</a:t>
            </a:r>
            <a:r>
              <a:rPr lang="en-US" altLang="en-US" sz="2000" b="1"/>
              <a:t> for 1 and 2 years, and AW</a:t>
            </a:r>
            <a:r>
              <a:rPr lang="en-US" altLang="en-US" sz="2000" b="1" baseline="-25000"/>
              <a:t>C</a:t>
            </a:r>
            <a:r>
              <a:rPr lang="en-US" altLang="en-US" sz="2000" b="1"/>
              <a:t> are:</a:t>
            </a:r>
            <a:endParaRPr lang="en-US" altLang="en-US" sz="1600" b="1"/>
          </a:p>
        </p:txBody>
      </p:sp>
      <p:sp>
        <p:nvSpPr>
          <p:cNvPr id="14342" name="Text Box 16"/>
          <p:cNvSpPr txBox="1">
            <a:spLocks noChangeArrowheads="1"/>
          </p:cNvSpPr>
          <p:nvPr/>
        </p:nvSpPr>
        <p:spPr bwMode="auto">
          <a:xfrm>
            <a:off x="3200400" y="3429000"/>
            <a:ext cx="1828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 b="1"/>
              <a:t>AW</a:t>
            </a:r>
            <a:r>
              <a:rPr lang="en-US" altLang="en-US" sz="2000" b="1" baseline="-25000"/>
              <a:t>D2</a:t>
            </a:r>
            <a:r>
              <a:rPr lang="en-US" altLang="en-US" sz="2000"/>
              <a:t> = $-22,629</a:t>
            </a:r>
          </a:p>
          <a:p>
            <a:pPr algn="ctr"/>
            <a:endParaRPr lang="en-US" altLang="en-US" sz="800"/>
          </a:p>
        </p:txBody>
      </p:sp>
      <p:sp>
        <p:nvSpPr>
          <p:cNvPr id="26" name="Rectangle 25"/>
          <p:cNvSpPr/>
          <p:nvPr/>
        </p:nvSpPr>
        <p:spPr>
          <a:xfrm>
            <a:off x="5105400" y="3429000"/>
            <a:ext cx="20320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b="1" dirty="0"/>
              <a:t>AW</a:t>
            </a:r>
            <a:r>
              <a:rPr lang="en-US" sz="2000" b="1" baseline="-25000" dirty="0"/>
              <a:t>C</a:t>
            </a:r>
            <a:r>
              <a:rPr lang="en-US" sz="2000" dirty="0"/>
              <a:t> </a:t>
            </a:r>
            <a:r>
              <a:rPr lang="en-US" sz="2000" b="1" dirty="0"/>
              <a:t>= 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/>
              <a:t>$-24,000 </a:t>
            </a:r>
            <a:endParaRPr lang="en-US" dirty="0"/>
          </a:p>
        </p:txBody>
      </p:sp>
      <p:sp>
        <p:nvSpPr>
          <p:cNvPr id="14345" name="Rectangle 13"/>
          <p:cNvSpPr>
            <a:spLocks noChangeArrowheads="1"/>
          </p:cNvSpPr>
          <p:nvPr/>
        </p:nvSpPr>
        <p:spPr bwMode="auto">
          <a:xfrm>
            <a:off x="1295400" y="3429000"/>
            <a:ext cx="190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800"/>
              <a:t> </a:t>
            </a:r>
            <a:r>
              <a:rPr lang="en-US" altLang="en-US" sz="2000" b="1"/>
              <a:t>AW</a:t>
            </a:r>
            <a:r>
              <a:rPr lang="en-US" altLang="en-US" sz="2000" b="1" baseline="-25000"/>
              <a:t>D1</a:t>
            </a:r>
            <a:r>
              <a:rPr lang="en-US" altLang="en-US" sz="2000"/>
              <a:t> = $-23,200               </a:t>
            </a:r>
            <a:endParaRPr lang="en-US" alt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195875"/>
              </p:ext>
            </p:extLst>
          </p:nvPr>
        </p:nvGraphicFramePr>
        <p:xfrm>
          <a:off x="228600" y="4267200"/>
          <a:ext cx="5486400" cy="14827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3"/>
                          </a:solidFill>
                        </a:rPr>
                        <a:t>Option</a:t>
                      </a:r>
                      <a:endParaRPr lang="en-US" sz="1800" dirty="0">
                        <a:solidFill>
                          <a:schemeClr val="accent3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Year 1, $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Year 2, $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Year 3, $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AW, $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 (C,</a:t>
                      </a:r>
                      <a:r>
                        <a:rPr lang="en-US" sz="1800" baseline="0" dirty="0" smtClean="0"/>
                        <a:t> C, C)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-24,000</a:t>
                      </a:r>
                      <a:endParaRPr lang="en-US" sz="1800" b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-24,000</a:t>
                      </a:r>
                      <a:endParaRPr lang="en-US" sz="1800" b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-24,000</a:t>
                      </a:r>
                      <a:endParaRPr lang="en-US" sz="1800" b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3333CC"/>
                          </a:solidFill>
                        </a:rPr>
                        <a:t>-24,000</a:t>
                      </a:r>
                      <a:endParaRPr lang="en-US" sz="1800" b="1" dirty="0">
                        <a:solidFill>
                          <a:srgbClr val="3333CC"/>
                        </a:solidFill>
                      </a:endParaRPr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 (D,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C, C)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-23,200</a:t>
                      </a:r>
                      <a:endParaRPr lang="en-US" sz="1800" b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-24,000</a:t>
                      </a:r>
                      <a:endParaRPr lang="en-US" sz="1800" b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-24,000</a:t>
                      </a:r>
                      <a:endParaRPr lang="en-US" sz="1800" b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3333CC"/>
                          </a:solidFill>
                        </a:rPr>
                        <a:t>-23,708</a:t>
                      </a:r>
                      <a:endParaRPr lang="en-US" sz="1800" b="1" dirty="0">
                        <a:solidFill>
                          <a:srgbClr val="3333CC"/>
                        </a:solidFill>
                      </a:endParaRPr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 (D, D, C)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-</a:t>
                      </a:r>
                      <a:r>
                        <a:rPr lang="en-US" sz="1800" b="1" smtClean="0"/>
                        <a:t>23,200</a:t>
                      </a:r>
                      <a:endParaRPr lang="en-US" sz="1800" b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-22,629</a:t>
                      </a:r>
                      <a:endParaRPr lang="en-US" sz="1800" b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-24,000</a:t>
                      </a:r>
                      <a:endParaRPr lang="en-US" sz="1800" b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-23,042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4378" name="TextBox 15"/>
          <p:cNvSpPr txBox="1">
            <a:spLocks noChangeArrowheads="1"/>
          </p:cNvSpPr>
          <p:nvPr/>
        </p:nvSpPr>
        <p:spPr bwMode="auto">
          <a:xfrm>
            <a:off x="5943600" y="4648200"/>
            <a:ext cx="2133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</a:rPr>
              <a:t>Decision: </a:t>
            </a:r>
            <a:r>
              <a:rPr lang="en-US" altLang="en-US" sz="2000"/>
              <a:t>Option 3; </a:t>
            </a:r>
            <a:r>
              <a:rPr lang="en-US" altLang="en-US" sz="2000" b="1">
                <a:solidFill>
                  <a:srgbClr val="0070C0"/>
                </a:solidFill>
              </a:rPr>
              <a:t>Keep D for 2 years</a:t>
            </a:r>
            <a:r>
              <a:rPr lang="en-US" altLang="en-US" sz="2000"/>
              <a:t>, then replace</a:t>
            </a:r>
          </a:p>
        </p:txBody>
      </p:sp>
      <p:sp>
        <p:nvSpPr>
          <p:cNvPr id="14379" name="Right Brace 18"/>
          <p:cNvSpPr>
            <a:spLocks/>
          </p:cNvSpPr>
          <p:nvPr/>
        </p:nvSpPr>
        <p:spPr bwMode="auto">
          <a:xfrm>
            <a:off x="5867400" y="4648200"/>
            <a:ext cx="79375" cy="1066800"/>
          </a:xfrm>
          <a:prstGeom prst="rightBrace">
            <a:avLst>
              <a:gd name="adj1" fmla="val 31733"/>
              <a:gd name="adj2" fmla="val 531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2"/>
          <p:cNvSpPr txBox="1">
            <a:spLocks noChangeArrowheads="1"/>
          </p:cNvSpPr>
          <p:nvPr/>
        </p:nvSpPr>
        <p:spPr bwMode="auto">
          <a:xfrm>
            <a:off x="609600" y="228600"/>
            <a:ext cx="6248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4400" dirty="0" smtClean="0"/>
              <a:t>Replacement Value </a:t>
            </a:r>
            <a:endParaRPr lang="en-US" sz="4400" dirty="0"/>
          </a:p>
        </p:txBody>
      </p:sp>
      <p:sp>
        <p:nvSpPr>
          <p:cNvPr id="15364" name="TextBox 1"/>
          <p:cNvSpPr txBox="1">
            <a:spLocks noChangeArrowheads="1"/>
          </p:cNvSpPr>
          <p:nvPr/>
        </p:nvSpPr>
        <p:spPr bwMode="auto">
          <a:xfrm>
            <a:off x="457200" y="1219200"/>
            <a:ext cx="68675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b="1" i="1">
                <a:solidFill>
                  <a:srgbClr val="3333CC"/>
                </a:solidFill>
              </a:rPr>
              <a:t>Replacement value </a:t>
            </a:r>
            <a:r>
              <a:rPr lang="en-US" altLang="en-US" b="1">
                <a:solidFill>
                  <a:srgbClr val="3333CC"/>
                </a:solidFill>
              </a:rPr>
              <a:t>(RV) </a:t>
            </a:r>
            <a:r>
              <a:rPr lang="en-US" altLang="en-US" b="1"/>
              <a:t>is market/trade-in value of </a:t>
            </a:r>
          </a:p>
          <a:p>
            <a:pPr algn="ctr"/>
            <a:r>
              <a:rPr lang="en-US" altLang="en-US" b="1"/>
              <a:t>defender that renders AW</a:t>
            </a:r>
            <a:r>
              <a:rPr lang="en-US" altLang="en-US" b="1" baseline="-25000"/>
              <a:t>D</a:t>
            </a:r>
            <a:r>
              <a:rPr lang="en-US" altLang="en-US" b="1"/>
              <a:t> and AW</a:t>
            </a:r>
            <a:r>
              <a:rPr lang="en-US" altLang="en-US" b="1" baseline="-25000"/>
              <a:t>C</a:t>
            </a:r>
            <a:r>
              <a:rPr lang="en-US" altLang="en-US" b="1"/>
              <a:t> equal to each other</a:t>
            </a:r>
          </a:p>
        </p:txBody>
      </p:sp>
      <p:sp>
        <p:nvSpPr>
          <p:cNvPr id="15365" name="TextBox 2"/>
          <p:cNvSpPr txBox="1">
            <a:spLocks noChangeArrowheads="1"/>
          </p:cNvSpPr>
          <p:nvPr/>
        </p:nvSpPr>
        <p:spPr bwMode="auto">
          <a:xfrm>
            <a:off x="609600" y="3657600"/>
            <a:ext cx="66944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b="1"/>
              <a:t>If defender can be sold for </a:t>
            </a:r>
            <a:r>
              <a:rPr lang="en-US" altLang="en-US" b="1">
                <a:solidFill>
                  <a:srgbClr val="00B050"/>
                </a:solidFill>
              </a:rPr>
              <a:t>amount &gt; RV</a:t>
            </a:r>
            <a:r>
              <a:rPr lang="en-US" altLang="en-US" b="1"/>
              <a:t>, </a:t>
            </a:r>
            <a:r>
              <a:rPr lang="en-US" altLang="en-US" b="1" i="1">
                <a:solidFill>
                  <a:srgbClr val="C00000"/>
                </a:solidFill>
              </a:rPr>
              <a:t>challenger is </a:t>
            </a:r>
          </a:p>
          <a:p>
            <a:r>
              <a:rPr lang="en-US" altLang="en-US" b="1" i="1">
                <a:solidFill>
                  <a:srgbClr val="C00000"/>
                </a:solidFill>
              </a:rPr>
              <a:t>the better option, </a:t>
            </a:r>
            <a:r>
              <a:rPr lang="en-US" altLang="en-US"/>
              <a:t>because it will have a lower AW value</a:t>
            </a:r>
          </a:p>
        </p:txBody>
      </p:sp>
      <p:sp>
        <p:nvSpPr>
          <p:cNvPr id="15366" name="TextBox 3"/>
          <p:cNvSpPr txBox="1">
            <a:spLocks noChangeArrowheads="1"/>
          </p:cNvSpPr>
          <p:nvPr/>
        </p:nvSpPr>
        <p:spPr bwMode="auto">
          <a:xfrm>
            <a:off x="457200" y="2362200"/>
            <a:ext cx="71024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/>
              <a:t>Set up equation </a:t>
            </a:r>
            <a:r>
              <a:rPr lang="en-US" altLang="en-US" b="1"/>
              <a:t>AW</a:t>
            </a:r>
            <a:r>
              <a:rPr lang="en-US" altLang="en-US" b="1" baseline="-25000"/>
              <a:t>D</a:t>
            </a:r>
            <a:r>
              <a:rPr lang="en-US" altLang="en-US" b="1"/>
              <a:t> = AW</a:t>
            </a:r>
            <a:r>
              <a:rPr lang="en-US" altLang="en-US" b="1" baseline="-25000"/>
              <a:t>C</a:t>
            </a:r>
            <a:r>
              <a:rPr lang="en-US" altLang="en-US" b="1"/>
              <a:t> </a:t>
            </a:r>
            <a:r>
              <a:rPr lang="en-US" altLang="en-US"/>
              <a:t>except </a:t>
            </a:r>
            <a:r>
              <a:rPr lang="en-US" altLang="en-US" b="1">
                <a:solidFill>
                  <a:srgbClr val="C37917"/>
                </a:solidFill>
              </a:rPr>
              <a:t>use RV in place of P </a:t>
            </a:r>
            <a:r>
              <a:rPr lang="en-US" altLang="en-US"/>
              <a:t>for </a:t>
            </a:r>
          </a:p>
          <a:p>
            <a:r>
              <a:rPr lang="en-US" altLang="en-US"/>
              <a:t>the defender; </a:t>
            </a:r>
            <a:r>
              <a:rPr lang="en-US" altLang="en-US" b="1">
                <a:solidFill>
                  <a:srgbClr val="7030A0"/>
                </a:solidFill>
              </a:rPr>
              <a:t>then</a:t>
            </a:r>
            <a:r>
              <a:rPr lang="en-US" altLang="en-US">
                <a:solidFill>
                  <a:srgbClr val="7030A0"/>
                </a:solidFill>
              </a:rPr>
              <a:t> </a:t>
            </a:r>
            <a:r>
              <a:rPr lang="en-US" altLang="en-US" b="1">
                <a:solidFill>
                  <a:srgbClr val="7030A0"/>
                </a:solidFill>
              </a:rPr>
              <a:t>solve for RV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52400" y="76200"/>
            <a:ext cx="7924800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4000" dirty="0" smtClean="0"/>
              <a:t>Example: Replacement Value</a:t>
            </a:r>
            <a:endParaRPr lang="en-US" sz="4000" dirty="0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76200" y="914400"/>
            <a:ext cx="7854950" cy="2757488"/>
            <a:chOff x="240" y="1435"/>
            <a:chExt cx="5232" cy="1397"/>
          </a:xfrm>
        </p:grpSpPr>
        <p:sp>
          <p:nvSpPr>
            <p:cNvPr id="16393" name="Rectangle 11"/>
            <p:cNvSpPr>
              <a:spLocks noChangeArrowheads="1"/>
            </p:cNvSpPr>
            <p:nvPr/>
          </p:nvSpPr>
          <p:spPr bwMode="auto">
            <a:xfrm>
              <a:off x="240" y="1435"/>
              <a:ext cx="5232" cy="1397"/>
            </a:xfrm>
            <a:prstGeom prst="rect">
              <a:avLst/>
            </a:prstGeom>
            <a:solidFill>
              <a:srgbClr val="0070C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00"/>
              </a:extrusionClr>
              <a:contourClr>
                <a:srgbClr val="0070C0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394" name="Text Box 5"/>
            <p:cNvSpPr txBox="1">
              <a:spLocks noChangeArrowheads="1"/>
            </p:cNvSpPr>
            <p:nvPr/>
          </p:nvSpPr>
          <p:spPr bwMode="auto">
            <a:xfrm>
              <a:off x="291" y="1435"/>
              <a:ext cx="5076" cy="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FFCC66"/>
                  </a:solidFill>
                </a:rPr>
                <a:t>An asset purchased 2 years ago for $40,000 is harder to maintain than expected. It can be sold now for $12,000 or kept for a maximum of 2 more years, in which case its operating cost will be $20,000 each year, with a salvage value of $10,000 at the end of year two. A suitable challenger will have an initial cost of $65,000, an annual cost of $15,000, and a salvage value of $18,000 after its 5 year life. Determine the RV of the defender that will render its AW equal to that of the challenger, using an interest rate of 10% per year. Recommend a course of action.</a:t>
              </a:r>
            </a:p>
          </p:txBody>
        </p:sp>
      </p:grpSp>
      <p:sp>
        <p:nvSpPr>
          <p:cNvPr id="16389" name="Rectangle 1"/>
          <p:cNvSpPr>
            <a:spLocks noChangeArrowheads="1"/>
          </p:cNvSpPr>
          <p:nvPr/>
        </p:nvSpPr>
        <p:spPr bwMode="auto">
          <a:xfrm>
            <a:off x="457200" y="4191000"/>
            <a:ext cx="74676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/>
              <a:t>- RV(A/P,10%,2) - 20,000 + 10,000(A/F,10%,2) = - 65,000(A/P,10%,5) -15,000 </a:t>
            </a:r>
          </a:p>
          <a:p>
            <a:r>
              <a:rPr lang="en-US" altLang="en-US" sz="2000"/>
              <a:t>         				               +18,000(A/F,10%,5)</a:t>
            </a:r>
          </a:p>
          <a:p>
            <a:pPr algn="ctr"/>
            <a:endParaRPr lang="en-US" altLang="en-US" sz="800"/>
          </a:p>
          <a:p>
            <a:r>
              <a:rPr lang="en-US" altLang="en-US" sz="2000" b="1"/>
              <a:t>				      RV = $24,228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3733800"/>
            <a:ext cx="281622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solidFill>
                  <a:srgbClr val="FF0000"/>
                </a:solidFill>
              </a:rPr>
              <a:t>Solution: 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Set AW</a:t>
            </a:r>
            <a:r>
              <a:rPr lang="en-US" sz="2000" b="1" baseline="-25000" dirty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 = AW</a:t>
            </a:r>
            <a:r>
              <a:rPr lang="en-US" sz="2000" b="1" baseline="-25000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391" name="TextBox 11"/>
          <p:cNvSpPr txBox="1">
            <a:spLocks noChangeArrowheads="1"/>
          </p:cNvSpPr>
          <p:nvPr/>
        </p:nvSpPr>
        <p:spPr bwMode="auto">
          <a:xfrm>
            <a:off x="457200" y="5486400"/>
            <a:ext cx="6351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 b="1">
                <a:solidFill>
                  <a:srgbClr val="CA5710"/>
                </a:solidFill>
              </a:rPr>
              <a:t>Thus, if market value of defender &gt; $24,228, </a:t>
            </a:r>
            <a:r>
              <a:rPr lang="en-US" altLang="en-US" sz="2000" b="1" i="1">
                <a:solidFill>
                  <a:srgbClr val="009900"/>
                </a:solidFill>
              </a:rPr>
              <a:t>select challenger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744538" y="1147763"/>
            <a:ext cx="6696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/>
              <a:t>In replacement study, </a:t>
            </a:r>
            <a:r>
              <a:rPr lang="en-US" altLang="en-US" sz="2000" b="1"/>
              <a:t>P </a:t>
            </a:r>
            <a:r>
              <a:rPr lang="en-US" altLang="en-US" sz="2000"/>
              <a:t>for presently-owned asset is its</a:t>
            </a:r>
            <a:r>
              <a:rPr lang="en-US" altLang="en-US" sz="2000" b="1">
                <a:solidFill>
                  <a:srgbClr val="CA5710"/>
                </a:solidFill>
              </a:rPr>
              <a:t> </a:t>
            </a:r>
            <a:r>
              <a:rPr lang="en-US" altLang="en-US" sz="2000" b="1" i="1">
                <a:solidFill>
                  <a:srgbClr val="CA5710"/>
                </a:solidFill>
              </a:rPr>
              <a:t>market value</a:t>
            </a:r>
          </a:p>
        </p:txBody>
      </p:sp>
      <p:sp>
        <p:nvSpPr>
          <p:cNvPr id="17412" name="4-Point Star 29"/>
          <p:cNvSpPr>
            <a:spLocks noChangeArrowheads="1"/>
          </p:cNvSpPr>
          <p:nvPr/>
        </p:nvSpPr>
        <p:spPr bwMode="auto">
          <a:xfrm>
            <a:off x="168275" y="1119188"/>
            <a:ext cx="476250" cy="457200"/>
          </a:xfrm>
          <a:prstGeom prst="star4">
            <a:avLst>
              <a:gd name="adj" fmla="val 12500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20713" y="152400"/>
            <a:ext cx="6994525" cy="838200"/>
          </a:xfrm>
        </p:spPr>
        <p:txBody>
          <a:bodyPr/>
          <a:lstStyle/>
          <a:p>
            <a:pPr>
              <a:defRPr/>
            </a:pPr>
            <a:r>
              <a:rPr lang="en-US" sz="4400" dirty="0" smtClean="0"/>
              <a:t>Summary of Important Points</a:t>
            </a:r>
            <a:endParaRPr lang="en-US" sz="4400" dirty="0"/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741363" y="1784350"/>
            <a:ext cx="566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 b="1"/>
              <a:t>Economic service life </a:t>
            </a:r>
            <a:r>
              <a:rPr lang="en-US" altLang="en-US" sz="2000"/>
              <a:t>is the </a:t>
            </a:r>
            <a:r>
              <a:rPr lang="en-US" altLang="en-US" sz="2000">
                <a:solidFill>
                  <a:srgbClr val="A015AB"/>
                </a:solidFill>
              </a:rPr>
              <a:t>n value that yields lowest AW</a:t>
            </a:r>
            <a:endParaRPr lang="en-US" altLang="en-US" sz="2000" b="1" i="1">
              <a:solidFill>
                <a:srgbClr val="A015AB"/>
              </a:solidFill>
            </a:endParaRPr>
          </a:p>
        </p:txBody>
      </p:sp>
      <p:sp>
        <p:nvSpPr>
          <p:cNvPr id="17415" name="4-Point Star 16"/>
          <p:cNvSpPr>
            <a:spLocks noChangeArrowheads="1"/>
          </p:cNvSpPr>
          <p:nvPr/>
        </p:nvSpPr>
        <p:spPr bwMode="auto">
          <a:xfrm>
            <a:off x="163513" y="1755775"/>
            <a:ext cx="477837" cy="457200"/>
          </a:xfrm>
          <a:prstGeom prst="star4">
            <a:avLst>
              <a:gd name="adj" fmla="val 12500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6" name="Text Box 5"/>
          <p:cNvSpPr txBox="1">
            <a:spLocks noChangeArrowheads="1"/>
          </p:cNvSpPr>
          <p:nvPr/>
        </p:nvSpPr>
        <p:spPr bwMode="auto">
          <a:xfrm>
            <a:off x="762000" y="2362200"/>
            <a:ext cx="68897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/>
              <a:t>In replacement study, if </a:t>
            </a:r>
            <a:r>
              <a:rPr lang="en-US" altLang="en-US" sz="2000" b="1"/>
              <a:t>no study period </a:t>
            </a:r>
            <a:r>
              <a:rPr lang="en-US" altLang="en-US" sz="2000"/>
              <a:t>is specified, </a:t>
            </a:r>
            <a:r>
              <a:rPr lang="en-US" altLang="en-US" sz="2000" i="1">
                <a:solidFill>
                  <a:srgbClr val="00B050"/>
                </a:solidFill>
              </a:rPr>
              <a:t>calculate AW over </a:t>
            </a:r>
          </a:p>
          <a:p>
            <a:r>
              <a:rPr lang="en-US" altLang="en-US" sz="2000" i="1">
                <a:solidFill>
                  <a:srgbClr val="00B050"/>
                </a:solidFill>
              </a:rPr>
              <a:t>the respective life of each alternative</a:t>
            </a:r>
            <a:endParaRPr lang="en-US" altLang="en-US" sz="2000" b="1" i="1">
              <a:solidFill>
                <a:srgbClr val="00B050"/>
              </a:solidFill>
            </a:endParaRPr>
          </a:p>
        </p:txBody>
      </p:sp>
      <p:sp>
        <p:nvSpPr>
          <p:cNvPr id="17417" name="4-Point Star 18"/>
          <p:cNvSpPr>
            <a:spLocks noChangeArrowheads="1"/>
          </p:cNvSpPr>
          <p:nvPr/>
        </p:nvSpPr>
        <p:spPr bwMode="auto">
          <a:xfrm>
            <a:off x="190500" y="2468563"/>
            <a:ext cx="477838" cy="457200"/>
          </a:xfrm>
          <a:prstGeom prst="star4">
            <a:avLst>
              <a:gd name="adj" fmla="val 12500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8" name="Text Box 5"/>
          <p:cNvSpPr txBox="1">
            <a:spLocks noChangeArrowheads="1"/>
          </p:cNvSpPr>
          <p:nvPr/>
        </p:nvSpPr>
        <p:spPr bwMode="auto">
          <a:xfrm>
            <a:off x="838200" y="4114800"/>
            <a:ext cx="72659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/>
              <a:t>When study period is specified, </a:t>
            </a:r>
            <a:r>
              <a:rPr lang="en-US" altLang="en-US" sz="2000" i="1">
                <a:solidFill>
                  <a:srgbClr val="C37917"/>
                </a:solidFill>
              </a:rPr>
              <a:t>must consider all viable defender-challenger</a:t>
            </a:r>
          </a:p>
          <a:p>
            <a:r>
              <a:rPr lang="en-US" altLang="en-US" sz="2000" i="1">
                <a:solidFill>
                  <a:srgbClr val="C37917"/>
                </a:solidFill>
              </a:rPr>
              <a:t>combinations</a:t>
            </a:r>
            <a:r>
              <a:rPr lang="en-US" altLang="en-US" sz="2000"/>
              <a:t> in analysis </a:t>
            </a:r>
            <a:r>
              <a:rPr lang="en-US" altLang="en-US" sz="2000" b="1" i="1">
                <a:solidFill>
                  <a:srgbClr val="3333CC"/>
                </a:solidFill>
              </a:rPr>
              <a:t> </a:t>
            </a:r>
          </a:p>
        </p:txBody>
      </p:sp>
      <p:sp>
        <p:nvSpPr>
          <p:cNvPr id="17419" name="4-Point Star 20"/>
          <p:cNvSpPr>
            <a:spLocks noChangeArrowheads="1"/>
          </p:cNvSpPr>
          <p:nvPr/>
        </p:nvSpPr>
        <p:spPr bwMode="auto">
          <a:xfrm>
            <a:off x="228600" y="3352800"/>
            <a:ext cx="477838" cy="457200"/>
          </a:xfrm>
          <a:prstGeom prst="star4">
            <a:avLst>
              <a:gd name="adj" fmla="val 12500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20" name="4-Point Star 21"/>
          <p:cNvSpPr>
            <a:spLocks noChangeArrowheads="1"/>
          </p:cNvSpPr>
          <p:nvPr/>
        </p:nvSpPr>
        <p:spPr bwMode="auto">
          <a:xfrm>
            <a:off x="228600" y="5029200"/>
            <a:ext cx="477838" cy="457200"/>
          </a:xfrm>
          <a:prstGeom prst="star4">
            <a:avLst>
              <a:gd name="adj" fmla="val 12500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21" name="TextBox 2"/>
          <p:cNvSpPr txBox="1">
            <a:spLocks noChangeArrowheads="1"/>
          </p:cNvSpPr>
          <p:nvPr/>
        </p:nvSpPr>
        <p:spPr bwMode="auto">
          <a:xfrm>
            <a:off x="863600" y="4953000"/>
            <a:ext cx="7366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 b="1"/>
              <a:t>Replacement value (RV) </a:t>
            </a:r>
            <a:r>
              <a:rPr lang="en-US" altLang="en-US" sz="2000"/>
              <a:t>is </a:t>
            </a:r>
            <a:r>
              <a:rPr lang="en-US" altLang="en-US" sz="2000" i="1">
                <a:solidFill>
                  <a:srgbClr val="FF0000"/>
                </a:solidFill>
              </a:rPr>
              <a:t>P value for defender that renders its AW equal to</a:t>
            </a:r>
          </a:p>
          <a:p>
            <a:r>
              <a:rPr lang="en-US" altLang="en-US" sz="2000" i="1">
                <a:solidFill>
                  <a:srgbClr val="FF0000"/>
                </a:solidFill>
              </a:rPr>
              <a:t>that of challenger </a:t>
            </a:r>
          </a:p>
        </p:txBody>
      </p:sp>
      <p:sp>
        <p:nvSpPr>
          <p:cNvPr id="17423" name="4-Point Star 23"/>
          <p:cNvSpPr>
            <a:spLocks noChangeArrowheads="1"/>
          </p:cNvSpPr>
          <p:nvPr/>
        </p:nvSpPr>
        <p:spPr bwMode="auto">
          <a:xfrm>
            <a:off x="228600" y="4191000"/>
            <a:ext cx="477838" cy="457200"/>
          </a:xfrm>
          <a:prstGeom prst="star4">
            <a:avLst>
              <a:gd name="adj" fmla="val 12500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24" name="Text Box 5"/>
          <p:cNvSpPr txBox="1">
            <a:spLocks noChangeArrowheads="1"/>
          </p:cNvSpPr>
          <p:nvPr/>
        </p:nvSpPr>
        <p:spPr bwMode="auto">
          <a:xfrm>
            <a:off x="838200" y="3200400"/>
            <a:ext cx="68405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 b="1" i="1">
                <a:solidFill>
                  <a:srgbClr val="3333CC"/>
                </a:solidFill>
              </a:rPr>
              <a:t>Opportunity cost approach </a:t>
            </a:r>
            <a:r>
              <a:rPr lang="en-US" altLang="en-US" sz="2000"/>
              <a:t>is correct, it recognizes </a:t>
            </a:r>
            <a:r>
              <a:rPr lang="en-US" altLang="en-US" sz="2000" b="1">
                <a:solidFill>
                  <a:srgbClr val="A015AB"/>
                </a:solidFill>
              </a:rPr>
              <a:t>money foregone </a:t>
            </a:r>
          </a:p>
          <a:p>
            <a:r>
              <a:rPr lang="en-US" altLang="en-US" sz="2000" b="1">
                <a:solidFill>
                  <a:srgbClr val="A015AB"/>
                </a:solidFill>
              </a:rPr>
              <a:t>by keeping the defender, </a:t>
            </a:r>
            <a:r>
              <a:rPr lang="en-US" altLang="en-US" sz="2000"/>
              <a:t>not by reducing challenger’s first cost </a:t>
            </a:r>
            <a:endParaRPr lang="en-US" altLang="en-US" sz="20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212725"/>
            <a:ext cx="6996113" cy="915988"/>
          </a:xfrm>
        </p:spPr>
        <p:txBody>
          <a:bodyPr/>
          <a:lstStyle/>
          <a:p>
            <a:pPr defTabSz="914400">
              <a:defRPr/>
            </a:pPr>
            <a:r>
              <a:rPr lang="en-US" sz="4400" u="sng" dirty="0" smtClean="0"/>
              <a:t>LEARNING</a:t>
            </a:r>
            <a:r>
              <a:rPr lang="en-US" u="sng" dirty="0" smtClean="0"/>
              <a:t> </a:t>
            </a:r>
            <a:r>
              <a:rPr lang="en-US" sz="4400" u="sng" dirty="0" smtClean="0"/>
              <a:t>OUTCOMES</a:t>
            </a:r>
            <a:endParaRPr lang="en-US" sz="4400" u="sng" dirty="0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231775" y="1524000"/>
            <a:ext cx="7464425" cy="2962275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3594" tIns="41797" rIns="83594" bIns="41797">
            <a:spAutoFit/>
          </a:bodyPr>
          <a:lstStyle>
            <a:lvl1pPr marL="457200" indent="-4572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r>
              <a:rPr lang="en-US" altLang="en-US" sz="2200" b="1">
                <a:latin typeface="Tahoma" panose="020B0604030504040204" pitchFamily="34" charset="0"/>
              </a:rPr>
              <a:t>Explain replacement terminology and basics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r>
              <a:rPr lang="en-US" altLang="en-US" sz="2200" b="1">
                <a:latin typeface="Tahoma" panose="020B0604030504040204" pitchFamily="34" charset="0"/>
              </a:rPr>
              <a:t>Determine economic service life (ESL)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r>
              <a:rPr lang="en-US" altLang="en-US" sz="2200" b="1">
                <a:latin typeface="Tahoma" panose="020B0604030504040204" pitchFamily="34" charset="0"/>
              </a:rPr>
              <a:t>Perform replacement/retention study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r>
              <a:rPr lang="en-US" altLang="en-US" sz="2200" b="1">
                <a:latin typeface="Tahoma" panose="020B0604030504040204" pitchFamily="34" charset="0"/>
              </a:rPr>
              <a:t>Understand special situations in replacement 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r>
              <a:rPr lang="en-US" altLang="en-US" sz="2200" b="1">
                <a:latin typeface="Tahoma" panose="020B0604030504040204" pitchFamily="34" charset="0"/>
              </a:rPr>
              <a:t>Perform replacement study over specified time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r>
              <a:rPr lang="en-US" altLang="en-US" sz="2200" b="1">
                <a:latin typeface="Tahoma" panose="020B0604030504040204" pitchFamily="34" charset="0"/>
              </a:rPr>
              <a:t>Calculate trade-in value of defender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5"/>
          <p:cNvSpPr>
            <a:spLocks noChangeArrowheads="1"/>
          </p:cNvSpPr>
          <p:nvPr/>
        </p:nvSpPr>
        <p:spPr bwMode="auto">
          <a:xfrm>
            <a:off x="785813" y="2720975"/>
            <a:ext cx="5868987" cy="5207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099" name="AutoShape 25"/>
          <p:cNvSpPr>
            <a:spLocks noChangeArrowheads="1"/>
          </p:cNvSpPr>
          <p:nvPr/>
        </p:nvSpPr>
        <p:spPr bwMode="auto">
          <a:xfrm>
            <a:off x="684213" y="993775"/>
            <a:ext cx="5868987" cy="5207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4763"/>
            <a:ext cx="7900988" cy="914400"/>
          </a:xfrm>
        </p:spPr>
        <p:txBody>
          <a:bodyPr/>
          <a:lstStyle/>
          <a:p>
            <a:pPr>
              <a:defRPr/>
            </a:pPr>
            <a:r>
              <a:rPr lang="en-US" sz="4400" dirty="0" smtClean="0"/>
              <a:t>Replacement Study Basics</a:t>
            </a:r>
            <a:endParaRPr lang="en-US" sz="4400" dirty="0"/>
          </a:p>
        </p:txBody>
      </p:sp>
      <p:sp>
        <p:nvSpPr>
          <p:cNvPr id="4102" name="TextBox 2"/>
          <p:cNvSpPr txBox="1">
            <a:spLocks noChangeArrowheads="1"/>
          </p:cNvSpPr>
          <p:nvPr/>
        </p:nvSpPr>
        <p:spPr bwMode="auto">
          <a:xfrm>
            <a:off x="1844675" y="1600200"/>
            <a:ext cx="36417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sz="2000" b="1"/>
              <a:t>Reduced performance</a:t>
            </a:r>
          </a:p>
          <a:p>
            <a:pPr>
              <a:buFontTx/>
              <a:buAutoNum type="arabicPeriod"/>
            </a:pPr>
            <a:r>
              <a:rPr lang="en-US" altLang="en-US" sz="2000" b="1"/>
              <a:t>Altered requirements</a:t>
            </a:r>
          </a:p>
          <a:p>
            <a:pPr>
              <a:buFontTx/>
              <a:buAutoNum type="arabicPeriod"/>
            </a:pPr>
            <a:r>
              <a:rPr lang="en-US" altLang="en-US" sz="2000" b="1"/>
              <a:t>Obsolescence</a:t>
            </a:r>
          </a:p>
        </p:txBody>
      </p:sp>
      <p:sp>
        <p:nvSpPr>
          <p:cNvPr id="4103" name="TextBox 3"/>
          <p:cNvSpPr txBox="1">
            <a:spLocks noChangeArrowheads="1"/>
          </p:cNvSpPr>
          <p:nvPr/>
        </p:nvSpPr>
        <p:spPr bwMode="auto">
          <a:xfrm>
            <a:off x="2590800" y="2722563"/>
            <a:ext cx="19256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800" b="1">
                <a:solidFill>
                  <a:schemeClr val="bg1"/>
                </a:solidFill>
              </a:rPr>
              <a:t>Terminology</a:t>
            </a:r>
          </a:p>
        </p:txBody>
      </p:sp>
      <p:sp>
        <p:nvSpPr>
          <p:cNvPr id="4104" name="TextBox 6"/>
          <p:cNvSpPr txBox="1">
            <a:spLocks noChangeArrowheads="1"/>
          </p:cNvSpPr>
          <p:nvPr/>
        </p:nvSpPr>
        <p:spPr bwMode="auto">
          <a:xfrm>
            <a:off x="228600" y="3276600"/>
            <a:ext cx="7432675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 b="1"/>
              <a:t>Defender</a:t>
            </a:r>
            <a:r>
              <a:rPr lang="en-US" altLang="en-US" sz="2000"/>
              <a:t> – </a:t>
            </a:r>
            <a:r>
              <a:rPr lang="en-US" altLang="en-US" sz="2000" b="1" i="1">
                <a:solidFill>
                  <a:srgbClr val="A015AB"/>
                </a:solidFill>
              </a:rPr>
              <a:t>Currently installed </a:t>
            </a:r>
            <a:r>
              <a:rPr lang="en-US" altLang="en-US" sz="2000"/>
              <a:t>asset</a:t>
            </a:r>
          </a:p>
          <a:p>
            <a:r>
              <a:rPr lang="en-US" altLang="en-US" sz="2000" b="1"/>
              <a:t>Challenger</a:t>
            </a:r>
            <a:r>
              <a:rPr lang="en-US" altLang="en-US" sz="2000"/>
              <a:t> – </a:t>
            </a:r>
            <a:r>
              <a:rPr lang="en-US" altLang="en-US" sz="2000" b="1" i="1">
                <a:solidFill>
                  <a:srgbClr val="A015AB"/>
                </a:solidFill>
              </a:rPr>
              <a:t>Potential replacement </a:t>
            </a:r>
            <a:r>
              <a:rPr lang="en-US" altLang="en-US" sz="2000"/>
              <a:t>for defender</a:t>
            </a:r>
          </a:p>
          <a:p>
            <a:r>
              <a:rPr lang="en-US" altLang="en-US" sz="2000" b="1"/>
              <a:t>Market value (MV) </a:t>
            </a:r>
            <a:r>
              <a:rPr lang="en-US" altLang="en-US" sz="2000"/>
              <a:t>– Value of defender if </a:t>
            </a:r>
            <a:r>
              <a:rPr lang="en-US" altLang="en-US" sz="2000" b="1" i="1">
                <a:solidFill>
                  <a:srgbClr val="A015AB"/>
                </a:solidFill>
              </a:rPr>
              <a:t>sold in open market</a:t>
            </a:r>
          </a:p>
          <a:p>
            <a:r>
              <a:rPr lang="en-US" altLang="en-US" sz="2000" b="1"/>
              <a:t>Economic service life </a:t>
            </a:r>
            <a:r>
              <a:rPr lang="en-US" altLang="en-US" sz="2000"/>
              <a:t>– No. of years at which </a:t>
            </a:r>
            <a:r>
              <a:rPr lang="en-US" altLang="en-US" sz="2000" b="1" i="1">
                <a:solidFill>
                  <a:srgbClr val="A015AB"/>
                </a:solidFill>
              </a:rPr>
              <a:t>lowest AW </a:t>
            </a:r>
            <a:r>
              <a:rPr lang="en-US" altLang="en-US" sz="2000"/>
              <a:t>of cost occurs</a:t>
            </a:r>
          </a:p>
          <a:p>
            <a:r>
              <a:rPr lang="en-US" altLang="en-US" sz="2000" b="1"/>
              <a:t>Defender first cost </a:t>
            </a:r>
            <a:r>
              <a:rPr lang="en-US" altLang="en-US" sz="2000"/>
              <a:t>– </a:t>
            </a:r>
            <a:r>
              <a:rPr lang="en-US" altLang="en-US" sz="2000" b="1" i="1">
                <a:solidFill>
                  <a:srgbClr val="A015AB"/>
                </a:solidFill>
              </a:rPr>
              <a:t>MV of defender</a:t>
            </a:r>
            <a:r>
              <a:rPr lang="en-US" altLang="en-US" sz="2000"/>
              <a:t>; used as its first cost (P) in analysis</a:t>
            </a:r>
          </a:p>
          <a:p>
            <a:r>
              <a:rPr lang="en-US" altLang="en-US" sz="2000" b="1"/>
              <a:t>Challenger first cost </a:t>
            </a:r>
            <a:r>
              <a:rPr lang="en-US" altLang="en-US" sz="2000"/>
              <a:t>– </a:t>
            </a:r>
            <a:r>
              <a:rPr lang="en-US" altLang="en-US" sz="2000" b="1" i="1">
                <a:solidFill>
                  <a:srgbClr val="A015AB"/>
                </a:solidFill>
              </a:rPr>
              <a:t>Capital to recover </a:t>
            </a:r>
            <a:r>
              <a:rPr lang="en-US" altLang="en-US" sz="2000"/>
              <a:t>for challenger (usually its P value)</a:t>
            </a:r>
          </a:p>
          <a:p>
            <a:r>
              <a:rPr lang="en-US" altLang="en-US" sz="2000" b="1"/>
              <a:t>Sunk cost </a:t>
            </a:r>
            <a:r>
              <a:rPr lang="en-US" altLang="en-US" sz="2000"/>
              <a:t>– Prior expenditure</a:t>
            </a:r>
            <a:r>
              <a:rPr lang="en-US" altLang="en-US" sz="2000" b="1" i="1">
                <a:solidFill>
                  <a:srgbClr val="A015AB"/>
                </a:solidFill>
              </a:rPr>
              <a:t> not recoverable from challenger cost</a:t>
            </a:r>
          </a:p>
          <a:p>
            <a:r>
              <a:rPr lang="en-US" altLang="en-US" sz="2000" b="1"/>
              <a:t>Nonowner’s viewpoint </a:t>
            </a:r>
            <a:r>
              <a:rPr lang="en-US" altLang="en-US" sz="2000"/>
              <a:t>– </a:t>
            </a:r>
            <a:r>
              <a:rPr lang="en-US" altLang="en-US" sz="2000" b="1" i="1">
                <a:solidFill>
                  <a:srgbClr val="A015AB"/>
                </a:solidFill>
              </a:rPr>
              <a:t>Outsider’s (consultant’s) viewpoint </a:t>
            </a:r>
            <a:r>
              <a:rPr lang="en-US" altLang="en-US" sz="2000"/>
              <a:t>for objectivity </a:t>
            </a:r>
          </a:p>
        </p:txBody>
      </p:sp>
      <p:sp>
        <p:nvSpPr>
          <p:cNvPr id="4105" name="Rectangle 7"/>
          <p:cNvSpPr>
            <a:spLocks noChangeArrowheads="1"/>
          </p:cNvSpPr>
          <p:nvPr/>
        </p:nvSpPr>
        <p:spPr bwMode="auto">
          <a:xfrm>
            <a:off x="1389063" y="990600"/>
            <a:ext cx="4660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800" b="1">
                <a:solidFill>
                  <a:schemeClr val="bg1"/>
                </a:solidFill>
              </a:rPr>
              <a:t>Reasons for replacement study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0500" y="15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4000" dirty="0" smtClean="0"/>
              <a:t>Example: Replacement Basics</a:t>
            </a:r>
            <a:endParaRPr lang="en-US" sz="4000" dirty="0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28600" y="1143000"/>
            <a:ext cx="7731125" cy="2743200"/>
            <a:chOff x="251" y="1744"/>
            <a:chExt cx="5232" cy="1152"/>
          </a:xfrm>
        </p:grpSpPr>
        <p:sp>
          <p:nvSpPr>
            <p:cNvPr id="5129" name="Rectangle 11"/>
            <p:cNvSpPr>
              <a:spLocks noChangeArrowheads="1"/>
            </p:cNvSpPr>
            <p:nvPr/>
          </p:nvSpPr>
          <p:spPr bwMode="auto">
            <a:xfrm>
              <a:off x="251" y="1744"/>
              <a:ext cx="5232" cy="1152"/>
            </a:xfrm>
            <a:prstGeom prst="rect">
              <a:avLst/>
            </a:prstGeom>
            <a:solidFill>
              <a:srgbClr val="0066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00"/>
              </a:extrusionClr>
              <a:contourClr>
                <a:srgbClr val="006600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30" name="Text Box 5"/>
            <p:cNvSpPr txBox="1">
              <a:spLocks noChangeArrowheads="1"/>
            </p:cNvSpPr>
            <p:nvPr/>
          </p:nvSpPr>
          <p:spPr bwMode="auto">
            <a:xfrm>
              <a:off x="303" y="1808"/>
              <a:ext cx="5058" cy="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just"/>
              <a:r>
                <a:rPr lang="en-US" altLang="en-US" sz="2000" b="1">
                  <a:solidFill>
                    <a:srgbClr val="FFCC66"/>
                  </a:solidFill>
                </a:rPr>
                <a:t>An asset purchased 2 years ago for $40,000 is harder to maintain than expected. It can be sold now for $12,000 or kept for a maximum of 2 more years, in which case its operating cost will be $20,000 each year, with a salvage value of $9,000 two years from now. A suitable challenger will have a first cost of $60,000 with an annual operating cost of $4,100 per year and a salvage value of $15,000 after 5 years. Determine the values of</a:t>
              </a:r>
            </a:p>
            <a:p>
              <a:pPr algn="just"/>
              <a:r>
                <a:rPr lang="en-US" altLang="en-US" sz="2000" b="1">
                  <a:solidFill>
                    <a:srgbClr val="FFCC66"/>
                  </a:solidFill>
                </a:rPr>
                <a:t>P, A, n, and S for the defender and challenger for an AW analysis.</a:t>
              </a:r>
            </a:p>
          </p:txBody>
        </p:sp>
      </p:grpSp>
      <p:sp>
        <p:nvSpPr>
          <p:cNvPr id="5125" name="TextBox 1"/>
          <p:cNvSpPr txBox="1">
            <a:spLocks noChangeArrowheads="1"/>
          </p:cNvSpPr>
          <p:nvPr/>
        </p:nvSpPr>
        <p:spPr bwMode="auto">
          <a:xfrm>
            <a:off x="304800" y="3962400"/>
            <a:ext cx="1095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</a:rPr>
              <a:t>Solution:</a:t>
            </a:r>
          </a:p>
        </p:txBody>
      </p: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1066800" y="4419600"/>
            <a:ext cx="6616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b="1"/>
              <a:t>Defender:</a:t>
            </a:r>
            <a:r>
              <a:rPr lang="en-US" altLang="en-US"/>
              <a:t> </a:t>
            </a:r>
            <a:r>
              <a:rPr lang="en-US" altLang="en-US" b="1">
                <a:solidFill>
                  <a:srgbClr val="3333CC"/>
                </a:solidFill>
              </a:rPr>
              <a:t>P = $-12,000; A = $-20,000; n = 2; S = $9,000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838200" y="4953000"/>
            <a:ext cx="685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b="1"/>
              <a:t>Challenger:</a:t>
            </a:r>
            <a:r>
              <a:rPr lang="en-US" altLang="en-US"/>
              <a:t> </a:t>
            </a:r>
            <a:r>
              <a:rPr lang="en-US" altLang="en-US" b="1">
                <a:solidFill>
                  <a:srgbClr val="3333CC"/>
                </a:solidFill>
              </a:rPr>
              <a:t>P = $-60,000; A = $-4,100; n = 5; S = $15,000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6994525" cy="609600"/>
          </a:xfrm>
        </p:spPr>
        <p:txBody>
          <a:bodyPr/>
          <a:lstStyle/>
          <a:p>
            <a:pPr defTabSz="914400">
              <a:defRPr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Overview of a Replacement Study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066800"/>
            <a:ext cx="7307263" cy="4495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400" dirty="0" smtClean="0"/>
              <a:t>Replacement studies are applications of  the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AW method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400" dirty="0" smtClean="0"/>
              <a:t>Study periods (planning horizons) are either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specified</a:t>
            </a:r>
            <a:r>
              <a:rPr lang="en-US" sz="2400" dirty="0" smtClean="0"/>
              <a:t> or    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unlimited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400" dirty="0" smtClean="0"/>
              <a:t>Assumptions for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unlimited study period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</a:p>
          <a:p>
            <a:pPr marL="823912" lvl="1" indent="-457200">
              <a:buFont typeface="+mj-lt"/>
              <a:buAutoNum type="arabicPeriod"/>
              <a:defRPr/>
            </a:pPr>
            <a:r>
              <a:rPr lang="en-US" sz="2000" dirty="0" smtClean="0"/>
              <a:t>Services provided for indefinite future</a:t>
            </a:r>
          </a:p>
          <a:p>
            <a:pPr marL="823912" lvl="1" indent="-457200">
              <a:buFont typeface="+mj-lt"/>
              <a:buAutoNum type="arabicPeriod"/>
              <a:defRPr/>
            </a:pPr>
            <a:r>
              <a:rPr lang="en-US" sz="2000" dirty="0" smtClean="0"/>
              <a:t>Challenger is best available now and for future, and will be repeated in future life cycles</a:t>
            </a:r>
          </a:p>
          <a:p>
            <a:pPr marL="823912" lvl="1" indent="-457200">
              <a:buFont typeface="+mj-lt"/>
              <a:buAutoNum type="arabicPeriod"/>
              <a:defRPr/>
            </a:pPr>
            <a:r>
              <a:rPr lang="en-US" sz="2000" dirty="0" smtClean="0"/>
              <a:t>Cost estimates for each life cycle for defender and challenger remain the same</a:t>
            </a: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US" sz="2400" dirty="0" smtClean="0"/>
              <a:t>If study period is specified, assumptions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 not hold</a:t>
            </a: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US" sz="2400" dirty="0" smtClean="0"/>
              <a:t>Replacement study procedures differ for the two cases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642938" y="228600"/>
            <a:ext cx="65960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4000" dirty="0" smtClean="0"/>
              <a:t>Economic Service Life</a:t>
            </a:r>
            <a:endParaRPr lang="en-US" sz="4000" dirty="0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52400" y="1296988"/>
            <a:ext cx="7924800" cy="1295400"/>
            <a:chOff x="463" y="995"/>
            <a:chExt cx="4896" cy="436"/>
          </a:xfrm>
        </p:grpSpPr>
        <p:sp>
          <p:nvSpPr>
            <p:cNvPr id="7176" name="Rectangle 6"/>
            <p:cNvSpPr>
              <a:spLocks noChangeArrowheads="1"/>
            </p:cNvSpPr>
            <p:nvPr/>
          </p:nvSpPr>
          <p:spPr bwMode="auto">
            <a:xfrm>
              <a:off x="463" y="995"/>
              <a:ext cx="4896" cy="436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3" dist="53882" dir="13500000">
                <a:srgbClr val="FF0000"/>
              </a:prst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77" name="Text Box 5"/>
            <p:cNvSpPr txBox="1">
              <a:spLocks noChangeArrowheads="1"/>
            </p:cNvSpPr>
            <p:nvPr/>
          </p:nvSpPr>
          <p:spPr bwMode="auto">
            <a:xfrm>
              <a:off x="528" y="1020"/>
              <a:ext cx="4799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/>
              <a:r>
                <a:rPr lang="en-US" altLang="en-US" sz="2800" b="1">
                  <a:solidFill>
                    <a:schemeClr val="bg1"/>
                  </a:solidFill>
                </a:rPr>
                <a:t>Economic service life (ESL) refers to the asset retention time (n) that yields its </a:t>
              </a:r>
              <a:r>
                <a:rPr lang="en-US" altLang="en-US" sz="2800" b="1" i="1">
                  <a:solidFill>
                    <a:srgbClr val="00CC00"/>
                  </a:solidFill>
                </a:rPr>
                <a:t>lowest equivalent AW</a:t>
              </a:r>
              <a:r>
                <a:rPr lang="en-US" altLang="en-US" sz="2800" b="1">
                  <a:solidFill>
                    <a:srgbClr val="00FF00"/>
                  </a:solidFill>
                </a:rPr>
                <a:t> </a:t>
              </a:r>
            </a:p>
          </p:txBody>
        </p:sp>
      </p:grpSp>
      <p:sp>
        <p:nvSpPr>
          <p:cNvPr id="7173" name="TextBox 1"/>
          <p:cNvSpPr txBox="1">
            <a:spLocks noChangeArrowheads="1"/>
          </p:cNvSpPr>
          <p:nvPr/>
        </p:nvSpPr>
        <p:spPr bwMode="auto">
          <a:xfrm>
            <a:off x="1066800" y="2819400"/>
            <a:ext cx="6261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b="1">
                <a:solidFill>
                  <a:srgbClr val="3333CC"/>
                </a:solidFill>
              </a:rPr>
              <a:t>Determined by calculating AW for 1, 2, 3,…n years</a:t>
            </a:r>
          </a:p>
        </p:txBody>
      </p:sp>
      <p:sp>
        <p:nvSpPr>
          <p:cNvPr id="7174" name="TextBox 7"/>
          <p:cNvSpPr txBox="1">
            <a:spLocks noChangeArrowheads="1"/>
          </p:cNvSpPr>
          <p:nvPr/>
        </p:nvSpPr>
        <p:spPr bwMode="auto">
          <a:xfrm>
            <a:off x="533400" y="3657600"/>
            <a:ext cx="72771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800" b="1"/>
              <a:t>General equation is:</a:t>
            </a:r>
          </a:p>
          <a:p>
            <a:endParaRPr lang="en-US" altLang="en-US" b="1"/>
          </a:p>
          <a:p>
            <a:r>
              <a:rPr lang="en-US" altLang="en-US" b="1">
                <a:solidFill>
                  <a:srgbClr val="3333CC"/>
                </a:solidFill>
              </a:rPr>
              <a:t>Total AW = </a:t>
            </a:r>
            <a:r>
              <a:rPr lang="en-US" altLang="en-US" b="1">
                <a:solidFill>
                  <a:srgbClr val="CA5710"/>
                </a:solidFill>
              </a:rPr>
              <a:t>capital recovery – AW of annual operating costs</a:t>
            </a:r>
          </a:p>
          <a:p>
            <a:r>
              <a:rPr lang="en-US" altLang="en-US"/>
              <a:t>                </a:t>
            </a:r>
            <a:r>
              <a:rPr lang="en-US" altLang="en-US" b="1">
                <a:solidFill>
                  <a:srgbClr val="3333CC"/>
                </a:solidFill>
              </a:rPr>
              <a:t>=</a:t>
            </a:r>
            <a:r>
              <a:rPr lang="en-US" altLang="en-US"/>
              <a:t> </a:t>
            </a:r>
            <a:r>
              <a:rPr lang="en-US" altLang="en-US" b="1">
                <a:solidFill>
                  <a:srgbClr val="CA5710"/>
                </a:solidFill>
              </a:rPr>
              <a:t>CR – AW of AOC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246063" y="76200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4000" dirty="0" smtClean="0"/>
              <a:t>Example: Economic Service Life</a:t>
            </a:r>
            <a:endParaRPr lang="en-US" sz="4000" dirty="0"/>
          </a:p>
        </p:txBody>
      </p:sp>
      <p:sp>
        <p:nvSpPr>
          <p:cNvPr id="8196" name="Rectangle 31"/>
          <p:cNvSpPr>
            <a:spLocks noChangeArrowheads="1"/>
          </p:cNvSpPr>
          <p:nvPr/>
        </p:nvSpPr>
        <p:spPr bwMode="auto">
          <a:xfrm>
            <a:off x="328613" y="1079500"/>
            <a:ext cx="7664450" cy="2335213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3" dist="139700" dir="13500000">
              <a:schemeClr val="bg2"/>
            </a:prst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609600" y="1143000"/>
            <a:ext cx="7085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600" b="1">
                <a:solidFill>
                  <a:srgbClr val="002060"/>
                </a:solidFill>
              </a:rPr>
              <a:t> </a:t>
            </a:r>
            <a:r>
              <a:rPr lang="en-US" altLang="en-US" sz="1800" b="1">
                <a:solidFill>
                  <a:srgbClr val="002060"/>
                </a:solidFill>
              </a:rPr>
              <a:t>Determine the ESL of an asset which has the costs shown below. Let i = 10%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1492250" y="1493838"/>
            <a:ext cx="5270500" cy="368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</a:rPr>
              <a:t>Year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                   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</a:rPr>
              <a:t>Cost,$/year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                    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</a:rPr>
              <a:t> Salvage value,$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199" name="Text Box 9"/>
          <p:cNvSpPr txBox="1">
            <a:spLocks noChangeArrowheads="1"/>
          </p:cNvSpPr>
          <p:nvPr/>
        </p:nvSpPr>
        <p:spPr bwMode="auto">
          <a:xfrm>
            <a:off x="1630363" y="1844675"/>
            <a:ext cx="427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800">
                <a:solidFill>
                  <a:schemeClr val="bg1"/>
                </a:solidFill>
              </a:rPr>
              <a:t>0                         - 20,000                                   -</a:t>
            </a:r>
          </a:p>
        </p:txBody>
      </p:sp>
      <p:sp>
        <p:nvSpPr>
          <p:cNvPr id="8200" name="Text Box 13"/>
          <p:cNvSpPr txBox="1">
            <a:spLocks noChangeArrowheads="1"/>
          </p:cNvSpPr>
          <p:nvPr/>
        </p:nvSpPr>
        <p:spPr bwMode="auto">
          <a:xfrm>
            <a:off x="1630363" y="2079625"/>
            <a:ext cx="4478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800">
                <a:solidFill>
                  <a:schemeClr val="bg1"/>
                </a:solidFill>
              </a:rPr>
              <a:t>1                            -5,000                              10,000</a:t>
            </a:r>
          </a:p>
        </p:txBody>
      </p:sp>
      <p:sp>
        <p:nvSpPr>
          <p:cNvPr id="8201" name="Text Box 19"/>
          <p:cNvSpPr txBox="1">
            <a:spLocks noChangeArrowheads="1"/>
          </p:cNvSpPr>
          <p:nvPr/>
        </p:nvSpPr>
        <p:spPr bwMode="auto">
          <a:xfrm>
            <a:off x="1630363" y="2316163"/>
            <a:ext cx="4478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800">
                <a:solidFill>
                  <a:schemeClr val="bg1"/>
                </a:solidFill>
              </a:rPr>
              <a:t>2                            -6,500                                8,000</a:t>
            </a:r>
          </a:p>
        </p:txBody>
      </p:sp>
      <p:sp>
        <p:nvSpPr>
          <p:cNvPr id="8202" name="Text Box 20"/>
          <p:cNvSpPr txBox="1">
            <a:spLocks noChangeArrowheads="1"/>
          </p:cNvSpPr>
          <p:nvPr/>
        </p:nvSpPr>
        <p:spPr bwMode="auto">
          <a:xfrm>
            <a:off x="1630363" y="2551113"/>
            <a:ext cx="4478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800">
                <a:solidFill>
                  <a:schemeClr val="bg1"/>
                </a:solidFill>
              </a:rPr>
              <a:t>3                           - 9,000                                5,000</a:t>
            </a:r>
          </a:p>
        </p:txBody>
      </p:sp>
      <p:sp>
        <p:nvSpPr>
          <p:cNvPr id="8203" name="Text Box 22"/>
          <p:cNvSpPr txBox="1">
            <a:spLocks noChangeArrowheads="1"/>
          </p:cNvSpPr>
          <p:nvPr/>
        </p:nvSpPr>
        <p:spPr bwMode="auto">
          <a:xfrm>
            <a:off x="1630363" y="2787650"/>
            <a:ext cx="4464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800">
                <a:solidFill>
                  <a:schemeClr val="bg1"/>
                </a:solidFill>
              </a:rPr>
              <a:t>4                          -11,000                                5,000</a:t>
            </a:r>
          </a:p>
        </p:txBody>
      </p:sp>
      <p:sp>
        <p:nvSpPr>
          <p:cNvPr id="8204" name="Text Box 29"/>
          <p:cNvSpPr txBox="1">
            <a:spLocks noChangeArrowheads="1"/>
          </p:cNvSpPr>
          <p:nvPr/>
        </p:nvSpPr>
        <p:spPr bwMode="auto">
          <a:xfrm>
            <a:off x="1630363" y="3022600"/>
            <a:ext cx="4478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800">
                <a:solidFill>
                  <a:schemeClr val="bg1"/>
                </a:solidFill>
              </a:rPr>
              <a:t>5                          -15,000                                3,000</a:t>
            </a:r>
          </a:p>
        </p:txBody>
      </p:sp>
      <p:sp>
        <p:nvSpPr>
          <p:cNvPr id="8205" name="Text Box 23"/>
          <p:cNvSpPr txBox="1">
            <a:spLocks noChangeArrowheads="1"/>
          </p:cNvSpPr>
          <p:nvPr/>
        </p:nvSpPr>
        <p:spPr bwMode="auto">
          <a:xfrm>
            <a:off x="228600" y="3698875"/>
            <a:ext cx="800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800">
                <a:solidFill>
                  <a:srgbClr val="FFCC66"/>
                </a:solidFill>
              </a:rPr>
              <a:t>  </a:t>
            </a:r>
            <a:r>
              <a:rPr lang="en-US" altLang="en-US" sz="1800" b="1">
                <a:solidFill>
                  <a:srgbClr val="009900"/>
                </a:solidFill>
              </a:rPr>
              <a:t>AW</a:t>
            </a:r>
            <a:r>
              <a:rPr lang="en-US" altLang="en-US" sz="1800" b="1" baseline="-25000">
                <a:solidFill>
                  <a:srgbClr val="009900"/>
                </a:solidFill>
              </a:rPr>
              <a:t>1</a:t>
            </a:r>
            <a:r>
              <a:rPr lang="en-US" altLang="en-US" sz="1800">
                <a:solidFill>
                  <a:srgbClr val="FFCC66"/>
                </a:solidFill>
              </a:rPr>
              <a:t> </a:t>
            </a:r>
            <a:r>
              <a:rPr lang="en-US" altLang="en-US" sz="1800"/>
              <a:t>= - 20,000(A/P,10%,1) – 5000(P/F,10%,1)(A/P,10%,1) + 10,000(A/F,10%,1) = $ -17,000</a:t>
            </a:r>
            <a:r>
              <a:rPr lang="en-US" altLang="en-US" sz="1800">
                <a:solidFill>
                  <a:srgbClr val="FFCC66"/>
                </a:solidFill>
              </a:rPr>
              <a:t>           </a:t>
            </a:r>
          </a:p>
        </p:txBody>
      </p:sp>
      <p:sp>
        <p:nvSpPr>
          <p:cNvPr id="8206" name="Text Box 25"/>
          <p:cNvSpPr txBox="1">
            <a:spLocks noChangeArrowheads="1"/>
          </p:cNvSpPr>
          <p:nvPr/>
        </p:nvSpPr>
        <p:spPr bwMode="auto">
          <a:xfrm>
            <a:off x="152400" y="4114800"/>
            <a:ext cx="8001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800" b="1">
                <a:solidFill>
                  <a:srgbClr val="009900"/>
                </a:solidFill>
              </a:rPr>
              <a:t>   AW</a:t>
            </a:r>
            <a:r>
              <a:rPr lang="en-US" altLang="en-US" sz="1800" b="1" baseline="-25000">
                <a:solidFill>
                  <a:srgbClr val="009900"/>
                </a:solidFill>
              </a:rPr>
              <a:t>2</a:t>
            </a:r>
            <a:r>
              <a:rPr lang="en-US" altLang="en-US" sz="1800">
                <a:solidFill>
                  <a:srgbClr val="009900"/>
                </a:solidFill>
              </a:rPr>
              <a:t> </a:t>
            </a:r>
            <a:r>
              <a:rPr lang="en-US" altLang="en-US" sz="1800"/>
              <a:t>= - 20,000(A/P,10%,2) – [5000(P/F,10%,1) + 6500(P/F,10%,2)](A/P,10%,2)</a:t>
            </a:r>
          </a:p>
          <a:p>
            <a:r>
              <a:rPr lang="en-US" altLang="en-US" sz="1800"/>
              <a:t>              + 8000(A/F,10%,2)  </a:t>
            </a:r>
            <a:endParaRPr lang="en-US" altLang="en-US" sz="1800">
              <a:solidFill>
                <a:srgbClr val="FFCC66"/>
              </a:solidFill>
            </a:endParaRPr>
          </a:p>
          <a:p>
            <a:r>
              <a:rPr lang="en-US" altLang="en-US" sz="1800">
                <a:solidFill>
                  <a:srgbClr val="FFCC66"/>
                </a:solidFill>
              </a:rPr>
              <a:t>           </a:t>
            </a:r>
            <a:r>
              <a:rPr lang="en-US" altLang="en-US" sz="1800"/>
              <a:t>=</a:t>
            </a:r>
            <a:r>
              <a:rPr lang="en-US" altLang="en-US" sz="1800">
                <a:solidFill>
                  <a:srgbClr val="FFCC66"/>
                </a:solidFill>
              </a:rPr>
              <a:t>  </a:t>
            </a:r>
            <a:r>
              <a:rPr lang="en-US" altLang="en-US" sz="1800"/>
              <a:t>$ -13,429</a:t>
            </a:r>
          </a:p>
          <a:p>
            <a:endParaRPr lang="en-US" altLang="en-US" sz="1800"/>
          </a:p>
        </p:txBody>
      </p:sp>
      <p:sp>
        <p:nvSpPr>
          <p:cNvPr id="40" name="Text Box 28"/>
          <p:cNvSpPr txBox="1">
            <a:spLocks noChangeArrowheads="1"/>
          </p:cNvSpPr>
          <p:nvPr/>
        </p:nvSpPr>
        <p:spPr bwMode="auto">
          <a:xfrm>
            <a:off x="304800" y="5029200"/>
            <a:ext cx="7315200" cy="369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800" dirty="0"/>
              <a:t>Similarly,        </a:t>
            </a:r>
            <a:r>
              <a:rPr lang="en-US" sz="1800" b="1" dirty="0">
                <a:solidFill>
                  <a:srgbClr val="009900"/>
                </a:solidFill>
              </a:rPr>
              <a:t>AW</a:t>
            </a:r>
            <a:r>
              <a:rPr lang="en-US" sz="1800" b="1" baseline="-25000" dirty="0">
                <a:solidFill>
                  <a:srgbClr val="009900"/>
                </a:solidFill>
              </a:rPr>
              <a:t>3</a:t>
            </a:r>
            <a:r>
              <a:rPr lang="en-US" sz="1800" dirty="0">
                <a:solidFill>
                  <a:srgbClr val="FFCC66"/>
                </a:solidFill>
              </a:rPr>
              <a:t> </a:t>
            </a:r>
            <a:r>
              <a:rPr lang="en-US" sz="1800" dirty="0"/>
              <a:t>= $ -13,239          </a:t>
            </a:r>
            <a:r>
              <a:rPr lang="en-US" sz="1800" b="1" dirty="0">
                <a:solidFill>
                  <a:srgbClr val="009900"/>
                </a:solidFill>
              </a:rPr>
              <a:t>AW</a:t>
            </a:r>
            <a:r>
              <a:rPr lang="en-US" sz="1800" b="1" baseline="-25000" dirty="0">
                <a:solidFill>
                  <a:srgbClr val="009900"/>
                </a:solidFill>
              </a:rPr>
              <a:t>4</a:t>
            </a:r>
            <a:r>
              <a:rPr lang="en-US" sz="1800" dirty="0">
                <a:solidFill>
                  <a:srgbClr val="FFCC66"/>
                </a:solidFill>
              </a:rPr>
              <a:t> </a:t>
            </a:r>
            <a:r>
              <a:rPr lang="en-US" sz="1800" dirty="0"/>
              <a:t>= 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$ -12,864             </a:t>
            </a:r>
            <a:r>
              <a:rPr lang="en-US" sz="1800" b="1" dirty="0">
                <a:solidFill>
                  <a:srgbClr val="009900"/>
                </a:solidFill>
              </a:rPr>
              <a:t>AW</a:t>
            </a:r>
            <a:r>
              <a:rPr lang="en-US" sz="1800" b="1" baseline="-25000" dirty="0">
                <a:solidFill>
                  <a:srgbClr val="009900"/>
                </a:solidFill>
              </a:rPr>
              <a:t>5</a:t>
            </a:r>
            <a:r>
              <a:rPr lang="en-US" sz="1800" baseline="-25000" dirty="0">
                <a:solidFill>
                  <a:srgbClr val="009900"/>
                </a:solidFill>
              </a:rPr>
              <a:t> </a:t>
            </a:r>
            <a:r>
              <a:rPr lang="en-US" sz="1800" dirty="0"/>
              <a:t>= $ -13,623</a:t>
            </a:r>
          </a:p>
        </p:txBody>
      </p:sp>
      <p:sp>
        <p:nvSpPr>
          <p:cNvPr id="41" name="Text Box 30"/>
          <p:cNvSpPr txBox="1">
            <a:spLocks noChangeArrowheads="1"/>
          </p:cNvSpPr>
          <p:nvPr/>
        </p:nvSpPr>
        <p:spPr bwMode="auto">
          <a:xfrm>
            <a:off x="2286000" y="5486400"/>
            <a:ext cx="3322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 b="1">
                <a:solidFill>
                  <a:srgbClr val="C00000"/>
                </a:solidFill>
              </a:rPr>
              <a:t>Economic service life is 4 years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429000" y="5029200"/>
            <a:ext cx="1617663" cy="388938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b="1"/>
          </a:p>
        </p:txBody>
      </p:sp>
      <p:sp>
        <p:nvSpPr>
          <p:cNvPr id="8210" name="Rectangle 4"/>
          <p:cNvSpPr>
            <a:spLocks noChangeArrowheads="1"/>
          </p:cNvSpPr>
          <p:nvPr/>
        </p:nvSpPr>
        <p:spPr bwMode="auto">
          <a:xfrm>
            <a:off x="525463" y="3397250"/>
            <a:ext cx="1003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800" b="1">
                <a:solidFill>
                  <a:srgbClr val="FF0000"/>
                </a:solidFill>
              </a:rPr>
              <a:t>Solution:</a:t>
            </a:r>
            <a:endParaRPr lang="en-US" altLang="en-US" sz="1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  <p:bldP spid="41" grpId="0" autoUpdateAnimBg="0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04800" y="76200"/>
            <a:ext cx="74676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4000" dirty="0"/>
              <a:t>P</a:t>
            </a:r>
            <a:r>
              <a:rPr lang="en-US" sz="4000" dirty="0" smtClean="0"/>
              <a:t>erforming a Replacement Study</a:t>
            </a:r>
            <a:endParaRPr lang="en-US" sz="4000" dirty="0"/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0" y="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922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36" t="37621" r="23177" b="11610"/>
          <a:stretch>
            <a:fillRect/>
          </a:stretch>
        </p:blipFill>
        <p:spPr bwMode="auto">
          <a:xfrm>
            <a:off x="1066800" y="1066800"/>
            <a:ext cx="6019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04800" y="76200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dirty="0"/>
              <a:t>P</a:t>
            </a:r>
            <a:r>
              <a:rPr lang="en-US" dirty="0" smtClean="0"/>
              <a:t>erforming a Replacement Study --</a:t>
            </a:r>
          </a:p>
          <a:p>
            <a:pPr>
              <a:defRPr/>
            </a:pPr>
            <a:r>
              <a:rPr lang="en-US" sz="3200" dirty="0" smtClean="0"/>
              <a:t>Unlimited Study Period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143000"/>
            <a:ext cx="7924800" cy="4686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0" hangingPunct="0">
              <a:defRPr/>
            </a:pPr>
            <a:r>
              <a:rPr lang="en-US" b="1" dirty="0"/>
              <a:t>1.    Calculate AW</a:t>
            </a:r>
            <a:r>
              <a:rPr lang="en-US" b="1" baseline="-25000" dirty="0"/>
              <a:t>D</a:t>
            </a:r>
            <a:r>
              <a:rPr lang="en-US" b="1" dirty="0"/>
              <a:t> and AW</a:t>
            </a:r>
            <a:r>
              <a:rPr lang="en-US" b="1" baseline="-25000" dirty="0"/>
              <a:t>C</a:t>
            </a:r>
            <a:r>
              <a:rPr lang="en-US" b="1" dirty="0"/>
              <a:t> </a:t>
            </a:r>
            <a:r>
              <a:rPr lang="en-US" b="1" i="1" dirty="0">
                <a:solidFill>
                  <a:srgbClr val="00B050"/>
                </a:solidFill>
              </a:rPr>
              <a:t>based on their ESL; 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b="1" dirty="0"/>
              <a:t>lower AW</a:t>
            </a:r>
          </a:p>
          <a:p>
            <a:pPr marL="457200" indent="-457200" eaLnBrk="0" hangingPunct="0">
              <a:defRPr/>
            </a:pPr>
            <a:r>
              <a:rPr lang="en-US" b="1" dirty="0">
                <a:solidFill>
                  <a:srgbClr val="3333CC"/>
                </a:solidFill>
              </a:rPr>
              <a:t>2.    If AW</a:t>
            </a:r>
            <a:r>
              <a:rPr lang="en-US" b="1" baseline="-25000" dirty="0">
                <a:solidFill>
                  <a:srgbClr val="3333CC"/>
                </a:solidFill>
              </a:rPr>
              <a:t>C</a:t>
            </a:r>
            <a:r>
              <a:rPr lang="en-US" b="1" dirty="0">
                <a:solidFill>
                  <a:srgbClr val="3333CC"/>
                </a:solidFill>
              </a:rPr>
              <a:t> was selected </a:t>
            </a:r>
            <a:r>
              <a:rPr lang="en-US" dirty="0"/>
              <a:t>in step (1), </a:t>
            </a:r>
            <a:r>
              <a:rPr lang="en-US" b="1" dirty="0">
                <a:solidFill>
                  <a:srgbClr val="3333CC"/>
                </a:solidFill>
              </a:rPr>
              <a:t>keep for n</a:t>
            </a:r>
            <a:r>
              <a:rPr lang="en-US" b="1" baseline="-25000" dirty="0">
                <a:solidFill>
                  <a:srgbClr val="3333CC"/>
                </a:solidFill>
              </a:rPr>
              <a:t>C</a:t>
            </a:r>
            <a:r>
              <a:rPr lang="en-US" b="1" dirty="0">
                <a:solidFill>
                  <a:srgbClr val="3333CC"/>
                </a:solidFill>
              </a:rPr>
              <a:t> </a:t>
            </a:r>
            <a:r>
              <a:rPr lang="en-US" dirty="0"/>
              <a:t>years (i.e., economic service life of challenger); </a:t>
            </a:r>
            <a:r>
              <a:rPr lang="en-US" b="1" dirty="0">
                <a:solidFill>
                  <a:srgbClr val="3333CC"/>
                </a:solidFill>
              </a:rPr>
              <a:t>if AW</a:t>
            </a:r>
            <a:r>
              <a:rPr lang="en-US" b="1" baseline="-25000" dirty="0">
                <a:solidFill>
                  <a:srgbClr val="3333CC"/>
                </a:solidFill>
              </a:rPr>
              <a:t>D </a:t>
            </a:r>
            <a:r>
              <a:rPr lang="en-US" dirty="0"/>
              <a:t>was selected, keep defender </a:t>
            </a:r>
            <a:r>
              <a:rPr lang="en-US" b="1" dirty="0">
                <a:solidFill>
                  <a:srgbClr val="3333CC"/>
                </a:solidFill>
              </a:rPr>
              <a:t>one more year </a:t>
            </a:r>
            <a:r>
              <a:rPr lang="en-US" dirty="0"/>
              <a:t>and then </a:t>
            </a:r>
            <a:r>
              <a:rPr lang="en-US" b="1" dirty="0">
                <a:solidFill>
                  <a:srgbClr val="3333CC"/>
                </a:solidFill>
              </a:rPr>
              <a:t>repeat analysis </a:t>
            </a:r>
            <a:r>
              <a:rPr lang="en-US" dirty="0"/>
              <a:t>(i.e., one-year-later analysis)</a:t>
            </a:r>
          </a:p>
          <a:p>
            <a:pPr marL="457200" indent="-457200" eaLnBrk="0" hangingPunct="0">
              <a:defRPr/>
            </a:pPr>
            <a:r>
              <a:rPr lang="en-US" b="1" dirty="0">
                <a:solidFill>
                  <a:srgbClr val="00B050"/>
                </a:solidFill>
              </a:rPr>
              <a:t>3</a:t>
            </a:r>
            <a:r>
              <a:rPr lang="en-US" dirty="0">
                <a:solidFill>
                  <a:srgbClr val="00B050"/>
                </a:solidFill>
              </a:rPr>
              <a:t>.    </a:t>
            </a:r>
            <a:r>
              <a:rPr lang="en-US" dirty="0"/>
              <a:t>As long as all estimates </a:t>
            </a:r>
            <a:r>
              <a:rPr lang="en-US" b="1" dirty="0">
                <a:solidFill>
                  <a:srgbClr val="009900"/>
                </a:solidFill>
              </a:rPr>
              <a:t>remain current </a:t>
            </a:r>
            <a:r>
              <a:rPr lang="en-US" dirty="0"/>
              <a:t>in succeeding years, </a:t>
            </a:r>
            <a:r>
              <a:rPr lang="en-US" b="1" dirty="0">
                <a:solidFill>
                  <a:srgbClr val="009900"/>
                </a:solidFill>
              </a:rPr>
              <a:t>keep defender </a:t>
            </a:r>
            <a:r>
              <a:rPr lang="en-US" dirty="0"/>
              <a:t>until n</a:t>
            </a:r>
            <a:r>
              <a:rPr lang="en-US" baseline="-25000" dirty="0"/>
              <a:t>D</a:t>
            </a:r>
            <a:r>
              <a:rPr lang="en-US" dirty="0"/>
              <a:t> is reached, and then replace defender with best challenger</a:t>
            </a:r>
          </a:p>
          <a:p>
            <a:pPr marL="457200" indent="-457200" eaLnBrk="0" hangingPunct="0">
              <a:buFontTx/>
              <a:buAutoNum type="arabicPeriod" startAt="4"/>
              <a:defRPr/>
            </a:pPr>
            <a:r>
              <a:rPr lang="en-US" b="1" dirty="0">
                <a:solidFill>
                  <a:srgbClr val="A015AB"/>
                </a:solidFill>
              </a:rPr>
              <a:t>If any estimates change </a:t>
            </a:r>
            <a:r>
              <a:rPr lang="en-US" dirty="0"/>
              <a:t>before n</a:t>
            </a:r>
            <a:r>
              <a:rPr lang="en-US" baseline="-25000" dirty="0"/>
              <a:t>D </a:t>
            </a:r>
            <a:r>
              <a:rPr lang="en-US" dirty="0"/>
              <a:t>is reached, </a:t>
            </a:r>
            <a:r>
              <a:rPr lang="en-US" b="1" dirty="0">
                <a:solidFill>
                  <a:srgbClr val="A015AB"/>
                </a:solidFill>
              </a:rPr>
              <a:t>repeat steps (1) through (4)</a:t>
            </a:r>
          </a:p>
          <a:p>
            <a:pPr marL="457200" indent="-457200" eaLnBrk="0" hangingPunct="0">
              <a:defRPr/>
            </a:pPr>
            <a:endParaRPr lang="en-US" sz="1050" b="1" dirty="0">
              <a:solidFill>
                <a:srgbClr val="A015AB"/>
              </a:solidFill>
            </a:endParaRPr>
          </a:p>
          <a:p>
            <a:pPr marL="457200" indent="-457200" eaLnBrk="0" hangingPunct="0">
              <a:defRPr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Note: </a:t>
            </a:r>
            <a:r>
              <a:rPr lang="en-US" b="1" dirty="0">
                <a:solidFill>
                  <a:srgbClr val="C37917"/>
                </a:solidFill>
              </a:rPr>
              <a:t>If study period is specified</a:t>
            </a:r>
            <a:r>
              <a:rPr lang="en-US" dirty="0"/>
              <a:t>, perform steps (1) through</a:t>
            </a:r>
          </a:p>
          <a:p>
            <a:pPr marL="457200" indent="-457200" eaLnBrk="0" hangingPunct="0">
              <a:defRPr/>
            </a:pPr>
            <a:r>
              <a:rPr lang="en-US" dirty="0"/>
              <a:t>                 (4) </a:t>
            </a:r>
            <a:r>
              <a:rPr lang="en-US" i="1" dirty="0"/>
              <a:t>only</a:t>
            </a:r>
            <a:r>
              <a:rPr lang="en-US" dirty="0"/>
              <a:t> </a:t>
            </a:r>
            <a:r>
              <a:rPr lang="en-US" i="1" dirty="0"/>
              <a:t>through end of study period</a:t>
            </a:r>
            <a:r>
              <a:rPr lang="en-US" dirty="0"/>
              <a:t> (discussed later)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" y="5029200"/>
            <a:ext cx="7239000" cy="762000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Blank Presentatio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20402</TotalTime>
  <Words>1596</Words>
  <Application>Microsoft Office PowerPoint</Application>
  <PresentationFormat>Custom</PresentationFormat>
  <Paragraphs>161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 Narrow</vt:lpstr>
      <vt:lpstr>Symbol</vt:lpstr>
      <vt:lpstr>Tahoma</vt:lpstr>
      <vt:lpstr>Wingdings</vt:lpstr>
      <vt:lpstr>Blank Presentation</vt:lpstr>
      <vt:lpstr>PowerPoint Presentation</vt:lpstr>
      <vt:lpstr>LEARNING OUTCOMES</vt:lpstr>
      <vt:lpstr>Replacement Study Basics</vt:lpstr>
      <vt:lpstr>PowerPoint Presentation</vt:lpstr>
      <vt:lpstr>Overview of a Replacement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of Important Points</vt:lpstr>
    </vt:vector>
  </TitlesOfParts>
  <Company>Bryant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1, Heizer/Render, 5th edition</dc:title>
  <dc:subject>Operations and Productivity</dc:subject>
  <dc:creator>John Swearingen</dc:creator>
  <cp:lastModifiedBy>800 ELITE</cp:lastModifiedBy>
  <cp:revision>779</cp:revision>
  <cp:lastPrinted>2000-01-11T15:10:36Z</cp:lastPrinted>
  <dcterms:created xsi:type="dcterms:W3CDTF">1998-04-09T01:23:40Z</dcterms:created>
  <dcterms:modified xsi:type="dcterms:W3CDTF">2019-10-30T05:13:18Z</dcterms:modified>
</cp:coreProperties>
</file>