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00" r:id="rId3"/>
    <p:sldId id="311" r:id="rId4"/>
    <p:sldId id="312" r:id="rId5"/>
    <p:sldId id="313" r:id="rId6"/>
    <p:sldId id="314" r:id="rId7"/>
    <p:sldId id="298" r:id="rId8"/>
    <p:sldId id="301" r:id="rId9"/>
    <p:sldId id="302" r:id="rId10"/>
    <p:sldId id="257" r:id="rId11"/>
    <p:sldId id="287" r:id="rId12"/>
    <p:sldId id="258" r:id="rId13"/>
    <p:sldId id="259" r:id="rId14"/>
    <p:sldId id="260" r:id="rId15"/>
    <p:sldId id="261" r:id="rId16"/>
    <p:sldId id="262" r:id="rId17"/>
    <p:sldId id="288" r:id="rId18"/>
    <p:sldId id="263" r:id="rId19"/>
    <p:sldId id="264" r:id="rId20"/>
    <p:sldId id="265" r:id="rId21"/>
    <p:sldId id="289" r:id="rId22"/>
    <p:sldId id="266" r:id="rId23"/>
    <p:sldId id="267" r:id="rId24"/>
    <p:sldId id="290" r:id="rId25"/>
    <p:sldId id="284" r:id="rId26"/>
    <p:sldId id="291" r:id="rId27"/>
    <p:sldId id="283" r:id="rId28"/>
    <p:sldId id="292" r:id="rId29"/>
    <p:sldId id="306" r:id="rId30"/>
    <p:sldId id="308" r:id="rId31"/>
    <p:sldId id="309" r:id="rId32"/>
    <p:sldId id="310" r:id="rId33"/>
    <p:sldId id="304" r:id="rId34"/>
    <p:sldId id="293" r:id="rId35"/>
    <p:sldId id="307" r:id="rId36"/>
    <p:sldId id="294" r:id="rId37"/>
    <p:sldId id="29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20"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95044-04D2-4DA4-AE39-57AD71DF0634}"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63B36-FA0B-4270-8BCC-CFBC07F1E21D}" type="slidenum">
              <a:rPr lang="en-US" smtClean="0"/>
              <a:t>‹#›</a:t>
            </a:fld>
            <a:endParaRPr lang="en-US"/>
          </a:p>
        </p:txBody>
      </p:sp>
    </p:spTree>
    <p:extLst>
      <p:ext uri="{BB962C8B-B14F-4D97-AF65-F5344CB8AC3E}">
        <p14:creationId xmlns:p14="http://schemas.microsoft.com/office/powerpoint/2010/main" val="462088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19E07B9B-A4B1-4C5F-BF53-654E82A5AC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68AB08FC-E0C4-4890-AF59-27A224F38F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Try Exercise 39</a:t>
            </a:r>
          </a:p>
        </p:txBody>
      </p:sp>
      <p:sp>
        <p:nvSpPr>
          <p:cNvPr id="29700" name="Slide Number Placeholder 3">
            <a:extLst>
              <a:ext uri="{FF2B5EF4-FFF2-40B4-BE49-F238E27FC236}">
                <a16:creationId xmlns:a16="http://schemas.microsoft.com/office/drawing/2014/main" id="{78F050BB-29C2-496D-AFF0-ABC3920BCF0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CC5DCCF-2C55-4AEB-959F-189F8928BB81}" type="slidenum">
              <a:rPr lang="en-US" altLang="en-US"/>
              <a:pPr/>
              <a:t>5</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4F014F22-7B71-48D0-8169-5D869DBEC8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02971B03-0CCF-42E1-A0AD-CBE79D9F06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Try Exercise 39</a:t>
            </a:r>
          </a:p>
        </p:txBody>
      </p:sp>
      <p:sp>
        <p:nvSpPr>
          <p:cNvPr id="30724" name="Slide Number Placeholder 3">
            <a:extLst>
              <a:ext uri="{FF2B5EF4-FFF2-40B4-BE49-F238E27FC236}">
                <a16:creationId xmlns:a16="http://schemas.microsoft.com/office/drawing/2014/main" id="{5D99CB92-6B60-4CCD-A55F-DF934747B0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88CBF30-2564-48BF-BC0F-3A81EEADBF22}" type="slidenum">
              <a:rPr lang="en-US" altLang="en-US"/>
              <a:pPr/>
              <a:t>6</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A187CA56-06CA-4649-ABC9-3C674ADEF4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49488C9F-241D-4D48-8265-3BF9C020FB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Try Exercise 39</a:t>
            </a:r>
          </a:p>
        </p:txBody>
      </p:sp>
      <p:sp>
        <p:nvSpPr>
          <p:cNvPr id="31748" name="Slide Number Placeholder 3">
            <a:extLst>
              <a:ext uri="{FF2B5EF4-FFF2-40B4-BE49-F238E27FC236}">
                <a16:creationId xmlns:a16="http://schemas.microsoft.com/office/drawing/2014/main" id="{2D050209-F100-47BF-9B1F-725D01E253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33CE933-7709-4B36-B89E-ECB1E220FF05}" type="slidenum">
              <a:rPr lang="en-US" altLang="en-US"/>
              <a:pPr/>
              <a:t>7</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8F9B9C2B-11F2-4BEF-A936-FAB432687A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C53D2025-2470-45E8-8E86-5C7206ECCD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Try Exercise 39</a:t>
            </a:r>
          </a:p>
        </p:txBody>
      </p:sp>
      <p:sp>
        <p:nvSpPr>
          <p:cNvPr id="32772" name="Slide Number Placeholder 3">
            <a:extLst>
              <a:ext uri="{FF2B5EF4-FFF2-40B4-BE49-F238E27FC236}">
                <a16:creationId xmlns:a16="http://schemas.microsoft.com/office/drawing/2014/main" id="{9467E2D2-A2C9-44FA-9C63-C9F46CC6E2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053C522-6F4D-4638-8A28-7D1A138E3CAE}" type="slidenum">
              <a:rPr lang="en-US" altLang="en-US"/>
              <a:pPr/>
              <a:t>8</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4440546F-4AD8-4256-95F0-7D97FD44E1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686E1C08-8736-4A15-ACF7-92ABFA9611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Try Exercise 39</a:t>
            </a:r>
          </a:p>
        </p:txBody>
      </p:sp>
      <p:sp>
        <p:nvSpPr>
          <p:cNvPr id="33796" name="Slide Number Placeholder 3">
            <a:extLst>
              <a:ext uri="{FF2B5EF4-FFF2-40B4-BE49-F238E27FC236}">
                <a16:creationId xmlns:a16="http://schemas.microsoft.com/office/drawing/2014/main" id="{D3E50504-62CB-4FFF-8B5B-B64425973FF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FFB3B78-E3E4-466B-A5B2-783DDE04909C}" type="slidenum">
              <a:rPr lang="en-US" altLang="en-US"/>
              <a:pPr/>
              <a:t>9</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0687F0CD-F545-4B07-AFE7-E930CF2254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7E8AD9A8-1612-4036-A08A-25452D5C6D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Try Exercise 39</a:t>
            </a:r>
          </a:p>
        </p:txBody>
      </p:sp>
      <p:sp>
        <p:nvSpPr>
          <p:cNvPr id="26628" name="Slide Number Placeholder 3">
            <a:extLst>
              <a:ext uri="{FF2B5EF4-FFF2-40B4-BE49-F238E27FC236}">
                <a16:creationId xmlns:a16="http://schemas.microsoft.com/office/drawing/2014/main" id="{B9C93850-E37C-408B-9D5A-16DB35E4AC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F7682F6D-1F41-4681-818A-41A62922BACA}" type="slidenum">
              <a:rPr lang="en-US" altLang="en-US"/>
              <a:pPr eaLnBrk="1" hangingPunct="1"/>
              <a:t>30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765F-4213-4A63-A215-8A75CB264C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B474F-EA42-4F1A-A600-947CEA48F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D3D235-2F20-44D1-A78D-773A25D73B74}"/>
              </a:ext>
            </a:extLst>
          </p:cNvPr>
          <p:cNvSpPr>
            <a:spLocks noGrp="1"/>
          </p:cNvSpPr>
          <p:nvPr>
            <p:ph type="dt" sz="half" idx="10"/>
          </p:nvPr>
        </p:nvSpPr>
        <p:spPr/>
        <p:txBody>
          <a:bodyPr/>
          <a:lstStyle/>
          <a:p>
            <a:fld id="{B8C8F9E0-E4DD-4992-AA0D-60E24DF9E578}" type="datetimeFigureOut">
              <a:rPr lang="en-US" smtClean="0"/>
              <a:t>8/3/2020</a:t>
            </a:fld>
            <a:endParaRPr lang="en-US"/>
          </a:p>
        </p:txBody>
      </p:sp>
      <p:sp>
        <p:nvSpPr>
          <p:cNvPr id="5" name="Footer Placeholder 4">
            <a:extLst>
              <a:ext uri="{FF2B5EF4-FFF2-40B4-BE49-F238E27FC236}">
                <a16:creationId xmlns:a16="http://schemas.microsoft.com/office/drawing/2014/main" id="{CD4B42F6-5B58-4923-A5F3-5C5CC24C6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A9836-7EF1-48F5-BB83-F1A968DAB646}"/>
              </a:ext>
            </a:extLst>
          </p:cNvPr>
          <p:cNvSpPr>
            <a:spLocks noGrp="1"/>
          </p:cNvSpPr>
          <p:nvPr>
            <p:ph type="sldNum" sz="quarter" idx="12"/>
          </p:nvPr>
        </p:nvSpPr>
        <p:spPr/>
        <p:txBody>
          <a:bodyPr/>
          <a:lstStyle/>
          <a:p>
            <a:fld id="{CAD84DD3-1A0F-4231-8098-CD8C673DE40F}" type="slidenum">
              <a:rPr lang="en-US" smtClean="0"/>
              <a:t>‹#›</a:t>
            </a:fld>
            <a:endParaRPr lang="en-US"/>
          </a:p>
        </p:txBody>
      </p:sp>
    </p:spTree>
    <p:extLst>
      <p:ext uri="{BB962C8B-B14F-4D97-AF65-F5344CB8AC3E}">
        <p14:creationId xmlns:p14="http://schemas.microsoft.com/office/powerpoint/2010/main" val="2471448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A4CE-F5C6-4295-AD54-55F4B62577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AF63C8-E853-49A9-ACDA-6E1ECBB3E3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25CF4-F5D8-4809-83EF-EED7FC619326}"/>
              </a:ext>
            </a:extLst>
          </p:cNvPr>
          <p:cNvSpPr>
            <a:spLocks noGrp="1"/>
          </p:cNvSpPr>
          <p:nvPr>
            <p:ph type="dt" sz="half" idx="10"/>
          </p:nvPr>
        </p:nvSpPr>
        <p:spPr/>
        <p:txBody>
          <a:bodyPr/>
          <a:lstStyle/>
          <a:p>
            <a:fld id="{B8C8F9E0-E4DD-4992-AA0D-60E24DF9E578}" type="datetimeFigureOut">
              <a:rPr lang="en-US" smtClean="0"/>
              <a:t>8/3/2020</a:t>
            </a:fld>
            <a:endParaRPr lang="en-US"/>
          </a:p>
        </p:txBody>
      </p:sp>
      <p:sp>
        <p:nvSpPr>
          <p:cNvPr id="5" name="Footer Placeholder 4">
            <a:extLst>
              <a:ext uri="{FF2B5EF4-FFF2-40B4-BE49-F238E27FC236}">
                <a16:creationId xmlns:a16="http://schemas.microsoft.com/office/drawing/2014/main" id="{BAA758DC-420A-4695-A88C-B1C15C199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EF843-F96B-44CC-9B28-E43F31A44BD9}"/>
              </a:ext>
            </a:extLst>
          </p:cNvPr>
          <p:cNvSpPr>
            <a:spLocks noGrp="1"/>
          </p:cNvSpPr>
          <p:nvPr>
            <p:ph type="sldNum" sz="quarter" idx="12"/>
          </p:nvPr>
        </p:nvSpPr>
        <p:spPr/>
        <p:txBody>
          <a:bodyPr/>
          <a:lstStyle/>
          <a:p>
            <a:fld id="{CAD84DD3-1A0F-4231-8098-CD8C673DE40F}" type="slidenum">
              <a:rPr lang="en-US" smtClean="0"/>
              <a:t>‹#›</a:t>
            </a:fld>
            <a:endParaRPr lang="en-US"/>
          </a:p>
        </p:txBody>
      </p:sp>
    </p:spTree>
    <p:extLst>
      <p:ext uri="{BB962C8B-B14F-4D97-AF65-F5344CB8AC3E}">
        <p14:creationId xmlns:p14="http://schemas.microsoft.com/office/powerpoint/2010/main" val="2812912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CEA9FB-3884-446A-946F-0C399F533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BA5058-AE1F-496A-BBD6-0C9627A5FD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09C02-881C-4124-9EA0-AC122EA0AD79}"/>
              </a:ext>
            </a:extLst>
          </p:cNvPr>
          <p:cNvSpPr>
            <a:spLocks noGrp="1"/>
          </p:cNvSpPr>
          <p:nvPr>
            <p:ph type="dt" sz="half" idx="10"/>
          </p:nvPr>
        </p:nvSpPr>
        <p:spPr/>
        <p:txBody>
          <a:bodyPr/>
          <a:lstStyle/>
          <a:p>
            <a:fld id="{B8C8F9E0-E4DD-4992-AA0D-60E24DF9E578}" type="datetimeFigureOut">
              <a:rPr lang="en-US" smtClean="0"/>
              <a:t>8/3/2020</a:t>
            </a:fld>
            <a:endParaRPr lang="en-US"/>
          </a:p>
        </p:txBody>
      </p:sp>
      <p:sp>
        <p:nvSpPr>
          <p:cNvPr id="5" name="Footer Placeholder 4">
            <a:extLst>
              <a:ext uri="{FF2B5EF4-FFF2-40B4-BE49-F238E27FC236}">
                <a16:creationId xmlns:a16="http://schemas.microsoft.com/office/drawing/2014/main" id="{037C7941-A0D6-444D-B28D-2AF3BC7F45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E8572-19F6-42CA-8801-3C19C3E3E978}"/>
              </a:ext>
            </a:extLst>
          </p:cNvPr>
          <p:cNvSpPr>
            <a:spLocks noGrp="1"/>
          </p:cNvSpPr>
          <p:nvPr>
            <p:ph type="sldNum" sz="quarter" idx="12"/>
          </p:nvPr>
        </p:nvSpPr>
        <p:spPr/>
        <p:txBody>
          <a:bodyPr/>
          <a:lstStyle/>
          <a:p>
            <a:fld id="{CAD84DD3-1A0F-4231-8098-CD8C673DE40F}" type="slidenum">
              <a:rPr lang="en-US" smtClean="0"/>
              <a:t>‹#›</a:t>
            </a:fld>
            <a:endParaRPr lang="en-US"/>
          </a:p>
        </p:txBody>
      </p:sp>
    </p:spTree>
    <p:extLst>
      <p:ext uri="{BB962C8B-B14F-4D97-AF65-F5344CB8AC3E}">
        <p14:creationId xmlns:p14="http://schemas.microsoft.com/office/powerpoint/2010/main" val="199984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4FBD-2B09-47B8-8B08-14D0E2FC62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50EF9-B752-4829-887C-EA683D7BA1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B1D01C-54CC-494F-AF81-08CC870761A8}"/>
              </a:ext>
            </a:extLst>
          </p:cNvPr>
          <p:cNvSpPr>
            <a:spLocks noGrp="1"/>
          </p:cNvSpPr>
          <p:nvPr>
            <p:ph type="dt" sz="half" idx="10"/>
          </p:nvPr>
        </p:nvSpPr>
        <p:spPr/>
        <p:txBody>
          <a:bodyPr/>
          <a:lstStyle/>
          <a:p>
            <a:fld id="{B8C8F9E0-E4DD-4992-AA0D-60E24DF9E578}" type="datetimeFigureOut">
              <a:rPr lang="en-US" smtClean="0"/>
              <a:t>8/3/2020</a:t>
            </a:fld>
            <a:endParaRPr lang="en-US"/>
          </a:p>
        </p:txBody>
      </p:sp>
      <p:sp>
        <p:nvSpPr>
          <p:cNvPr id="5" name="Footer Placeholder 4">
            <a:extLst>
              <a:ext uri="{FF2B5EF4-FFF2-40B4-BE49-F238E27FC236}">
                <a16:creationId xmlns:a16="http://schemas.microsoft.com/office/drawing/2014/main" id="{2583299A-55C1-4516-8EE6-B93CCA4F8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F66C8-762F-4F13-9E57-BE36F5B8E6D2}"/>
              </a:ext>
            </a:extLst>
          </p:cNvPr>
          <p:cNvSpPr>
            <a:spLocks noGrp="1"/>
          </p:cNvSpPr>
          <p:nvPr>
            <p:ph type="sldNum" sz="quarter" idx="12"/>
          </p:nvPr>
        </p:nvSpPr>
        <p:spPr/>
        <p:txBody>
          <a:bodyPr/>
          <a:lstStyle/>
          <a:p>
            <a:fld id="{CAD84DD3-1A0F-4231-8098-CD8C673DE40F}" type="slidenum">
              <a:rPr lang="en-US" smtClean="0"/>
              <a:t>‹#›</a:t>
            </a:fld>
            <a:endParaRPr lang="en-US"/>
          </a:p>
        </p:txBody>
      </p:sp>
    </p:spTree>
    <p:extLst>
      <p:ext uri="{BB962C8B-B14F-4D97-AF65-F5344CB8AC3E}">
        <p14:creationId xmlns:p14="http://schemas.microsoft.com/office/powerpoint/2010/main" val="1643989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61DD-CA20-4FC9-9C4F-92338FB8C8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AD61AF-C479-4F3E-B8B5-D7A2BF0F50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344ACE-4803-40C4-8A57-8FD0945DB939}"/>
              </a:ext>
            </a:extLst>
          </p:cNvPr>
          <p:cNvSpPr>
            <a:spLocks noGrp="1"/>
          </p:cNvSpPr>
          <p:nvPr>
            <p:ph type="dt" sz="half" idx="10"/>
          </p:nvPr>
        </p:nvSpPr>
        <p:spPr/>
        <p:txBody>
          <a:bodyPr/>
          <a:lstStyle/>
          <a:p>
            <a:fld id="{B8C8F9E0-E4DD-4992-AA0D-60E24DF9E578}" type="datetimeFigureOut">
              <a:rPr lang="en-US" smtClean="0"/>
              <a:t>8/3/2020</a:t>
            </a:fld>
            <a:endParaRPr lang="en-US"/>
          </a:p>
        </p:txBody>
      </p:sp>
      <p:sp>
        <p:nvSpPr>
          <p:cNvPr id="5" name="Footer Placeholder 4">
            <a:extLst>
              <a:ext uri="{FF2B5EF4-FFF2-40B4-BE49-F238E27FC236}">
                <a16:creationId xmlns:a16="http://schemas.microsoft.com/office/drawing/2014/main" id="{141D42F4-99C8-4CC7-A31F-24908AE85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6C81A-D50C-46DD-8AF0-B5F98AB95BFE}"/>
              </a:ext>
            </a:extLst>
          </p:cNvPr>
          <p:cNvSpPr>
            <a:spLocks noGrp="1"/>
          </p:cNvSpPr>
          <p:nvPr>
            <p:ph type="sldNum" sz="quarter" idx="12"/>
          </p:nvPr>
        </p:nvSpPr>
        <p:spPr/>
        <p:txBody>
          <a:bodyPr/>
          <a:lstStyle/>
          <a:p>
            <a:fld id="{CAD84DD3-1A0F-4231-8098-CD8C673DE40F}" type="slidenum">
              <a:rPr lang="en-US" smtClean="0"/>
              <a:t>‹#›</a:t>
            </a:fld>
            <a:endParaRPr lang="en-US"/>
          </a:p>
        </p:txBody>
      </p:sp>
    </p:spTree>
    <p:extLst>
      <p:ext uri="{BB962C8B-B14F-4D97-AF65-F5344CB8AC3E}">
        <p14:creationId xmlns:p14="http://schemas.microsoft.com/office/powerpoint/2010/main" val="77966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5BFC-F938-40E5-AF28-9274997189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04171E-226E-41AE-83EB-C0FC5B18E6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BABA8A-EEF2-443E-A99E-EDF7B5DEA7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CA3644-26A4-48EC-B89D-405B341756DE}"/>
              </a:ext>
            </a:extLst>
          </p:cNvPr>
          <p:cNvSpPr>
            <a:spLocks noGrp="1"/>
          </p:cNvSpPr>
          <p:nvPr>
            <p:ph type="dt" sz="half" idx="10"/>
          </p:nvPr>
        </p:nvSpPr>
        <p:spPr/>
        <p:txBody>
          <a:bodyPr/>
          <a:lstStyle/>
          <a:p>
            <a:fld id="{B8C8F9E0-E4DD-4992-AA0D-60E24DF9E578}" type="datetimeFigureOut">
              <a:rPr lang="en-US" smtClean="0"/>
              <a:t>8/3/2020</a:t>
            </a:fld>
            <a:endParaRPr lang="en-US"/>
          </a:p>
        </p:txBody>
      </p:sp>
      <p:sp>
        <p:nvSpPr>
          <p:cNvPr id="6" name="Footer Placeholder 5">
            <a:extLst>
              <a:ext uri="{FF2B5EF4-FFF2-40B4-BE49-F238E27FC236}">
                <a16:creationId xmlns:a16="http://schemas.microsoft.com/office/drawing/2014/main" id="{B8C33454-9A18-41AE-A226-9BBCB5CD2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DD365-BB5C-4E29-AAD4-8B015F9F3CB7}"/>
              </a:ext>
            </a:extLst>
          </p:cNvPr>
          <p:cNvSpPr>
            <a:spLocks noGrp="1"/>
          </p:cNvSpPr>
          <p:nvPr>
            <p:ph type="sldNum" sz="quarter" idx="12"/>
          </p:nvPr>
        </p:nvSpPr>
        <p:spPr/>
        <p:txBody>
          <a:bodyPr/>
          <a:lstStyle/>
          <a:p>
            <a:fld id="{CAD84DD3-1A0F-4231-8098-CD8C673DE40F}" type="slidenum">
              <a:rPr lang="en-US" smtClean="0"/>
              <a:t>‹#›</a:t>
            </a:fld>
            <a:endParaRPr lang="en-US"/>
          </a:p>
        </p:txBody>
      </p:sp>
    </p:spTree>
    <p:extLst>
      <p:ext uri="{BB962C8B-B14F-4D97-AF65-F5344CB8AC3E}">
        <p14:creationId xmlns:p14="http://schemas.microsoft.com/office/powerpoint/2010/main" val="210934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535C-08DC-4738-BB84-84AE67D948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5ED1E9-0EBD-4A0D-B7F1-3B1757991C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6B24B2-484E-4C70-BC47-314C2590D9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4A8CC4-8494-4CB4-A65C-0D2615493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58B46C-106C-416D-A146-FE54B9E7D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FD744-1C48-4BC6-806A-367E88D586C7}"/>
              </a:ext>
            </a:extLst>
          </p:cNvPr>
          <p:cNvSpPr>
            <a:spLocks noGrp="1"/>
          </p:cNvSpPr>
          <p:nvPr>
            <p:ph type="dt" sz="half" idx="10"/>
          </p:nvPr>
        </p:nvSpPr>
        <p:spPr/>
        <p:txBody>
          <a:bodyPr/>
          <a:lstStyle/>
          <a:p>
            <a:fld id="{B8C8F9E0-E4DD-4992-AA0D-60E24DF9E578}" type="datetimeFigureOut">
              <a:rPr lang="en-US" smtClean="0"/>
              <a:t>8/3/2020</a:t>
            </a:fld>
            <a:endParaRPr lang="en-US"/>
          </a:p>
        </p:txBody>
      </p:sp>
      <p:sp>
        <p:nvSpPr>
          <p:cNvPr id="8" name="Footer Placeholder 7">
            <a:extLst>
              <a:ext uri="{FF2B5EF4-FFF2-40B4-BE49-F238E27FC236}">
                <a16:creationId xmlns:a16="http://schemas.microsoft.com/office/drawing/2014/main" id="{11B2936F-1811-433F-A9D2-7C0B377A00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DFC546-E212-4FC5-8AF8-F7DEFC9C464C}"/>
              </a:ext>
            </a:extLst>
          </p:cNvPr>
          <p:cNvSpPr>
            <a:spLocks noGrp="1"/>
          </p:cNvSpPr>
          <p:nvPr>
            <p:ph type="sldNum" sz="quarter" idx="12"/>
          </p:nvPr>
        </p:nvSpPr>
        <p:spPr/>
        <p:txBody>
          <a:bodyPr/>
          <a:lstStyle/>
          <a:p>
            <a:fld id="{CAD84DD3-1A0F-4231-8098-CD8C673DE40F}" type="slidenum">
              <a:rPr lang="en-US" smtClean="0"/>
              <a:t>‹#›</a:t>
            </a:fld>
            <a:endParaRPr lang="en-US"/>
          </a:p>
        </p:txBody>
      </p:sp>
    </p:spTree>
    <p:extLst>
      <p:ext uri="{BB962C8B-B14F-4D97-AF65-F5344CB8AC3E}">
        <p14:creationId xmlns:p14="http://schemas.microsoft.com/office/powerpoint/2010/main" val="231119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343A6-E38E-4EB7-B53E-8A63703B29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517187-95DF-47F0-92A9-95D46D520406}"/>
              </a:ext>
            </a:extLst>
          </p:cNvPr>
          <p:cNvSpPr>
            <a:spLocks noGrp="1"/>
          </p:cNvSpPr>
          <p:nvPr>
            <p:ph type="dt" sz="half" idx="10"/>
          </p:nvPr>
        </p:nvSpPr>
        <p:spPr/>
        <p:txBody>
          <a:bodyPr/>
          <a:lstStyle/>
          <a:p>
            <a:fld id="{B8C8F9E0-E4DD-4992-AA0D-60E24DF9E578}" type="datetimeFigureOut">
              <a:rPr lang="en-US" smtClean="0"/>
              <a:t>8/3/2020</a:t>
            </a:fld>
            <a:endParaRPr lang="en-US"/>
          </a:p>
        </p:txBody>
      </p:sp>
      <p:sp>
        <p:nvSpPr>
          <p:cNvPr id="4" name="Footer Placeholder 3">
            <a:extLst>
              <a:ext uri="{FF2B5EF4-FFF2-40B4-BE49-F238E27FC236}">
                <a16:creationId xmlns:a16="http://schemas.microsoft.com/office/drawing/2014/main" id="{EC08621B-2061-4E57-BA3E-26140A781C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8C2006-D91C-496E-909F-69B75F2B4798}"/>
              </a:ext>
            </a:extLst>
          </p:cNvPr>
          <p:cNvSpPr>
            <a:spLocks noGrp="1"/>
          </p:cNvSpPr>
          <p:nvPr>
            <p:ph type="sldNum" sz="quarter" idx="12"/>
          </p:nvPr>
        </p:nvSpPr>
        <p:spPr/>
        <p:txBody>
          <a:bodyPr/>
          <a:lstStyle/>
          <a:p>
            <a:fld id="{CAD84DD3-1A0F-4231-8098-CD8C673DE40F}" type="slidenum">
              <a:rPr lang="en-US" smtClean="0"/>
              <a:t>‹#›</a:t>
            </a:fld>
            <a:endParaRPr lang="en-US"/>
          </a:p>
        </p:txBody>
      </p:sp>
    </p:spTree>
    <p:extLst>
      <p:ext uri="{BB962C8B-B14F-4D97-AF65-F5344CB8AC3E}">
        <p14:creationId xmlns:p14="http://schemas.microsoft.com/office/powerpoint/2010/main" val="1994060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5BECAD-5426-486B-98CA-3DFEAF9C8E40}"/>
              </a:ext>
            </a:extLst>
          </p:cNvPr>
          <p:cNvSpPr>
            <a:spLocks noGrp="1"/>
          </p:cNvSpPr>
          <p:nvPr>
            <p:ph type="dt" sz="half" idx="10"/>
          </p:nvPr>
        </p:nvSpPr>
        <p:spPr/>
        <p:txBody>
          <a:bodyPr/>
          <a:lstStyle/>
          <a:p>
            <a:fld id="{B8C8F9E0-E4DD-4992-AA0D-60E24DF9E578}" type="datetimeFigureOut">
              <a:rPr lang="en-US" smtClean="0"/>
              <a:t>8/3/2020</a:t>
            </a:fld>
            <a:endParaRPr lang="en-US"/>
          </a:p>
        </p:txBody>
      </p:sp>
      <p:sp>
        <p:nvSpPr>
          <p:cNvPr id="3" name="Footer Placeholder 2">
            <a:extLst>
              <a:ext uri="{FF2B5EF4-FFF2-40B4-BE49-F238E27FC236}">
                <a16:creationId xmlns:a16="http://schemas.microsoft.com/office/drawing/2014/main" id="{CB919D6E-F2F1-4FA4-8A5A-4B6F70CD63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0B4237-41A3-4BE2-8D77-7331D0FE9B28}"/>
              </a:ext>
            </a:extLst>
          </p:cNvPr>
          <p:cNvSpPr>
            <a:spLocks noGrp="1"/>
          </p:cNvSpPr>
          <p:nvPr>
            <p:ph type="sldNum" sz="quarter" idx="12"/>
          </p:nvPr>
        </p:nvSpPr>
        <p:spPr/>
        <p:txBody>
          <a:bodyPr/>
          <a:lstStyle/>
          <a:p>
            <a:fld id="{CAD84DD3-1A0F-4231-8098-CD8C673DE40F}" type="slidenum">
              <a:rPr lang="en-US" smtClean="0"/>
              <a:t>‹#›</a:t>
            </a:fld>
            <a:endParaRPr lang="en-US"/>
          </a:p>
        </p:txBody>
      </p:sp>
    </p:spTree>
    <p:extLst>
      <p:ext uri="{BB962C8B-B14F-4D97-AF65-F5344CB8AC3E}">
        <p14:creationId xmlns:p14="http://schemas.microsoft.com/office/powerpoint/2010/main" val="126154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70D0-9D50-473A-A7A3-8251B0F7F5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3F7953-39FC-48E7-8DDF-03C032D7C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307653-0592-4EB0-AEC6-26F3E532B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5D280-D4D0-435F-B9C9-F6668CC4FA24}"/>
              </a:ext>
            </a:extLst>
          </p:cNvPr>
          <p:cNvSpPr>
            <a:spLocks noGrp="1"/>
          </p:cNvSpPr>
          <p:nvPr>
            <p:ph type="dt" sz="half" idx="10"/>
          </p:nvPr>
        </p:nvSpPr>
        <p:spPr/>
        <p:txBody>
          <a:bodyPr/>
          <a:lstStyle/>
          <a:p>
            <a:fld id="{B8C8F9E0-E4DD-4992-AA0D-60E24DF9E578}" type="datetimeFigureOut">
              <a:rPr lang="en-US" smtClean="0"/>
              <a:t>8/3/2020</a:t>
            </a:fld>
            <a:endParaRPr lang="en-US"/>
          </a:p>
        </p:txBody>
      </p:sp>
      <p:sp>
        <p:nvSpPr>
          <p:cNvPr id="6" name="Footer Placeholder 5">
            <a:extLst>
              <a:ext uri="{FF2B5EF4-FFF2-40B4-BE49-F238E27FC236}">
                <a16:creationId xmlns:a16="http://schemas.microsoft.com/office/drawing/2014/main" id="{92EECDFC-7A8D-4043-82F1-E8812196F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E280EF-408E-4E70-AF3B-280D5555BFFB}"/>
              </a:ext>
            </a:extLst>
          </p:cNvPr>
          <p:cNvSpPr>
            <a:spLocks noGrp="1"/>
          </p:cNvSpPr>
          <p:nvPr>
            <p:ph type="sldNum" sz="quarter" idx="12"/>
          </p:nvPr>
        </p:nvSpPr>
        <p:spPr/>
        <p:txBody>
          <a:bodyPr/>
          <a:lstStyle/>
          <a:p>
            <a:fld id="{CAD84DD3-1A0F-4231-8098-CD8C673DE40F}" type="slidenum">
              <a:rPr lang="en-US" smtClean="0"/>
              <a:t>‹#›</a:t>
            </a:fld>
            <a:endParaRPr lang="en-US"/>
          </a:p>
        </p:txBody>
      </p:sp>
    </p:spTree>
    <p:extLst>
      <p:ext uri="{BB962C8B-B14F-4D97-AF65-F5344CB8AC3E}">
        <p14:creationId xmlns:p14="http://schemas.microsoft.com/office/powerpoint/2010/main" val="320610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195E7-6674-49B3-A1A5-4FECD309F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7F863B-244B-42B5-A6D7-82258DFFB7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045054-6940-4312-AEDC-247F0C8A0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3C3C8-10BC-4F64-9637-D7578F0932B0}"/>
              </a:ext>
            </a:extLst>
          </p:cNvPr>
          <p:cNvSpPr>
            <a:spLocks noGrp="1"/>
          </p:cNvSpPr>
          <p:nvPr>
            <p:ph type="dt" sz="half" idx="10"/>
          </p:nvPr>
        </p:nvSpPr>
        <p:spPr/>
        <p:txBody>
          <a:bodyPr/>
          <a:lstStyle/>
          <a:p>
            <a:fld id="{B8C8F9E0-E4DD-4992-AA0D-60E24DF9E578}" type="datetimeFigureOut">
              <a:rPr lang="en-US" smtClean="0"/>
              <a:t>8/3/2020</a:t>
            </a:fld>
            <a:endParaRPr lang="en-US"/>
          </a:p>
        </p:txBody>
      </p:sp>
      <p:sp>
        <p:nvSpPr>
          <p:cNvPr id="6" name="Footer Placeholder 5">
            <a:extLst>
              <a:ext uri="{FF2B5EF4-FFF2-40B4-BE49-F238E27FC236}">
                <a16:creationId xmlns:a16="http://schemas.microsoft.com/office/drawing/2014/main" id="{9109553F-B3B8-4125-8133-790FFF64E0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CF5344-BC52-4E98-94BA-9A28F6669E9D}"/>
              </a:ext>
            </a:extLst>
          </p:cNvPr>
          <p:cNvSpPr>
            <a:spLocks noGrp="1"/>
          </p:cNvSpPr>
          <p:nvPr>
            <p:ph type="sldNum" sz="quarter" idx="12"/>
          </p:nvPr>
        </p:nvSpPr>
        <p:spPr/>
        <p:txBody>
          <a:bodyPr/>
          <a:lstStyle/>
          <a:p>
            <a:fld id="{CAD84DD3-1A0F-4231-8098-CD8C673DE40F}" type="slidenum">
              <a:rPr lang="en-US" smtClean="0"/>
              <a:t>‹#›</a:t>
            </a:fld>
            <a:endParaRPr lang="en-US"/>
          </a:p>
        </p:txBody>
      </p:sp>
    </p:spTree>
    <p:extLst>
      <p:ext uri="{BB962C8B-B14F-4D97-AF65-F5344CB8AC3E}">
        <p14:creationId xmlns:p14="http://schemas.microsoft.com/office/powerpoint/2010/main" val="721529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2EAFB-062E-4C6E-AC4D-BE8C49CE3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5285DF-5B05-4C26-A3AF-6A6DA97C8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FF2F8-44C7-4E34-BABC-EAED990F8D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8F9E0-E4DD-4992-AA0D-60E24DF9E578}" type="datetimeFigureOut">
              <a:rPr lang="en-US" smtClean="0"/>
              <a:t>8/3/2020</a:t>
            </a:fld>
            <a:endParaRPr lang="en-US"/>
          </a:p>
        </p:txBody>
      </p:sp>
      <p:sp>
        <p:nvSpPr>
          <p:cNvPr id="5" name="Footer Placeholder 4">
            <a:extLst>
              <a:ext uri="{FF2B5EF4-FFF2-40B4-BE49-F238E27FC236}">
                <a16:creationId xmlns:a16="http://schemas.microsoft.com/office/drawing/2014/main" id="{ADCADFDC-CC51-404A-A6A9-35F70E559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F363FE-301E-4DD1-B571-290DD29EB6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84DD3-1A0F-4231-8098-CD8C673DE40F}" type="slidenum">
              <a:rPr lang="en-US" smtClean="0"/>
              <a:t>‹#›</a:t>
            </a:fld>
            <a:endParaRPr lang="en-US"/>
          </a:p>
        </p:txBody>
      </p:sp>
    </p:spTree>
    <p:extLst>
      <p:ext uri="{BB962C8B-B14F-4D97-AF65-F5344CB8AC3E}">
        <p14:creationId xmlns:p14="http://schemas.microsoft.com/office/powerpoint/2010/main" val="2280492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oldenvalleyhs.org/apps/pages/index.jsp?uREC_ID=322884&amp;type=u&amp;pREC_ID=740733"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oldenvalleyhs.org/apps/pages/index.jsp?uREC_ID=322884&amp;type=u&amp;pREC_ID=74073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hyperlink" Target="https://www.goldenvalleyhs.org/apps/pages/index.jsp?uREC_ID=322884&amp;type=u&amp;pREC_ID=740733"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emf"/><Relationship Id="rId5" Type="http://schemas.openxmlformats.org/officeDocument/2006/relationships/oleObject" Target="../embeddings/oleObject4.bin"/><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hyperlink" Target="https://www.goldenvalleyhs.org/apps/pages/index.jsp?uREC_ID=322884&amp;type=u&amp;pREC_ID=740733" TargetMode="Externa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goldenvalleyhs.org/apps/pages/index.jsp?uREC_ID=322884&amp;type=u&amp;pREC_ID=740733"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www.goldenvalleyhs.org/apps/pages/index.jsp?uREC_ID=322884&amp;type=u&amp;pREC_ID=740733"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oldenvalleyhs.org/apps/pages/index.jsp?uREC_ID=322884&amp;type=u&amp;pREC_ID=740733" TargetMode="Externa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29.jpeg"/><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26.emf"/><Relationship Id="rId10" Type="http://schemas.openxmlformats.org/officeDocument/2006/relationships/hyperlink" Target="https://www.goldenvalleyhs.org/apps/pages/index.jsp?uREC_ID=322884&amp;type=u&amp;pREC_ID=740733" TargetMode="External"/><Relationship Id="rId4" Type="http://schemas.openxmlformats.org/officeDocument/2006/relationships/oleObject" Target="../embeddings/oleObject5.bin"/><Relationship Id="rId9" Type="http://schemas.openxmlformats.org/officeDocument/2006/relationships/image" Target="../media/image2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hyperlink" Target="https://www.goldenvalleyhs.org/apps/pages/index.jsp?uREC_ID=322884&amp;type=u&amp;pREC_ID=740733" TargetMode="Externa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goldenvalleyhs.org/apps/pages/index.jsp?uREC_ID=322884&amp;type=u&amp;pREC_ID=74073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oldenvalleyhs.org/apps/pages/index.jsp?uREC_ID=322884&amp;type=u&amp;pREC_ID=74073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goldenvalleyhs.org/apps/pages/index.jsp?uREC_ID=322884&amp;type=u&amp;pREC_ID=740733" TargetMode="Externa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goldenvalleyhs.org/apps/pages/index.jsp?uREC_ID=322884&amp;type=u&amp;pREC_ID=740733" TargetMode="Externa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goldenvalleyhs.org/apps/pages/index.jsp?uREC_ID=322884&amp;type=u&amp;pREC_ID=740733" TargetMode="Externa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4193-5F97-49ED-BD05-AB29793384F3}"/>
              </a:ext>
            </a:extLst>
          </p:cNvPr>
          <p:cNvSpPr>
            <a:spLocks noGrp="1"/>
          </p:cNvSpPr>
          <p:nvPr>
            <p:ph type="ctrTitle"/>
          </p:nvPr>
        </p:nvSpPr>
        <p:spPr>
          <a:xfrm>
            <a:off x="1599414" y="2847468"/>
            <a:ext cx="9144000" cy="1545423"/>
          </a:xfrm>
        </p:spPr>
        <p:txBody>
          <a:bodyPr>
            <a:normAutofit/>
          </a:bodyPr>
          <a:lstStyle/>
          <a:p>
            <a:r>
              <a:rPr lang="en-US" sz="3200" b="1" dirty="0">
                <a:latin typeface="Times New Roman" panose="02020603050405020304" pitchFamily="18" charset="0"/>
                <a:cs typeface="Times New Roman" panose="02020603050405020304" pitchFamily="18" charset="0"/>
              </a:rPr>
              <a:t>Probability and Statistics (IT302)</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5</a:t>
            </a:r>
            <a:r>
              <a:rPr lang="en-US" sz="3200" b="1" baseline="30000" dirty="0">
                <a:latin typeface="Times New Roman" panose="02020603050405020304" pitchFamily="18" charset="0"/>
                <a:cs typeface="Times New Roman" panose="02020603050405020304" pitchFamily="18" charset="0"/>
              </a:rPr>
              <a:t>th</a:t>
            </a:r>
            <a:r>
              <a:rPr lang="en-US" sz="3200" b="1" dirty="0">
                <a:latin typeface="Times New Roman" panose="02020603050405020304" pitchFamily="18" charset="0"/>
                <a:cs typeface="Times New Roman" panose="02020603050405020304" pitchFamily="18" charset="0"/>
              </a:rPr>
              <a:t> August 2020 (11:15AM-11:45AM) Class </a:t>
            </a:r>
          </a:p>
        </p:txBody>
      </p:sp>
    </p:spTree>
    <p:extLst>
      <p:ext uri="{BB962C8B-B14F-4D97-AF65-F5344CB8AC3E}">
        <p14:creationId xmlns:p14="http://schemas.microsoft.com/office/powerpoint/2010/main" val="399895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7CCD-4F87-4C68-A068-ED98B6750E2D}"/>
              </a:ext>
            </a:extLst>
          </p:cNvPr>
          <p:cNvSpPr>
            <a:spLocks noGrp="1"/>
          </p:cNvSpPr>
          <p:nvPr>
            <p:ph type="title"/>
          </p:nvPr>
        </p:nvSpPr>
        <p:spPr>
          <a:xfrm>
            <a:off x="3666664" y="228466"/>
            <a:ext cx="4742468" cy="718957"/>
          </a:xfrm>
        </p:spPr>
        <p:txBody>
          <a:bodyPr>
            <a:normAutofit/>
          </a:bodyPr>
          <a:lstStyle/>
          <a:p>
            <a:pPr algn="ctr"/>
            <a:r>
              <a:rPr lang="en-US" sz="3200" b="1" dirty="0">
                <a:latin typeface="Times New Roman" panose="02020603050405020304" pitchFamily="18" charset="0"/>
                <a:cs typeface="Times New Roman" panose="02020603050405020304" pitchFamily="18" charset="0"/>
              </a:rPr>
              <a:t>Probability of an Event</a:t>
            </a:r>
          </a:p>
        </p:txBody>
      </p:sp>
      <p:sp>
        <p:nvSpPr>
          <p:cNvPr id="3" name="Content Placeholder 2">
            <a:extLst>
              <a:ext uri="{FF2B5EF4-FFF2-40B4-BE49-F238E27FC236}">
                <a16:creationId xmlns:a16="http://schemas.microsoft.com/office/drawing/2014/main" id="{A2471681-438F-45D9-A7EE-C44C7BD7E13B}"/>
              </a:ext>
            </a:extLst>
          </p:cNvPr>
          <p:cNvSpPr>
            <a:spLocks noGrp="1"/>
          </p:cNvSpPr>
          <p:nvPr>
            <p:ph idx="1"/>
          </p:nvPr>
        </p:nvSpPr>
        <p:spPr>
          <a:xfrm>
            <a:off x="155574" y="1084082"/>
            <a:ext cx="11764650" cy="868363"/>
          </a:xfrm>
        </p:spPr>
        <p:txBody>
          <a:bodyPr>
            <a:normAutofit/>
          </a:bodyPr>
          <a:lstStyle/>
          <a:p>
            <a:pPr marL="0" indent="0" algn="just">
              <a:lnSpc>
                <a:spcPts val="3000"/>
              </a:lnSpc>
              <a:buNone/>
            </a:pPr>
            <a:r>
              <a:rPr lang="en-US" sz="2200" b="0" i="0" u="none" strike="noStrike" baseline="0" dirty="0">
                <a:latin typeface="Times New Roman" panose="02020603050405020304" pitchFamily="18" charset="0"/>
                <a:cs typeface="Times New Roman" panose="02020603050405020304" pitchFamily="18" charset="0"/>
              </a:rPr>
              <a:t>To find the probability of an event </a:t>
            </a:r>
            <a:r>
              <a:rPr lang="en-US" sz="2200" b="0" i="1" u="none" strike="noStrike" baseline="0" dirty="0">
                <a:latin typeface="Times New Roman" panose="02020603050405020304" pitchFamily="18" charset="0"/>
                <a:cs typeface="Times New Roman" panose="02020603050405020304" pitchFamily="18" charset="0"/>
              </a:rPr>
              <a:t>A</a:t>
            </a:r>
            <a:r>
              <a:rPr lang="en-US" sz="2200" b="0" i="0" u="none" strike="noStrike" baseline="0" dirty="0">
                <a:latin typeface="Times New Roman" panose="02020603050405020304" pitchFamily="18" charset="0"/>
                <a:cs typeface="Times New Roman" panose="02020603050405020304" pitchFamily="18" charset="0"/>
              </a:rPr>
              <a:t>, we sum all the probabilities assigned to the sample points in </a:t>
            </a:r>
            <a:r>
              <a:rPr lang="en-US" sz="2200" b="0" i="1" u="none" strike="noStrike" baseline="0" dirty="0">
                <a:latin typeface="Times New Roman" panose="02020603050405020304" pitchFamily="18" charset="0"/>
                <a:cs typeface="Times New Roman" panose="02020603050405020304" pitchFamily="18" charset="0"/>
              </a:rPr>
              <a:t>A</a:t>
            </a:r>
            <a:r>
              <a:rPr lang="en-US" sz="2200" b="0" i="0" u="none" strike="noStrike" baseline="0" dirty="0">
                <a:latin typeface="Times New Roman" panose="02020603050405020304" pitchFamily="18" charset="0"/>
                <a:cs typeface="Times New Roman" panose="02020603050405020304" pitchFamily="18" charset="0"/>
              </a:rPr>
              <a:t>. This sum is called the </a:t>
            </a:r>
            <a:r>
              <a:rPr lang="en-US" sz="2200" b="1" i="0" u="none" strike="noStrike" baseline="0" dirty="0">
                <a:latin typeface="Times New Roman" panose="02020603050405020304" pitchFamily="18" charset="0"/>
                <a:cs typeface="Times New Roman" panose="02020603050405020304" pitchFamily="18" charset="0"/>
              </a:rPr>
              <a:t>probability </a:t>
            </a:r>
            <a:r>
              <a:rPr lang="en-US" sz="2200" b="0" i="0" u="none" strike="noStrike" baseline="0" dirty="0">
                <a:latin typeface="Times New Roman" panose="02020603050405020304" pitchFamily="18" charset="0"/>
                <a:cs typeface="Times New Roman" panose="02020603050405020304" pitchFamily="18" charset="0"/>
              </a:rPr>
              <a:t>of </a:t>
            </a:r>
            <a:r>
              <a:rPr lang="en-US" sz="2200" b="0" i="1" u="none" strike="noStrike" baseline="0" dirty="0">
                <a:latin typeface="Times New Roman" panose="02020603050405020304" pitchFamily="18" charset="0"/>
                <a:cs typeface="Times New Roman" panose="02020603050405020304" pitchFamily="18" charset="0"/>
              </a:rPr>
              <a:t>A </a:t>
            </a:r>
            <a:r>
              <a:rPr lang="en-US" sz="2200" b="0" i="0" u="none" strike="noStrike" baseline="0" dirty="0">
                <a:latin typeface="Times New Roman" panose="02020603050405020304" pitchFamily="18" charset="0"/>
                <a:cs typeface="Times New Roman" panose="02020603050405020304" pitchFamily="18" charset="0"/>
              </a:rPr>
              <a:t>and is denoted by </a:t>
            </a:r>
            <a:r>
              <a:rPr lang="en-US" sz="2200" b="0" i="1" u="none" strike="noStrike" baseline="0" dirty="0">
                <a:latin typeface="Times New Roman" panose="02020603050405020304" pitchFamily="18" charset="0"/>
                <a:cs typeface="Times New Roman" panose="02020603050405020304" pitchFamily="18" charset="0"/>
              </a:rPr>
              <a:t>P</a:t>
            </a:r>
            <a:r>
              <a:rPr lang="en-US" sz="2200" b="0" i="0" u="none" strike="noStrike" baseline="0" dirty="0">
                <a:latin typeface="Times New Roman" panose="02020603050405020304" pitchFamily="18" charset="0"/>
                <a:cs typeface="Times New Roman" panose="02020603050405020304" pitchFamily="18" charset="0"/>
              </a:rPr>
              <a:t>(</a:t>
            </a:r>
            <a:r>
              <a:rPr lang="en-US" sz="2200" b="0" i="1" u="none" strike="noStrike" baseline="0" dirty="0">
                <a:latin typeface="Times New Roman" panose="02020603050405020304" pitchFamily="18" charset="0"/>
                <a:cs typeface="Times New Roman" panose="02020603050405020304" pitchFamily="18" charset="0"/>
              </a:rPr>
              <a:t>A</a:t>
            </a:r>
            <a:r>
              <a:rPr lang="en-US" sz="2200" b="0" i="0" u="none" strike="noStrike" baseline="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000D07F-FECF-494B-A301-5AA3FD96E81B}"/>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pic>
        <p:nvPicPr>
          <p:cNvPr id="5" name="Picture 4">
            <a:extLst>
              <a:ext uri="{FF2B5EF4-FFF2-40B4-BE49-F238E27FC236}">
                <a16:creationId xmlns:a16="http://schemas.microsoft.com/office/drawing/2014/main" id="{68FD2EF7-0D4B-41B4-B427-E8B566900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711" y="2143395"/>
            <a:ext cx="8080375" cy="27621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015052-1A7C-4136-A511-5A324F74B697}"/>
              </a:ext>
            </a:extLst>
          </p:cNvPr>
          <p:cNvSpPr txBox="1"/>
          <p:nvPr/>
        </p:nvSpPr>
        <p:spPr>
          <a:xfrm>
            <a:off x="213675" y="5052421"/>
            <a:ext cx="11764650" cy="831766"/>
          </a:xfrm>
          <a:prstGeom prst="rect">
            <a:avLst/>
          </a:prstGeom>
          <a:noFill/>
        </p:spPr>
        <p:txBody>
          <a:bodyPr wrap="square">
            <a:spAutoFit/>
          </a:bodyPr>
          <a:lstStyle/>
          <a:p>
            <a:pPr algn="just">
              <a:lnSpc>
                <a:spcPts val="3000"/>
              </a:lnSpc>
            </a:pPr>
            <a:r>
              <a:rPr lang="en-US" sz="2200" dirty="0">
                <a:latin typeface="Times New Roman" panose="02020603050405020304" pitchFamily="18" charset="0"/>
                <a:cs typeface="Times New Roman" panose="02020603050405020304" pitchFamily="18" charset="0"/>
              </a:rPr>
              <a:t>The likelihood of the occurrence of an event resulting from such a statistical experiment is evaluated by means of a set of real numbers, called weights or probabilities, ranging from 0 to 1.</a:t>
            </a:r>
          </a:p>
        </p:txBody>
      </p:sp>
    </p:spTree>
    <p:extLst>
      <p:ext uri="{BB962C8B-B14F-4D97-AF65-F5344CB8AC3E}">
        <p14:creationId xmlns:p14="http://schemas.microsoft.com/office/powerpoint/2010/main" val="3547234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4F9B-C9C4-4D7F-99ED-95C829AA5B1C}"/>
              </a:ext>
            </a:extLst>
          </p:cNvPr>
          <p:cNvSpPr>
            <a:spLocks noGrp="1"/>
          </p:cNvSpPr>
          <p:nvPr>
            <p:ph type="title"/>
          </p:nvPr>
        </p:nvSpPr>
        <p:spPr>
          <a:xfrm>
            <a:off x="838200" y="365126"/>
            <a:ext cx="10515600" cy="728384"/>
          </a:xfrm>
        </p:spPr>
        <p:txBody>
          <a:bodyPr>
            <a:normAutofit/>
          </a:bodyPr>
          <a:lstStyle/>
          <a:p>
            <a:pPr algn="ctr"/>
            <a:r>
              <a:rPr lang="en-US" sz="3200" b="1" dirty="0">
                <a:latin typeface="Times New Roman" panose="02020603050405020304" pitchFamily="18" charset="0"/>
                <a:cs typeface="Times New Roman" panose="02020603050405020304" pitchFamily="18" charset="0"/>
              </a:rPr>
              <a:t>Example for Probability of an Event</a:t>
            </a:r>
          </a:p>
        </p:txBody>
      </p:sp>
      <p:sp>
        <p:nvSpPr>
          <p:cNvPr id="3" name="Content Placeholder 2">
            <a:extLst>
              <a:ext uri="{FF2B5EF4-FFF2-40B4-BE49-F238E27FC236}">
                <a16:creationId xmlns:a16="http://schemas.microsoft.com/office/drawing/2014/main" id="{67894022-FB58-4F07-91C6-BE57EB3A9B0E}"/>
              </a:ext>
            </a:extLst>
          </p:cNvPr>
          <p:cNvSpPr>
            <a:spLocks noGrp="1"/>
          </p:cNvSpPr>
          <p:nvPr>
            <p:ph idx="1"/>
          </p:nvPr>
        </p:nvSpPr>
        <p:spPr>
          <a:xfrm>
            <a:off x="433633" y="1825626"/>
            <a:ext cx="11397006" cy="1747134"/>
          </a:xfrm>
        </p:spPr>
        <p:txBody>
          <a:bodyPr>
            <a:normAutofit/>
          </a:bodyPr>
          <a:lstStyle/>
          <a:p>
            <a:pPr marL="0" indent="0" algn="l">
              <a:buNone/>
            </a:pPr>
            <a:r>
              <a:rPr lang="en-US" sz="2200" b="1" i="0" u="none" strike="noStrike" baseline="0" dirty="0">
                <a:latin typeface="Times New Roman" panose="02020603050405020304" pitchFamily="18" charset="0"/>
                <a:cs typeface="Times New Roman" panose="02020603050405020304" pitchFamily="18" charset="0"/>
              </a:rPr>
              <a:t>Example 2.24: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A coin is tossed twice. What is the probability that at least 1 head occurs?</a:t>
            </a:r>
          </a:p>
          <a:p>
            <a:pPr marL="0" indent="0" algn="just">
              <a:lnSpc>
                <a:spcPts val="3000"/>
              </a:lnSpc>
              <a:buNone/>
            </a:pPr>
            <a:r>
              <a:rPr lang="en-US" sz="2200" b="1" i="1" u="none" strike="noStrike" baseline="0" dirty="0">
                <a:solidFill>
                  <a:srgbClr val="000000"/>
                </a:solidFill>
                <a:latin typeface="Times New Roman" panose="02020603050405020304" pitchFamily="18" charset="0"/>
                <a:cs typeface="Times New Roman" panose="02020603050405020304" pitchFamily="18" charset="0"/>
              </a:rPr>
              <a:t>Solution </a:t>
            </a:r>
            <a:r>
              <a:rPr lang="en-US" sz="2200" b="1" i="0" u="none" strike="noStrike" baseline="0" dirty="0">
                <a:solidFill>
                  <a:srgbClr val="000000"/>
                </a:solidFill>
                <a:latin typeface="Times New Roman" panose="02020603050405020304" pitchFamily="18" charset="0"/>
                <a:cs typeface="Times New Roman" panose="02020603050405020304" pitchFamily="18" charset="0"/>
              </a:rPr>
              <a:t>: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The sample space for this experiment is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S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{HH,HT, TH, TT}.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If the coin is balanced, each of these outcomes is equally likely to occur. Therefore, we assign a probability of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ω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to each sample point. Then 4</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ω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1, or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ω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1</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4. If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A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represents the event of at least 1 head occurring, then</a:t>
            </a: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4CD015-1E35-4768-9CB5-A1A1D3E94094}"/>
              </a:ext>
            </a:extLst>
          </p:cNvPr>
          <p:cNvPicPr>
            <a:picLocks noChangeAspect="1"/>
          </p:cNvPicPr>
          <p:nvPr/>
        </p:nvPicPr>
        <p:blipFill>
          <a:blip r:embed="rId2"/>
          <a:stretch>
            <a:fillRect/>
          </a:stretch>
        </p:blipFill>
        <p:spPr>
          <a:xfrm>
            <a:off x="1630837" y="3841190"/>
            <a:ext cx="9172281" cy="1484954"/>
          </a:xfrm>
          <a:prstGeom prst="rect">
            <a:avLst/>
          </a:prstGeom>
        </p:spPr>
      </p:pic>
      <p:sp>
        <p:nvSpPr>
          <p:cNvPr id="6" name="Footer Placeholder 3">
            <a:extLst>
              <a:ext uri="{FF2B5EF4-FFF2-40B4-BE49-F238E27FC236}">
                <a16:creationId xmlns:a16="http://schemas.microsoft.com/office/drawing/2014/main" id="{D682A542-53AA-4966-B80B-46600BD45A23}"/>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spTree>
    <p:extLst>
      <p:ext uri="{BB962C8B-B14F-4D97-AF65-F5344CB8AC3E}">
        <p14:creationId xmlns:p14="http://schemas.microsoft.com/office/powerpoint/2010/main" val="392947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9C50-CA3C-40FE-A17C-3CDB8624A7D0}"/>
              </a:ext>
            </a:extLst>
          </p:cNvPr>
          <p:cNvSpPr>
            <a:spLocks noGrp="1"/>
          </p:cNvSpPr>
          <p:nvPr>
            <p:ph type="title"/>
          </p:nvPr>
        </p:nvSpPr>
        <p:spPr>
          <a:xfrm>
            <a:off x="838200" y="365125"/>
            <a:ext cx="10515600" cy="756665"/>
          </a:xfrm>
        </p:spPr>
        <p:txBody>
          <a:bodyPr>
            <a:normAutofit/>
          </a:bodyPr>
          <a:lstStyle/>
          <a:p>
            <a:pPr algn="ctr"/>
            <a:r>
              <a:rPr lang="en-US" sz="3200" b="1" dirty="0">
                <a:latin typeface="Times New Roman" panose="02020603050405020304" pitchFamily="18" charset="0"/>
                <a:cs typeface="Times New Roman" panose="02020603050405020304" pitchFamily="18" charset="0"/>
              </a:rPr>
              <a:t>Example for Probability of an Event</a:t>
            </a:r>
            <a:endParaRPr lang="en-US" sz="3200" dirty="0"/>
          </a:p>
        </p:txBody>
      </p:sp>
      <p:sp>
        <p:nvSpPr>
          <p:cNvPr id="3" name="Content Placeholder 2">
            <a:extLst>
              <a:ext uri="{FF2B5EF4-FFF2-40B4-BE49-F238E27FC236}">
                <a16:creationId xmlns:a16="http://schemas.microsoft.com/office/drawing/2014/main" id="{FF6637A4-405A-4922-B2D2-BD0F135DCB8C}"/>
              </a:ext>
            </a:extLst>
          </p:cNvPr>
          <p:cNvSpPr>
            <a:spLocks noGrp="1"/>
          </p:cNvSpPr>
          <p:nvPr>
            <p:ph idx="1"/>
          </p:nvPr>
        </p:nvSpPr>
        <p:spPr>
          <a:xfrm>
            <a:off x="317369" y="1222310"/>
            <a:ext cx="11557262" cy="2850069"/>
          </a:xfrm>
        </p:spPr>
        <p:txBody>
          <a:bodyPr>
            <a:normAutofit/>
          </a:bodyPr>
          <a:lstStyle/>
          <a:p>
            <a:pPr marL="0" indent="0" algn="just">
              <a:lnSpc>
                <a:spcPts val="3000"/>
              </a:lnSpc>
              <a:spcBef>
                <a:spcPts val="0"/>
              </a:spcBef>
              <a:buNone/>
            </a:pPr>
            <a:r>
              <a:rPr lang="en-US" sz="2200" b="1" i="0" u="none" strike="noStrike" baseline="0" dirty="0">
                <a:latin typeface="Times New Roman" panose="02020603050405020304" pitchFamily="18" charset="0"/>
                <a:cs typeface="Times New Roman" panose="02020603050405020304" pitchFamily="18" charset="0"/>
              </a:rPr>
              <a:t>Example 2.25: </a:t>
            </a:r>
            <a:r>
              <a:rPr lang="en-US" sz="2200" dirty="0">
                <a:latin typeface="Times New Roman" panose="02020603050405020304" pitchFamily="18" charset="0"/>
                <a:cs typeface="Times New Roman" panose="02020603050405020304" pitchFamily="18" charset="0"/>
              </a:rPr>
              <a:t>A die is loaded in such a way that an even number is twice as likely to occur as an odd number. If E is the event that a number less than 4 occurs on a single toss of the die, find P(E).</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lnSpc>
                <a:spcPts val="3000"/>
              </a:lnSpc>
              <a:spcBef>
                <a:spcPts val="0"/>
              </a:spcBef>
              <a:buNone/>
            </a:pPr>
            <a:r>
              <a:rPr lang="en-US" sz="2200" b="1" u="none" strike="noStrike" baseline="0" dirty="0">
                <a:latin typeface="Times New Roman" panose="02020603050405020304" pitchFamily="18" charset="0"/>
                <a:cs typeface="Times New Roman" panose="02020603050405020304" pitchFamily="18" charset="0"/>
              </a:rPr>
              <a:t>Solution</a:t>
            </a:r>
            <a:r>
              <a:rPr lang="en-US" sz="2200" b="1" i="0"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The sample space is </a:t>
            </a:r>
            <a:r>
              <a:rPr lang="en-US" sz="2200" b="0" i="1" u="none" strike="noStrike" baseline="0" dirty="0">
                <a:latin typeface="Times New Roman" panose="02020603050405020304" pitchFamily="18" charset="0"/>
                <a:cs typeface="Times New Roman" panose="02020603050405020304" pitchFamily="18" charset="0"/>
              </a:rPr>
              <a:t>S </a:t>
            </a:r>
            <a:r>
              <a:rPr lang="en-US" sz="2200" b="0" i="0" u="none" strike="noStrike" baseline="0" dirty="0">
                <a:latin typeface="Times New Roman" panose="02020603050405020304" pitchFamily="18" charset="0"/>
                <a:cs typeface="Times New Roman" panose="02020603050405020304" pitchFamily="18" charset="0"/>
              </a:rPr>
              <a:t>= </a:t>
            </a:r>
            <a:r>
              <a:rPr lang="en-US" sz="2200" b="0" i="1" u="none" strike="noStrike" baseline="0" dirty="0">
                <a:latin typeface="Times New Roman" panose="02020603050405020304" pitchFamily="18" charset="0"/>
                <a:cs typeface="Times New Roman" panose="02020603050405020304" pitchFamily="18" charset="0"/>
              </a:rPr>
              <a:t>{</a:t>
            </a:r>
            <a:r>
              <a:rPr lang="en-US" sz="2200" b="0" i="0" u="none" strike="noStrike" baseline="0" dirty="0">
                <a:latin typeface="Times New Roman" panose="02020603050405020304" pitchFamily="18" charset="0"/>
                <a:cs typeface="Times New Roman" panose="02020603050405020304" pitchFamily="18" charset="0"/>
              </a:rPr>
              <a:t>1</a:t>
            </a:r>
            <a:r>
              <a:rPr lang="en-US" sz="2200" b="0"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2</a:t>
            </a:r>
            <a:r>
              <a:rPr lang="en-US" sz="2200" b="0"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3</a:t>
            </a:r>
            <a:r>
              <a:rPr lang="en-US" sz="2200" b="0"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4</a:t>
            </a:r>
            <a:r>
              <a:rPr lang="en-US" sz="2200" b="0"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5</a:t>
            </a:r>
            <a:r>
              <a:rPr lang="en-US" sz="2200" b="0"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6</a:t>
            </a:r>
            <a:r>
              <a:rPr lang="en-US" sz="2200" b="0" i="1" u="none" strike="noStrike" baseline="0" dirty="0">
                <a:latin typeface="Times New Roman" panose="02020603050405020304" pitchFamily="18" charset="0"/>
                <a:cs typeface="Times New Roman" panose="02020603050405020304" pitchFamily="18" charset="0"/>
              </a:rPr>
              <a:t>}</a:t>
            </a:r>
            <a:r>
              <a:rPr lang="en-US" sz="2200" b="0" i="0" u="none" strike="noStrike" baseline="0" dirty="0">
                <a:latin typeface="Times New Roman" panose="02020603050405020304" pitchFamily="18" charset="0"/>
                <a:cs typeface="Times New Roman" panose="02020603050405020304" pitchFamily="18" charset="0"/>
              </a:rPr>
              <a:t>. We assign a probability of </a:t>
            </a:r>
            <a:r>
              <a:rPr lang="en-US" sz="2200" b="0" i="1" u="none" strike="noStrike" baseline="0" dirty="0">
                <a:latin typeface="Times New Roman" panose="02020603050405020304" pitchFamily="18" charset="0"/>
                <a:cs typeface="Times New Roman" panose="02020603050405020304" pitchFamily="18" charset="0"/>
              </a:rPr>
              <a:t>w </a:t>
            </a:r>
            <a:r>
              <a:rPr lang="en-US" sz="2200" b="0" i="0" u="none" strike="noStrike" baseline="0" dirty="0">
                <a:latin typeface="Times New Roman" panose="02020603050405020304" pitchFamily="18" charset="0"/>
                <a:cs typeface="Times New Roman" panose="02020603050405020304" pitchFamily="18" charset="0"/>
              </a:rPr>
              <a:t>to each odd number and a probability of 2</a:t>
            </a:r>
            <a:r>
              <a:rPr lang="en-US" sz="2200" b="0" i="1" u="none" strike="noStrike" baseline="0" dirty="0">
                <a:latin typeface="Times New Roman" panose="02020603050405020304" pitchFamily="18" charset="0"/>
                <a:cs typeface="Times New Roman" panose="02020603050405020304" pitchFamily="18" charset="0"/>
              </a:rPr>
              <a:t>w </a:t>
            </a:r>
            <a:r>
              <a:rPr lang="en-US" sz="2200" b="0" i="0" u="none" strike="noStrike" baseline="0" dirty="0">
                <a:latin typeface="Times New Roman" panose="02020603050405020304" pitchFamily="18" charset="0"/>
                <a:cs typeface="Times New Roman" panose="02020603050405020304" pitchFamily="18" charset="0"/>
              </a:rPr>
              <a:t>to each even number. Since the sum of </a:t>
            </a:r>
            <a:r>
              <a:rPr lang="en-US" sz="2200" b="0" i="0" u="none" strike="noStrike" baseline="0" dirty="0" err="1">
                <a:latin typeface="Times New Roman" panose="02020603050405020304" pitchFamily="18" charset="0"/>
                <a:cs typeface="Times New Roman" panose="02020603050405020304" pitchFamily="18" charset="0"/>
              </a:rPr>
              <a:t>th</a:t>
            </a:r>
            <a:r>
              <a:rPr lang="en-US" sz="2200" b="0" i="0" u="none" strike="noStrike" baseline="0" dirty="0">
                <a:latin typeface="Times New Roman" panose="02020603050405020304" pitchFamily="18" charset="0"/>
                <a:cs typeface="Times New Roman" panose="02020603050405020304" pitchFamily="18" charset="0"/>
              </a:rPr>
              <a:t> probabilities must be 1, we have 9</a:t>
            </a:r>
            <a:r>
              <a:rPr lang="en-US" sz="2200" b="0" i="1" u="none" strike="noStrike" baseline="0" dirty="0">
                <a:latin typeface="Times New Roman" panose="02020603050405020304" pitchFamily="18" charset="0"/>
                <a:cs typeface="Times New Roman" panose="02020603050405020304" pitchFamily="18" charset="0"/>
              </a:rPr>
              <a:t>w </a:t>
            </a:r>
            <a:r>
              <a:rPr lang="en-US" sz="2200" b="0" i="0" u="none" strike="noStrike" baseline="0" dirty="0">
                <a:latin typeface="Times New Roman" panose="02020603050405020304" pitchFamily="18" charset="0"/>
                <a:cs typeface="Times New Roman" panose="02020603050405020304" pitchFamily="18" charset="0"/>
              </a:rPr>
              <a:t>= 1 or </a:t>
            </a:r>
            <a:r>
              <a:rPr lang="en-US" sz="2200" b="0" i="1" u="none" strike="noStrike" baseline="0" dirty="0">
                <a:latin typeface="Times New Roman" panose="02020603050405020304" pitchFamily="18" charset="0"/>
                <a:cs typeface="Times New Roman" panose="02020603050405020304" pitchFamily="18" charset="0"/>
              </a:rPr>
              <a:t>w </a:t>
            </a:r>
            <a:r>
              <a:rPr lang="en-US" sz="2200" b="0" i="0" u="none" strike="noStrike" baseline="0" dirty="0">
                <a:latin typeface="Times New Roman" panose="02020603050405020304" pitchFamily="18" charset="0"/>
                <a:cs typeface="Times New Roman" panose="02020603050405020304" pitchFamily="18" charset="0"/>
              </a:rPr>
              <a:t>= 1</a:t>
            </a:r>
            <a:r>
              <a:rPr lang="en-US" sz="2200" b="0" i="1" u="none" strike="noStrike" baseline="0" dirty="0">
                <a:latin typeface="Times New Roman" panose="02020603050405020304" pitchFamily="18" charset="0"/>
                <a:cs typeface="Times New Roman" panose="02020603050405020304" pitchFamily="18" charset="0"/>
              </a:rPr>
              <a:t>/</a:t>
            </a:r>
            <a:r>
              <a:rPr lang="en-US" sz="2200" b="0" i="0" u="none" strike="noStrike" baseline="0" dirty="0">
                <a:latin typeface="Times New Roman" panose="02020603050405020304" pitchFamily="18" charset="0"/>
                <a:cs typeface="Times New Roman" panose="02020603050405020304" pitchFamily="18" charset="0"/>
              </a:rPr>
              <a:t>9. Hence, probabilities of 1/9 and 2/9 are assigned to each odd and even number, respectively. Therefore</a:t>
            </a:r>
            <a:endParaRPr lang="en-US"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C771096-20F8-4EBB-A01A-9256D1A42A6A}"/>
              </a:ext>
            </a:extLst>
          </p:cNvPr>
          <p:cNvPicPr>
            <a:picLocks noChangeAspect="1"/>
          </p:cNvPicPr>
          <p:nvPr/>
        </p:nvPicPr>
        <p:blipFill>
          <a:blip r:embed="rId2"/>
          <a:stretch>
            <a:fillRect/>
          </a:stretch>
        </p:blipFill>
        <p:spPr>
          <a:xfrm>
            <a:off x="1670115" y="4289195"/>
            <a:ext cx="8851769" cy="1847653"/>
          </a:xfrm>
          <a:prstGeom prst="rect">
            <a:avLst/>
          </a:prstGeom>
        </p:spPr>
      </p:pic>
      <p:sp>
        <p:nvSpPr>
          <p:cNvPr id="8" name="Footer Placeholder 3">
            <a:extLst>
              <a:ext uri="{FF2B5EF4-FFF2-40B4-BE49-F238E27FC236}">
                <a16:creationId xmlns:a16="http://schemas.microsoft.com/office/drawing/2014/main" id="{A10E186B-DA0C-431C-8FD8-C2F9D8728EDB}"/>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spTree>
    <p:extLst>
      <p:ext uri="{BB962C8B-B14F-4D97-AF65-F5344CB8AC3E}">
        <p14:creationId xmlns:p14="http://schemas.microsoft.com/office/powerpoint/2010/main" val="3168597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805E-28CD-449A-8E4C-8D2FD4832A60}"/>
              </a:ext>
            </a:extLst>
          </p:cNvPr>
          <p:cNvSpPr>
            <a:spLocks noGrp="1"/>
          </p:cNvSpPr>
          <p:nvPr>
            <p:ph type="title"/>
          </p:nvPr>
        </p:nvSpPr>
        <p:spPr>
          <a:xfrm>
            <a:off x="904581" y="210798"/>
            <a:ext cx="10515600" cy="794372"/>
          </a:xfrm>
        </p:spPr>
        <p:txBody>
          <a:bodyPr>
            <a:normAutofit/>
          </a:bodyPr>
          <a:lstStyle/>
          <a:p>
            <a:pPr algn="ctr"/>
            <a:r>
              <a:rPr lang="en-US" sz="3200" b="1" dirty="0">
                <a:latin typeface="Times New Roman" panose="02020603050405020304" pitchFamily="18" charset="0"/>
                <a:cs typeface="Times New Roman" panose="02020603050405020304" pitchFamily="18" charset="0"/>
              </a:rPr>
              <a:t>Example for Probability of an Event</a:t>
            </a:r>
          </a:p>
        </p:txBody>
      </p:sp>
      <p:sp>
        <p:nvSpPr>
          <p:cNvPr id="3" name="Content Placeholder 2">
            <a:extLst>
              <a:ext uri="{FF2B5EF4-FFF2-40B4-BE49-F238E27FC236}">
                <a16:creationId xmlns:a16="http://schemas.microsoft.com/office/drawing/2014/main" id="{448D1ECD-E432-4E37-9BDC-49EBA1596637}"/>
              </a:ext>
            </a:extLst>
          </p:cNvPr>
          <p:cNvSpPr>
            <a:spLocks noGrp="1"/>
          </p:cNvSpPr>
          <p:nvPr>
            <p:ph idx="1"/>
          </p:nvPr>
        </p:nvSpPr>
        <p:spPr>
          <a:xfrm>
            <a:off x="771819" y="1005170"/>
            <a:ext cx="10897386" cy="5128616"/>
          </a:xfrm>
        </p:spPr>
        <p:txBody>
          <a:bodyPr>
            <a:normAutofit/>
          </a:bodyPr>
          <a:lstStyle/>
          <a:p>
            <a:pPr marL="0" indent="0" algn="just">
              <a:lnSpc>
                <a:spcPts val="3000"/>
              </a:lnSpc>
              <a:spcBef>
                <a:spcPts val="0"/>
              </a:spcBef>
              <a:buNone/>
            </a:pPr>
            <a:r>
              <a:rPr lang="en-US" sz="2200" b="1" dirty="0">
                <a:latin typeface="Times New Roman" panose="02020603050405020304" pitchFamily="18" charset="0"/>
                <a:cs typeface="Times New Roman" panose="02020603050405020304" pitchFamily="18" charset="0"/>
              </a:rPr>
              <a:t>Example 2.26: </a:t>
            </a:r>
            <a:r>
              <a:rPr lang="en-US" sz="2200" dirty="0">
                <a:latin typeface="Times New Roman" panose="02020603050405020304" pitchFamily="18" charset="0"/>
                <a:cs typeface="Times New Roman" panose="02020603050405020304" pitchFamily="18" charset="0"/>
              </a:rPr>
              <a:t>In Example 2.25, let A be the event that an even number turns up and let B be the event that a number divisible by 3 occurs. Find P(A ∪ B) and P(A ∩ B).</a:t>
            </a:r>
          </a:p>
          <a:p>
            <a:pPr marL="0" indent="0" algn="just">
              <a:lnSpc>
                <a:spcPts val="3000"/>
              </a:lnSpc>
              <a:spcBef>
                <a:spcPts val="0"/>
              </a:spcBef>
              <a:buNone/>
            </a:pPr>
            <a:endParaRPr lang="en-US" sz="2200" dirty="0">
              <a:latin typeface="Times New Roman" panose="02020603050405020304" pitchFamily="18" charset="0"/>
              <a:cs typeface="Times New Roman" panose="02020603050405020304" pitchFamily="18" charset="0"/>
            </a:endParaRPr>
          </a:p>
          <a:p>
            <a:pPr marL="0" indent="0" algn="just">
              <a:lnSpc>
                <a:spcPts val="3000"/>
              </a:lnSpc>
              <a:spcBef>
                <a:spcPts val="0"/>
              </a:spcBef>
              <a:buNone/>
            </a:pPr>
            <a:r>
              <a:rPr lang="en-US" sz="2200" b="1" dirty="0">
                <a:latin typeface="Times New Roman" panose="02020603050405020304" pitchFamily="18" charset="0"/>
                <a:cs typeface="Times New Roman" panose="02020603050405020304" pitchFamily="18" charset="0"/>
              </a:rPr>
              <a:t>Solution: </a:t>
            </a:r>
            <a:r>
              <a:rPr lang="en-US" sz="2200" dirty="0">
                <a:latin typeface="Times New Roman" panose="02020603050405020304" pitchFamily="18" charset="0"/>
                <a:cs typeface="Times New Roman" panose="02020603050405020304" pitchFamily="18" charset="0"/>
              </a:rPr>
              <a:t>For the events A={2,4,6} and B={3,6}, we have A∪B ={2,3,4,6} and A∩B = {6}.</a:t>
            </a:r>
          </a:p>
          <a:p>
            <a:pPr marL="0" indent="0" algn="l">
              <a:lnSpc>
                <a:spcPts val="3000"/>
              </a:lnSpc>
              <a:spcBef>
                <a:spcPts val="0"/>
              </a:spcBef>
              <a:buNone/>
            </a:pPr>
            <a:r>
              <a:rPr lang="en-US" sz="2200" dirty="0">
                <a:latin typeface="Times New Roman" panose="02020603050405020304" pitchFamily="18" charset="0"/>
                <a:cs typeface="Times New Roman" panose="02020603050405020304" pitchFamily="18" charset="0"/>
              </a:rPr>
              <a:t>By assigning a probability of 1/9 to each odd number and 2/9 to each even number, we have</a:t>
            </a:r>
          </a:p>
          <a:p>
            <a:pPr marL="0" indent="0" algn="l">
              <a:lnSpc>
                <a:spcPts val="3000"/>
              </a:lnSpc>
              <a:spcBef>
                <a:spcPts val="0"/>
              </a:spcBef>
              <a:buNone/>
            </a:pPr>
            <a:endParaRPr lang="en-US" sz="2200" dirty="0">
              <a:latin typeface="Times New Roman" panose="02020603050405020304" pitchFamily="18" charset="0"/>
              <a:cs typeface="Times New Roman" panose="02020603050405020304" pitchFamily="18" charset="0"/>
            </a:endParaRPr>
          </a:p>
          <a:p>
            <a:pPr marL="0" indent="0" algn="l">
              <a:lnSpc>
                <a:spcPts val="3000"/>
              </a:lnSpc>
              <a:spcBef>
                <a:spcPts val="0"/>
              </a:spcBef>
              <a:buNone/>
            </a:pPr>
            <a:endParaRPr lang="en-US" sz="2200" dirty="0">
              <a:latin typeface="Times New Roman" panose="02020603050405020304" pitchFamily="18" charset="0"/>
              <a:cs typeface="Times New Roman" panose="02020603050405020304" pitchFamily="18" charset="0"/>
            </a:endParaRPr>
          </a:p>
          <a:p>
            <a:pPr marL="0" indent="0" algn="l">
              <a:lnSpc>
                <a:spcPts val="3000"/>
              </a:lnSpc>
              <a:spcBef>
                <a:spcPts val="0"/>
              </a:spcBef>
              <a:buNone/>
            </a:pPr>
            <a:endParaRPr lang="en-US" sz="2200" dirty="0">
              <a:latin typeface="Times New Roman" panose="02020603050405020304" pitchFamily="18" charset="0"/>
              <a:cs typeface="Times New Roman" panose="02020603050405020304" pitchFamily="18" charset="0"/>
            </a:endParaRPr>
          </a:p>
          <a:p>
            <a:pPr marL="0" indent="0" algn="l">
              <a:lnSpc>
                <a:spcPts val="3000"/>
              </a:lnSpc>
              <a:spcBef>
                <a:spcPts val="0"/>
              </a:spcBef>
              <a:buNone/>
            </a:pPr>
            <a:r>
              <a:rPr lang="en-US" sz="2200" dirty="0">
                <a:latin typeface="Times New Roman" panose="02020603050405020304" pitchFamily="18" charset="0"/>
                <a:cs typeface="Times New Roman" panose="02020603050405020304" pitchFamily="18" charset="0"/>
              </a:rPr>
              <a:t> </a:t>
            </a:r>
          </a:p>
          <a:p>
            <a:pPr marL="0" indent="0" algn="just">
              <a:lnSpc>
                <a:spcPts val="3000"/>
              </a:lnSpc>
              <a:spcBef>
                <a:spcPts val="0"/>
              </a:spcBef>
              <a:buNone/>
            </a:pPr>
            <a:r>
              <a:rPr lang="en-US" sz="2200" b="0" i="0" u="none" strike="noStrike" baseline="0" dirty="0">
                <a:latin typeface="Times New Roman" panose="02020603050405020304" pitchFamily="18" charset="0"/>
                <a:cs typeface="Times New Roman" panose="02020603050405020304" pitchFamily="18" charset="0"/>
              </a:rPr>
              <a:t>If the sample space for an experiment contains </a:t>
            </a:r>
            <a:r>
              <a:rPr lang="en-US" sz="2200" b="0" i="1" u="none" strike="noStrike" baseline="0" dirty="0">
                <a:latin typeface="Times New Roman" panose="02020603050405020304" pitchFamily="18" charset="0"/>
                <a:cs typeface="Times New Roman" panose="02020603050405020304" pitchFamily="18" charset="0"/>
              </a:rPr>
              <a:t>N </a:t>
            </a:r>
            <a:r>
              <a:rPr lang="en-US" sz="2200" b="0" i="0" u="none" strike="noStrike" baseline="0" dirty="0">
                <a:latin typeface="Times New Roman" panose="02020603050405020304" pitchFamily="18" charset="0"/>
                <a:cs typeface="Times New Roman" panose="02020603050405020304" pitchFamily="18" charset="0"/>
              </a:rPr>
              <a:t>elements, all of which are equally likely to occur, we assign a probability equal to 1</a:t>
            </a:r>
            <a:r>
              <a:rPr lang="en-US" sz="2200" b="0" i="1" u="none" strike="noStrike" baseline="0" dirty="0">
                <a:latin typeface="Times New Roman" panose="02020603050405020304" pitchFamily="18" charset="0"/>
                <a:cs typeface="Times New Roman" panose="02020603050405020304" pitchFamily="18" charset="0"/>
              </a:rPr>
              <a:t>/N </a:t>
            </a:r>
            <a:r>
              <a:rPr lang="en-US" sz="2200" b="0" i="0" u="none" strike="noStrike" baseline="0" dirty="0">
                <a:latin typeface="Times New Roman" panose="02020603050405020304" pitchFamily="18" charset="0"/>
                <a:cs typeface="Times New Roman" panose="02020603050405020304" pitchFamily="18" charset="0"/>
              </a:rPr>
              <a:t>to each of the </a:t>
            </a:r>
            <a:r>
              <a:rPr lang="en-US" sz="2200" b="0" i="1" u="none" strike="noStrike" baseline="0" dirty="0">
                <a:latin typeface="Times New Roman" panose="02020603050405020304" pitchFamily="18" charset="0"/>
                <a:cs typeface="Times New Roman" panose="02020603050405020304" pitchFamily="18" charset="0"/>
              </a:rPr>
              <a:t>N </a:t>
            </a:r>
            <a:r>
              <a:rPr lang="en-US" sz="2200" b="0" i="0" u="none" strike="noStrike" baseline="0" dirty="0">
                <a:latin typeface="Times New Roman" panose="02020603050405020304" pitchFamily="18" charset="0"/>
                <a:cs typeface="Times New Roman" panose="02020603050405020304" pitchFamily="18" charset="0"/>
              </a:rPr>
              <a:t>points. The probability of any event </a:t>
            </a:r>
            <a:r>
              <a:rPr lang="en-US" sz="2200" b="0" i="1" u="none" strike="noStrike" baseline="0" dirty="0">
                <a:latin typeface="Times New Roman" panose="02020603050405020304" pitchFamily="18" charset="0"/>
                <a:cs typeface="Times New Roman" panose="02020603050405020304" pitchFamily="18" charset="0"/>
              </a:rPr>
              <a:t>A </a:t>
            </a:r>
            <a:r>
              <a:rPr lang="en-US" sz="2200" b="0" i="0" u="none" strike="noStrike" baseline="0" dirty="0">
                <a:latin typeface="Times New Roman" panose="02020603050405020304" pitchFamily="18" charset="0"/>
                <a:cs typeface="Times New Roman" panose="02020603050405020304" pitchFamily="18" charset="0"/>
              </a:rPr>
              <a:t>containing </a:t>
            </a:r>
            <a:r>
              <a:rPr lang="en-US" sz="2200" b="0" i="1" u="none" strike="noStrike" baseline="0" dirty="0">
                <a:latin typeface="Times New Roman" panose="02020603050405020304" pitchFamily="18" charset="0"/>
                <a:cs typeface="Times New Roman" panose="02020603050405020304" pitchFamily="18" charset="0"/>
              </a:rPr>
              <a:t>n </a:t>
            </a:r>
            <a:r>
              <a:rPr lang="en-US" sz="2200" b="0" i="0" u="none" strike="noStrike" baseline="0" dirty="0">
                <a:latin typeface="Times New Roman" panose="02020603050405020304" pitchFamily="18" charset="0"/>
                <a:cs typeface="Times New Roman" panose="02020603050405020304" pitchFamily="18" charset="0"/>
              </a:rPr>
              <a:t>of these </a:t>
            </a:r>
            <a:r>
              <a:rPr lang="en-US" sz="2200" b="0" i="1" u="none" strike="noStrike" baseline="0" dirty="0">
                <a:latin typeface="Times New Roman" panose="02020603050405020304" pitchFamily="18" charset="0"/>
                <a:cs typeface="Times New Roman" panose="02020603050405020304" pitchFamily="18" charset="0"/>
              </a:rPr>
              <a:t>N </a:t>
            </a:r>
            <a:r>
              <a:rPr lang="en-US" sz="2200" b="0" i="0" u="none" strike="noStrike" baseline="0" dirty="0">
                <a:latin typeface="Times New Roman" panose="02020603050405020304" pitchFamily="18" charset="0"/>
                <a:cs typeface="Times New Roman" panose="02020603050405020304" pitchFamily="18" charset="0"/>
              </a:rPr>
              <a:t>sample points is then the ratio of the number of elements in </a:t>
            </a:r>
            <a:r>
              <a:rPr lang="en-US" sz="2200" b="0" i="1" u="none" strike="noStrike" baseline="0" dirty="0">
                <a:latin typeface="Times New Roman" panose="02020603050405020304" pitchFamily="18" charset="0"/>
                <a:cs typeface="Times New Roman" panose="02020603050405020304" pitchFamily="18" charset="0"/>
              </a:rPr>
              <a:t>A </a:t>
            </a:r>
            <a:r>
              <a:rPr lang="en-US" sz="2200" b="0" i="0" u="none" strike="noStrike" baseline="0" dirty="0">
                <a:latin typeface="Times New Roman" panose="02020603050405020304" pitchFamily="18" charset="0"/>
                <a:cs typeface="Times New Roman" panose="02020603050405020304" pitchFamily="18" charset="0"/>
              </a:rPr>
              <a:t>to the number of elements in </a:t>
            </a:r>
            <a:r>
              <a:rPr lang="en-US" sz="2200" b="0" i="1" u="none" strike="noStrike" baseline="0" dirty="0">
                <a:latin typeface="Times New Roman" panose="02020603050405020304" pitchFamily="18" charset="0"/>
                <a:cs typeface="Times New Roman" panose="02020603050405020304" pitchFamily="18" charset="0"/>
              </a:rPr>
              <a:t>S</a:t>
            </a:r>
            <a:r>
              <a:rPr lang="en-US" sz="2200" b="0" i="0" u="none" strike="noStrike" baseline="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26642A2-7A18-4520-8CD7-3F47550A75F3}"/>
              </a:ext>
            </a:extLst>
          </p:cNvPr>
          <p:cNvPicPr>
            <a:picLocks noChangeAspect="1"/>
          </p:cNvPicPr>
          <p:nvPr/>
        </p:nvPicPr>
        <p:blipFill>
          <a:blip r:embed="rId2"/>
          <a:stretch>
            <a:fillRect/>
          </a:stretch>
        </p:blipFill>
        <p:spPr>
          <a:xfrm>
            <a:off x="3556115" y="3203365"/>
            <a:ext cx="5212532" cy="961534"/>
          </a:xfrm>
          <a:prstGeom prst="rect">
            <a:avLst/>
          </a:prstGeom>
        </p:spPr>
      </p:pic>
      <p:sp>
        <p:nvSpPr>
          <p:cNvPr id="7" name="Footer Placeholder 3">
            <a:extLst>
              <a:ext uri="{FF2B5EF4-FFF2-40B4-BE49-F238E27FC236}">
                <a16:creationId xmlns:a16="http://schemas.microsoft.com/office/drawing/2014/main" id="{E0CBEFA0-9A99-440B-B691-3BEB83A2CAF1}"/>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spTree>
    <p:extLst>
      <p:ext uri="{BB962C8B-B14F-4D97-AF65-F5344CB8AC3E}">
        <p14:creationId xmlns:p14="http://schemas.microsoft.com/office/powerpoint/2010/main" val="238598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AFED-2601-4C3E-A81C-D1B627761097}"/>
              </a:ext>
            </a:extLst>
          </p:cNvPr>
          <p:cNvSpPr>
            <a:spLocks noGrp="1"/>
          </p:cNvSpPr>
          <p:nvPr>
            <p:ph type="title"/>
          </p:nvPr>
        </p:nvSpPr>
        <p:spPr>
          <a:xfrm>
            <a:off x="838200" y="647929"/>
            <a:ext cx="10515600" cy="827366"/>
          </a:xfrm>
        </p:spPr>
        <p:txBody>
          <a:bodyPr>
            <a:normAutofit/>
          </a:bodyPr>
          <a:lstStyle/>
          <a:p>
            <a:pPr algn="ctr"/>
            <a:r>
              <a:rPr lang="en-US" sz="3200" b="1" i="0" u="none" strike="noStrike" baseline="0" dirty="0">
                <a:latin typeface="Times New Roman" panose="02020603050405020304" pitchFamily="18" charset="0"/>
                <a:cs typeface="Times New Roman" panose="02020603050405020304" pitchFamily="18" charset="0"/>
              </a:rPr>
              <a:t>Rule 2.3</a:t>
            </a:r>
            <a:endParaRPr lang="en-US" sz="3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2984454-0EAD-4345-8AE3-0054A3891C51}"/>
              </a:ext>
            </a:extLst>
          </p:cNvPr>
          <p:cNvPicPr>
            <a:picLocks noChangeAspect="1"/>
          </p:cNvPicPr>
          <p:nvPr/>
        </p:nvPicPr>
        <p:blipFill>
          <a:blip r:embed="rId2"/>
          <a:stretch>
            <a:fillRect/>
          </a:stretch>
        </p:blipFill>
        <p:spPr>
          <a:xfrm>
            <a:off x="518474" y="1706252"/>
            <a:ext cx="11293311" cy="3676453"/>
          </a:xfrm>
          <a:prstGeom prst="rect">
            <a:avLst/>
          </a:prstGeom>
        </p:spPr>
      </p:pic>
      <p:sp>
        <p:nvSpPr>
          <p:cNvPr id="8" name="Footer Placeholder 3">
            <a:extLst>
              <a:ext uri="{FF2B5EF4-FFF2-40B4-BE49-F238E27FC236}">
                <a16:creationId xmlns:a16="http://schemas.microsoft.com/office/drawing/2014/main" id="{B885FFA2-461F-497E-AA56-84DA5ABBBF69}"/>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spTree>
    <p:extLst>
      <p:ext uri="{BB962C8B-B14F-4D97-AF65-F5344CB8AC3E}">
        <p14:creationId xmlns:p14="http://schemas.microsoft.com/office/powerpoint/2010/main" val="4042250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7174-6478-469A-B62D-811D88D71982}"/>
              </a:ext>
            </a:extLst>
          </p:cNvPr>
          <p:cNvSpPr>
            <a:spLocks noGrp="1"/>
          </p:cNvSpPr>
          <p:nvPr>
            <p:ph type="title"/>
          </p:nvPr>
        </p:nvSpPr>
        <p:spPr>
          <a:xfrm>
            <a:off x="838200" y="125412"/>
            <a:ext cx="10515600" cy="681250"/>
          </a:xfrm>
        </p:spPr>
        <p:txBody>
          <a:bodyPr>
            <a:normAutofit/>
          </a:bodyPr>
          <a:lstStyle/>
          <a:p>
            <a:pPr algn="ctr"/>
            <a:r>
              <a:rPr lang="en-US" sz="3200" b="1" i="0" u="none" strike="noStrike" baseline="0" dirty="0">
                <a:latin typeface="Times New Roman" panose="02020603050405020304" pitchFamily="18" charset="0"/>
                <a:cs typeface="Times New Roman" panose="02020603050405020304" pitchFamily="18" charset="0"/>
              </a:rPr>
              <a:t>Additive Rules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DEC9EE-4995-4E75-AEB0-37456773101B}"/>
              </a:ext>
            </a:extLst>
          </p:cNvPr>
          <p:cNvSpPr>
            <a:spLocks noGrp="1"/>
          </p:cNvSpPr>
          <p:nvPr>
            <p:ph idx="1"/>
          </p:nvPr>
        </p:nvSpPr>
        <p:spPr>
          <a:xfrm>
            <a:off x="2213761" y="806662"/>
            <a:ext cx="8080309" cy="886553"/>
          </a:xfrm>
        </p:spPr>
        <p:txBody>
          <a:bodyPr>
            <a:normAutofit/>
          </a:bodyPr>
          <a:lstStyle/>
          <a:p>
            <a:pPr marL="0" indent="0" algn="ctr">
              <a:buNone/>
            </a:pPr>
            <a:r>
              <a:rPr lang="en-US" sz="2200" b="1" dirty="0">
                <a:latin typeface="Times New Roman" panose="02020603050405020304" pitchFamily="18" charset="0"/>
                <a:cs typeface="Times New Roman" panose="02020603050405020304" pitchFamily="18" charset="0"/>
              </a:rPr>
              <a:t>A</a:t>
            </a:r>
            <a:r>
              <a:rPr lang="en-US" sz="2200" b="1" i="0" u="none" strike="noStrike" baseline="0" dirty="0">
                <a:latin typeface="Times New Roman" panose="02020603050405020304" pitchFamily="18" charset="0"/>
                <a:cs typeface="Times New Roman" panose="02020603050405020304" pitchFamily="18" charset="0"/>
              </a:rPr>
              <a:t>dditive </a:t>
            </a:r>
            <a:r>
              <a:rPr lang="en-US" sz="2200" b="1" dirty="0">
                <a:latin typeface="Times New Roman" panose="02020603050405020304" pitchFamily="18" charset="0"/>
                <a:cs typeface="Times New Roman" panose="02020603050405020304" pitchFamily="18" charset="0"/>
              </a:rPr>
              <a:t>R</a:t>
            </a:r>
            <a:r>
              <a:rPr lang="en-US" sz="2200" b="1" i="0" u="none" strike="noStrike" baseline="0" dirty="0">
                <a:latin typeface="Times New Roman" panose="02020603050405020304" pitchFamily="18" charset="0"/>
                <a:cs typeface="Times New Roman" panose="02020603050405020304" pitchFamily="18" charset="0"/>
              </a:rPr>
              <a:t>ule</a:t>
            </a:r>
            <a:r>
              <a:rPr lang="en-US" sz="2200" b="0" i="0" u="none" strike="noStrike" baseline="0" dirty="0">
                <a:latin typeface="Times New Roman" panose="02020603050405020304" pitchFamily="18" charset="0"/>
                <a:cs typeface="Times New Roman" panose="02020603050405020304" pitchFamily="18" charset="0"/>
              </a:rPr>
              <a:t> applies to unions of events. </a:t>
            </a:r>
          </a:p>
          <a:p>
            <a:pPr marL="0" indent="0" algn="ctr">
              <a:buNone/>
            </a:pPr>
            <a:r>
              <a:rPr lang="en-US" sz="2200" b="0" i="0" u="none" strike="noStrike" baseline="0" dirty="0">
                <a:latin typeface="Times New Roman" panose="02020603050405020304" pitchFamily="18" charset="0"/>
                <a:cs typeface="Times New Roman" panose="02020603050405020304" pitchFamily="18" charset="0"/>
              </a:rPr>
              <a:t>If </a:t>
            </a:r>
            <a:r>
              <a:rPr lang="en-US" sz="2200" b="0" i="1" u="none" strike="noStrike" baseline="0" dirty="0">
                <a:latin typeface="Times New Roman" panose="02020603050405020304" pitchFamily="18" charset="0"/>
                <a:cs typeface="Times New Roman" panose="02020603050405020304" pitchFamily="18" charset="0"/>
              </a:rPr>
              <a:t>A </a:t>
            </a:r>
            <a:r>
              <a:rPr lang="en-US" sz="2200" b="0" i="0" u="none" strike="noStrike" baseline="0" dirty="0">
                <a:latin typeface="Times New Roman" panose="02020603050405020304" pitchFamily="18" charset="0"/>
                <a:cs typeface="Times New Roman" panose="02020603050405020304" pitchFamily="18" charset="0"/>
              </a:rPr>
              <a:t>and </a:t>
            </a:r>
            <a:r>
              <a:rPr lang="en-US" sz="2200" b="0" i="1" u="none" strike="noStrike" baseline="0" dirty="0">
                <a:latin typeface="Times New Roman" panose="02020603050405020304" pitchFamily="18" charset="0"/>
                <a:cs typeface="Times New Roman" panose="02020603050405020304" pitchFamily="18" charset="0"/>
              </a:rPr>
              <a:t>B </a:t>
            </a:r>
            <a:r>
              <a:rPr lang="en-US" sz="2200" b="0" i="0" u="none" strike="noStrike" baseline="0" dirty="0">
                <a:latin typeface="Times New Roman" panose="02020603050405020304" pitchFamily="18" charset="0"/>
                <a:cs typeface="Times New Roman" panose="02020603050405020304" pitchFamily="18" charset="0"/>
              </a:rPr>
              <a:t>are two events, then </a:t>
            </a:r>
            <a:r>
              <a:rPr lang="en-US" sz="2200" b="0" i="1" u="none" strike="noStrike" baseline="0" dirty="0">
                <a:latin typeface="Times New Roman" panose="02020603050405020304" pitchFamily="18" charset="0"/>
                <a:cs typeface="Times New Roman" panose="02020603050405020304" pitchFamily="18" charset="0"/>
              </a:rPr>
              <a:t>P</a:t>
            </a:r>
            <a:r>
              <a:rPr lang="en-US" sz="2200" b="0" i="0" u="none" strike="noStrike" baseline="0" dirty="0">
                <a:latin typeface="Times New Roman" panose="02020603050405020304" pitchFamily="18" charset="0"/>
                <a:cs typeface="Times New Roman" panose="02020603050405020304" pitchFamily="18" charset="0"/>
              </a:rPr>
              <a:t>(</a:t>
            </a:r>
            <a:r>
              <a:rPr lang="en-US" sz="2200" b="0" i="1" u="none" strike="noStrike" baseline="0" dirty="0">
                <a:latin typeface="Times New Roman" panose="02020603050405020304" pitchFamily="18" charset="0"/>
                <a:cs typeface="Times New Roman" panose="02020603050405020304" pitchFamily="18" charset="0"/>
              </a:rPr>
              <a:t>A ∪ B</a:t>
            </a:r>
            <a:r>
              <a:rPr lang="en-US" sz="2200" b="0" i="0" u="none" strike="noStrike" baseline="0" dirty="0">
                <a:latin typeface="Times New Roman" panose="02020603050405020304" pitchFamily="18" charset="0"/>
                <a:cs typeface="Times New Roman" panose="02020603050405020304" pitchFamily="18" charset="0"/>
              </a:rPr>
              <a:t>) = </a:t>
            </a:r>
            <a:r>
              <a:rPr lang="en-US" sz="2200" b="0" i="1" u="none" strike="noStrike" baseline="0" dirty="0">
                <a:latin typeface="Times New Roman" panose="02020603050405020304" pitchFamily="18" charset="0"/>
                <a:cs typeface="Times New Roman" panose="02020603050405020304" pitchFamily="18" charset="0"/>
              </a:rPr>
              <a:t>P</a:t>
            </a:r>
            <a:r>
              <a:rPr lang="en-US" sz="2200" b="0" i="0" u="none" strike="noStrike" baseline="0" dirty="0">
                <a:latin typeface="Times New Roman" panose="02020603050405020304" pitchFamily="18" charset="0"/>
                <a:cs typeface="Times New Roman" panose="02020603050405020304" pitchFamily="18" charset="0"/>
              </a:rPr>
              <a:t>(</a:t>
            </a:r>
            <a:r>
              <a:rPr lang="en-US" sz="2200" b="0" i="1" u="none" strike="noStrike" baseline="0" dirty="0">
                <a:latin typeface="Times New Roman" panose="02020603050405020304" pitchFamily="18" charset="0"/>
                <a:cs typeface="Times New Roman" panose="02020603050405020304" pitchFamily="18" charset="0"/>
              </a:rPr>
              <a:t>A</a:t>
            </a:r>
            <a:r>
              <a:rPr lang="en-US" sz="2200" b="0" i="0" u="none" strike="noStrike" baseline="0" dirty="0">
                <a:latin typeface="Times New Roman" panose="02020603050405020304" pitchFamily="18" charset="0"/>
                <a:cs typeface="Times New Roman" panose="02020603050405020304" pitchFamily="18" charset="0"/>
              </a:rPr>
              <a:t>) + </a:t>
            </a:r>
            <a:r>
              <a:rPr lang="en-US" sz="2200" b="0" i="1" u="none" strike="noStrike" baseline="0" dirty="0">
                <a:latin typeface="Times New Roman" panose="02020603050405020304" pitchFamily="18" charset="0"/>
                <a:cs typeface="Times New Roman" panose="02020603050405020304" pitchFamily="18" charset="0"/>
              </a:rPr>
              <a:t>P</a:t>
            </a:r>
            <a:r>
              <a:rPr lang="en-US" sz="2200" b="0" i="0" u="none" strike="noStrike" baseline="0" dirty="0">
                <a:latin typeface="Times New Roman" panose="02020603050405020304" pitchFamily="18" charset="0"/>
                <a:cs typeface="Times New Roman" panose="02020603050405020304" pitchFamily="18" charset="0"/>
              </a:rPr>
              <a:t>(</a:t>
            </a:r>
            <a:r>
              <a:rPr lang="en-US" sz="2200" b="0" i="1" u="none" strike="noStrike" baseline="0" dirty="0">
                <a:latin typeface="Times New Roman" panose="02020603050405020304" pitchFamily="18" charset="0"/>
                <a:cs typeface="Times New Roman" panose="02020603050405020304" pitchFamily="18" charset="0"/>
              </a:rPr>
              <a:t>B</a:t>
            </a:r>
            <a:r>
              <a:rPr lang="en-US" sz="2200" b="0" i="0" u="none" strike="noStrike" baseline="0" dirty="0">
                <a:latin typeface="Times New Roman" panose="02020603050405020304" pitchFamily="18" charset="0"/>
                <a:cs typeface="Times New Roman" panose="02020603050405020304" pitchFamily="18" charset="0"/>
              </a:rPr>
              <a:t>) </a:t>
            </a:r>
            <a:r>
              <a:rPr lang="en-US" sz="2200" b="0" i="1" u="none" strike="noStrike" baseline="0" dirty="0">
                <a:latin typeface="Times New Roman" panose="02020603050405020304" pitchFamily="18" charset="0"/>
                <a:cs typeface="Times New Roman" panose="02020603050405020304" pitchFamily="18" charset="0"/>
              </a:rPr>
              <a:t>− P</a:t>
            </a:r>
            <a:r>
              <a:rPr lang="en-US" sz="2200" b="0" i="0" u="none" strike="noStrike" baseline="0" dirty="0">
                <a:latin typeface="Times New Roman" panose="02020603050405020304" pitchFamily="18" charset="0"/>
                <a:cs typeface="Times New Roman" panose="02020603050405020304" pitchFamily="18" charset="0"/>
              </a:rPr>
              <a:t>(</a:t>
            </a:r>
            <a:r>
              <a:rPr lang="en-US" sz="2200" b="0" i="1" u="none" strike="noStrike" baseline="0" dirty="0">
                <a:latin typeface="Times New Roman" panose="02020603050405020304" pitchFamily="18" charset="0"/>
                <a:cs typeface="Times New Roman" panose="02020603050405020304" pitchFamily="18" charset="0"/>
              </a:rPr>
              <a:t>A ∩ B</a:t>
            </a:r>
            <a:r>
              <a:rPr lang="en-US" sz="2200" b="0" i="0" u="none" strike="noStrike" baseline="0" dirty="0">
                <a:latin typeface="Times New Roman" panose="02020603050405020304" pitchFamily="18" charset="0"/>
                <a:cs typeface="Times New Roman" panose="02020603050405020304" pitchFamily="18" charset="0"/>
              </a:rPr>
              <a:t>)</a:t>
            </a:r>
            <a:r>
              <a:rPr lang="en-US" sz="2200" b="0" i="1" u="none" strike="noStrike" baseline="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8F4266C-BB7E-44E7-84B3-DF6736B8F96E}"/>
              </a:ext>
            </a:extLst>
          </p:cNvPr>
          <p:cNvSpPr txBox="1"/>
          <p:nvPr/>
        </p:nvSpPr>
        <p:spPr>
          <a:xfrm>
            <a:off x="662248" y="4232403"/>
            <a:ext cx="10831397" cy="1785104"/>
          </a:xfrm>
          <a:prstGeom prst="rect">
            <a:avLst/>
          </a:prstGeom>
          <a:noFill/>
        </p:spPr>
        <p:txBody>
          <a:bodyPr wrap="square">
            <a:spAutoFit/>
          </a:bodyPr>
          <a:lstStyle/>
          <a:p>
            <a:pPr algn="just"/>
            <a:r>
              <a:rPr lang="en-US" sz="2200" b="1" i="1" u="none" strike="noStrike" baseline="0" dirty="0">
                <a:latin typeface="Times New Roman" panose="02020603050405020304" pitchFamily="18" charset="0"/>
                <a:cs typeface="Times New Roman" panose="02020603050405020304" pitchFamily="18" charset="0"/>
              </a:rPr>
              <a:t>Proof </a:t>
            </a:r>
            <a:r>
              <a:rPr lang="en-US" sz="2200" b="1" i="0"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Consider the Venn diagram in Figure 2.7. The </a:t>
            </a:r>
            <a:r>
              <a:rPr lang="en-US" sz="2200" b="0" u="none" strike="noStrike" baseline="0" dirty="0">
                <a:latin typeface="Times New Roman" panose="02020603050405020304" pitchFamily="18" charset="0"/>
                <a:cs typeface="Times New Roman" panose="02020603050405020304" pitchFamily="18" charset="0"/>
              </a:rPr>
              <a:t>P(A ∪ B)</a:t>
            </a:r>
            <a:r>
              <a:rPr lang="en-US" sz="2200" b="0" i="0" u="none" strike="noStrike" baseline="0" dirty="0">
                <a:latin typeface="Times New Roman" panose="02020603050405020304" pitchFamily="18" charset="0"/>
                <a:cs typeface="Times New Roman" panose="02020603050405020304" pitchFamily="18" charset="0"/>
              </a:rPr>
              <a:t> is the sum of the probabilities of the sample points in </a:t>
            </a:r>
            <a:r>
              <a:rPr lang="en-US" sz="2200" b="0" u="none" strike="noStrike" baseline="0" dirty="0">
                <a:latin typeface="Times New Roman" panose="02020603050405020304" pitchFamily="18" charset="0"/>
                <a:cs typeface="Times New Roman" panose="02020603050405020304" pitchFamily="18" charset="0"/>
              </a:rPr>
              <a:t>A ∪ B</a:t>
            </a:r>
            <a:r>
              <a:rPr lang="en-US" sz="2200" b="0" i="0" u="none" strike="noStrike" baseline="0" dirty="0">
                <a:latin typeface="Times New Roman" panose="02020603050405020304" pitchFamily="18" charset="0"/>
                <a:cs typeface="Times New Roman" panose="02020603050405020304" pitchFamily="18" charset="0"/>
              </a:rPr>
              <a:t>. Now </a:t>
            </a:r>
            <a:r>
              <a:rPr lang="en-US" sz="2200" b="0" u="none" strike="noStrike" baseline="0" dirty="0">
                <a:latin typeface="Times New Roman" panose="02020603050405020304" pitchFamily="18" charset="0"/>
                <a:cs typeface="Times New Roman" panose="02020603050405020304" pitchFamily="18" charset="0"/>
              </a:rPr>
              <a:t>P(A) + P(B) </a:t>
            </a:r>
            <a:r>
              <a:rPr lang="en-US" sz="2200" b="0" i="0" u="none" strike="noStrike" baseline="0" dirty="0">
                <a:latin typeface="Times New Roman" panose="02020603050405020304" pitchFamily="18" charset="0"/>
                <a:cs typeface="Times New Roman" panose="02020603050405020304" pitchFamily="18" charset="0"/>
              </a:rPr>
              <a:t>is the sum of all the probabilities in </a:t>
            </a:r>
            <a:r>
              <a:rPr lang="en-US" sz="2200" b="0" u="none" strike="noStrike" baseline="0" dirty="0">
                <a:latin typeface="Times New Roman" panose="02020603050405020304" pitchFamily="18" charset="0"/>
                <a:cs typeface="Times New Roman" panose="02020603050405020304" pitchFamily="18" charset="0"/>
              </a:rPr>
              <a:t>A</a:t>
            </a:r>
            <a:r>
              <a:rPr lang="en-US" sz="2200" b="0"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plus the sum of all the probabilities in </a:t>
            </a:r>
            <a:r>
              <a:rPr lang="en-US" sz="2200" b="0" u="none" strike="noStrike" baseline="0" dirty="0">
                <a:latin typeface="Times New Roman" panose="02020603050405020304" pitchFamily="18" charset="0"/>
                <a:cs typeface="Times New Roman" panose="02020603050405020304" pitchFamily="18" charset="0"/>
              </a:rPr>
              <a:t>B</a:t>
            </a:r>
            <a:r>
              <a:rPr lang="en-US" sz="2200" b="0" i="0" u="none" strike="noStrike" baseline="0" dirty="0">
                <a:latin typeface="Times New Roman" panose="02020603050405020304" pitchFamily="18" charset="0"/>
                <a:cs typeface="Times New Roman" panose="02020603050405020304" pitchFamily="18" charset="0"/>
              </a:rPr>
              <a:t>. Therefore, we have added the probabilities in (</a:t>
            </a:r>
            <a:r>
              <a:rPr lang="en-US" sz="2200" b="0" i="1" u="none" strike="noStrike" baseline="0" dirty="0">
                <a:latin typeface="Times New Roman" panose="02020603050405020304" pitchFamily="18" charset="0"/>
                <a:cs typeface="Times New Roman" panose="02020603050405020304" pitchFamily="18" charset="0"/>
              </a:rPr>
              <a:t>A ∩ B</a:t>
            </a:r>
            <a:r>
              <a:rPr lang="en-US" sz="2200" b="0" i="0" u="none" strike="noStrike" baseline="0" dirty="0">
                <a:latin typeface="Times New Roman" panose="02020603050405020304" pitchFamily="18" charset="0"/>
                <a:cs typeface="Times New Roman" panose="02020603050405020304" pitchFamily="18" charset="0"/>
              </a:rPr>
              <a:t>) twice. Since these probabilities add up to </a:t>
            </a:r>
            <a:r>
              <a:rPr lang="en-US" sz="2200" b="0" u="none" strike="noStrike" baseline="0" dirty="0">
                <a:latin typeface="Times New Roman" panose="02020603050405020304" pitchFamily="18" charset="0"/>
                <a:cs typeface="Times New Roman" panose="02020603050405020304" pitchFamily="18" charset="0"/>
              </a:rPr>
              <a:t>P(A ∩ B), </a:t>
            </a:r>
            <a:r>
              <a:rPr lang="en-US" sz="2200" b="0" i="0" u="none" strike="noStrike" baseline="0" dirty="0">
                <a:latin typeface="Times New Roman" panose="02020603050405020304" pitchFamily="18" charset="0"/>
                <a:cs typeface="Times New Roman" panose="02020603050405020304" pitchFamily="18" charset="0"/>
              </a:rPr>
              <a:t>we must subtract this probability once to obtain the sum of the probabilities in </a:t>
            </a:r>
            <a:r>
              <a:rPr lang="en-US" sz="2200" b="0" u="none" strike="noStrike" baseline="0" dirty="0">
                <a:latin typeface="Times New Roman" panose="02020603050405020304" pitchFamily="18" charset="0"/>
                <a:cs typeface="Times New Roman" panose="02020603050405020304" pitchFamily="18" charset="0"/>
              </a:rPr>
              <a:t>A ∪ B</a:t>
            </a:r>
            <a:r>
              <a:rPr lang="en-US" sz="2200" b="0" i="0" u="none" strike="noStrike" baseline="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817F3192-F066-4DFB-9046-4377D260663E}"/>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pic>
        <p:nvPicPr>
          <p:cNvPr id="9" name="Picture 8">
            <a:extLst>
              <a:ext uri="{FF2B5EF4-FFF2-40B4-BE49-F238E27FC236}">
                <a16:creationId xmlns:a16="http://schemas.microsoft.com/office/drawing/2014/main" id="{D9684850-FCD6-4CF5-95C9-C7DA6F548CC4}"/>
              </a:ext>
            </a:extLst>
          </p:cNvPr>
          <p:cNvPicPr>
            <a:picLocks noChangeAspect="1"/>
          </p:cNvPicPr>
          <p:nvPr/>
        </p:nvPicPr>
        <p:blipFill>
          <a:blip r:embed="rId2"/>
          <a:stretch>
            <a:fillRect/>
          </a:stretch>
        </p:blipFill>
        <p:spPr>
          <a:xfrm>
            <a:off x="4237349" y="1900980"/>
            <a:ext cx="3294667" cy="2123658"/>
          </a:xfrm>
          <a:prstGeom prst="rect">
            <a:avLst/>
          </a:prstGeom>
        </p:spPr>
      </p:pic>
    </p:spTree>
    <p:extLst>
      <p:ext uri="{BB962C8B-B14F-4D97-AF65-F5344CB8AC3E}">
        <p14:creationId xmlns:p14="http://schemas.microsoft.com/office/powerpoint/2010/main" val="20535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D1E1-E78D-4D86-AA09-799D69B8F936}"/>
              </a:ext>
            </a:extLst>
          </p:cNvPr>
          <p:cNvSpPr>
            <a:spLocks noGrp="1"/>
          </p:cNvSpPr>
          <p:nvPr>
            <p:ph type="title"/>
          </p:nvPr>
        </p:nvSpPr>
        <p:spPr>
          <a:xfrm>
            <a:off x="869623" y="184927"/>
            <a:ext cx="10515600" cy="643543"/>
          </a:xfrm>
        </p:spPr>
        <p:txBody>
          <a:bodyPr>
            <a:normAutofit/>
          </a:bodyPr>
          <a:lstStyle/>
          <a:p>
            <a:pPr algn="ctr"/>
            <a:r>
              <a:rPr lang="en-US" sz="3200" b="1" i="0" u="none" strike="noStrike" baseline="0" dirty="0">
                <a:latin typeface="Times New Roman" panose="02020603050405020304" pitchFamily="18" charset="0"/>
                <a:cs typeface="Times New Roman" panose="02020603050405020304" pitchFamily="18" charset="0"/>
              </a:rPr>
              <a:t>Corollary</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1CC536-3092-4BD5-AEE9-E3958B83B9F7}"/>
              </a:ext>
            </a:extLst>
          </p:cNvPr>
          <p:cNvSpPr>
            <a:spLocks noGrp="1"/>
          </p:cNvSpPr>
          <p:nvPr>
            <p:ph idx="1"/>
          </p:nvPr>
        </p:nvSpPr>
        <p:spPr>
          <a:xfrm>
            <a:off x="802849" y="1157520"/>
            <a:ext cx="10586302" cy="4788817"/>
          </a:xfrm>
        </p:spPr>
        <p:txBody>
          <a:bodyPr>
            <a:normAutofit lnSpcReduction="10000"/>
          </a:bodyPr>
          <a:lstStyle/>
          <a:p>
            <a:pPr marL="0" indent="0" algn="ctr">
              <a:buNone/>
            </a:pPr>
            <a:r>
              <a:rPr lang="en-US" sz="2200" dirty="0">
                <a:latin typeface="Times New Roman" panose="02020603050405020304" pitchFamily="18" charset="0"/>
                <a:cs typeface="Times New Roman" panose="02020603050405020304" pitchFamily="18" charset="0"/>
              </a:rPr>
              <a:t>If A and B are mutually exclusive, then P(A ∪ B) = P(A) + P(B). </a:t>
            </a:r>
          </a:p>
          <a:p>
            <a:pPr marL="0" indent="0" algn="ctr">
              <a:buNone/>
            </a:pPr>
            <a:r>
              <a:rPr lang="en-US" sz="2200" dirty="0">
                <a:latin typeface="Times New Roman" panose="02020603050405020304" pitchFamily="18" charset="0"/>
                <a:cs typeface="Times New Roman" panose="02020603050405020304" pitchFamily="18" charset="0"/>
              </a:rPr>
              <a:t>I</a:t>
            </a:r>
            <a:r>
              <a:rPr lang="en-US" sz="2200" b="0" i="0" u="none" strike="noStrike" baseline="0" dirty="0">
                <a:latin typeface="Times New Roman" panose="02020603050405020304" pitchFamily="18" charset="0"/>
                <a:cs typeface="Times New Roman" panose="02020603050405020304" pitchFamily="18" charset="0"/>
              </a:rPr>
              <a:t>f </a:t>
            </a:r>
            <a:r>
              <a:rPr lang="en-US" sz="2200" b="0" u="none" strike="noStrike" baseline="0" dirty="0">
                <a:latin typeface="Times New Roman" panose="02020603050405020304" pitchFamily="18" charset="0"/>
                <a:cs typeface="Times New Roman" panose="02020603050405020304" pitchFamily="18" charset="0"/>
              </a:rPr>
              <a:t>A</a:t>
            </a:r>
            <a:r>
              <a:rPr lang="en-US" sz="2200" b="0"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and </a:t>
            </a:r>
            <a:r>
              <a:rPr lang="en-US" sz="2200" b="0" u="none" strike="noStrike" baseline="0" dirty="0">
                <a:latin typeface="Times New Roman" panose="02020603050405020304" pitchFamily="18" charset="0"/>
                <a:cs typeface="Times New Roman" panose="02020603050405020304" pitchFamily="18" charset="0"/>
              </a:rPr>
              <a:t>B </a:t>
            </a:r>
            <a:r>
              <a:rPr lang="en-US" sz="2200" b="0" i="0" u="none" strike="noStrike" baseline="0" dirty="0">
                <a:latin typeface="Times New Roman" panose="02020603050405020304" pitchFamily="18" charset="0"/>
                <a:cs typeface="Times New Roman" panose="02020603050405020304" pitchFamily="18" charset="0"/>
              </a:rPr>
              <a:t>are mutually exclusive, </a:t>
            </a:r>
            <a:r>
              <a:rPr lang="en-US" sz="2200" b="0" u="none" strike="noStrike" baseline="0" dirty="0">
                <a:latin typeface="Times New Roman" panose="02020603050405020304" pitchFamily="18" charset="0"/>
                <a:cs typeface="Times New Roman" panose="02020603050405020304" pitchFamily="18" charset="0"/>
              </a:rPr>
              <a:t>A∩B</a:t>
            </a:r>
            <a:r>
              <a:rPr lang="en-US" sz="2200" b="0"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 0 and then </a:t>
            </a:r>
            <a:r>
              <a:rPr lang="en-US" sz="2200" b="0" u="none" strike="noStrike" baseline="0" dirty="0">
                <a:latin typeface="Times New Roman" panose="02020603050405020304" pitchFamily="18" charset="0"/>
                <a:cs typeface="Times New Roman" panose="02020603050405020304" pitchFamily="18" charset="0"/>
              </a:rPr>
              <a:t>P(A∩B)</a:t>
            </a:r>
            <a:r>
              <a:rPr lang="en-US" sz="2200" b="0" i="0" u="none" strike="noStrike" baseline="0" dirty="0">
                <a:latin typeface="Times New Roman" panose="02020603050405020304" pitchFamily="18" charset="0"/>
                <a:cs typeface="Times New Roman" panose="02020603050405020304" pitchFamily="18" charset="0"/>
              </a:rPr>
              <a:t> = </a:t>
            </a:r>
            <a:r>
              <a:rPr lang="en-US" sz="2200" b="0" u="none" strike="noStrike" baseline="0" dirty="0">
                <a:latin typeface="Times New Roman" panose="02020603050405020304" pitchFamily="18" charset="0"/>
                <a:cs typeface="Times New Roman" panose="02020603050405020304" pitchFamily="18" charset="0"/>
              </a:rPr>
              <a:t>P(φ)</a:t>
            </a:r>
            <a:r>
              <a:rPr lang="en-US" sz="2200" b="0" i="0" u="none" strike="noStrike" baseline="0" dirty="0">
                <a:latin typeface="Times New Roman" panose="02020603050405020304" pitchFamily="18" charset="0"/>
                <a:cs typeface="Times New Roman" panose="02020603050405020304" pitchFamily="18" charset="0"/>
              </a:rPr>
              <a:t> = 0.</a:t>
            </a:r>
            <a:r>
              <a:rPr lang="en-US" sz="1800" b="0" i="0" u="none" strike="noStrike" baseline="0" dirty="0">
                <a:latin typeface="CMR10"/>
              </a:rPr>
              <a:t> </a:t>
            </a:r>
          </a:p>
          <a:p>
            <a:pPr marL="0" indent="0" algn="ctr">
              <a:buNone/>
            </a:pPr>
            <a:endParaRPr lang="en-US" sz="1800" dirty="0">
              <a:latin typeface="CMR10"/>
            </a:endParaRPr>
          </a:p>
          <a:p>
            <a:pPr marL="0" indent="0" algn="ctr">
              <a:buNone/>
            </a:pPr>
            <a:r>
              <a:rPr lang="en-US" sz="2200" b="0" i="0" u="none" strike="noStrike" baseline="0" dirty="0">
                <a:latin typeface="Times New Roman" panose="02020603050405020304" pitchFamily="18" charset="0"/>
                <a:cs typeface="Times New Roman" panose="02020603050405020304" pitchFamily="18" charset="0"/>
              </a:rPr>
              <a:t>If </a:t>
            </a:r>
            <a:r>
              <a:rPr lang="en-US" sz="2200" b="0" u="none" strike="noStrike" baseline="0" dirty="0">
                <a:latin typeface="Times New Roman" panose="02020603050405020304" pitchFamily="18" charset="0"/>
                <a:cs typeface="Times New Roman" panose="02020603050405020304" pitchFamily="18" charset="0"/>
              </a:rPr>
              <a:t>A</a:t>
            </a:r>
            <a:r>
              <a:rPr lang="en-US" sz="2200" b="0" u="none" strike="noStrike" baseline="-25000" dirty="0">
                <a:latin typeface="Times New Roman" panose="02020603050405020304" pitchFamily="18" charset="0"/>
                <a:cs typeface="Times New Roman" panose="02020603050405020304" pitchFamily="18" charset="0"/>
              </a:rPr>
              <a:t>1</a:t>
            </a:r>
            <a:r>
              <a:rPr lang="en-US" sz="2200" b="0" u="none" strike="noStrike" baseline="0" dirty="0">
                <a:latin typeface="Times New Roman" panose="02020603050405020304" pitchFamily="18" charset="0"/>
                <a:cs typeface="Times New Roman" panose="02020603050405020304" pitchFamily="18" charset="0"/>
              </a:rPr>
              <a:t>, A</a:t>
            </a:r>
            <a:r>
              <a:rPr lang="en-US" sz="2200" b="0" u="none" strike="noStrike" baseline="-25000" dirty="0">
                <a:latin typeface="Times New Roman" panose="02020603050405020304" pitchFamily="18" charset="0"/>
                <a:cs typeface="Times New Roman" panose="02020603050405020304" pitchFamily="18" charset="0"/>
              </a:rPr>
              <a:t>2</a:t>
            </a:r>
            <a:r>
              <a:rPr lang="en-US" sz="2200" b="0" u="none" strike="noStrike" baseline="0" dirty="0">
                <a:latin typeface="Times New Roman" panose="02020603050405020304" pitchFamily="18" charset="0"/>
                <a:cs typeface="Times New Roman" panose="02020603050405020304" pitchFamily="18" charset="0"/>
              </a:rPr>
              <a:t>, . . . , A</a:t>
            </a:r>
            <a:r>
              <a:rPr lang="en-US" sz="2200" b="0" u="none" strike="noStrike" baseline="-25000" dirty="0">
                <a:latin typeface="Times New Roman" panose="02020603050405020304" pitchFamily="18" charset="0"/>
                <a:cs typeface="Times New Roman" panose="02020603050405020304" pitchFamily="18" charset="0"/>
              </a:rPr>
              <a:t>n </a:t>
            </a:r>
            <a:r>
              <a:rPr lang="en-US" sz="2200" b="0" i="0" u="none" strike="noStrike" baseline="0" dirty="0">
                <a:latin typeface="Times New Roman" panose="02020603050405020304" pitchFamily="18" charset="0"/>
                <a:cs typeface="Times New Roman" panose="02020603050405020304" pitchFamily="18" charset="0"/>
              </a:rPr>
              <a:t>are mutually exclusive, then </a:t>
            </a:r>
          </a:p>
          <a:p>
            <a:pPr marL="0" indent="0" algn="ctr">
              <a:buNone/>
            </a:pPr>
            <a:r>
              <a:rPr lang="en-US" sz="2200" b="0" u="none" strike="noStrike" baseline="0" dirty="0">
                <a:latin typeface="Times New Roman" panose="02020603050405020304" pitchFamily="18" charset="0"/>
                <a:cs typeface="Times New Roman" panose="02020603050405020304" pitchFamily="18" charset="0"/>
              </a:rPr>
              <a:t>P(A</a:t>
            </a:r>
            <a:r>
              <a:rPr lang="en-US" sz="2200" b="0" u="none" strike="noStrike" baseline="-25000" dirty="0">
                <a:latin typeface="Times New Roman" panose="02020603050405020304" pitchFamily="18" charset="0"/>
                <a:cs typeface="Times New Roman" panose="02020603050405020304" pitchFamily="18" charset="0"/>
              </a:rPr>
              <a:t>1</a:t>
            </a:r>
            <a:r>
              <a:rPr lang="en-US" sz="2200" b="0" u="none" strike="noStrike" baseline="0" dirty="0">
                <a:latin typeface="Times New Roman" panose="02020603050405020304" pitchFamily="18" charset="0"/>
                <a:cs typeface="Times New Roman" panose="02020603050405020304" pitchFamily="18" charset="0"/>
              </a:rPr>
              <a:t> ∪ A</a:t>
            </a:r>
            <a:r>
              <a:rPr lang="en-US" sz="2200" b="0" u="none" strike="noStrike" baseline="-25000" dirty="0">
                <a:latin typeface="Times New Roman" panose="02020603050405020304" pitchFamily="18" charset="0"/>
                <a:cs typeface="Times New Roman" panose="02020603050405020304" pitchFamily="18" charset="0"/>
              </a:rPr>
              <a:t>2</a:t>
            </a:r>
            <a:r>
              <a:rPr lang="en-US" sz="2200" b="0" u="none" strike="noStrike" baseline="0" dirty="0">
                <a:latin typeface="Times New Roman" panose="02020603050405020304" pitchFamily="18" charset="0"/>
                <a:cs typeface="Times New Roman" panose="02020603050405020304" pitchFamily="18" charset="0"/>
              </a:rPr>
              <a:t> ∪ ・ ・ ・ ∪ A</a:t>
            </a:r>
            <a:r>
              <a:rPr lang="en-US" sz="2200" b="0" u="none" strike="noStrike" baseline="-25000" dirty="0">
                <a:latin typeface="Times New Roman" panose="02020603050405020304" pitchFamily="18" charset="0"/>
                <a:cs typeface="Times New Roman" panose="02020603050405020304" pitchFamily="18" charset="0"/>
              </a:rPr>
              <a:t>n</a:t>
            </a:r>
            <a:r>
              <a:rPr lang="en-US" sz="2200" b="0" u="none" strike="noStrike" baseline="0" dirty="0">
                <a:latin typeface="Times New Roman" panose="02020603050405020304" pitchFamily="18" charset="0"/>
                <a:cs typeface="Times New Roman" panose="02020603050405020304" pitchFamily="18" charset="0"/>
              </a:rPr>
              <a:t>) = P(A</a:t>
            </a:r>
            <a:r>
              <a:rPr lang="en-US" sz="2200" b="0" u="none" strike="noStrike" baseline="-25000" dirty="0">
                <a:latin typeface="Times New Roman" panose="02020603050405020304" pitchFamily="18" charset="0"/>
                <a:cs typeface="Times New Roman" panose="02020603050405020304" pitchFamily="18" charset="0"/>
              </a:rPr>
              <a:t>1</a:t>
            </a:r>
            <a:r>
              <a:rPr lang="en-US" sz="2200" b="0" u="none" strike="noStrike" baseline="0" dirty="0">
                <a:latin typeface="Times New Roman" panose="02020603050405020304" pitchFamily="18" charset="0"/>
                <a:cs typeface="Times New Roman" panose="02020603050405020304" pitchFamily="18" charset="0"/>
              </a:rPr>
              <a:t>) + P(A</a:t>
            </a:r>
            <a:r>
              <a:rPr lang="en-US" sz="2200" b="0" u="none" strike="noStrike" baseline="-25000" dirty="0">
                <a:latin typeface="Times New Roman" panose="02020603050405020304" pitchFamily="18" charset="0"/>
                <a:cs typeface="Times New Roman" panose="02020603050405020304" pitchFamily="18" charset="0"/>
              </a:rPr>
              <a:t>2</a:t>
            </a:r>
            <a:r>
              <a:rPr lang="en-US" sz="2200" b="0" u="none" strike="noStrike" baseline="0" dirty="0">
                <a:latin typeface="Times New Roman" panose="02020603050405020304" pitchFamily="18" charset="0"/>
                <a:cs typeface="Times New Roman" panose="02020603050405020304" pitchFamily="18" charset="0"/>
              </a:rPr>
              <a:t>) + ・ ・ ・ + P(A</a:t>
            </a:r>
            <a:r>
              <a:rPr lang="en-US" sz="2200" b="0" u="none" strike="noStrike" baseline="-25000" dirty="0">
                <a:latin typeface="Times New Roman" panose="02020603050405020304" pitchFamily="18" charset="0"/>
                <a:cs typeface="Times New Roman" panose="02020603050405020304" pitchFamily="18" charset="0"/>
              </a:rPr>
              <a:t>n</a:t>
            </a:r>
            <a:r>
              <a:rPr lang="en-US" sz="2200" b="0" u="none" strike="noStrike" baseline="0" dirty="0">
                <a:latin typeface="Times New Roman" panose="02020603050405020304" pitchFamily="18" charset="0"/>
                <a:cs typeface="Times New Roman" panose="02020603050405020304" pitchFamily="18" charset="0"/>
              </a:rPr>
              <a:t>).</a:t>
            </a: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buNone/>
            </a:pPr>
            <a:r>
              <a:rPr lang="en-US" sz="2200" b="0" i="0" u="none" strike="noStrike" baseline="0" dirty="0">
                <a:latin typeface="Times New Roman" panose="02020603050405020304" pitchFamily="18" charset="0"/>
                <a:cs typeface="Times New Roman" panose="02020603050405020304" pitchFamily="18" charset="0"/>
              </a:rPr>
              <a:t>If </a:t>
            </a:r>
            <a:r>
              <a:rPr lang="en-US" sz="2200" b="0" u="none" strike="noStrike" baseline="0" dirty="0">
                <a:latin typeface="Times New Roman" panose="02020603050405020304" pitchFamily="18" charset="0"/>
                <a:cs typeface="Times New Roman" panose="02020603050405020304" pitchFamily="18" charset="0"/>
              </a:rPr>
              <a:t>A</a:t>
            </a:r>
            <a:r>
              <a:rPr lang="en-US" sz="2200" b="0" u="none" strike="noStrike" baseline="-25000" dirty="0">
                <a:latin typeface="Times New Roman" panose="02020603050405020304" pitchFamily="18" charset="0"/>
                <a:cs typeface="Times New Roman" panose="02020603050405020304" pitchFamily="18" charset="0"/>
              </a:rPr>
              <a:t>1</a:t>
            </a:r>
            <a:r>
              <a:rPr lang="en-US" sz="2200" b="0" u="none" strike="noStrike" baseline="0" dirty="0">
                <a:latin typeface="Times New Roman" panose="02020603050405020304" pitchFamily="18" charset="0"/>
                <a:cs typeface="Times New Roman" panose="02020603050405020304" pitchFamily="18" charset="0"/>
              </a:rPr>
              <a:t>, A</a:t>
            </a:r>
            <a:r>
              <a:rPr lang="en-US" sz="2200" b="0" u="none" strike="noStrike" baseline="-25000" dirty="0">
                <a:latin typeface="Times New Roman" panose="02020603050405020304" pitchFamily="18" charset="0"/>
                <a:cs typeface="Times New Roman" panose="02020603050405020304" pitchFamily="18" charset="0"/>
              </a:rPr>
              <a:t>2</a:t>
            </a:r>
            <a:r>
              <a:rPr lang="en-US" sz="2200" b="0" u="none" strike="noStrike" baseline="0" dirty="0">
                <a:latin typeface="Times New Roman" panose="02020603050405020304" pitchFamily="18" charset="0"/>
                <a:cs typeface="Times New Roman" panose="02020603050405020304" pitchFamily="18" charset="0"/>
              </a:rPr>
              <a:t>, . . . , A</a:t>
            </a:r>
            <a:r>
              <a:rPr lang="en-US" sz="2200" b="0" u="none" strike="noStrike" baseline="-25000" dirty="0">
                <a:latin typeface="Times New Roman" panose="02020603050405020304" pitchFamily="18" charset="0"/>
                <a:cs typeface="Times New Roman" panose="02020603050405020304" pitchFamily="18" charset="0"/>
              </a:rPr>
              <a:t>n</a:t>
            </a:r>
            <a:r>
              <a:rPr lang="en-US" sz="2200" b="0"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is a partition of sample space </a:t>
            </a:r>
            <a:r>
              <a:rPr lang="en-US" sz="2200" b="0" i="1" u="none" strike="noStrike" baseline="0" dirty="0">
                <a:latin typeface="Times New Roman" panose="02020603050405020304" pitchFamily="18" charset="0"/>
                <a:cs typeface="Times New Roman" panose="02020603050405020304" pitchFamily="18" charset="0"/>
              </a:rPr>
              <a:t>S</a:t>
            </a:r>
            <a:r>
              <a:rPr lang="en-US" sz="2200" b="0" i="0" u="none" strike="noStrike" baseline="0" dirty="0">
                <a:latin typeface="Times New Roman" panose="02020603050405020304" pitchFamily="18" charset="0"/>
                <a:cs typeface="Times New Roman" panose="02020603050405020304" pitchFamily="18" charset="0"/>
              </a:rPr>
              <a:t>, then</a:t>
            </a:r>
          </a:p>
          <a:p>
            <a:pPr marL="0" indent="0" algn="ctr">
              <a:buNone/>
            </a:pPr>
            <a:r>
              <a:rPr lang="en-US" sz="2200" b="0" u="none" strike="noStrike" baseline="0" dirty="0">
                <a:latin typeface="Times New Roman" panose="02020603050405020304" pitchFamily="18" charset="0"/>
                <a:cs typeface="Times New Roman" panose="02020603050405020304" pitchFamily="18" charset="0"/>
              </a:rPr>
              <a:t>P(A</a:t>
            </a:r>
            <a:r>
              <a:rPr lang="en-US" sz="2200" b="0" u="none" strike="noStrike" baseline="-25000" dirty="0">
                <a:latin typeface="Times New Roman" panose="02020603050405020304" pitchFamily="18" charset="0"/>
                <a:cs typeface="Times New Roman" panose="02020603050405020304" pitchFamily="18" charset="0"/>
              </a:rPr>
              <a:t>1</a:t>
            </a:r>
            <a:r>
              <a:rPr lang="en-US" sz="2200" b="0" u="none" strike="noStrike" baseline="0" dirty="0">
                <a:latin typeface="Times New Roman" panose="02020603050405020304" pitchFamily="18" charset="0"/>
                <a:cs typeface="Times New Roman" panose="02020603050405020304" pitchFamily="18" charset="0"/>
              </a:rPr>
              <a:t> ∪ A</a:t>
            </a:r>
            <a:r>
              <a:rPr lang="en-US" sz="2200" b="0" u="none" strike="noStrike" baseline="-25000" dirty="0">
                <a:latin typeface="Times New Roman" panose="02020603050405020304" pitchFamily="18" charset="0"/>
                <a:cs typeface="Times New Roman" panose="02020603050405020304" pitchFamily="18" charset="0"/>
              </a:rPr>
              <a:t>2</a:t>
            </a:r>
            <a:r>
              <a:rPr lang="en-US" sz="2200" b="0" u="none" strike="noStrike" baseline="0" dirty="0">
                <a:latin typeface="Times New Roman" panose="02020603050405020304" pitchFamily="18" charset="0"/>
                <a:cs typeface="Times New Roman" panose="02020603050405020304" pitchFamily="18" charset="0"/>
              </a:rPr>
              <a:t> ∪ ・ ・ ・ ∪ A</a:t>
            </a:r>
            <a:r>
              <a:rPr lang="en-US" sz="2200" b="0" u="none" strike="noStrike" baseline="-25000" dirty="0">
                <a:latin typeface="Times New Roman" panose="02020603050405020304" pitchFamily="18" charset="0"/>
                <a:cs typeface="Times New Roman" panose="02020603050405020304" pitchFamily="18" charset="0"/>
              </a:rPr>
              <a:t>n</a:t>
            </a:r>
            <a:r>
              <a:rPr lang="en-US" sz="2200" b="0" u="none" strike="noStrike" baseline="0" dirty="0">
                <a:latin typeface="Times New Roman" panose="02020603050405020304" pitchFamily="18" charset="0"/>
                <a:cs typeface="Times New Roman" panose="02020603050405020304" pitchFamily="18" charset="0"/>
              </a:rPr>
              <a:t>) = P(A</a:t>
            </a:r>
            <a:r>
              <a:rPr lang="en-US" sz="2200" b="0" u="none" strike="noStrike" baseline="-25000" dirty="0">
                <a:latin typeface="Times New Roman" panose="02020603050405020304" pitchFamily="18" charset="0"/>
                <a:cs typeface="Times New Roman" panose="02020603050405020304" pitchFamily="18" charset="0"/>
              </a:rPr>
              <a:t>1</a:t>
            </a:r>
            <a:r>
              <a:rPr lang="en-US" sz="2200" b="0" u="none" strike="noStrike" baseline="0" dirty="0">
                <a:latin typeface="Times New Roman" panose="02020603050405020304" pitchFamily="18" charset="0"/>
                <a:cs typeface="Times New Roman" panose="02020603050405020304" pitchFamily="18" charset="0"/>
              </a:rPr>
              <a:t>) + P(A</a:t>
            </a:r>
            <a:r>
              <a:rPr lang="en-US" sz="2200" b="0" u="none" strike="noStrike" baseline="-25000" dirty="0">
                <a:latin typeface="Times New Roman" panose="02020603050405020304" pitchFamily="18" charset="0"/>
                <a:cs typeface="Times New Roman" panose="02020603050405020304" pitchFamily="18" charset="0"/>
              </a:rPr>
              <a:t>2</a:t>
            </a:r>
            <a:r>
              <a:rPr lang="en-US" sz="2200" b="0" u="none" strike="noStrike" baseline="0" dirty="0">
                <a:latin typeface="Times New Roman" panose="02020603050405020304" pitchFamily="18" charset="0"/>
                <a:cs typeface="Times New Roman" panose="02020603050405020304" pitchFamily="18" charset="0"/>
              </a:rPr>
              <a:t>) + ・ ・ ・ + P(A</a:t>
            </a:r>
            <a:r>
              <a:rPr lang="en-US" sz="2200" b="0" u="none" strike="noStrike" baseline="-25000" dirty="0">
                <a:latin typeface="Times New Roman" panose="02020603050405020304" pitchFamily="18" charset="0"/>
                <a:cs typeface="Times New Roman" panose="02020603050405020304" pitchFamily="18" charset="0"/>
              </a:rPr>
              <a:t>n</a:t>
            </a:r>
            <a:r>
              <a:rPr lang="en-US" sz="2200" b="0" u="none" strike="noStrike" baseline="0" dirty="0">
                <a:latin typeface="Times New Roman" panose="02020603050405020304" pitchFamily="18" charset="0"/>
                <a:cs typeface="Times New Roman" panose="02020603050405020304" pitchFamily="18" charset="0"/>
              </a:rPr>
              <a:t>) = P(S) = 1.</a:t>
            </a: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r>
              <a:rPr lang="en-US" sz="2400" b="1" i="0" u="none" strike="noStrike" baseline="0" dirty="0">
                <a:latin typeface="Times New Roman" panose="02020603050405020304" pitchFamily="18" charset="0"/>
                <a:cs typeface="Times New Roman" panose="02020603050405020304" pitchFamily="18" charset="0"/>
              </a:rPr>
              <a:t>Theorem 2.8</a:t>
            </a:r>
            <a:endParaRPr lang="en-US" sz="2200"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For three events A, B, and C,</a:t>
            </a:r>
          </a:p>
          <a:p>
            <a:pPr marL="0" indent="0" algn="ctr">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P(A ∪ B ∪ C) = P(A) + P(B) + P(C)− P(A ∩ B) − P(A ∩ C) − P(B ∩ C) + P(A ∩ B ∩ C).</a:t>
            </a: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5225DE4-A6FF-4D2E-B2AA-B36FD41CC9A2}"/>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spTree>
    <p:extLst>
      <p:ext uri="{BB962C8B-B14F-4D97-AF65-F5344CB8AC3E}">
        <p14:creationId xmlns:p14="http://schemas.microsoft.com/office/powerpoint/2010/main" val="2977686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7174-6478-469A-B62D-811D88D71982}"/>
              </a:ext>
            </a:extLst>
          </p:cNvPr>
          <p:cNvSpPr>
            <a:spLocks noGrp="1"/>
          </p:cNvSpPr>
          <p:nvPr>
            <p:ph type="title"/>
          </p:nvPr>
        </p:nvSpPr>
        <p:spPr>
          <a:xfrm>
            <a:off x="921469" y="427069"/>
            <a:ext cx="10515600" cy="681250"/>
          </a:xfrm>
        </p:spPr>
        <p:txBody>
          <a:bodyPr>
            <a:normAutofit/>
          </a:bodyPr>
          <a:lstStyle/>
          <a:p>
            <a:pPr algn="ctr"/>
            <a:r>
              <a:rPr lang="en-US" sz="3200" b="1" i="0" u="none" strike="noStrike" baseline="0" dirty="0">
                <a:latin typeface="Times New Roman" panose="02020603050405020304" pitchFamily="18" charset="0"/>
                <a:cs typeface="Times New Roman" panose="02020603050405020304" pitchFamily="18" charset="0"/>
              </a:rPr>
              <a:t>Additive Rule Example</a:t>
            </a:r>
            <a:endParaRPr lang="en-US" sz="3200" dirty="0">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817F3192-F066-4DFB-9046-4377D260663E}"/>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sp>
        <p:nvSpPr>
          <p:cNvPr id="10" name="TextBox 9">
            <a:extLst>
              <a:ext uri="{FF2B5EF4-FFF2-40B4-BE49-F238E27FC236}">
                <a16:creationId xmlns:a16="http://schemas.microsoft.com/office/drawing/2014/main" id="{5EFD5B93-5406-448B-AE77-6181525E29BD}"/>
              </a:ext>
            </a:extLst>
          </p:cNvPr>
          <p:cNvSpPr txBox="1"/>
          <p:nvPr/>
        </p:nvSpPr>
        <p:spPr>
          <a:xfrm>
            <a:off x="659874" y="1776135"/>
            <a:ext cx="11038789" cy="3139706"/>
          </a:xfrm>
          <a:prstGeom prst="rect">
            <a:avLst/>
          </a:prstGeom>
          <a:noFill/>
        </p:spPr>
        <p:txBody>
          <a:bodyPr wrap="square">
            <a:spAutoFit/>
          </a:bodyPr>
          <a:lstStyle/>
          <a:p>
            <a:pPr algn="just">
              <a:lnSpc>
                <a:spcPts val="3000"/>
              </a:lnSpc>
            </a:pPr>
            <a:r>
              <a:rPr lang="en-US" sz="2200" b="1" dirty="0">
                <a:latin typeface="Times New Roman" panose="02020603050405020304" pitchFamily="18" charset="0"/>
                <a:cs typeface="Times New Roman" panose="02020603050405020304" pitchFamily="18" charset="0"/>
              </a:rPr>
              <a:t>Example 2.29: </a:t>
            </a:r>
            <a:r>
              <a:rPr lang="en-US" sz="2200" dirty="0">
                <a:latin typeface="Times New Roman" panose="02020603050405020304" pitchFamily="18" charset="0"/>
                <a:cs typeface="Times New Roman" panose="02020603050405020304" pitchFamily="18" charset="0"/>
              </a:rPr>
              <a:t>John is going to graduate from an industrial engineering department in a university by the end of the semester. After being interviewed at two companies he likes, he assesses that his probability of getting an offer from company A is 0.8, and his probability of getting an offer from company B is 0.6. If he believes that the probability that he will get offers from both companies is 0.5, what is the probability that he will get at least one offer from these two companies?</a:t>
            </a:r>
          </a:p>
          <a:p>
            <a:pPr algn="just">
              <a:lnSpc>
                <a:spcPts val="3000"/>
              </a:lnSpc>
            </a:pPr>
            <a:endParaRPr lang="en-US" sz="2200" dirty="0">
              <a:latin typeface="Times New Roman" panose="02020603050405020304" pitchFamily="18" charset="0"/>
              <a:cs typeface="Times New Roman" panose="02020603050405020304" pitchFamily="18" charset="0"/>
            </a:endParaRPr>
          </a:p>
          <a:p>
            <a:pPr algn="just">
              <a:lnSpc>
                <a:spcPts val="3000"/>
              </a:lnSpc>
            </a:pPr>
            <a:r>
              <a:rPr lang="en-US" sz="2200" b="1" dirty="0">
                <a:latin typeface="Times New Roman" panose="02020603050405020304" pitchFamily="18" charset="0"/>
                <a:cs typeface="Times New Roman" panose="02020603050405020304" pitchFamily="18" charset="0"/>
              </a:rPr>
              <a:t>Solution : </a:t>
            </a:r>
            <a:r>
              <a:rPr lang="en-US" sz="2200" dirty="0">
                <a:latin typeface="Times New Roman" panose="02020603050405020304" pitchFamily="18" charset="0"/>
                <a:cs typeface="Times New Roman" panose="02020603050405020304" pitchFamily="18" charset="0"/>
              </a:rPr>
              <a:t>Using the additive rule, we have P(A∪B)=P(A)+P(B)−P(A∩B)=0.8 + 0.6 − 0.5 = 0.9.</a:t>
            </a:r>
          </a:p>
        </p:txBody>
      </p:sp>
    </p:spTree>
    <p:extLst>
      <p:ext uri="{BB962C8B-B14F-4D97-AF65-F5344CB8AC3E}">
        <p14:creationId xmlns:p14="http://schemas.microsoft.com/office/powerpoint/2010/main" val="1744062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4D1E-0B39-4212-AE70-E63ABBA2C5C8}"/>
              </a:ext>
            </a:extLst>
          </p:cNvPr>
          <p:cNvSpPr>
            <a:spLocks noGrp="1"/>
          </p:cNvSpPr>
          <p:nvPr>
            <p:ph type="title"/>
          </p:nvPr>
        </p:nvSpPr>
        <p:spPr>
          <a:xfrm>
            <a:off x="838200" y="365125"/>
            <a:ext cx="10515600" cy="850933"/>
          </a:xfrm>
        </p:spPr>
        <p:txBody>
          <a:bodyPr>
            <a:normAutofit/>
          </a:bodyPr>
          <a:lstStyle/>
          <a:p>
            <a:pPr algn="ct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Additive Rule Example</a:t>
            </a:r>
            <a:endParaRPr lang="en-US" sz="32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BA41617-74F7-4023-83F9-0664F90FC863}"/>
              </a:ext>
            </a:extLst>
          </p:cNvPr>
          <p:cNvSpPr>
            <a:spLocks noGrp="1"/>
          </p:cNvSpPr>
          <p:nvPr>
            <p:ph idx="1"/>
          </p:nvPr>
        </p:nvSpPr>
        <p:spPr>
          <a:xfrm>
            <a:off x="838200" y="1825625"/>
            <a:ext cx="10515600" cy="3368544"/>
          </a:xfrm>
        </p:spPr>
        <p:txBody>
          <a:bodyPr>
            <a:normAutofit/>
          </a:bodyPr>
          <a:lstStyle/>
          <a:p>
            <a:pPr marL="0" indent="0" algn="just">
              <a:lnSpc>
                <a:spcPts val="3000"/>
              </a:lnSpc>
              <a:spcBef>
                <a:spcPts val="0"/>
              </a:spcBef>
              <a:buNone/>
            </a:pPr>
            <a:r>
              <a:rPr lang="en-US" sz="2200" b="1" i="0" u="none" strike="noStrike" baseline="0" dirty="0">
                <a:latin typeface="Times New Roman" panose="02020603050405020304" pitchFamily="18" charset="0"/>
                <a:cs typeface="Times New Roman" panose="02020603050405020304" pitchFamily="18" charset="0"/>
              </a:rPr>
              <a:t>Example 2.31: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If the probabilities are, respectively, 0.09, 0.15, 0.21, and 0.23 that a person purchasing a new automobile will choose the color green, white, red, or blue, what is the probability that a given buyer will purchase a new automobile that comes in one of those colors?</a:t>
            </a:r>
          </a:p>
          <a:p>
            <a:pPr marL="0" indent="0" algn="just">
              <a:lnSpc>
                <a:spcPts val="3000"/>
              </a:lnSpc>
              <a:spcBef>
                <a:spcPts val="0"/>
              </a:spcBef>
              <a:buNone/>
            </a:pPr>
            <a:endParaRPr lang="en-US" sz="22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lgn="just">
              <a:lnSpc>
                <a:spcPts val="3000"/>
              </a:lnSpc>
              <a:spcBef>
                <a:spcPts val="0"/>
              </a:spcBef>
              <a:buNone/>
            </a:pPr>
            <a:r>
              <a:rPr lang="en-US" sz="2200" b="1" i="1" u="none" strike="noStrike" baseline="0" dirty="0">
                <a:solidFill>
                  <a:srgbClr val="000000"/>
                </a:solidFill>
                <a:latin typeface="Times New Roman" panose="02020603050405020304" pitchFamily="18" charset="0"/>
                <a:cs typeface="Times New Roman" panose="02020603050405020304" pitchFamily="18" charset="0"/>
              </a:rPr>
              <a:t>Solution </a:t>
            </a:r>
            <a:r>
              <a:rPr lang="en-US" sz="2200" b="1" i="0" u="none" strike="noStrike" baseline="0" dirty="0">
                <a:solidFill>
                  <a:srgbClr val="000000"/>
                </a:solidFill>
                <a:latin typeface="Times New Roman" panose="02020603050405020304" pitchFamily="18" charset="0"/>
                <a:cs typeface="Times New Roman" panose="02020603050405020304" pitchFamily="18" charset="0"/>
              </a:rPr>
              <a:t>: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Let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G</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W</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R</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and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B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be the events that a buyer selects, respectively, a green, white, red, or blue automobile. Since these four events are mutually exclusive, the probability is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P</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G ∪W ∪ R ∪ B</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P</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G</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P</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W</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P</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R</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P</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B</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0</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09 + 0</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15 + 0</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21 + 0</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23 = 0</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68</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FC37D0A-84D3-48D3-99AF-B43CD3B71061}"/>
              </a:ext>
            </a:extLst>
          </p:cNvPr>
          <p:cNvPicPr>
            <a:picLocks noChangeAspect="1"/>
          </p:cNvPicPr>
          <p:nvPr/>
        </p:nvPicPr>
        <p:blipFill>
          <a:blip r:embed="rId2"/>
          <a:stretch>
            <a:fillRect/>
          </a:stretch>
        </p:blipFill>
        <p:spPr>
          <a:xfrm>
            <a:off x="346445" y="6264255"/>
            <a:ext cx="11845555" cy="457240"/>
          </a:xfrm>
          <a:prstGeom prst="rect">
            <a:avLst/>
          </a:prstGeom>
        </p:spPr>
      </p:pic>
    </p:spTree>
    <p:extLst>
      <p:ext uri="{BB962C8B-B14F-4D97-AF65-F5344CB8AC3E}">
        <p14:creationId xmlns:p14="http://schemas.microsoft.com/office/powerpoint/2010/main" val="2649608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332F-C2AB-42DC-8491-3E9023E89E5C}"/>
              </a:ext>
            </a:extLst>
          </p:cNvPr>
          <p:cNvSpPr>
            <a:spLocks noGrp="1"/>
          </p:cNvSpPr>
          <p:nvPr>
            <p:ph type="title"/>
          </p:nvPr>
        </p:nvSpPr>
        <p:spPr>
          <a:xfrm>
            <a:off x="838200" y="365126"/>
            <a:ext cx="10515600" cy="652970"/>
          </a:xfrm>
        </p:spPr>
        <p:txBody>
          <a:bodyPr>
            <a:normAutofit/>
          </a:bodyPr>
          <a:lstStyle/>
          <a:p>
            <a:pPr algn="ctr"/>
            <a:r>
              <a:rPr lang="en-US" sz="3200" b="1" i="0" u="none" strike="noStrike" baseline="0" dirty="0">
                <a:latin typeface="Times New Roman" panose="02020603050405020304" pitchFamily="18" charset="0"/>
                <a:cs typeface="Times New Roman" panose="02020603050405020304" pitchFamily="18" charset="0"/>
              </a:rPr>
              <a:t>Theorem 2.9</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43E09A-F211-4E4E-A553-531F1B426547}"/>
              </a:ext>
            </a:extLst>
          </p:cNvPr>
          <p:cNvSpPr>
            <a:spLocks noGrp="1"/>
          </p:cNvSpPr>
          <p:nvPr>
            <p:ph idx="1"/>
          </p:nvPr>
        </p:nvSpPr>
        <p:spPr>
          <a:xfrm>
            <a:off x="612743" y="1118615"/>
            <a:ext cx="11142483" cy="1096684"/>
          </a:xfrm>
        </p:spPr>
        <p:txBody>
          <a:bodyPr>
            <a:normAutofit/>
          </a:bodyPr>
          <a:lstStyle/>
          <a:p>
            <a:pPr marL="0" indent="0" algn="l">
              <a:buNone/>
            </a:pPr>
            <a:r>
              <a:rPr lang="en-US" sz="2400" b="1" i="0" u="none" strike="noStrike" baseline="0" dirty="0">
                <a:latin typeface="Times New Roman" panose="02020603050405020304" pitchFamily="18" charset="0"/>
                <a:cs typeface="Times New Roman" panose="02020603050405020304" pitchFamily="18" charset="0"/>
              </a:rPr>
              <a:t>Theorem 2.9: </a:t>
            </a:r>
            <a:r>
              <a:rPr lang="en-US" sz="2400" b="0" i="0" u="none" strike="noStrike" baseline="0" dirty="0">
                <a:latin typeface="Times New Roman" panose="02020603050405020304" pitchFamily="18" charset="0"/>
                <a:cs typeface="Times New Roman" panose="02020603050405020304" pitchFamily="18" charset="0"/>
              </a:rPr>
              <a:t>If </a:t>
            </a:r>
            <a:r>
              <a:rPr lang="en-US" sz="2400" b="0" u="none" strike="noStrike" baseline="0" dirty="0">
                <a:latin typeface="Times New Roman" panose="02020603050405020304" pitchFamily="18" charset="0"/>
                <a:cs typeface="Times New Roman" panose="02020603050405020304" pitchFamily="18" charset="0"/>
              </a:rPr>
              <a:t>A</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and </a:t>
            </a:r>
            <a:r>
              <a:rPr lang="en-US" sz="2400" b="0" u="none" strike="noStrike" baseline="0" dirty="0">
                <a:latin typeface="Times New Roman" panose="02020603050405020304" pitchFamily="18" charset="0"/>
                <a:cs typeface="Times New Roman" panose="02020603050405020304" pitchFamily="18" charset="0"/>
              </a:rPr>
              <a:t>A</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are complementary events, then </a:t>
            </a:r>
            <a:r>
              <a:rPr lang="en-US" sz="2400" b="0" u="none" strike="noStrike" baseline="0" dirty="0">
                <a:latin typeface="Times New Roman" panose="02020603050405020304" pitchFamily="18" charset="0"/>
                <a:cs typeface="Times New Roman" panose="02020603050405020304" pitchFamily="18" charset="0"/>
              </a:rPr>
              <a:t>P(A) + P(AꞋ) </a:t>
            </a:r>
            <a:r>
              <a:rPr lang="en-US" sz="2400" b="0" i="0" u="none" strike="noStrike" baseline="0" dirty="0">
                <a:latin typeface="Times New Roman" panose="02020603050405020304" pitchFamily="18" charset="0"/>
                <a:cs typeface="Times New Roman" panose="02020603050405020304" pitchFamily="18" charset="0"/>
              </a:rPr>
              <a:t>= 1</a:t>
            </a:r>
            <a:r>
              <a:rPr lang="en-US" sz="2400" b="0" i="1" u="none" strike="noStrike" baseline="0" dirty="0">
                <a:latin typeface="Times New Roman" panose="02020603050405020304" pitchFamily="18" charset="0"/>
                <a:cs typeface="Times New Roman" panose="02020603050405020304" pitchFamily="18" charset="0"/>
              </a:rPr>
              <a:t>.</a:t>
            </a:r>
          </a:p>
          <a:p>
            <a:pPr marL="0" indent="0" algn="l">
              <a:buNone/>
            </a:pPr>
            <a:r>
              <a:rPr lang="en-US" sz="2200" b="1" i="1" u="none" strike="noStrike" baseline="0" dirty="0">
                <a:latin typeface="Times New Roman" panose="02020603050405020304" pitchFamily="18" charset="0"/>
                <a:cs typeface="Times New Roman" panose="02020603050405020304" pitchFamily="18" charset="0"/>
              </a:rPr>
              <a:t>Proof </a:t>
            </a:r>
            <a:r>
              <a:rPr lang="en-US" sz="2200" b="1" i="0"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Since </a:t>
            </a:r>
            <a:r>
              <a:rPr lang="en-US" sz="2200" b="0" u="none" strike="noStrike" baseline="0" dirty="0">
                <a:latin typeface="Times New Roman" panose="02020603050405020304" pitchFamily="18" charset="0"/>
                <a:cs typeface="Times New Roman" panose="02020603050405020304" pitchFamily="18" charset="0"/>
              </a:rPr>
              <a:t>A ∪ A = S </a:t>
            </a:r>
            <a:r>
              <a:rPr lang="en-US" sz="2200" b="0" i="0" u="none" strike="noStrike" baseline="0" dirty="0">
                <a:latin typeface="Times New Roman" panose="02020603050405020304" pitchFamily="18" charset="0"/>
                <a:cs typeface="Times New Roman" panose="02020603050405020304" pitchFamily="18" charset="0"/>
              </a:rPr>
              <a:t>and the sets </a:t>
            </a:r>
            <a:r>
              <a:rPr lang="en-US" sz="2200" b="0" u="none" strike="noStrike" baseline="0" dirty="0">
                <a:latin typeface="Times New Roman" panose="02020603050405020304" pitchFamily="18" charset="0"/>
                <a:cs typeface="Times New Roman" panose="02020603050405020304" pitchFamily="18" charset="0"/>
              </a:rPr>
              <a:t>A</a:t>
            </a:r>
            <a:r>
              <a:rPr lang="en-US" sz="2200" b="0"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and </a:t>
            </a:r>
            <a:r>
              <a:rPr lang="en-US" sz="2200" b="0" u="none" strike="noStrike" baseline="0" dirty="0">
                <a:latin typeface="Times New Roman" panose="02020603050405020304" pitchFamily="18" charset="0"/>
                <a:cs typeface="Times New Roman" panose="02020603050405020304" pitchFamily="18" charset="0"/>
              </a:rPr>
              <a:t>A</a:t>
            </a:r>
            <a:r>
              <a:rPr lang="en-US" sz="2200" b="0"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are disjoint, 1 = </a:t>
            </a:r>
            <a:r>
              <a:rPr lang="en-US" sz="2200" b="0" u="none" strike="noStrike" baseline="0" dirty="0">
                <a:latin typeface="Times New Roman" panose="02020603050405020304" pitchFamily="18" charset="0"/>
                <a:cs typeface="Times New Roman" panose="02020603050405020304" pitchFamily="18" charset="0"/>
              </a:rPr>
              <a:t>P(S) = P(A ∪ A</a:t>
            </a:r>
            <a:r>
              <a:rPr lang="en-US" sz="2000" b="0" u="none" strike="noStrike" baseline="0" dirty="0">
                <a:latin typeface="Times New Roman" panose="02020603050405020304" pitchFamily="18" charset="0"/>
                <a:cs typeface="Times New Roman" panose="02020603050405020304" pitchFamily="18" charset="0"/>
              </a:rPr>
              <a:t>Ꞌ</a:t>
            </a:r>
            <a:r>
              <a:rPr lang="en-US" sz="2200" b="0" u="none" strike="noStrike" baseline="0" dirty="0">
                <a:latin typeface="Times New Roman" panose="02020603050405020304" pitchFamily="18" charset="0"/>
                <a:cs typeface="Times New Roman" panose="02020603050405020304" pitchFamily="18" charset="0"/>
              </a:rPr>
              <a:t>) = P(A) + P(A</a:t>
            </a:r>
            <a:r>
              <a:rPr lang="en-US" sz="2000" b="0" u="none" strike="noStrike" baseline="0" dirty="0">
                <a:latin typeface="Times New Roman" panose="02020603050405020304" pitchFamily="18" charset="0"/>
                <a:cs typeface="Times New Roman" panose="02020603050405020304" pitchFamily="18" charset="0"/>
              </a:rPr>
              <a:t>Ꞌ</a:t>
            </a:r>
            <a:r>
              <a:rPr lang="en-US" sz="2200" b="0" u="none" strike="noStrike" baseline="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87E8188A-8AEB-4EED-8173-D705DA464350}"/>
              </a:ext>
            </a:extLst>
          </p:cNvPr>
          <p:cNvSpPr txBox="1"/>
          <p:nvPr/>
        </p:nvSpPr>
        <p:spPr>
          <a:xfrm>
            <a:off x="524758" y="3265017"/>
            <a:ext cx="11142483" cy="2755370"/>
          </a:xfrm>
          <a:prstGeom prst="rect">
            <a:avLst/>
          </a:prstGeom>
          <a:noFill/>
        </p:spPr>
        <p:txBody>
          <a:bodyPr wrap="square">
            <a:spAutoFit/>
          </a:bodyPr>
          <a:lstStyle/>
          <a:p>
            <a:pPr algn="just">
              <a:lnSpc>
                <a:spcPts val="3000"/>
              </a:lnSpc>
            </a:pPr>
            <a:r>
              <a:rPr lang="en-US" sz="2200" b="1" i="0" u="none" strike="noStrike" baseline="0" dirty="0">
                <a:solidFill>
                  <a:srgbClr val="00AEF0"/>
                </a:solidFill>
                <a:latin typeface="Times New Roman" panose="02020603050405020304" pitchFamily="18" charset="0"/>
                <a:cs typeface="Times New Roman" panose="02020603050405020304" pitchFamily="18" charset="0"/>
              </a:rPr>
              <a:t>Example 2.32: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If the probabilities that an automobile mechanic will service 3, 4, 5, 6, 7, or 8 or more cars on any given workday are, respectively, 0.12, 0.19, 0.28, 0.24, 0.10, and 0.07, what is the probability that he will service at least 5 cars on his next day at work?</a:t>
            </a:r>
          </a:p>
          <a:p>
            <a:pPr algn="just">
              <a:lnSpc>
                <a:spcPts val="3000"/>
              </a:lnSpc>
            </a:pPr>
            <a:endParaRPr lang="en-US" sz="22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lnSpc>
                <a:spcPts val="3000"/>
              </a:lnSpc>
            </a:pPr>
            <a:r>
              <a:rPr lang="en-US" sz="2200" b="1" i="1" u="none" strike="noStrike" baseline="0" dirty="0">
                <a:solidFill>
                  <a:srgbClr val="000000"/>
                </a:solidFill>
                <a:latin typeface="Times New Roman" panose="02020603050405020304" pitchFamily="18" charset="0"/>
                <a:cs typeface="Times New Roman" panose="02020603050405020304" pitchFamily="18" charset="0"/>
              </a:rPr>
              <a:t>Solution </a:t>
            </a:r>
            <a:r>
              <a:rPr lang="en-US" sz="2200" b="1" i="0" u="none" strike="noStrike" baseline="0" dirty="0">
                <a:solidFill>
                  <a:srgbClr val="000000"/>
                </a:solidFill>
                <a:latin typeface="Times New Roman" panose="02020603050405020304" pitchFamily="18" charset="0"/>
                <a:cs typeface="Times New Roman" panose="02020603050405020304" pitchFamily="18" charset="0"/>
              </a:rPr>
              <a:t>: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Let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E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be the event that at least 5 cars are serviced. Now,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P</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E</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 1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 P</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E</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where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E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is the event that fewer than 5 cars are serviced. Since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P</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E</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 0</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12 + 0</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19 = 0</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31</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it follows from Theorem 2.9 that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P</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E</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 1 </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0</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31 = 0</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69</a:t>
            </a:r>
            <a:r>
              <a:rPr lang="en-US" sz="2200" b="0" i="1" u="none" strike="noStrike" baseline="0" dirty="0">
                <a:solidFill>
                  <a:srgbClr val="000000"/>
                </a:solidFill>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B393D2D7-EDAE-4805-80E7-CB21DCEE511B}"/>
              </a:ext>
            </a:extLst>
          </p:cNvPr>
          <p:cNvSpPr txBox="1">
            <a:spLocks/>
          </p:cNvSpPr>
          <p:nvPr/>
        </p:nvSpPr>
        <p:spPr>
          <a:xfrm>
            <a:off x="612743" y="2413673"/>
            <a:ext cx="10963371" cy="652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Example</a:t>
            </a:r>
          </a:p>
        </p:txBody>
      </p:sp>
      <p:sp>
        <p:nvSpPr>
          <p:cNvPr id="9" name="Footer Placeholder 3">
            <a:extLst>
              <a:ext uri="{FF2B5EF4-FFF2-40B4-BE49-F238E27FC236}">
                <a16:creationId xmlns:a16="http://schemas.microsoft.com/office/drawing/2014/main" id="{90F60C00-52D7-410D-9A71-57A5ECD5933D}"/>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spTree>
    <p:extLst>
      <p:ext uri="{BB962C8B-B14F-4D97-AF65-F5344CB8AC3E}">
        <p14:creationId xmlns:p14="http://schemas.microsoft.com/office/powerpoint/2010/main" val="2904191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Vertical Title 1">
            <a:extLst>
              <a:ext uri="{FF2B5EF4-FFF2-40B4-BE49-F238E27FC236}">
                <a16:creationId xmlns:a16="http://schemas.microsoft.com/office/drawing/2014/main" id="{0FE01A32-5BD5-4C4F-8E50-ADD9A0258643}"/>
              </a:ext>
            </a:extLst>
          </p:cNvPr>
          <p:cNvSpPr>
            <a:spLocks noGrp="1"/>
          </p:cNvSpPr>
          <p:nvPr>
            <p:ph type="title"/>
          </p:nvPr>
        </p:nvSpPr>
        <p:spPr bwMode="auto">
          <a:xfrm>
            <a:off x="1981200" y="274638"/>
            <a:ext cx="8229600" cy="46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eaLnBrk="1" hangingPunct="1"/>
            <a:r>
              <a:rPr lang="en-US" altLang="en-US" sz="3200" b="1" dirty="0">
                <a:latin typeface="Times New Roman" panose="02020603050405020304" pitchFamily="18" charset="0"/>
                <a:cs typeface="Times New Roman" panose="02020603050405020304" pitchFamily="18" charset="0"/>
              </a:rPr>
              <a:t>Probability Models</a:t>
            </a:r>
          </a:p>
        </p:txBody>
      </p:sp>
      <p:sp>
        <p:nvSpPr>
          <p:cNvPr id="18435" name="Vertical Text Placeholder 2">
            <a:extLst>
              <a:ext uri="{FF2B5EF4-FFF2-40B4-BE49-F238E27FC236}">
                <a16:creationId xmlns:a16="http://schemas.microsoft.com/office/drawing/2014/main" id="{271B5CD6-912C-4F77-A843-7671E3F5EDB5}"/>
              </a:ext>
            </a:extLst>
          </p:cNvPr>
          <p:cNvSpPr>
            <a:spLocks noGrp="1"/>
          </p:cNvSpPr>
          <p:nvPr>
            <p:ph idx="1"/>
          </p:nvPr>
        </p:nvSpPr>
        <p:spPr>
          <a:xfrm>
            <a:off x="509047" y="941389"/>
            <a:ext cx="10671143" cy="469901"/>
          </a:xfrm>
        </p:spPr>
        <p:txBody>
          <a:bodyPr>
            <a:normAutofit/>
          </a:bodyPr>
          <a:lstStyle/>
          <a:p>
            <a:pPr marL="3175" lvl="1" indent="0">
              <a:buNone/>
            </a:pPr>
            <a:r>
              <a:rPr lang="en-US" altLang="en-US" sz="2200" dirty="0">
                <a:solidFill>
                  <a:srgbClr val="000000"/>
                </a:solidFill>
                <a:latin typeface="Times New Roman" panose="02020603050405020304" pitchFamily="18" charset="0"/>
                <a:cs typeface="Times New Roman" panose="02020603050405020304" pitchFamily="18" charset="0"/>
              </a:rPr>
              <a:t>Probability models allow us to find the probability of any collection of outcomes.</a:t>
            </a:r>
          </a:p>
        </p:txBody>
      </p:sp>
      <p:sp>
        <p:nvSpPr>
          <p:cNvPr id="9" name="TextBox 8">
            <a:extLst>
              <a:ext uri="{FF2B5EF4-FFF2-40B4-BE49-F238E27FC236}">
                <a16:creationId xmlns:a16="http://schemas.microsoft.com/office/drawing/2014/main" id="{A9B048B9-B681-4221-8CF8-A2A5357F4538}"/>
              </a:ext>
            </a:extLst>
          </p:cNvPr>
          <p:cNvSpPr txBox="1">
            <a:spLocks noChangeArrowheads="1"/>
          </p:cNvSpPr>
          <p:nvPr/>
        </p:nvSpPr>
        <p:spPr bwMode="auto">
          <a:xfrm>
            <a:off x="509047" y="1411290"/>
            <a:ext cx="10916240" cy="769441"/>
          </a:xfrm>
          <a:prstGeom prst="rect">
            <a:avLst/>
          </a:prstGeom>
          <a:solidFill>
            <a:srgbClr val="D7E9CB"/>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just" eaLnBrk="1" hangingPunct="1">
              <a:defRPr/>
            </a:pPr>
            <a:r>
              <a:rPr lang="en-US" sz="2200" dirty="0">
                <a:solidFill>
                  <a:srgbClr val="000000"/>
                </a:solidFill>
                <a:latin typeface="Times New Roman" panose="02020603050405020304" pitchFamily="18" charset="0"/>
                <a:cs typeface="Times New Roman" panose="02020603050405020304" pitchFamily="18" charset="0"/>
              </a:rPr>
              <a:t>An </a:t>
            </a:r>
            <a:r>
              <a:rPr lang="en-US" sz="2200" b="1" dirty="0">
                <a:solidFill>
                  <a:srgbClr val="000000"/>
                </a:solidFill>
                <a:latin typeface="Times New Roman" panose="02020603050405020304" pitchFamily="18" charset="0"/>
                <a:cs typeface="Times New Roman" panose="02020603050405020304" pitchFamily="18" charset="0"/>
              </a:rPr>
              <a:t>event</a:t>
            </a:r>
            <a:r>
              <a:rPr lang="en-US" sz="2200" dirty="0">
                <a:solidFill>
                  <a:srgbClr val="000000"/>
                </a:solidFill>
                <a:latin typeface="Times New Roman" panose="02020603050405020304" pitchFamily="18" charset="0"/>
                <a:cs typeface="Times New Roman" panose="02020603050405020304" pitchFamily="18" charset="0"/>
              </a:rPr>
              <a:t> is any collection of outcomes from some chance process. That is, an event is a subset of the sample space. Events are usually designated by capital letters, like </a:t>
            </a:r>
            <a:r>
              <a:rPr lang="en-US" sz="2200" i="1" dirty="0">
                <a:solidFill>
                  <a:srgbClr val="000000"/>
                </a:solidFill>
                <a:latin typeface="Times New Roman" panose="02020603050405020304" pitchFamily="18" charset="0"/>
                <a:cs typeface="Times New Roman" panose="02020603050405020304" pitchFamily="18" charset="0"/>
              </a:rPr>
              <a:t>A, B, C</a:t>
            </a:r>
            <a:r>
              <a:rPr lang="en-US" sz="2200" dirty="0">
                <a:solidFill>
                  <a:srgbClr val="000000"/>
                </a:solidFill>
                <a:latin typeface="Times New Roman" panose="02020603050405020304" pitchFamily="18" charset="0"/>
                <a:cs typeface="Times New Roman" panose="02020603050405020304" pitchFamily="18" charset="0"/>
              </a:rPr>
              <a:t>, and so on.</a:t>
            </a:r>
          </a:p>
        </p:txBody>
      </p:sp>
      <p:sp>
        <p:nvSpPr>
          <p:cNvPr id="5" name="TextBox 4">
            <a:extLst>
              <a:ext uri="{FF2B5EF4-FFF2-40B4-BE49-F238E27FC236}">
                <a16:creationId xmlns:a16="http://schemas.microsoft.com/office/drawing/2014/main" id="{3A0E03E4-1F28-4764-A310-F072288357E5}"/>
              </a:ext>
            </a:extLst>
          </p:cNvPr>
          <p:cNvSpPr txBox="1">
            <a:spLocks noChangeArrowheads="1"/>
          </p:cNvSpPr>
          <p:nvPr/>
        </p:nvSpPr>
        <p:spPr bwMode="auto">
          <a:xfrm>
            <a:off x="603315" y="2245931"/>
            <a:ext cx="806502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200" dirty="0">
                <a:latin typeface="Times New Roman" panose="02020603050405020304" pitchFamily="18" charset="0"/>
                <a:cs typeface="Times New Roman" panose="02020603050405020304" pitchFamily="18" charset="0"/>
              </a:rPr>
              <a:t>If </a:t>
            </a:r>
            <a:r>
              <a:rPr lang="en-US" altLang="en-US" sz="2200" i="1" dirty="0">
                <a:latin typeface="Times New Roman" panose="02020603050405020304" pitchFamily="18" charset="0"/>
                <a:cs typeface="Times New Roman" panose="02020603050405020304" pitchFamily="18" charset="0"/>
              </a:rPr>
              <a:t>A</a:t>
            </a:r>
            <a:r>
              <a:rPr lang="en-US" altLang="en-US" sz="2200" dirty="0">
                <a:latin typeface="Times New Roman" panose="02020603050405020304" pitchFamily="18" charset="0"/>
                <a:cs typeface="Times New Roman" panose="02020603050405020304" pitchFamily="18" charset="0"/>
              </a:rPr>
              <a:t> is any event, we write its probability as </a:t>
            </a:r>
            <a:r>
              <a:rPr lang="en-US" altLang="en-US" sz="2200" i="1" dirty="0">
                <a:latin typeface="Times New Roman" panose="02020603050405020304" pitchFamily="18" charset="0"/>
                <a:cs typeface="Times New Roman" panose="02020603050405020304" pitchFamily="18" charset="0"/>
              </a:rPr>
              <a:t>P</a:t>
            </a:r>
            <a:r>
              <a:rPr lang="en-US" altLang="en-US" sz="2200" dirty="0">
                <a:latin typeface="Times New Roman" panose="02020603050405020304" pitchFamily="18" charset="0"/>
                <a:cs typeface="Times New Roman" panose="02020603050405020304" pitchFamily="18" charset="0"/>
              </a:rPr>
              <a:t>(</a:t>
            </a:r>
            <a:r>
              <a:rPr lang="en-US" altLang="en-US" sz="2200" i="1" dirty="0">
                <a:latin typeface="Times New Roman" panose="02020603050405020304" pitchFamily="18" charset="0"/>
                <a:cs typeface="Times New Roman" panose="02020603050405020304" pitchFamily="18" charset="0"/>
              </a:rPr>
              <a:t>A</a:t>
            </a:r>
            <a:r>
              <a:rPr lang="en-US" altLang="en-US" sz="2200" dirty="0">
                <a:latin typeface="Times New Roman" panose="02020603050405020304" pitchFamily="18" charset="0"/>
                <a:cs typeface="Times New Roman" panose="02020603050405020304" pitchFamily="18" charset="0"/>
              </a:rPr>
              <a:t>).</a:t>
            </a:r>
          </a:p>
          <a:p>
            <a:pPr eaLnBrk="1" hangingPunct="1"/>
            <a:endParaRPr lang="en-US" altLang="en-US" sz="2200" dirty="0">
              <a:latin typeface="Times New Roman" panose="02020603050405020304" pitchFamily="18" charset="0"/>
              <a:cs typeface="Times New Roman" panose="02020603050405020304" pitchFamily="18" charset="0"/>
            </a:endParaRPr>
          </a:p>
          <a:p>
            <a:pPr eaLnBrk="1" hangingPunct="1"/>
            <a:r>
              <a:rPr lang="en-US" altLang="en-US" sz="2200" dirty="0">
                <a:latin typeface="Times New Roman" panose="02020603050405020304" pitchFamily="18" charset="0"/>
                <a:cs typeface="Times New Roman" panose="02020603050405020304" pitchFamily="18" charset="0"/>
              </a:rPr>
              <a:t>In the dice-rolling example, suppose we define event </a:t>
            </a:r>
            <a:r>
              <a:rPr lang="en-US" altLang="en-US" sz="2200" i="1" dirty="0">
                <a:latin typeface="Times New Roman" panose="02020603050405020304" pitchFamily="18" charset="0"/>
                <a:cs typeface="Times New Roman" panose="02020603050405020304" pitchFamily="18" charset="0"/>
              </a:rPr>
              <a:t>A</a:t>
            </a:r>
            <a:r>
              <a:rPr lang="en-US" altLang="en-US" sz="2200" dirty="0">
                <a:latin typeface="Times New Roman" panose="02020603050405020304" pitchFamily="18" charset="0"/>
                <a:cs typeface="Times New Roman" panose="02020603050405020304" pitchFamily="18" charset="0"/>
              </a:rPr>
              <a:t> as </a:t>
            </a:r>
            <a:r>
              <a:rPr lang="ja-JP" altLang="en-US" sz="2200" dirty="0">
                <a:latin typeface="Times New Roman" panose="02020603050405020304" pitchFamily="18" charset="0"/>
                <a:cs typeface="Times New Roman" panose="02020603050405020304" pitchFamily="18" charset="0"/>
              </a:rPr>
              <a:t>“</a:t>
            </a:r>
            <a:r>
              <a:rPr lang="en-US" altLang="ja-JP" sz="2200" dirty="0">
                <a:latin typeface="Times New Roman" panose="02020603050405020304" pitchFamily="18" charset="0"/>
                <a:cs typeface="Times New Roman" panose="02020603050405020304" pitchFamily="18" charset="0"/>
              </a:rPr>
              <a:t>sum is 5.</a:t>
            </a:r>
            <a:r>
              <a:rPr lang="ja-JP" altLang="en-US" sz="2200" dirty="0">
                <a:latin typeface="Times New Roman" panose="02020603050405020304" pitchFamily="18" charset="0"/>
                <a:cs typeface="Times New Roman" panose="02020603050405020304" pitchFamily="18" charset="0"/>
              </a:rPr>
              <a:t>”</a:t>
            </a:r>
            <a:endParaRPr lang="en-US" altLang="en-US" sz="2200" dirty="0">
              <a:latin typeface="Times New Roman" panose="02020603050405020304" pitchFamily="18" charset="0"/>
              <a:cs typeface="Times New Roman" panose="02020603050405020304" pitchFamily="18" charset="0"/>
            </a:endParaRPr>
          </a:p>
        </p:txBody>
      </p:sp>
      <p:pic>
        <p:nvPicPr>
          <p:cNvPr id="6" name="Picture 5" descr="F5.UN10.jpg">
            <a:extLst>
              <a:ext uri="{FF2B5EF4-FFF2-40B4-BE49-F238E27FC236}">
                <a16:creationId xmlns:a16="http://schemas.microsoft.com/office/drawing/2014/main" id="{9B292A77-85A3-4FBC-8694-DF8CC3CBF2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3324" y="3514805"/>
            <a:ext cx="8002587"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BD2E18FA-9AEA-41B2-A199-FCFD5351CE0C}"/>
              </a:ext>
            </a:extLst>
          </p:cNvPr>
          <p:cNvSpPr txBox="1">
            <a:spLocks noChangeArrowheads="1"/>
          </p:cNvSpPr>
          <p:nvPr/>
        </p:nvSpPr>
        <p:spPr bwMode="auto">
          <a:xfrm>
            <a:off x="274948" y="4198862"/>
            <a:ext cx="1164210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200" dirty="0">
                <a:latin typeface="Times New Roman" panose="02020603050405020304" pitchFamily="18" charset="0"/>
                <a:cs typeface="Times New Roman" panose="02020603050405020304" pitchFamily="18" charset="0"/>
              </a:rPr>
              <a:t>There are 4 outcomes that result in a sum of 5. Since each outcome has probability 1/36, </a:t>
            </a:r>
            <a:r>
              <a:rPr lang="en-US" altLang="en-US" sz="2200" i="1" dirty="0">
                <a:latin typeface="Times New Roman" panose="02020603050405020304" pitchFamily="18" charset="0"/>
                <a:cs typeface="Times New Roman" panose="02020603050405020304" pitchFamily="18" charset="0"/>
              </a:rPr>
              <a:t>P</a:t>
            </a:r>
            <a:r>
              <a:rPr lang="en-US" altLang="en-US" sz="2200" dirty="0">
                <a:latin typeface="Times New Roman" panose="02020603050405020304" pitchFamily="18" charset="0"/>
                <a:cs typeface="Times New Roman" panose="02020603050405020304" pitchFamily="18" charset="0"/>
              </a:rPr>
              <a:t>(</a:t>
            </a:r>
            <a:r>
              <a:rPr lang="en-US" altLang="en-US" sz="2200" i="1" dirty="0">
                <a:latin typeface="Times New Roman" panose="02020603050405020304" pitchFamily="18" charset="0"/>
                <a:cs typeface="Times New Roman" panose="02020603050405020304" pitchFamily="18" charset="0"/>
              </a:rPr>
              <a:t>A</a:t>
            </a:r>
            <a:r>
              <a:rPr lang="en-US" altLang="en-US" sz="2200" dirty="0">
                <a:latin typeface="Times New Roman" panose="02020603050405020304" pitchFamily="18" charset="0"/>
                <a:cs typeface="Times New Roman" panose="02020603050405020304" pitchFamily="18" charset="0"/>
              </a:rPr>
              <a:t>) = 4/36.</a:t>
            </a:r>
          </a:p>
          <a:p>
            <a:pPr eaLnBrk="1" hangingPunct="1"/>
            <a:endParaRPr lang="en-US" altLang="en-US" sz="2200" dirty="0">
              <a:latin typeface="Times New Roman" panose="02020603050405020304" pitchFamily="18" charset="0"/>
              <a:cs typeface="Times New Roman" panose="02020603050405020304" pitchFamily="18" charset="0"/>
            </a:endParaRPr>
          </a:p>
          <a:p>
            <a:pPr eaLnBrk="1" hangingPunct="1"/>
            <a:r>
              <a:rPr lang="en-US" altLang="en-US" sz="2200" dirty="0">
                <a:latin typeface="Times New Roman" panose="02020603050405020304" pitchFamily="18" charset="0"/>
                <a:cs typeface="Times New Roman" panose="02020603050405020304" pitchFamily="18" charset="0"/>
              </a:rPr>
              <a:t>Suppose event </a:t>
            </a:r>
            <a:r>
              <a:rPr lang="en-US" altLang="en-US" sz="2200" i="1" dirty="0">
                <a:latin typeface="Times New Roman" panose="02020603050405020304" pitchFamily="18" charset="0"/>
                <a:cs typeface="Times New Roman" panose="02020603050405020304" pitchFamily="18" charset="0"/>
              </a:rPr>
              <a:t>B</a:t>
            </a:r>
            <a:r>
              <a:rPr lang="en-US" altLang="en-US" sz="2200" dirty="0">
                <a:latin typeface="Times New Roman" panose="02020603050405020304" pitchFamily="18" charset="0"/>
                <a:cs typeface="Times New Roman" panose="02020603050405020304" pitchFamily="18" charset="0"/>
              </a:rPr>
              <a:t> is defined as </a:t>
            </a:r>
            <a:r>
              <a:rPr lang="ja-JP" altLang="en-US" sz="2200" dirty="0">
                <a:latin typeface="Times New Roman" panose="02020603050405020304" pitchFamily="18" charset="0"/>
                <a:cs typeface="Times New Roman" panose="02020603050405020304" pitchFamily="18" charset="0"/>
              </a:rPr>
              <a:t>“</a:t>
            </a:r>
            <a:r>
              <a:rPr lang="en-US" altLang="ja-JP" sz="2200" dirty="0">
                <a:latin typeface="Times New Roman" panose="02020603050405020304" pitchFamily="18" charset="0"/>
                <a:cs typeface="Times New Roman" panose="02020603050405020304" pitchFamily="18" charset="0"/>
              </a:rPr>
              <a:t>sum is not 5.</a:t>
            </a:r>
            <a:r>
              <a:rPr lang="ja-JP" altLang="en-US" sz="2200" dirty="0">
                <a:latin typeface="Times New Roman" panose="02020603050405020304" pitchFamily="18" charset="0"/>
                <a:cs typeface="Times New Roman" panose="02020603050405020304" pitchFamily="18" charset="0"/>
              </a:rPr>
              <a:t>”</a:t>
            </a:r>
            <a:r>
              <a:rPr lang="en-US" altLang="ja-JP" sz="2200" dirty="0">
                <a:latin typeface="Times New Roman" panose="02020603050405020304" pitchFamily="18" charset="0"/>
                <a:cs typeface="Times New Roman" panose="02020603050405020304" pitchFamily="18" charset="0"/>
              </a:rPr>
              <a:t> What is </a:t>
            </a:r>
            <a:r>
              <a:rPr lang="en-US" altLang="ja-JP" sz="2200" i="1" dirty="0">
                <a:latin typeface="Times New Roman" panose="02020603050405020304" pitchFamily="18" charset="0"/>
                <a:cs typeface="Times New Roman" panose="02020603050405020304" pitchFamily="18" charset="0"/>
              </a:rPr>
              <a:t>P</a:t>
            </a:r>
            <a:r>
              <a:rPr lang="en-US" altLang="ja-JP" sz="2200" dirty="0">
                <a:latin typeface="Times New Roman" panose="02020603050405020304" pitchFamily="18" charset="0"/>
                <a:cs typeface="Times New Roman" panose="02020603050405020304" pitchFamily="18" charset="0"/>
              </a:rPr>
              <a:t>(</a:t>
            </a:r>
            <a:r>
              <a:rPr lang="en-US" altLang="ja-JP" sz="2200" i="1" dirty="0">
                <a:latin typeface="Times New Roman" panose="02020603050405020304" pitchFamily="18" charset="0"/>
                <a:cs typeface="Times New Roman" panose="02020603050405020304" pitchFamily="18" charset="0"/>
              </a:rPr>
              <a:t>B)?</a:t>
            </a:r>
            <a:endParaRPr lang="en-US" altLang="en-US"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BAC147F-CE23-416D-99FE-89A86AA4B220}"/>
              </a:ext>
            </a:extLst>
          </p:cNvPr>
          <p:cNvSpPr txBox="1">
            <a:spLocks noChangeArrowheads="1"/>
          </p:cNvSpPr>
          <p:nvPr/>
        </p:nvSpPr>
        <p:spPr bwMode="auto">
          <a:xfrm>
            <a:off x="4309234" y="5346658"/>
            <a:ext cx="30707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200" i="1" dirty="0">
                <a:latin typeface="Times New Roman" panose="02020603050405020304" pitchFamily="18" charset="0"/>
                <a:cs typeface="Times New Roman" panose="02020603050405020304" pitchFamily="18" charset="0"/>
              </a:rPr>
              <a:t>P</a:t>
            </a:r>
            <a:r>
              <a:rPr lang="en-US" altLang="en-US" sz="2200" dirty="0">
                <a:latin typeface="Times New Roman" panose="02020603050405020304" pitchFamily="18" charset="0"/>
                <a:cs typeface="Times New Roman" panose="02020603050405020304" pitchFamily="18" charset="0"/>
              </a:rPr>
              <a:t>(</a:t>
            </a:r>
            <a:r>
              <a:rPr lang="en-US" altLang="en-US" sz="2200" i="1" dirty="0">
                <a:latin typeface="Times New Roman" panose="02020603050405020304" pitchFamily="18" charset="0"/>
                <a:cs typeface="Times New Roman" panose="02020603050405020304" pitchFamily="18" charset="0"/>
              </a:rPr>
              <a:t>B</a:t>
            </a:r>
            <a:r>
              <a:rPr lang="en-US" altLang="en-US" sz="2200" dirty="0">
                <a:latin typeface="Times New Roman" panose="02020603050405020304" pitchFamily="18" charset="0"/>
                <a:cs typeface="Times New Roman" panose="02020603050405020304" pitchFamily="18" charset="0"/>
              </a:rPr>
              <a:t>) = 1 – 4/36 =  32/36</a:t>
            </a:r>
          </a:p>
        </p:txBody>
      </p:sp>
      <p:sp>
        <p:nvSpPr>
          <p:cNvPr id="10" name="TextBox 9">
            <a:extLst>
              <a:ext uri="{FF2B5EF4-FFF2-40B4-BE49-F238E27FC236}">
                <a16:creationId xmlns:a16="http://schemas.microsoft.com/office/drawing/2014/main" id="{00A59607-D87E-40B6-9557-882AEA3A4618}"/>
              </a:ext>
            </a:extLst>
          </p:cNvPr>
          <p:cNvSpPr txBox="1"/>
          <p:nvPr/>
        </p:nvSpPr>
        <p:spPr>
          <a:xfrm>
            <a:off x="2253008" y="6185399"/>
            <a:ext cx="8210745" cy="523220"/>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Source </a:t>
            </a:r>
            <a:r>
              <a:rPr lang="en-US" sz="14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https://www.goldenvalleyhs.org/apps/pages/index.jsp?uREC_ID=322884&amp;type=u&amp;pREC_ID=740733</a:t>
            </a:r>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The Practice of Statistics, 5</a:t>
            </a:r>
            <a:r>
              <a:rPr lang="en-US" sz="1400" b="0" i="0" u="none" strike="noStrike" baseline="30000" dirty="0">
                <a:latin typeface="Times New Roman" panose="02020603050405020304" pitchFamily="18" charset="0"/>
                <a:cs typeface="Times New Roman" panose="02020603050405020304" pitchFamily="18" charset="0"/>
              </a:rPr>
              <a:t>th</a:t>
            </a:r>
            <a:r>
              <a:rPr lang="en-US" sz="1400" b="0" i="0" u="none" strike="noStrike" baseline="0" dirty="0">
                <a:latin typeface="Times New Roman" panose="02020603050405020304" pitchFamily="18" charset="0"/>
                <a:cs typeface="Times New Roman" panose="02020603050405020304" pitchFamily="18" charset="0"/>
              </a:rPr>
              <a:t> Edition.</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accel="50000" decel="5000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705AE-927F-4D63-A6D0-B5FFEBCD53B4}"/>
              </a:ext>
            </a:extLst>
          </p:cNvPr>
          <p:cNvSpPr>
            <a:spLocks noGrp="1"/>
          </p:cNvSpPr>
          <p:nvPr>
            <p:ph type="title"/>
          </p:nvPr>
        </p:nvSpPr>
        <p:spPr>
          <a:xfrm>
            <a:off x="838200" y="600795"/>
            <a:ext cx="10515600" cy="709531"/>
          </a:xfrm>
        </p:spPr>
        <p:txBody>
          <a:bodyPr>
            <a:normAutofit/>
          </a:bodyPr>
          <a:lstStyle/>
          <a:p>
            <a:pPr algn="ctr"/>
            <a:r>
              <a:rPr lang="en-US" sz="3200" b="1" dirty="0">
                <a:latin typeface="Times New Roman" panose="02020603050405020304" pitchFamily="18" charset="0"/>
                <a:cs typeface="Times New Roman" panose="02020603050405020304" pitchFamily="18" charset="0"/>
              </a:rPr>
              <a:t>Exercise </a:t>
            </a:r>
          </a:p>
        </p:txBody>
      </p:sp>
      <p:sp>
        <p:nvSpPr>
          <p:cNvPr id="3" name="Content Placeholder 2">
            <a:extLst>
              <a:ext uri="{FF2B5EF4-FFF2-40B4-BE49-F238E27FC236}">
                <a16:creationId xmlns:a16="http://schemas.microsoft.com/office/drawing/2014/main" id="{8F232497-5183-42A5-95FA-8CB28850D30B}"/>
              </a:ext>
            </a:extLst>
          </p:cNvPr>
          <p:cNvSpPr>
            <a:spLocks noGrp="1"/>
          </p:cNvSpPr>
          <p:nvPr>
            <p:ph idx="1"/>
          </p:nvPr>
        </p:nvSpPr>
        <p:spPr>
          <a:xfrm>
            <a:off x="367645" y="1796576"/>
            <a:ext cx="11510127" cy="3180778"/>
          </a:xfrm>
        </p:spPr>
        <p:txBody>
          <a:bodyPr>
            <a:normAutofit/>
          </a:bodyPr>
          <a:lstStyle/>
          <a:p>
            <a:pPr marL="0" indent="0" algn="just">
              <a:lnSpc>
                <a:spcPts val="3000"/>
              </a:lnSpc>
              <a:spcBef>
                <a:spcPts val="0"/>
              </a:spcBef>
              <a:buNone/>
            </a:pPr>
            <a:r>
              <a:rPr lang="en-US" sz="2200" b="1" i="0" u="none" strike="noStrike" baseline="0" dirty="0">
                <a:latin typeface="Times New Roman" panose="02020603050405020304" pitchFamily="18" charset="0"/>
                <a:cs typeface="Times New Roman" panose="02020603050405020304" pitchFamily="18" charset="0"/>
              </a:rPr>
              <a:t>Question 2.51 </a:t>
            </a:r>
            <a:r>
              <a:rPr lang="en-US" sz="2200" b="0" i="0" u="none" strike="noStrike" baseline="0" dirty="0">
                <a:latin typeface="Times New Roman" panose="02020603050405020304" pitchFamily="18" charset="0"/>
                <a:cs typeface="Times New Roman" panose="02020603050405020304" pitchFamily="18" charset="0"/>
              </a:rPr>
              <a:t>A box contains 500 envelopes, of which 75 contain $100 in cash, 150 contain $25, and 275 contain $10. An envelope may be purchased for $25. What is the sample space for the different amounts of money? Assign probabilities to the sample points and then find the probability that the first envelope purchased contains less than $100.</a:t>
            </a:r>
          </a:p>
          <a:p>
            <a:pPr marL="0" indent="0" algn="just">
              <a:lnSpc>
                <a:spcPts val="3000"/>
              </a:lnSpc>
              <a:spcBef>
                <a:spcPts val="0"/>
              </a:spcBef>
              <a:buNone/>
            </a:pPr>
            <a:endParaRPr lang="en-US" sz="2200" b="0" i="0" u="none" strike="noStrike" baseline="0" dirty="0">
              <a:latin typeface="Times New Roman" panose="02020603050405020304" pitchFamily="18" charset="0"/>
              <a:cs typeface="Times New Roman" panose="02020603050405020304" pitchFamily="18" charset="0"/>
            </a:endParaRPr>
          </a:p>
          <a:p>
            <a:pPr marL="0" indent="0" algn="just">
              <a:lnSpc>
                <a:spcPts val="3000"/>
              </a:lnSpc>
              <a:spcBef>
                <a:spcPts val="0"/>
              </a:spcBef>
              <a:buNone/>
            </a:pPr>
            <a:r>
              <a:rPr lang="en-US" sz="2200" b="1"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Solution : </a:t>
            </a:r>
            <a:r>
              <a:rPr lang="en-US" sz="2200" i="1"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200" i="1" spc="-8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spc="-5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lang="en-US" sz="2200" i="1"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i="1" spc="-26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$25</a:t>
            </a:r>
            <a:r>
              <a:rPr lang="en-US" sz="2200" i="1"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i="1" spc="-26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$100}</a:t>
            </a:r>
            <a:r>
              <a:rPr lang="en-US" sz="2200" spc="-13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2200" spc="-5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weights</a:t>
            </a:r>
            <a:r>
              <a:rPr lang="en-US" sz="2200" spc="-4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275</a:t>
            </a:r>
            <a:r>
              <a:rPr lang="en-US" sz="2200" i="1"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US" sz="2200" spc="-6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spc="-5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11</a:t>
            </a:r>
            <a:r>
              <a:rPr lang="en-US" sz="2200" i="1"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20,</a:t>
            </a:r>
            <a:r>
              <a:rPr lang="en-US" sz="2200" spc="-3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150</a:t>
            </a:r>
            <a:r>
              <a:rPr lang="en-US" sz="2200" i="1"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US" sz="2200" spc="-5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spc="-5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2200" i="1"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lang="en-US" sz="2200" spc="-4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200" spc="-5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75</a:t>
            </a:r>
            <a:r>
              <a:rPr lang="en-US" sz="2200" i="1"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US" sz="2200" spc="-5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spc="-5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2200" i="1"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20, respectively. The probability that the ﬁrst envelope purchased contains less than $100 is equal to 11</a:t>
            </a:r>
            <a:r>
              <a:rPr lang="en-US" sz="2200" i="1"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20 + 3</a:t>
            </a:r>
            <a:r>
              <a:rPr lang="en-US" sz="2200" i="1"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10 =</a:t>
            </a:r>
            <a:r>
              <a:rPr lang="en-US" sz="2200" spc="-7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17</a:t>
            </a:r>
            <a:r>
              <a:rPr lang="en-US" sz="2200" i="1"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2200" b="0" i="0" u="none" strike="noStrike" baseline="0" dirty="0">
              <a:latin typeface="Times New Roman" panose="02020603050405020304" pitchFamily="18" charset="0"/>
              <a:cs typeface="Times New Roman" panose="02020603050405020304" pitchFamily="18" charset="0"/>
            </a:endParaRPr>
          </a:p>
          <a:p>
            <a:pPr marL="0" indent="0" algn="just">
              <a:lnSpc>
                <a:spcPts val="3000"/>
              </a:lnSpc>
              <a:spcBef>
                <a:spcPts val="0"/>
              </a:spcBef>
              <a:buNone/>
            </a:pPr>
            <a:endParaRPr lang="en-US" sz="2200" dirty="0">
              <a:latin typeface="Times New Roman" panose="02020603050405020304" pitchFamily="18" charset="0"/>
              <a:cs typeface="Times New Roman" panose="02020603050405020304" pitchFamily="18" charset="0"/>
            </a:endParaRPr>
          </a:p>
          <a:p>
            <a:pPr marL="0" indent="0" algn="just">
              <a:lnSpc>
                <a:spcPts val="3000"/>
              </a:lnSpc>
              <a:spcBef>
                <a:spcPts val="0"/>
              </a:spcBef>
              <a:buNone/>
            </a:pPr>
            <a:endParaRPr lang="en-US" sz="2200" b="0" i="0" u="none" strike="noStrike" baseline="0" dirty="0">
              <a:latin typeface="Times New Roman" panose="02020603050405020304" pitchFamily="18" charset="0"/>
              <a:cs typeface="Times New Roman" panose="02020603050405020304" pitchFamily="18" charset="0"/>
            </a:endParaRPr>
          </a:p>
          <a:p>
            <a:pPr marL="0" indent="0" algn="just">
              <a:lnSpc>
                <a:spcPts val="3000"/>
              </a:lnSpc>
              <a:spcBef>
                <a:spcPts val="0"/>
              </a:spcBef>
              <a:buNone/>
            </a:pPr>
            <a:endParaRPr lang="en-US" sz="2200" dirty="0">
              <a:latin typeface="Times New Roman" panose="02020603050405020304" pitchFamily="18" charset="0"/>
              <a:cs typeface="Times New Roman" panose="02020603050405020304" pitchFamily="18" charset="0"/>
            </a:endParaRPr>
          </a:p>
          <a:p>
            <a:pPr marL="0" indent="0" algn="just">
              <a:lnSpc>
                <a:spcPts val="3000"/>
              </a:lnSpc>
              <a:spcBef>
                <a:spcPts val="0"/>
              </a:spcBef>
              <a:buNone/>
            </a:pPr>
            <a:endParaRPr lang="en-US" sz="2200" dirty="0">
              <a:solidFill>
                <a:srgbClr val="231F20"/>
              </a:solidFill>
              <a:effectLst/>
              <a:latin typeface="Times New Roman" panose="02020603050405020304" pitchFamily="18" charset="0"/>
              <a:ea typeface="Latin Modern Math"/>
              <a:cs typeface="Times New Roman" panose="02020603050405020304" pitchFamily="18" charset="0"/>
            </a:endParaRPr>
          </a:p>
          <a:p>
            <a:pPr marL="0" indent="0" algn="just">
              <a:lnSpc>
                <a:spcPts val="3000"/>
              </a:lnSpc>
              <a:spcBef>
                <a:spcPts val="0"/>
              </a:spcBef>
              <a:buNone/>
            </a:pPr>
            <a:endParaRPr lang="en-US" sz="2200" dirty="0">
              <a:solidFill>
                <a:srgbClr val="231F20"/>
              </a:solidFill>
              <a:effectLst/>
              <a:latin typeface="Times New Roman" panose="02020603050405020304" pitchFamily="18" charset="0"/>
              <a:ea typeface="Latin Modern Math"/>
              <a:cs typeface="Times New Roman" panose="02020603050405020304" pitchFamily="18" charset="0"/>
            </a:endParaRPr>
          </a:p>
          <a:p>
            <a:pPr marL="0" indent="0" algn="just">
              <a:lnSpc>
                <a:spcPts val="3000"/>
              </a:lnSpc>
              <a:spcBef>
                <a:spcPts val="0"/>
              </a:spcBef>
              <a:buNone/>
            </a:pPr>
            <a:endParaRPr lang="en-US" sz="2200" dirty="0">
              <a:solidFill>
                <a:srgbClr val="231F20"/>
              </a:solidFill>
              <a:effectLst/>
              <a:latin typeface="Times New Roman" panose="02020603050405020304" pitchFamily="18" charset="0"/>
              <a:ea typeface="Latin Modern Math"/>
              <a:cs typeface="Times New Roman" panose="02020603050405020304" pitchFamily="18" charset="0"/>
            </a:endParaRPr>
          </a:p>
        </p:txBody>
      </p:sp>
      <p:sp>
        <p:nvSpPr>
          <p:cNvPr id="47" name="Footer Placeholder 3">
            <a:extLst>
              <a:ext uri="{FF2B5EF4-FFF2-40B4-BE49-F238E27FC236}">
                <a16:creationId xmlns:a16="http://schemas.microsoft.com/office/drawing/2014/main" id="{9B8BDED6-F6F6-4AEB-9373-240887C8F77A}"/>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spTree>
    <p:extLst>
      <p:ext uri="{BB962C8B-B14F-4D97-AF65-F5344CB8AC3E}">
        <p14:creationId xmlns:p14="http://schemas.microsoft.com/office/powerpoint/2010/main" val="212702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705AE-927F-4D63-A6D0-B5FFEBCD53B4}"/>
              </a:ext>
            </a:extLst>
          </p:cNvPr>
          <p:cNvSpPr>
            <a:spLocks noGrp="1"/>
          </p:cNvSpPr>
          <p:nvPr>
            <p:ph type="title"/>
          </p:nvPr>
        </p:nvSpPr>
        <p:spPr>
          <a:xfrm>
            <a:off x="838200" y="600795"/>
            <a:ext cx="10515600" cy="709531"/>
          </a:xfrm>
        </p:spPr>
        <p:txBody>
          <a:bodyPr>
            <a:normAutofit/>
          </a:bodyPr>
          <a:lstStyle/>
          <a:p>
            <a:pPr algn="ctr"/>
            <a:r>
              <a:rPr lang="en-US" sz="3200" b="1" dirty="0">
                <a:latin typeface="Times New Roman" panose="02020603050405020304" pitchFamily="18" charset="0"/>
                <a:cs typeface="Times New Roman" panose="02020603050405020304" pitchFamily="18" charset="0"/>
              </a:rPr>
              <a:t>Exercise </a:t>
            </a:r>
          </a:p>
        </p:txBody>
      </p:sp>
      <p:sp>
        <p:nvSpPr>
          <p:cNvPr id="3" name="Content Placeholder 2">
            <a:extLst>
              <a:ext uri="{FF2B5EF4-FFF2-40B4-BE49-F238E27FC236}">
                <a16:creationId xmlns:a16="http://schemas.microsoft.com/office/drawing/2014/main" id="{8F232497-5183-42A5-95FA-8CB28850D30B}"/>
              </a:ext>
            </a:extLst>
          </p:cNvPr>
          <p:cNvSpPr>
            <a:spLocks noGrp="1"/>
          </p:cNvSpPr>
          <p:nvPr>
            <p:ph idx="1"/>
          </p:nvPr>
        </p:nvSpPr>
        <p:spPr>
          <a:xfrm>
            <a:off x="699154" y="2099003"/>
            <a:ext cx="10793691" cy="2991472"/>
          </a:xfrm>
        </p:spPr>
        <p:txBody>
          <a:bodyPr>
            <a:normAutofit/>
          </a:bodyPr>
          <a:lstStyle/>
          <a:p>
            <a:pPr marL="0" indent="0" algn="just">
              <a:lnSpc>
                <a:spcPts val="3000"/>
              </a:lnSpc>
              <a:spcBef>
                <a:spcPts val="0"/>
              </a:spcBef>
              <a:buNone/>
            </a:pPr>
            <a:r>
              <a:rPr lang="en-US" sz="2200" b="1" i="0" u="none" strike="noStrike" baseline="0" dirty="0">
                <a:latin typeface="Times New Roman" panose="02020603050405020304" pitchFamily="18" charset="0"/>
                <a:cs typeface="Times New Roman" panose="02020603050405020304" pitchFamily="18" charset="0"/>
              </a:rPr>
              <a:t>Question </a:t>
            </a:r>
            <a:r>
              <a:rPr lang="en-US" sz="2400" b="1" i="0" u="none" strike="noStrike" baseline="0" dirty="0">
                <a:latin typeface="Times New Roman" panose="02020603050405020304" pitchFamily="18" charset="0"/>
                <a:cs typeface="Times New Roman" panose="02020603050405020304" pitchFamily="18" charset="0"/>
              </a:rPr>
              <a:t>2.55 </a:t>
            </a:r>
            <a:r>
              <a:rPr lang="en-US" sz="2400" b="0" i="0" u="none" strike="noStrike" baseline="0" dirty="0">
                <a:latin typeface="Times New Roman" panose="02020603050405020304" pitchFamily="18" charset="0"/>
                <a:cs typeface="Times New Roman" panose="02020603050405020304" pitchFamily="18" charset="0"/>
              </a:rPr>
              <a:t>If each coded item in a catalog begins with 3 distinct letters followed by 4 distinct nonzero digits, find the probability of randomly selecting one of these coded items with the first letter a vowel and the last digit even.</a:t>
            </a:r>
          </a:p>
          <a:p>
            <a:pPr algn="just">
              <a:lnSpc>
                <a:spcPts val="3000"/>
              </a:lnSpc>
              <a:spcBef>
                <a:spcPts val="0"/>
              </a:spcBef>
            </a:pPr>
            <a:endParaRPr lang="en-US" sz="2200" dirty="0">
              <a:latin typeface="Times New Roman" panose="02020603050405020304" pitchFamily="18" charset="0"/>
              <a:cs typeface="Times New Roman" panose="02020603050405020304" pitchFamily="18" charset="0"/>
            </a:endParaRPr>
          </a:p>
          <a:p>
            <a:pPr marL="0" indent="0" algn="just">
              <a:lnSpc>
                <a:spcPts val="3000"/>
              </a:lnSpc>
              <a:spcBef>
                <a:spcPts val="0"/>
              </a:spcBef>
              <a:buNone/>
            </a:pPr>
            <a:r>
              <a:rPr lang="en-US" sz="2200" b="1" dirty="0">
                <a:latin typeface="Times New Roman" panose="02020603050405020304" pitchFamily="18" charset="0"/>
                <a:cs typeface="Times New Roman" panose="02020603050405020304" pitchFamily="18" charset="0"/>
              </a:rPr>
              <a:t>Solution: </a:t>
            </a:r>
            <a:r>
              <a:rPr lang="en-US" sz="2200" dirty="0">
                <a:solidFill>
                  <a:srgbClr val="231F20"/>
                </a:solidFill>
                <a:effectLst/>
                <a:latin typeface="Times New Roman" panose="02020603050405020304" pitchFamily="18" charset="0"/>
                <a:ea typeface="Latin Modern Math"/>
                <a:cs typeface="Times New Roman" panose="02020603050405020304" pitchFamily="18" charset="0"/>
              </a:rPr>
              <a:t>By Theorem 2.2, there are N = (26)(25)(24)(9)(8)(7)(6) = 47,174,400 possible ways to code the items of which n = (5)(25)(24)(8)(7)(6)(4) = 4,032,000 begin with a vowel and end with  an even digit. Therefore, n/N=  10/117.</a:t>
            </a:r>
          </a:p>
          <a:p>
            <a:pPr marL="0" indent="0" algn="just">
              <a:lnSpc>
                <a:spcPts val="3000"/>
              </a:lnSpc>
              <a:spcBef>
                <a:spcPts val="0"/>
              </a:spcBef>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CE8C97E-2E55-4D62-834B-0F57A11A7DD6}"/>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spTree>
    <p:extLst>
      <p:ext uri="{BB962C8B-B14F-4D97-AF65-F5344CB8AC3E}">
        <p14:creationId xmlns:p14="http://schemas.microsoft.com/office/powerpoint/2010/main" val="610034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C778-8170-45FB-BC55-BFE67C46E7B6}"/>
              </a:ext>
            </a:extLst>
          </p:cNvPr>
          <p:cNvSpPr>
            <a:spLocks noGrp="1"/>
          </p:cNvSpPr>
          <p:nvPr>
            <p:ph type="title"/>
          </p:nvPr>
        </p:nvSpPr>
        <p:spPr>
          <a:xfrm>
            <a:off x="960748" y="204869"/>
            <a:ext cx="10515600" cy="643543"/>
          </a:xfrm>
        </p:spPr>
        <p:txBody>
          <a:bodyPr/>
          <a:lstStyle/>
          <a:p>
            <a:pPr algn="ct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Exercise</a:t>
            </a:r>
            <a:endParaRPr lang="en-US" dirty="0"/>
          </a:p>
        </p:txBody>
      </p:sp>
      <p:sp>
        <p:nvSpPr>
          <p:cNvPr id="3" name="Content Placeholder 2">
            <a:extLst>
              <a:ext uri="{FF2B5EF4-FFF2-40B4-BE49-F238E27FC236}">
                <a16:creationId xmlns:a16="http://schemas.microsoft.com/office/drawing/2014/main" id="{B0150A95-3282-4321-8BD6-CCE36F21E89D}"/>
              </a:ext>
            </a:extLst>
          </p:cNvPr>
          <p:cNvSpPr>
            <a:spLocks noGrp="1"/>
          </p:cNvSpPr>
          <p:nvPr>
            <p:ph idx="1"/>
          </p:nvPr>
        </p:nvSpPr>
        <p:spPr>
          <a:xfrm>
            <a:off x="838200" y="1014535"/>
            <a:ext cx="10515600" cy="4537853"/>
          </a:xfrm>
        </p:spPr>
        <p:txBody>
          <a:bodyPr>
            <a:normAutofit/>
          </a:bodyPr>
          <a:lstStyle/>
          <a:p>
            <a:pPr marL="0" indent="0" algn="just">
              <a:lnSpc>
                <a:spcPts val="3000"/>
              </a:lnSpc>
              <a:buNone/>
            </a:pPr>
            <a:r>
              <a:rPr lang="en-US" sz="2200" b="1" dirty="0">
                <a:latin typeface="Times New Roman" panose="02020603050405020304" pitchFamily="18" charset="0"/>
                <a:cs typeface="Times New Roman" panose="02020603050405020304" pitchFamily="18" charset="0"/>
              </a:rPr>
              <a:t>Question </a:t>
            </a:r>
            <a:r>
              <a:rPr lang="en-US" sz="2200" b="1" i="0" u="none" strike="noStrike" baseline="0" dirty="0">
                <a:latin typeface="Times New Roman" panose="02020603050405020304" pitchFamily="18" charset="0"/>
                <a:cs typeface="Times New Roman" panose="02020603050405020304" pitchFamily="18" charset="0"/>
              </a:rPr>
              <a:t>2.57: </a:t>
            </a:r>
            <a:r>
              <a:rPr lang="en-US" sz="2200" b="0" i="0" u="none" strike="noStrike" baseline="0" dirty="0">
                <a:latin typeface="Times New Roman" panose="02020603050405020304" pitchFamily="18" charset="0"/>
                <a:cs typeface="Times New Roman" panose="02020603050405020304" pitchFamily="18" charset="0"/>
              </a:rPr>
              <a:t>If a letter is chosen at random from the English alphabet, find the probability that the letter </a:t>
            </a:r>
          </a:p>
          <a:p>
            <a:pPr marL="457200" indent="-457200" algn="just">
              <a:lnSpc>
                <a:spcPts val="3000"/>
              </a:lnSpc>
              <a:buFont typeface="+mj-lt"/>
              <a:buAutoNum type="alphaLcParenR"/>
            </a:pPr>
            <a:r>
              <a:rPr lang="en-US" sz="2200" b="0" i="0" u="none" strike="noStrike" baseline="0" dirty="0">
                <a:latin typeface="Times New Roman" panose="02020603050405020304" pitchFamily="18" charset="0"/>
                <a:cs typeface="Times New Roman" panose="02020603050405020304" pitchFamily="18" charset="0"/>
              </a:rPr>
              <a:t>is a vowel exclusive of </a:t>
            </a:r>
            <a:r>
              <a:rPr lang="en-US" sz="2200" b="0" i="1" u="none" strike="noStrike" baseline="0" dirty="0">
                <a:latin typeface="Times New Roman" panose="02020603050405020304" pitchFamily="18" charset="0"/>
                <a:cs typeface="Times New Roman" panose="02020603050405020304" pitchFamily="18" charset="0"/>
              </a:rPr>
              <a:t>y</a:t>
            </a:r>
            <a:r>
              <a:rPr lang="en-US" sz="2200" b="0" i="0" u="none" strike="noStrike" baseline="0" dirty="0">
                <a:latin typeface="Times New Roman" panose="02020603050405020304" pitchFamily="18" charset="0"/>
                <a:cs typeface="Times New Roman" panose="02020603050405020304" pitchFamily="18" charset="0"/>
              </a:rPr>
              <a:t>; </a:t>
            </a:r>
          </a:p>
          <a:p>
            <a:pPr marL="457200" indent="-457200" algn="just">
              <a:lnSpc>
                <a:spcPts val="3000"/>
              </a:lnSpc>
              <a:buFont typeface="+mj-lt"/>
              <a:buAutoNum type="alphaLcParenR"/>
            </a:pPr>
            <a:r>
              <a:rPr lang="en-US" sz="2200" b="0" i="0" u="none" strike="noStrike" baseline="0" dirty="0">
                <a:latin typeface="Times New Roman" panose="02020603050405020304" pitchFamily="18" charset="0"/>
                <a:cs typeface="Times New Roman" panose="02020603050405020304" pitchFamily="18" charset="0"/>
              </a:rPr>
              <a:t>is listed somewhere ahead of the letter </a:t>
            </a:r>
            <a:r>
              <a:rPr lang="en-US" sz="2200" b="0" i="1" u="none" strike="noStrike" baseline="0" dirty="0">
                <a:latin typeface="Times New Roman" panose="02020603050405020304" pitchFamily="18" charset="0"/>
                <a:cs typeface="Times New Roman" panose="02020603050405020304" pitchFamily="18" charset="0"/>
              </a:rPr>
              <a:t>j</a:t>
            </a:r>
            <a:r>
              <a:rPr lang="en-US" sz="2200" b="0" i="0" u="none" strike="noStrike" baseline="0" dirty="0">
                <a:latin typeface="Times New Roman" panose="02020603050405020304" pitchFamily="18" charset="0"/>
                <a:cs typeface="Times New Roman" panose="02020603050405020304" pitchFamily="18" charset="0"/>
              </a:rPr>
              <a:t>; </a:t>
            </a:r>
          </a:p>
          <a:p>
            <a:pPr marL="457200" indent="-457200" algn="just">
              <a:lnSpc>
                <a:spcPts val="3000"/>
              </a:lnSpc>
              <a:buFont typeface="+mj-lt"/>
              <a:buAutoNum type="alphaLcParenR"/>
            </a:pPr>
            <a:r>
              <a:rPr lang="en-US" sz="2200" b="0" i="0" u="none" strike="noStrike" baseline="0" dirty="0">
                <a:latin typeface="Times New Roman" panose="02020603050405020304" pitchFamily="18" charset="0"/>
                <a:cs typeface="Times New Roman" panose="02020603050405020304" pitchFamily="18" charset="0"/>
              </a:rPr>
              <a:t>is listed somewhere after the letter </a:t>
            </a:r>
            <a:r>
              <a:rPr lang="en-US" sz="2200" b="0" i="1" u="none" strike="noStrike" baseline="0" dirty="0">
                <a:latin typeface="Times New Roman" panose="02020603050405020304" pitchFamily="18" charset="0"/>
                <a:cs typeface="Times New Roman" panose="02020603050405020304" pitchFamily="18" charset="0"/>
              </a:rPr>
              <a:t>g</a:t>
            </a:r>
            <a:r>
              <a:rPr lang="en-US" sz="2200" b="0" i="0" u="none" strike="noStrike" baseline="0" dirty="0">
                <a:latin typeface="Times New Roman" panose="02020603050405020304" pitchFamily="18" charset="0"/>
                <a:cs typeface="Times New Roman" panose="02020603050405020304" pitchFamily="18" charset="0"/>
              </a:rPr>
              <a:t>.</a:t>
            </a:r>
          </a:p>
          <a:p>
            <a:pPr marL="0" indent="0" algn="just">
              <a:lnSpc>
                <a:spcPts val="3000"/>
              </a:lnSpc>
              <a:buNone/>
            </a:pPr>
            <a:r>
              <a:rPr lang="en-US" sz="2200" b="1" dirty="0">
                <a:latin typeface="Times New Roman" panose="02020603050405020304" pitchFamily="18" charset="0"/>
                <a:cs typeface="Times New Roman" panose="02020603050405020304" pitchFamily="18" charset="0"/>
              </a:rPr>
              <a:t>Solution : </a:t>
            </a:r>
          </a:p>
          <a:p>
            <a:pPr marL="457200" indent="-457200" algn="just">
              <a:lnSpc>
                <a:spcPts val="3000"/>
              </a:lnSpc>
              <a:buFont typeface="+mj-lt"/>
              <a:buAutoNum type="alphaLcParen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5 of the 26 letters are vowels, we get a probability of 5/26. </a:t>
            </a:r>
          </a:p>
          <a:p>
            <a:pPr marL="457200" indent="-457200" algn="just">
              <a:lnSpc>
                <a:spcPts val="3000"/>
              </a:lnSpc>
              <a:buFont typeface="+mj-lt"/>
              <a:buAutoNum type="alphaLcParen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9 of the 26 letters precede j, we get a probability of 9/26. </a:t>
            </a:r>
          </a:p>
          <a:p>
            <a:pPr marL="457200" indent="-457200" algn="just">
              <a:lnSpc>
                <a:spcPts val="3000"/>
              </a:lnSpc>
              <a:buFont typeface="+mj-lt"/>
              <a:buAutoNum type="alphaLcParen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19 of the 26 letters follow g, we get a probability of 19/26.</a:t>
            </a:r>
            <a:endParaRPr lang="en-US" sz="22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F58D9DF-414E-47E1-9C80-BBA5ED6A8737}"/>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spTree>
    <p:extLst>
      <p:ext uri="{BB962C8B-B14F-4D97-AF65-F5344CB8AC3E}">
        <p14:creationId xmlns:p14="http://schemas.microsoft.com/office/powerpoint/2010/main" val="3564859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021F-7882-45AD-A57E-D4F6536FDDD3}"/>
              </a:ext>
            </a:extLst>
          </p:cNvPr>
          <p:cNvSpPr>
            <a:spLocks noGrp="1"/>
          </p:cNvSpPr>
          <p:nvPr>
            <p:ph type="title"/>
          </p:nvPr>
        </p:nvSpPr>
        <p:spPr>
          <a:xfrm>
            <a:off x="838200" y="365126"/>
            <a:ext cx="10515600" cy="681250"/>
          </a:xfrm>
        </p:spPr>
        <p:txBody>
          <a:bodyPr/>
          <a:lstStyle/>
          <a:p>
            <a:pPr algn="ct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Exercise</a:t>
            </a:r>
            <a:endParaRPr lang="en-US" dirty="0"/>
          </a:p>
        </p:txBody>
      </p:sp>
      <p:sp>
        <p:nvSpPr>
          <p:cNvPr id="3" name="Content Placeholder 2">
            <a:extLst>
              <a:ext uri="{FF2B5EF4-FFF2-40B4-BE49-F238E27FC236}">
                <a16:creationId xmlns:a16="http://schemas.microsoft.com/office/drawing/2014/main" id="{CDAA834D-EF8B-49A7-943A-62140BA28417}"/>
              </a:ext>
            </a:extLst>
          </p:cNvPr>
          <p:cNvSpPr>
            <a:spLocks noGrp="1"/>
          </p:cNvSpPr>
          <p:nvPr>
            <p:ph idx="1"/>
          </p:nvPr>
        </p:nvSpPr>
        <p:spPr>
          <a:xfrm>
            <a:off x="424206" y="1282047"/>
            <a:ext cx="11576115" cy="3761294"/>
          </a:xfrm>
        </p:spPr>
        <p:txBody>
          <a:bodyPr>
            <a:normAutofit/>
          </a:bodyPr>
          <a:lstStyle/>
          <a:p>
            <a:pPr marL="0" indent="0" algn="just">
              <a:lnSpc>
                <a:spcPts val="3000"/>
              </a:lnSpc>
              <a:buNone/>
            </a:pPr>
            <a:r>
              <a:rPr lang="en-US" sz="2200" b="1" dirty="0">
                <a:latin typeface="Times New Roman" panose="02020603050405020304" pitchFamily="18" charset="0"/>
                <a:cs typeface="Times New Roman" panose="02020603050405020304" pitchFamily="18" charset="0"/>
              </a:rPr>
              <a:t>Question </a:t>
            </a:r>
            <a:r>
              <a:rPr lang="en-US" sz="2200" b="1" i="0" u="none" strike="noStrike" baseline="0" dirty="0">
                <a:latin typeface="Times New Roman" panose="02020603050405020304" pitchFamily="18" charset="0"/>
                <a:cs typeface="Times New Roman" panose="02020603050405020304" pitchFamily="18" charset="0"/>
              </a:rPr>
              <a:t>2.64</a:t>
            </a:r>
            <a:r>
              <a:rPr lang="en-US" sz="2200" b="1"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Interest centers around the life of an electronic component. Suppose it is known that the probability that the component survives for more than 6000 hours is 0.42. Suppose also that the probability that the component survives </a:t>
            </a:r>
            <a:r>
              <a:rPr lang="en-US" sz="2200" b="0" i="1" u="none" strike="noStrike" baseline="0" dirty="0">
                <a:latin typeface="Times New Roman" panose="02020603050405020304" pitchFamily="18" charset="0"/>
                <a:cs typeface="Times New Roman" panose="02020603050405020304" pitchFamily="18" charset="0"/>
              </a:rPr>
              <a:t>no longer than </a:t>
            </a:r>
            <a:r>
              <a:rPr lang="en-US" sz="2200" b="0" i="0" u="none" strike="noStrike" baseline="0" dirty="0">
                <a:latin typeface="Times New Roman" panose="02020603050405020304" pitchFamily="18" charset="0"/>
                <a:cs typeface="Times New Roman" panose="02020603050405020304" pitchFamily="18" charset="0"/>
              </a:rPr>
              <a:t>4000 hours is 0.04.</a:t>
            </a:r>
          </a:p>
          <a:p>
            <a:pPr marL="0" indent="0" algn="just">
              <a:lnSpc>
                <a:spcPts val="3000"/>
              </a:lnSpc>
              <a:buNone/>
            </a:pPr>
            <a:r>
              <a:rPr lang="en-US" sz="2200" b="0" i="0" u="none" strike="noStrike" baseline="0" dirty="0">
                <a:latin typeface="Times New Roman" panose="02020603050405020304" pitchFamily="18" charset="0"/>
                <a:cs typeface="Times New Roman" panose="02020603050405020304" pitchFamily="18" charset="0"/>
              </a:rPr>
              <a:t>(a) What is the probability that the life of the component is less than or equal to 6000 hours?</a:t>
            </a:r>
          </a:p>
          <a:p>
            <a:pPr marL="0" indent="0" algn="just">
              <a:lnSpc>
                <a:spcPts val="3000"/>
              </a:lnSpc>
              <a:buNone/>
            </a:pPr>
            <a:r>
              <a:rPr lang="en-US" sz="2200" b="0" i="0" u="none" strike="noStrike" baseline="0" dirty="0">
                <a:latin typeface="Times New Roman" panose="02020603050405020304" pitchFamily="18" charset="0"/>
                <a:cs typeface="Times New Roman" panose="02020603050405020304" pitchFamily="18" charset="0"/>
              </a:rPr>
              <a:t>(b) What is the probability that the life is greater than 4000 hours?</a:t>
            </a:r>
          </a:p>
          <a:p>
            <a:pPr marL="0" indent="0" algn="just">
              <a:lnSpc>
                <a:spcPts val="3000"/>
              </a:lnSpc>
              <a:buNone/>
            </a:pPr>
            <a:endParaRPr lang="en-US" sz="2200" dirty="0">
              <a:latin typeface="Times New Roman" panose="02020603050405020304" pitchFamily="18" charset="0"/>
              <a:cs typeface="Times New Roman" panose="02020603050405020304" pitchFamily="18" charset="0"/>
            </a:endParaRPr>
          </a:p>
          <a:p>
            <a:pPr marL="0" indent="0" algn="just">
              <a:lnSpc>
                <a:spcPts val="3000"/>
              </a:lnSpc>
              <a:buNone/>
            </a:pPr>
            <a:r>
              <a:rPr lang="en-US" sz="2200" b="1" dirty="0">
                <a:latin typeface="Times New Roman" panose="02020603050405020304" pitchFamily="18" charset="0"/>
                <a:cs typeface="Times New Roman" panose="02020603050405020304" pitchFamily="18" charset="0"/>
              </a:rPr>
              <a:t>Solution :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 	1 − 0</a:t>
            </a:r>
            <a:r>
              <a:rPr lang="en-US" sz="2200" i="1"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42 =</a:t>
            </a:r>
            <a:r>
              <a:rPr lang="en-US" sz="2200" spc="-4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200" i="1"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58;</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5250815" indent="0">
              <a:lnSpc>
                <a:spcPts val="3000"/>
              </a:lnSpc>
              <a:spcBef>
                <a:spcPts val="35"/>
              </a:spcBef>
              <a:spcAft>
                <a:spcPts val="0"/>
              </a:spcAft>
              <a:buNone/>
            </a:pP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(b) 	1 − 0</a:t>
            </a:r>
            <a:r>
              <a:rPr lang="en-US" sz="2200" i="1"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04 =</a:t>
            </a:r>
            <a:r>
              <a:rPr lang="en-US" sz="2200" spc="-1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200" i="1"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96.</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3000"/>
              </a:lnSpc>
              <a:buNone/>
            </a:pPr>
            <a:endParaRPr lang="en-US" sz="22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FE93C00-F9A1-4F98-B169-304AE2DDBDF4}"/>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spTree>
    <p:extLst>
      <p:ext uri="{BB962C8B-B14F-4D97-AF65-F5344CB8AC3E}">
        <p14:creationId xmlns:p14="http://schemas.microsoft.com/office/powerpoint/2010/main" val="1382504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AA834D-EF8B-49A7-943A-62140BA28417}"/>
              </a:ext>
            </a:extLst>
          </p:cNvPr>
          <p:cNvSpPr>
            <a:spLocks noGrp="1"/>
          </p:cNvSpPr>
          <p:nvPr>
            <p:ph idx="1"/>
          </p:nvPr>
        </p:nvSpPr>
        <p:spPr>
          <a:xfrm>
            <a:off x="556181" y="1165749"/>
            <a:ext cx="11227324" cy="3924725"/>
          </a:xfrm>
        </p:spPr>
        <p:txBody>
          <a:bodyPr>
            <a:normAutofit/>
          </a:bodyPr>
          <a:lstStyle/>
          <a:p>
            <a:pPr marL="0" indent="0" algn="just">
              <a:lnSpc>
                <a:spcPts val="3000"/>
              </a:lnSpc>
              <a:spcBef>
                <a:spcPts val="0"/>
              </a:spcBef>
              <a:buNone/>
            </a:pPr>
            <a:r>
              <a:rPr lang="en-US" sz="2200" b="1" dirty="0">
                <a:latin typeface="Times New Roman" panose="02020603050405020304" pitchFamily="18" charset="0"/>
                <a:cs typeface="Times New Roman" panose="02020603050405020304" pitchFamily="18" charset="0"/>
              </a:rPr>
              <a:t>Question  </a:t>
            </a:r>
            <a:r>
              <a:rPr lang="en-US" sz="2200" b="1" i="0" u="none" strike="noStrike" baseline="0" dirty="0">
                <a:latin typeface="Times New Roman" panose="02020603050405020304" pitchFamily="18" charset="0"/>
                <a:cs typeface="Times New Roman" panose="02020603050405020304" pitchFamily="18" charset="0"/>
              </a:rPr>
              <a:t>2.63: </a:t>
            </a:r>
            <a:r>
              <a:rPr lang="en-US" sz="2200" b="0" i="0" u="none" strike="noStrike" baseline="0" dirty="0">
                <a:latin typeface="Times New Roman" panose="02020603050405020304" pitchFamily="18" charset="0"/>
                <a:cs typeface="Times New Roman" panose="02020603050405020304" pitchFamily="18" charset="0"/>
              </a:rPr>
              <a:t>According to </a:t>
            </a:r>
            <a:r>
              <a:rPr lang="en-US" sz="2200" b="0" u="none" strike="noStrike" baseline="0" dirty="0">
                <a:latin typeface="Times New Roman" panose="02020603050405020304" pitchFamily="18" charset="0"/>
                <a:cs typeface="Times New Roman" panose="02020603050405020304" pitchFamily="18" charset="0"/>
              </a:rPr>
              <a:t>Consumer Digest </a:t>
            </a:r>
            <a:r>
              <a:rPr lang="en-US" sz="2200" b="0" i="0" u="none" strike="noStrike" baseline="0" dirty="0">
                <a:latin typeface="Times New Roman" panose="02020603050405020304" pitchFamily="18" charset="0"/>
                <a:cs typeface="Times New Roman" panose="02020603050405020304" pitchFamily="18" charset="0"/>
              </a:rPr>
              <a:t>(July/August 1996), the probable location of personal computers (PC) in the home is as follows:	Adult bedroom: 0.03,</a:t>
            </a:r>
          </a:p>
          <a:p>
            <a:pPr marL="0" indent="0" algn="l">
              <a:buNone/>
            </a:pPr>
            <a:r>
              <a:rPr lang="en-US" sz="2200" b="0" i="0" u="none" strike="noStrike" baseline="0" dirty="0">
                <a:latin typeface="Times New Roman" panose="02020603050405020304" pitchFamily="18" charset="0"/>
                <a:cs typeface="Times New Roman" panose="02020603050405020304" pitchFamily="18" charset="0"/>
              </a:rPr>
              <a:t>Child bedroom: 0.15,	Other bedroom: 0.14,	Office or den: 0.40,	Other rooms: 0.28</a:t>
            </a:r>
          </a:p>
          <a:p>
            <a:pPr marL="0" indent="0" algn="l">
              <a:buNone/>
            </a:pPr>
            <a:r>
              <a:rPr lang="en-US" sz="2200" b="0" i="0" u="none" strike="noStrike" baseline="0" dirty="0">
                <a:latin typeface="Times New Roman" panose="02020603050405020304" pitchFamily="18" charset="0"/>
                <a:cs typeface="Times New Roman" panose="02020603050405020304" pitchFamily="18" charset="0"/>
              </a:rPr>
              <a:t>(a) What is the probability that a PC is in a bedroom?</a:t>
            </a:r>
          </a:p>
          <a:p>
            <a:pPr marL="0" indent="0" algn="l">
              <a:buNone/>
            </a:pPr>
            <a:r>
              <a:rPr lang="en-US" sz="2200" b="0" i="0" u="none" strike="noStrike" baseline="0" dirty="0">
                <a:latin typeface="Times New Roman" panose="02020603050405020304" pitchFamily="18" charset="0"/>
                <a:cs typeface="Times New Roman" panose="02020603050405020304" pitchFamily="18" charset="0"/>
              </a:rPr>
              <a:t>(b) What is the probability that it is not in a bedroom?</a:t>
            </a:r>
          </a:p>
          <a:p>
            <a:pPr marL="0" indent="0" algn="l">
              <a:buNone/>
            </a:pPr>
            <a:endParaRPr lang="en-US" sz="2200" dirty="0">
              <a:latin typeface="Times New Roman" panose="02020603050405020304" pitchFamily="18" charset="0"/>
              <a:cs typeface="Times New Roman" panose="02020603050405020304" pitchFamily="18" charset="0"/>
            </a:endParaRPr>
          </a:p>
          <a:p>
            <a:pPr marL="0" indent="0" algn="l">
              <a:buNone/>
            </a:pPr>
            <a:r>
              <a:rPr lang="en-US" sz="2200" b="1" dirty="0">
                <a:latin typeface="Times New Roman" panose="02020603050405020304" pitchFamily="18" charset="0"/>
                <a:cs typeface="Times New Roman" panose="02020603050405020304" pitchFamily="18" charset="0"/>
              </a:rPr>
              <a:t>Solution : </a:t>
            </a:r>
          </a:p>
          <a:p>
            <a:pPr marL="342900" marR="5920740" indent="-342900">
              <a:spcBef>
                <a:spcPts val="955"/>
              </a:spcBef>
              <a:spcAft>
                <a:spcPts val="0"/>
              </a:spcAft>
              <a:buFont typeface="+mj-lt"/>
              <a:buAutoNum type="alphaLcParenR"/>
              <a:tabLst>
                <a:tab pos="373380" algn="l"/>
              </a:tabLst>
            </a:pPr>
            <a:r>
              <a:rPr lang="en-US" sz="2200" dirty="0">
                <a:effectLst/>
                <a:latin typeface="Times New Roman" panose="02020603050405020304" pitchFamily="18" charset="0"/>
                <a:ea typeface="Times New Roman" panose="02020603050405020304" pitchFamily="18" charset="0"/>
              </a:rPr>
              <a:t>0.32 (0.03+0.15+0.14)</a:t>
            </a:r>
          </a:p>
          <a:p>
            <a:pPr marL="342900" marR="5920740" indent="-342900">
              <a:spcBef>
                <a:spcPts val="460"/>
              </a:spcBef>
              <a:spcAft>
                <a:spcPts val="0"/>
              </a:spcAft>
              <a:buFont typeface="+mj-lt"/>
              <a:buAutoNum type="alphaLcParenR"/>
            </a:pPr>
            <a:r>
              <a:rPr lang="en-US" sz="2200" dirty="0">
                <a:effectLst/>
                <a:latin typeface="Times New Roman" panose="02020603050405020304" pitchFamily="18" charset="0"/>
                <a:ea typeface="Times New Roman" panose="02020603050405020304" pitchFamily="18" charset="0"/>
              </a:rPr>
              <a:t>0.68 (1-0.32)</a:t>
            </a:r>
          </a:p>
          <a:p>
            <a:pPr marL="0" indent="0" algn="l">
              <a:buNone/>
            </a:pPr>
            <a:endParaRPr lang="en-US" sz="22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FE93C00-F9A1-4F98-B169-304AE2DDBDF4}"/>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sp>
        <p:nvSpPr>
          <p:cNvPr id="5" name="Title 1">
            <a:extLst>
              <a:ext uri="{FF2B5EF4-FFF2-40B4-BE49-F238E27FC236}">
                <a16:creationId xmlns:a16="http://schemas.microsoft.com/office/drawing/2014/main" id="{CC0289B5-D384-4D23-A829-9DFDB2BD0637}"/>
              </a:ext>
            </a:extLst>
          </p:cNvPr>
          <p:cNvSpPr>
            <a:spLocks noGrp="1"/>
          </p:cNvSpPr>
          <p:nvPr>
            <p:ph type="title"/>
          </p:nvPr>
        </p:nvSpPr>
        <p:spPr>
          <a:xfrm>
            <a:off x="838200" y="365126"/>
            <a:ext cx="10515600" cy="681250"/>
          </a:xfrm>
        </p:spPr>
        <p:txBody>
          <a:bodyPr/>
          <a:lstStyle/>
          <a:p>
            <a:pPr algn="ct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Exercise</a:t>
            </a:r>
            <a:endParaRPr lang="en-US" dirty="0"/>
          </a:p>
        </p:txBody>
      </p:sp>
    </p:spTree>
    <p:extLst>
      <p:ext uri="{BB962C8B-B14F-4D97-AF65-F5344CB8AC3E}">
        <p14:creationId xmlns:p14="http://schemas.microsoft.com/office/powerpoint/2010/main" val="1177534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Vertical Title 1">
            <a:extLst>
              <a:ext uri="{FF2B5EF4-FFF2-40B4-BE49-F238E27FC236}">
                <a16:creationId xmlns:a16="http://schemas.microsoft.com/office/drawing/2014/main" id="{F34D2B72-A460-405A-AC89-5703CE90C3C4}"/>
              </a:ext>
            </a:extLst>
          </p:cNvPr>
          <p:cNvSpPr>
            <a:spLocks noGrp="1"/>
          </p:cNvSpPr>
          <p:nvPr>
            <p:ph type="title"/>
          </p:nvPr>
        </p:nvSpPr>
        <p:spPr bwMode="auto">
          <a:xfrm>
            <a:off x="1981200" y="274638"/>
            <a:ext cx="8229600" cy="46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algn="ctr" eaLnBrk="1" hangingPunct="1"/>
            <a:r>
              <a:rPr lang="en-US" altLang="en-US" sz="3600" b="1" dirty="0">
                <a:latin typeface="Times New Roman" panose="02020603050405020304" pitchFamily="18" charset="0"/>
                <a:cs typeface="Times New Roman" panose="02020603050405020304" pitchFamily="18" charset="0"/>
              </a:rPr>
              <a:t>What is Conditional Probability</a:t>
            </a:r>
            <a:r>
              <a:rPr lang="en-US" altLang="en-US" dirty="0">
                <a:latin typeface="Helvetica Neue Light" charset="0"/>
              </a:rPr>
              <a:t>?</a:t>
            </a:r>
          </a:p>
        </p:txBody>
      </p:sp>
      <p:sp>
        <p:nvSpPr>
          <p:cNvPr id="16387" name="Vertical Text Placeholder 2">
            <a:extLst>
              <a:ext uri="{FF2B5EF4-FFF2-40B4-BE49-F238E27FC236}">
                <a16:creationId xmlns:a16="http://schemas.microsoft.com/office/drawing/2014/main" id="{DF5B3163-DB75-448F-AB1A-ECA33C4DBC79}"/>
              </a:ext>
            </a:extLst>
          </p:cNvPr>
          <p:cNvSpPr>
            <a:spLocks noGrp="1"/>
          </p:cNvSpPr>
          <p:nvPr>
            <p:ph idx="1"/>
          </p:nvPr>
        </p:nvSpPr>
        <p:spPr>
          <a:xfrm>
            <a:off x="612742" y="941389"/>
            <a:ext cx="11151910" cy="3517489"/>
          </a:xfrm>
        </p:spPr>
        <p:txBody>
          <a:bodyPr>
            <a:noAutofit/>
          </a:bodyPr>
          <a:lstStyle/>
          <a:p>
            <a:pPr marL="3175" lvl="1" indent="0" algn="just">
              <a:lnSpc>
                <a:spcPts val="3000"/>
              </a:lnSpc>
              <a:spcBef>
                <a:spcPts val="0"/>
              </a:spcBef>
              <a:buNone/>
            </a:pPr>
            <a:r>
              <a:rPr lang="en-US" altLang="en-US" sz="2200" dirty="0">
                <a:solidFill>
                  <a:srgbClr val="000000"/>
                </a:solidFill>
                <a:latin typeface="Times New Roman" panose="02020603050405020304" pitchFamily="18" charset="0"/>
                <a:cs typeface="Times New Roman" panose="02020603050405020304" pitchFamily="18" charset="0"/>
              </a:rPr>
              <a:t>The probability we assign to an event can change if we know that some other event has occurred. This idea is the key to many applications of probability.</a:t>
            </a:r>
          </a:p>
          <a:p>
            <a:pPr marL="3175" lvl="1" indent="0" algn="just">
              <a:lnSpc>
                <a:spcPts val="3000"/>
              </a:lnSpc>
              <a:spcBef>
                <a:spcPts val="0"/>
              </a:spcBef>
              <a:buNone/>
            </a:pPr>
            <a:endParaRPr lang="en-US" altLang="en-US" sz="2200" dirty="0">
              <a:solidFill>
                <a:srgbClr val="000000"/>
              </a:solidFill>
              <a:latin typeface="Times New Roman" panose="02020603050405020304" pitchFamily="18" charset="0"/>
              <a:cs typeface="Times New Roman" panose="02020603050405020304" pitchFamily="18" charset="0"/>
            </a:endParaRPr>
          </a:p>
          <a:p>
            <a:pPr marL="3175" lvl="1" indent="0" algn="just">
              <a:lnSpc>
                <a:spcPts val="3000"/>
              </a:lnSpc>
              <a:spcBef>
                <a:spcPts val="0"/>
              </a:spcBef>
              <a:buNone/>
            </a:pPr>
            <a:r>
              <a:rPr lang="en-US" altLang="en-US" sz="2200" dirty="0">
                <a:solidFill>
                  <a:srgbClr val="000000"/>
                </a:solidFill>
                <a:latin typeface="Times New Roman" panose="02020603050405020304" pitchFamily="18" charset="0"/>
                <a:cs typeface="Times New Roman" panose="02020603050405020304" pitchFamily="18" charset="0"/>
              </a:rPr>
              <a:t>When we are trying to find the probability that one event will happen under the condition that some other event is already known to have occurred, we are trying to determine a conditional probability</a:t>
            </a:r>
            <a:r>
              <a:rPr lang="en-US" altLang="en-US" sz="2200" dirty="0">
                <a:solidFill>
                  <a:srgbClr val="000000"/>
                </a:solidFill>
                <a:latin typeface="Arial" panose="020B0604020202020204" pitchFamily="34" charset="0"/>
                <a:cs typeface="Helvetica Neue" charset="0"/>
              </a:rPr>
              <a:t>.</a:t>
            </a:r>
          </a:p>
        </p:txBody>
      </p:sp>
      <p:sp>
        <p:nvSpPr>
          <p:cNvPr id="5" name="Oval Callout 4">
            <a:extLst>
              <a:ext uri="{FF2B5EF4-FFF2-40B4-BE49-F238E27FC236}">
                <a16:creationId xmlns:a16="http://schemas.microsoft.com/office/drawing/2014/main" id="{3A04CE76-721A-4B6E-A42F-678102E2D816}"/>
              </a:ext>
            </a:extLst>
          </p:cNvPr>
          <p:cNvSpPr>
            <a:spLocks noChangeArrowheads="1"/>
          </p:cNvSpPr>
          <p:nvPr/>
        </p:nvSpPr>
        <p:spPr bwMode="auto">
          <a:xfrm>
            <a:off x="5181454" y="5038914"/>
            <a:ext cx="4490446" cy="768579"/>
          </a:xfrm>
          <a:prstGeom prst="wedgeEllipseCallout">
            <a:avLst>
              <a:gd name="adj1" fmla="val -34333"/>
              <a:gd name="adj2" fmla="val -58616"/>
            </a:avLst>
          </a:prstGeom>
          <a:solidFill>
            <a:schemeClr val="bg1"/>
          </a:solidFill>
          <a:ln w="9525">
            <a:solidFill>
              <a:srgbClr val="4663AA"/>
            </a:solidFill>
            <a:miter lim="800000"/>
            <a:headEnd/>
            <a:tailEnd/>
          </a:ln>
          <a:effectLst>
            <a:outerShdw blurRad="40000" dist="23000" dir="5400000" rotWithShape="0">
              <a:srgbClr val="808080">
                <a:alpha val="34999"/>
              </a:srgbClr>
            </a:outerShdw>
          </a:effectLst>
        </p:spPr>
        <p:txBody>
          <a:bodyPr anchor="ctr"/>
          <a:lstStyle/>
          <a:p>
            <a:pPr algn="ctr">
              <a:defRPr/>
            </a:pPr>
            <a:r>
              <a:rPr lang="en-US" sz="2000" b="1" dirty="0">
                <a:solidFill>
                  <a:srgbClr val="000000"/>
                </a:solidFill>
                <a:latin typeface="Times New Roman" panose="02020603050405020304" pitchFamily="18" charset="0"/>
                <a:ea typeface="ＭＳ Ｐゴシック" pitchFamily="34" charset="-128"/>
                <a:cs typeface="Times New Roman" panose="02020603050405020304" pitchFamily="18" charset="0"/>
              </a:rPr>
              <a:t>Read | as </a:t>
            </a:r>
            <a:r>
              <a:rPr lang="ja-JP" altLang="en-US" sz="2000" b="1" dirty="0">
                <a:solidFill>
                  <a:srgbClr val="000000"/>
                </a:solidFill>
                <a:latin typeface="Times New Roman" panose="02020603050405020304" pitchFamily="18" charset="0"/>
                <a:ea typeface="ＭＳ Ｐゴシック" pitchFamily="34" charset="-128"/>
                <a:cs typeface="Times New Roman" panose="02020603050405020304" pitchFamily="18" charset="0"/>
              </a:rPr>
              <a:t>“</a:t>
            </a:r>
            <a:r>
              <a:rPr lang="en-US" altLang="ja-JP" sz="2000" b="1" dirty="0">
                <a:solidFill>
                  <a:srgbClr val="000000"/>
                </a:solidFill>
                <a:latin typeface="Times New Roman" panose="02020603050405020304" pitchFamily="18" charset="0"/>
                <a:ea typeface="ＭＳ Ｐゴシック" pitchFamily="34" charset="-128"/>
                <a:cs typeface="Times New Roman" panose="02020603050405020304" pitchFamily="18" charset="0"/>
              </a:rPr>
              <a:t>given that</a:t>
            </a:r>
            <a:r>
              <a:rPr lang="ja-JP" altLang="en-US" sz="2000" b="1" dirty="0">
                <a:solidFill>
                  <a:srgbClr val="000000"/>
                </a:solidFill>
                <a:latin typeface="Times New Roman" panose="02020603050405020304" pitchFamily="18" charset="0"/>
                <a:ea typeface="ＭＳ Ｐゴシック" pitchFamily="34" charset="-128"/>
                <a:cs typeface="Times New Roman" panose="02020603050405020304" pitchFamily="18" charset="0"/>
              </a:rPr>
              <a:t>”</a:t>
            </a:r>
            <a:r>
              <a:rPr lang="en-US" altLang="ja-JP" sz="2000" b="1" dirty="0">
                <a:solidFill>
                  <a:srgbClr val="000000"/>
                </a:solidFill>
                <a:latin typeface="Times New Roman" panose="02020603050405020304" pitchFamily="18" charset="0"/>
                <a:ea typeface="ＭＳ Ｐゴシック" pitchFamily="34" charset="-128"/>
                <a:cs typeface="Times New Roman" panose="02020603050405020304" pitchFamily="18" charset="0"/>
              </a:rPr>
              <a:t> or </a:t>
            </a:r>
            <a:r>
              <a:rPr lang="ja-JP" altLang="en-US" sz="2000" b="1" dirty="0">
                <a:solidFill>
                  <a:srgbClr val="000000"/>
                </a:solidFill>
                <a:latin typeface="Times New Roman" panose="02020603050405020304" pitchFamily="18" charset="0"/>
                <a:ea typeface="ＭＳ Ｐゴシック" pitchFamily="34" charset="-128"/>
                <a:cs typeface="Times New Roman" panose="02020603050405020304" pitchFamily="18" charset="0"/>
              </a:rPr>
              <a:t>“</a:t>
            </a:r>
            <a:r>
              <a:rPr lang="en-US" altLang="ja-JP" sz="2000" b="1" dirty="0">
                <a:solidFill>
                  <a:srgbClr val="000000"/>
                </a:solidFill>
                <a:latin typeface="Times New Roman" panose="02020603050405020304" pitchFamily="18" charset="0"/>
                <a:ea typeface="ＭＳ Ｐゴシック" pitchFamily="34" charset="-128"/>
                <a:cs typeface="Times New Roman" panose="02020603050405020304" pitchFamily="18" charset="0"/>
              </a:rPr>
              <a:t>under the condition that</a:t>
            </a:r>
            <a:r>
              <a:rPr lang="ja-JP" altLang="en-US" sz="2000" b="1" dirty="0">
                <a:solidFill>
                  <a:srgbClr val="000000"/>
                </a:solidFill>
                <a:latin typeface="Times New Roman" panose="02020603050405020304" pitchFamily="18" charset="0"/>
                <a:ea typeface="ＭＳ Ｐゴシック" pitchFamily="34" charset="-128"/>
                <a:cs typeface="Times New Roman" panose="02020603050405020304" pitchFamily="18" charset="0"/>
              </a:rPr>
              <a:t>”</a:t>
            </a:r>
            <a:endParaRPr lang="en-US" sz="2000" b="1" dirty="0">
              <a:solidFill>
                <a:srgbClr val="000000"/>
              </a:solidFill>
              <a:latin typeface="Times New Roman" panose="02020603050405020304" pitchFamily="18" charset="0"/>
              <a:ea typeface="ＭＳ Ｐゴシック" pitchFamily="34" charset="-128"/>
              <a:cs typeface="Times New Roman" panose="02020603050405020304" pitchFamily="18" charset="0"/>
            </a:endParaRPr>
          </a:p>
        </p:txBody>
      </p:sp>
      <p:sp>
        <p:nvSpPr>
          <p:cNvPr id="7" name="TextBox 6">
            <a:extLst>
              <a:ext uri="{FF2B5EF4-FFF2-40B4-BE49-F238E27FC236}">
                <a16:creationId xmlns:a16="http://schemas.microsoft.com/office/drawing/2014/main" id="{45745876-709E-4E90-B64F-88CCDECA6780}"/>
              </a:ext>
            </a:extLst>
          </p:cNvPr>
          <p:cNvSpPr txBox="1"/>
          <p:nvPr/>
        </p:nvSpPr>
        <p:spPr>
          <a:xfrm>
            <a:off x="2592373" y="6125919"/>
            <a:ext cx="8220171" cy="523220"/>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Source </a:t>
            </a:r>
            <a:r>
              <a:rPr lang="en-US" sz="1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https://www.goldenvalleyhs.org/apps/pages/index.jsp?uREC_ID=322884&amp;type=u&amp;pREC_ID=740733</a:t>
            </a:r>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The Practice of Statistics, 5</a:t>
            </a:r>
            <a:r>
              <a:rPr lang="en-US" sz="1400" b="0" i="0" u="none" strike="noStrike" baseline="30000" dirty="0">
                <a:latin typeface="Times New Roman" panose="02020603050405020304" pitchFamily="18" charset="0"/>
                <a:cs typeface="Times New Roman" panose="02020603050405020304" pitchFamily="18" charset="0"/>
              </a:rPr>
              <a:t>th</a:t>
            </a:r>
            <a:r>
              <a:rPr lang="en-US" sz="1400" b="0" i="0" u="none" strike="noStrike" baseline="0" dirty="0">
                <a:latin typeface="Times New Roman" panose="02020603050405020304" pitchFamily="18" charset="0"/>
                <a:cs typeface="Times New Roman" panose="02020603050405020304" pitchFamily="18" charset="0"/>
              </a:rPr>
              <a:t> Edition.</a:t>
            </a:r>
            <a:endParaRPr lang="en-US"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40E6EE6-FFDF-477C-B42C-80497DCFB187}"/>
              </a:ext>
            </a:extLst>
          </p:cNvPr>
          <p:cNvSpPr txBox="1"/>
          <p:nvPr/>
        </p:nvSpPr>
        <p:spPr>
          <a:xfrm>
            <a:off x="570322" y="3253810"/>
            <a:ext cx="10944520" cy="178510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probability that one event happens given that another event is already known to have happened is called a </a:t>
            </a:r>
            <a:r>
              <a:rPr kumimoji="0" 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conditional probability</a:t>
            </a:r>
            <a:r>
              <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Suppose we know that event A has happened. Then the probability that event </a:t>
            </a:r>
            <a:r>
              <a:rPr kumimoji="0" lang="en-US" sz="22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a:t>
            </a:r>
            <a:r>
              <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happens given that event </a:t>
            </a:r>
            <a:r>
              <a:rPr kumimoji="0" lang="en-US" sz="22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a:t>
            </a:r>
            <a:r>
              <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has happened is denoted by </a:t>
            </a:r>
            <a:r>
              <a:rPr kumimoji="0" lang="en-US" sz="22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P(B</a:t>
            </a:r>
            <a:r>
              <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 A</a:t>
            </a:r>
            <a:r>
              <a:rPr kumimoji="0" lang="en-US" sz="22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021F-7882-45AD-A57E-D4F6536FDDD3}"/>
              </a:ext>
            </a:extLst>
          </p:cNvPr>
          <p:cNvSpPr>
            <a:spLocks noGrp="1"/>
          </p:cNvSpPr>
          <p:nvPr>
            <p:ph type="title"/>
          </p:nvPr>
        </p:nvSpPr>
        <p:spPr>
          <a:xfrm>
            <a:off x="838200" y="365125"/>
            <a:ext cx="10515600" cy="766091"/>
          </a:xfrm>
        </p:spPr>
        <p:txBody>
          <a:bodyPr>
            <a:normAutofit/>
          </a:bodyPr>
          <a:lstStyle/>
          <a:p>
            <a:pPr algn="ctr"/>
            <a:r>
              <a:rPr lang="en-US" sz="3200" b="1" i="0" u="none" strike="noStrike" baseline="0" dirty="0">
                <a:latin typeface="Times New Roman" panose="02020603050405020304" pitchFamily="18" charset="0"/>
                <a:cs typeface="Times New Roman" panose="02020603050405020304" pitchFamily="18" charset="0"/>
              </a:rPr>
              <a:t>Definition of Conditional Probability</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AA834D-EF8B-49A7-943A-62140BA28417}"/>
              </a:ext>
            </a:extLst>
          </p:cNvPr>
          <p:cNvSpPr>
            <a:spLocks noGrp="1"/>
          </p:cNvSpPr>
          <p:nvPr>
            <p:ph idx="1"/>
          </p:nvPr>
        </p:nvSpPr>
        <p:spPr>
          <a:xfrm>
            <a:off x="838200" y="1253331"/>
            <a:ext cx="10515600" cy="2244013"/>
          </a:xfrm>
        </p:spPr>
        <p:txBody>
          <a:bodyPr>
            <a:normAutofit/>
          </a:bodyPr>
          <a:lstStyle/>
          <a:p>
            <a:pPr marL="0" indent="0" algn="just">
              <a:lnSpc>
                <a:spcPts val="3000"/>
              </a:lnSpc>
              <a:spcBef>
                <a:spcPts val="0"/>
              </a:spcBef>
              <a:buNone/>
            </a:pPr>
            <a:r>
              <a:rPr lang="en-US" sz="2400" b="0" i="0" u="none" strike="noStrike" baseline="0" dirty="0">
                <a:latin typeface="Times New Roman" panose="02020603050405020304" pitchFamily="18" charset="0"/>
                <a:cs typeface="Times New Roman" panose="02020603050405020304" pitchFamily="18" charset="0"/>
              </a:rPr>
              <a:t>The probability of an event </a:t>
            </a:r>
            <a:r>
              <a:rPr lang="en-US" sz="2400" b="0" i="1" u="none" strike="noStrike" baseline="0" dirty="0">
                <a:latin typeface="Times New Roman" panose="02020603050405020304" pitchFamily="18" charset="0"/>
                <a:cs typeface="Times New Roman" panose="02020603050405020304" pitchFamily="18" charset="0"/>
              </a:rPr>
              <a:t>B </a:t>
            </a:r>
            <a:r>
              <a:rPr lang="en-US" sz="2400" b="0" i="0" u="none" strike="noStrike" baseline="0" dirty="0">
                <a:latin typeface="Times New Roman" panose="02020603050405020304" pitchFamily="18" charset="0"/>
                <a:cs typeface="Times New Roman" panose="02020603050405020304" pitchFamily="18" charset="0"/>
              </a:rPr>
              <a:t>occurring when it is known that some event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has occurred is called a </a:t>
            </a:r>
            <a:r>
              <a:rPr lang="en-US" sz="2400" b="1" dirty="0">
                <a:latin typeface="Times New Roman" panose="02020603050405020304" pitchFamily="18" charset="0"/>
                <a:cs typeface="Times New Roman" panose="02020603050405020304" pitchFamily="18" charset="0"/>
              </a:rPr>
              <a:t>C</a:t>
            </a:r>
            <a:r>
              <a:rPr lang="en-US" sz="2400" b="1" i="0" u="none" strike="noStrike" baseline="0" dirty="0">
                <a:latin typeface="Times New Roman" panose="02020603050405020304" pitchFamily="18" charset="0"/>
                <a:cs typeface="Times New Roman" panose="02020603050405020304" pitchFamily="18" charset="0"/>
              </a:rPr>
              <a:t>onditional </a:t>
            </a:r>
            <a:r>
              <a:rPr lang="en-US" sz="2400" b="1" dirty="0">
                <a:latin typeface="Times New Roman" panose="02020603050405020304" pitchFamily="18" charset="0"/>
                <a:cs typeface="Times New Roman" panose="02020603050405020304" pitchFamily="18" charset="0"/>
              </a:rPr>
              <a:t>P</a:t>
            </a:r>
            <a:r>
              <a:rPr lang="en-US" sz="2400" b="1" i="0" u="none" strike="noStrike" baseline="0" dirty="0">
                <a:latin typeface="Times New Roman" panose="02020603050405020304" pitchFamily="18" charset="0"/>
                <a:cs typeface="Times New Roman" panose="02020603050405020304" pitchFamily="18" charset="0"/>
              </a:rPr>
              <a:t>robability </a:t>
            </a:r>
            <a:r>
              <a:rPr lang="en-US" sz="2400" b="0" i="0" u="none" strike="noStrike" baseline="0" dirty="0">
                <a:latin typeface="Times New Roman" panose="02020603050405020304" pitchFamily="18" charset="0"/>
                <a:cs typeface="Times New Roman" panose="02020603050405020304" pitchFamily="18" charset="0"/>
              </a:rPr>
              <a:t>and is denoted by </a:t>
            </a:r>
            <a:r>
              <a:rPr lang="en-US" sz="2400" b="0" i="1" u="none" strike="noStrike" baseline="0" dirty="0">
                <a:latin typeface="Times New Roman" panose="02020603050405020304" pitchFamily="18" charset="0"/>
                <a:cs typeface="Times New Roman" panose="02020603050405020304" pitchFamily="18" charset="0"/>
              </a:rPr>
              <a:t>P</a:t>
            </a:r>
            <a:r>
              <a:rPr lang="en-US" sz="2400" b="0" i="0" u="none" strike="noStrike" baseline="0" dirty="0">
                <a:latin typeface="Times New Roman" panose="02020603050405020304" pitchFamily="18" charset="0"/>
                <a:cs typeface="Times New Roman" panose="02020603050405020304" pitchFamily="18" charset="0"/>
              </a:rPr>
              <a:t>(</a:t>
            </a:r>
            <a:r>
              <a:rPr lang="en-US" sz="2400" b="0" i="1" u="none" strike="noStrike" baseline="0" dirty="0">
                <a:latin typeface="Times New Roman" panose="02020603050405020304" pitchFamily="18" charset="0"/>
                <a:cs typeface="Times New Roman" panose="02020603050405020304" pitchFamily="18" charset="0"/>
              </a:rPr>
              <a:t>B|A</a:t>
            </a:r>
            <a:r>
              <a:rPr lang="en-US" sz="2400" b="0" i="0" u="none" strike="noStrike" baseline="0" dirty="0">
                <a:latin typeface="Times New Roman" panose="02020603050405020304" pitchFamily="18" charset="0"/>
                <a:cs typeface="Times New Roman" panose="02020603050405020304" pitchFamily="18" charset="0"/>
              </a:rPr>
              <a:t>). </a:t>
            </a:r>
          </a:p>
          <a:p>
            <a:pPr marL="0" indent="0" algn="just">
              <a:lnSpc>
                <a:spcPts val="3000"/>
              </a:lnSpc>
              <a:spcBef>
                <a:spcPts val="0"/>
              </a:spcBef>
              <a:buNone/>
            </a:pPr>
            <a:endParaRPr lang="en-US" sz="2400" dirty="0">
              <a:latin typeface="Times New Roman" panose="02020603050405020304" pitchFamily="18" charset="0"/>
              <a:cs typeface="Times New Roman" panose="02020603050405020304" pitchFamily="18" charset="0"/>
            </a:endParaRPr>
          </a:p>
          <a:p>
            <a:pPr marL="0" indent="0" algn="just">
              <a:lnSpc>
                <a:spcPts val="3000"/>
              </a:lnSpc>
              <a:spcBef>
                <a:spcPts val="0"/>
              </a:spcBef>
              <a:buNone/>
            </a:pPr>
            <a:r>
              <a:rPr lang="en-US" sz="2400" b="0" i="0" u="none" strike="noStrike" baseline="0" dirty="0">
                <a:latin typeface="Times New Roman" panose="02020603050405020304" pitchFamily="18" charset="0"/>
                <a:cs typeface="Times New Roman" panose="02020603050405020304" pitchFamily="18" charset="0"/>
              </a:rPr>
              <a:t>The symbol </a:t>
            </a:r>
            <a:r>
              <a:rPr lang="en-US" sz="2400" b="0" i="1" u="none" strike="noStrike" baseline="0" dirty="0">
                <a:latin typeface="Times New Roman" panose="02020603050405020304" pitchFamily="18" charset="0"/>
                <a:cs typeface="Times New Roman" panose="02020603050405020304" pitchFamily="18" charset="0"/>
              </a:rPr>
              <a:t>P</a:t>
            </a:r>
            <a:r>
              <a:rPr lang="en-US" sz="2400" b="0" i="0" u="none" strike="noStrike" baseline="0" dirty="0">
                <a:latin typeface="Times New Roman" panose="02020603050405020304" pitchFamily="18" charset="0"/>
                <a:cs typeface="Times New Roman" panose="02020603050405020304" pitchFamily="18" charset="0"/>
              </a:rPr>
              <a:t>(</a:t>
            </a:r>
            <a:r>
              <a:rPr lang="en-US" sz="2400" b="0" i="1" u="none" strike="noStrike" baseline="0" dirty="0">
                <a:latin typeface="Times New Roman" panose="02020603050405020304" pitchFamily="18" charset="0"/>
                <a:cs typeface="Times New Roman" panose="02020603050405020304" pitchFamily="18" charset="0"/>
              </a:rPr>
              <a:t>B|A</a:t>
            </a:r>
            <a:r>
              <a:rPr lang="en-US" sz="2400" b="0" i="0" u="none" strike="noStrike" baseline="0" dirty="0">
                <a:latin typeface="Times New Roman" panose="02020603050405020304" pitchFamily="18" charset="0"/>
                <a:cs typeface="Times New Roman" panose="02020603050405020304" pitchFamily="18" charset="0"/>
              </a:rPr>
              <a:t>) is usually read “the probability that </a:t>
            </a:r>
            <a:r>
              <a:rPr lang="en-US" sz="2400" b="0" i="1" u="none" strike="noStrike" baseline="0" dirty="0">
                <a:latin typeface="Times New Roman" panose="02020603050405020304" pitchFamily="18" charset="0"/>
                <a:cs typeface="Times New Roman" panose="02020603050405020304" pitchFamily="18" charset="0"/>
              </a:rPr>
              <a:t>B </a:t>
            </a:r>
            <a:r>
              <a:rPr lang="en-US" sz="2400" b="0" i="0" u="none" strike="noStrike" baseline="0" dirty="0">
                <a:latin typeface="Times New Roman" panose="02020603050405020304" pitchFamily="18" charset="0"/>
                <a:cs typeface="Times New Roman" panose="02020603050405020304" pitchFamily="18" charset="0"/>
              </a:rPr>
              <a:t>occurs given that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occurs” or simply “the probability of </a:t>
            </a:r>
            <a:r>
              <a:rPr lang="en-US" sz="2400" b="0" i="1" u="none" strike="noStrike" baseline="0" dirty="0">
                <a:latin typeface="Times New Roman" panose="02020603050405020304" pitchFamily="18" charset="0"/>
                <a:cs typeface="Times New Roman" panose="02020603050405020304" pitchFamily="18" charset="0"/>
              </a:rPr>
              <a:t>B</a:t>
            </a:r>
            <a:r>
              <a:rPr lang="en-US" sz="2400" b="0" i="0" u="none" strike="noStrike" baseline="0" dirty="0">
                <a:latin typeface="Times New Roman" panose="02020603050405020304" pitchFamily="18" charset="0"/>
                <a:cs typeface="Times New Roman" panose="02020603050405020304" pitchFamily="18" charset="0"/>
              </a:rPr>
              <a:t>, given </a:t>
            </a:r>
            <a:r>
              <a:rPr lang="en-US" sz="2400" b="0" i="1" u="none" strike="noStrike" baseline="0" dirty="0">
                <a:latin typeface="Times New Roman" panose="02020603050405020304" pitchFamily="18" charset="0"/>
                <a:cs typeface="Times New Roman" panose="02020603050405020304" pitchFamily="18" charset="0"/>
              </a:rPr>
              <a:t>A</a:t>
            </a:r>
            <a:r>
              <a:rPr lang="en-US" sz="2400" b="0" i="0" u="none" strike="noStrike" baseline="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FE93C00-F9A1-4F98-B169-304AE2DDBDF4}"/>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pic>
        <p:nvPicPr>
          <p:cNvPr id="5" name="Picture 4">
            <a:extLst>
              <a:ext uri="{FF2B5EF4-FFF2-40B4-BE49-F238E27FC236}">
                <a16:creationId xmlns:a16="http://schemas.microsoft.com/office/drawing/2014/main" id="{10C22786-D9A0-45BB-B763-E82199E01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684" y="3619459"/>
            <a:ext cx="8080375" cy="2043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088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Vertical Title 1">
            <a:extLst>
              <a:ext uri="{FF2B5EF4-FFF2-40B4-BE49-F238E27FC236}">
                <a16:creationId xmlns:a16="http://schemas.microsoft.com/office/drawing/2014/main" id="{4C6716FF-7A57-48B6-AAA8-CBF7308302FF}"/>
              </a:ext>
            </a:extLst>
          </p:cNvPr>
          <p:cNvSpPr>
            <a:spLocks noGrp="1"/>
          </p:cNvSpPr>
          <p:nvPr>
            <p:ph type="title"/>
          </p:nvPr>
        </p:nvSpPr>
        <p:spPr bwMode="auto">
          <a:xfrm>
            <a:off x="1981200" y="504827"/>
            <a:ext cx="8229600" cy="46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eaLnBrk="1" hangingPunct="1"/>
            <a:r>
              <a:rPr lang="en-US" altLang="en-US" sz="3200" b="1" dirty="0">
                <a:latin typeface="Times New Roman" panose="02020603050405020304" pitchFamily="18" charset="0"/>
                <a:cs typeface="Times New Roman" panose="02020603050405020304" pitchFamily="18" charset="0"/>
              </a:rPr>
              <a:t>Calculating Conditional Probabilities</a:t>
            </a:r>
          </a:p>
        </p:txBody>
      </p:sp>
      <p:sp>
        <p:nvSpPr>
          <p:cNvPr id="15" name="TextBox 14">
            <a:extLst>
              <a:ext uri="{FF2B5EF4-FFF2-40B4-BE49-F238E27FC236}">
                <a16:creationId xmlns:a16="http://schemas.microsoft.com/office/drawing/2014/main" id="{6C649920-8907-4D0F-82D2-9E27F46DF825}"/>
              </a:ext>
            </a:extLst>
          </p:cNvPr>
          <p:cNvSpPr txBox="1"/>
          <p:nvPr/>
        </p:nvSpPr>
        <p:spPr>
          <a:xfrm>
            <a:off x="2271713" y="1645529"/>
            <a:ext cx="7375525" cy="4308872"/>
          </a:xfrm>
          <a:prstGeom prst="rect">
            <a:avLst/>
          </a:prstGeom>
          <a:solidFill>
            <a:srgbClr val="F8EAB9"/>
          </a:solidFill>
          <a:ln>
            <a:noFill/>
          </a:ln>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spcAft>
                <a:spcPts val="1200"/>
              </a:spcAft>
              <a:defRPr/>
            </a:pPr>
            <a:endParaRPr lang="en-US" sz="2200" dirty="0">
              <a:solidFill>
                <a:srgbClr val="000000"/>
              </a:solidFill>
              <a:latin typeface="Times New Roman" panose="02020603050405020304" pitchFamily="18" charset="0"/>
              <a:cs typeface="Times New Roman" panose="02020603050405020304" pitchFamily="18" charset="0"/>
            </a:endParaRPr>
          </a:p>
          <a:p>
            <a:pPr>
              <a:spcAft>
                <a:spcPts val="1200"/>
              </a:spcAft>
              <a:defRPr/>
            </a:pPr>
            <a:r>
              <a:rPr lang="en-US" sz="2200" dirty="0">
                <a:solidFill>
                  <a:srgbClr val="000000"/>
                </a:solidFill>
                <a:latin typeface="Times New Roman" panose="02020603050405020304" pitchFamily="18" charset="0"/>
                <a:cs typeface="Times New Roman" panose="02020603050405020304" pitchFamily="18" charset="0"/>
              </a:rPr>
              <a:t>To</a:t>
            </a:r>
            <a:r>
              <a:rPr lang="en-US" sz="2000" dirty="0">
                <a:solidFill>
                  <a:srgbClr val="000000"/>
                </a:solidFill>
                <a:latin typeface="Helvetica Neue"/>
                <a:cs typeface="Helvetica Neue"/>
              </a:rPr>
              <a:t> </a:t>
            </a:r>
            <a:r>
              <a:rPr lang="en-US" sz="2200" dirty="0">
                <a:solidFill>
                  <a:srgbClr val="000000"/>
                </a:solidFill>
                <a:latin typeface="Times New Roman" panose="02020603050405020304" pitchFamily="18" charset="0"/>
                <a:cs typeface="Times New Roman" panose="02020603050405020304" pitchFamily="18" charset="0"/>
              </a:rPr>
              <a:t>find the conditional probability </a:t>
            </a:r>
            <a:r>
              <a:rPr lang="en-US" sz="2200" i="1" dirty="0">
                <a:solidFill>
                  <a:srgbClr val="000000"/>
                </a:solidFill>
                <a:latin typeface="Times New Roman" panose="02020603050405020304" pitchFamily="18" charset="0"/>
                <a:cs typeface="Times New Roman" panose="02020603050405020304" pitchFamily="18" charset="0"/>
              </a:rPr>
              <a:t>P</a:t>
            </a:r>
            <a:r>
              <a:rPr lang="en-US" sz="2200" dirty="0">
                <a:solidFill>
                  <a:srgbClr val="000000"/>
                </a:solidFill>
                <a:latin typeface="Times New Roman" panose="02020603050405020304" pitchFamily="18" charset="0"/>
                <a:cs typeface="Times New Roman" panose="02020603050405020304" pitchFamily="18" charset="0"/>
              </a:rPr>
              <a:t>(</a:t>
            </a:r>
            <a:r>
              <a:rPr lang="en-US" sz="2200" i="1" dirty="0">
                <a:solidFill>
                  <a:srgbClr val="000000"/>
                </a:solidFill>
                <a:latin typeface="Times New Roman" panose="02020603050405020304" pitchFamily="18" charset="0"/>
                <a:cs typeface="Times New Roman" panose="02020603050405020304" pitchFamily="18" charset="0"/>
              </a:rPr>
              <a:t>A</a:t>
            </a:r>
            <a:r>
              <a:rPr lang="en-US" sz="2200" dirty="0">
                <a:solidFill>
                  <a:srgbClr val="000000"/>
                </a:solidFill>
                <a:latin typeface="Times New Roman" panose="02020603050405020304" pitchFamily="18" charset="0"/>
                <a:cs typeface="Times New Roman" panose="02020603050405020304" pitchFamily="18" charset="0"/>
              </a:rPr>
              <a:t> | </a:t>
            </a:r>
            <a:r>
              <a:rPr lang="en-US" sz="2200" i="1" dirty="0">
                <a:solidFill>
                  <a:srgbClr val="000000"/>
                </a:solidFill>
                <a:latin typeface="Times New Roman" panose="02020603050405020304" pitchFamily="18" charset="0"/>
                <a:cs typeface="Times New Roman" panose="02020603050405020304" pitchFamily="18" charset="0"/>
              </a:rPr>
              <a:t>B</a:t>
            </a:r>
            <a:r>
              <a:rPr lang="en-US" sz="2200" dirty="0">
                <a:solidFill>
                  <a:srgbClr val="000000"/>
                </a:solidFill>
                <a:latin typeface="Times New Roman" panose="02020603050405020304" pitchFamily="18" charset="0"/>
                <a:cs typeface="Times New Roman" panose="02020603050405020304" pitchFamily="18" charset="0"/>
              </a:rPr>
              <a:t>), use the formula</a:t>
            </a:r>
          </a:p>
          <a:p>
            <a:pPr>
              <a:spcAft>
                <a:spcPts val="1200"/>
              </a:spcAft>
              <a:defRPr/>
            </a:pPr>
            <a:endParaRPr lang="en-US" sz="2200" dirty="0">
              <a:solidFill>
                <a:srgbClr val="000000"/>
              </a:solidFill>
              <a:latin typeface="Times New Roman" panose="02020603050405020304" pitchFamily="18" charset="0"/>
              <a:cs typeface="Times New Roman" panose="02020603050405020304" pitchFamily="18" charset="0"/>
            </a:endParaRPr>
          </a:p>
          <a:p>
            <a:pPr>
              <a:spcAft>
                <a:spcPts val="1200"/>
              </a:spcAft>
              <a:defRPr/>
            </a:pPr>
            <a:endParaRPr lang="en-US" sz="2200" dirty="0">
              <a:solidFill>
                <a:srgbClr val="000000"/>
              </a:solidFill>
              <a:latin typeface="Times New Roman" panose="02020603050405020304" pitchFamily="18" charset="0"/>
              <a:cs typeface="Times New Roman" panose="02020603050405020304" pitchFamily="18" charset="0"/>
            </a:endParaRPr>
          </a:p>
          <a:p>
            <a:pPr>
              <a:spcAft>
                <a:spcPts val="1200"/>
              </a:spcAft>
              <a:defRPr/>
            </a:pPr>
            <a:endParaRPr lang="en-US" sz="2200" dirty="0">
              <a:solidFill>
                <a:srgbClr val="000000"/>
              </a:solidFill>
              <a:latin typeface="Times New Roman" panose="02020603050405020304" pitchFamily="18" charset="0"/>
              <a:cs typeface="Times New Roman" panose="02020603050405020304" pitchFamily="18" charset="0"/>
            </a:endParaRPr>
          </a:p>
          <a:p>
            <a:pPr>
              <a:spcAft>
                <a:spcPts val="1200"/>
              </a:spcAft>
              <a:defRPr/>
            </a:pPr>
            <a:r>
              <a:rPr lang="en-US" sz="2200" dirty="0">
                <a:solidFill>
                  <a:srgbClr val="000000"/>
                </a:solidFill>
                <a:latin typeface="Times New Roman" panose="02020603050405020304" pitchFamily="18" charset="0"/>
                <a:cs typeface="Times New Roman" panose="02020603050405020304" pitchFamily="18" charset="0"/>
              </a:rPr>
              <a:t>The conditional probability </a:t>
            </a:r>
            <a:r>
              <a:rPr lang="en-US" sz="2200" i="1" dirty="0">
                <a:solidFill>
                  <a:srgbClr val="000000"/>
                </a:solidFill>
                <a:latin typeface="Times New Roman" panose="02020603050405020304" pitchFamily="18" charset="0"/>
                <a:cs typeface="Times New Roman" panose="02020603050405020304" pitchFamily="18" charset="0"/>
              </a:rPr>
              <a:t>P</a:t>
            </a:r>
            <a:r>
              <a:rPr lang="en-US" sz="2200" dirty="0">
                <a:solidFill>
                  <a:srgbClr val="000000"/>
                </a:solidFill>
                <a:latin typeface="Times New Roman" panose="02020603050405020304" pitchFamily="18" charset="0"/>
                <a:cs typeface="Times New Roman" panose="02020603050405020304" pitchFamily="18" charset="0"/>
              </a:rPr>
              <a:t>(</a:t>
            </a:r>
            <a:r>
              <a:rPr lang="en-US" sz="2200" i="1" dirty="0">
                <a:solidFill>
                  <a:srgbClr val="000000"/>
                </a:solidFill>
                <a:latin typeface="Times New Roman" panose="02020603050405020304" pitchFamily="18" charset="0"/>
                <a:cs typeface="Times New Roman" panose="02020603050405020304" pitchFamily="18" charset="0"/>
              </a:rPr>
              <a:t>B</a:t>
            </a:r>
            <a:r>
              <a:rPr lang="en-US" sz="2200" dirty="0">
                <a:solidFill>
                  <a:srgbClr val="000000"/>
                </a:solidFill>
                <a:latin typeface="Times New Roman" panose="02020603050405020304" pitchFamily="18" charset="0"/>
                <a:cs typeface="Times New Roman" panose="02020603050405020304" pitchFamily="18" charset="0"/>
              </a:rPr>
              <a:t> | </a:t>
            </a:r>
            <a:r>
              <a:rPr lang="en-US" sz="2200" i="1" dirty="0">
                <a:solidFill>
                  <a:srgbClr val="000000"/>
                </a:solidFill>
                <a:latin typeface="Times New Roman" panose="02020603050405020304" pitchFamily="18" charset="0"/>
                <a:cs typeface="Times New Roman" panose="02020603050405020304" pitchFamily="18" charset="0"/>
              </a:rPr>
              <a:t>A</a:t>
            </a:r>
            <a:r>
              <a:rPr lang="en-US" sz="2200" dirty="0">
                <a:solidFill>
                  <a:srgbClr val="000000"/>
                </a:solidFill>
                <a:latin typeface="Times New Roman" panose="02020603050405020304" pitchFamily="18" charset="0"/>
                <a:cs typeface="Times New Roman" panose="02020603050405020304" pitchFamily="18" charset="0"/>
              </a:rPr>
              <a:t>) is given by</a:t>
            </a:r>
          </a:p>
          <a:p>
            <a:pPr>
              <a:spcAft>
                <a:spcPts val="1200"/>
              </a:spcAft>
              <a:defRPr/>
            </a:pPr>
            <a:endParaRPr lang="en-US" sz="2200" dirty="0">
              <a:solidFill>
                <a:srgbClr val="000000"/>
              </a:solidFill>
              <a:latin typeface="Times New Roman" panose="02020603050405020304" pitchFamily="18" charset="0"/>
              <a:cs typeface="Times New Roman" panose="02020603050405020304" pitchFamily="18" charset="0"/>
            </a:endParaRPr>
          </a:p>
          <a:p>
            <a:pPr>
              <a:spcAft>
                <a:spcPts val="1200"/>
              </a:spcAft>
              <a:defRPr/>
            </a:pPr>
            <a:endParaRPr lang="en-US" sz="2000" dirty="0">
              <a:solidFill>
                <a:srgbClr val="000000"/>
              </a:solidFill>
              <a:latin typeface="Helvetica Neue"/>
              <a:cs typeface="Helvetica Neue"/>
            </a:endParaRPr>
          </a:p>
          <a:p>
            <a:pPr>
              <a:spcAft>
                <a:spcPts val="1200"/>
              </a:spcAft>
              <a:defRPr/>
            </a:pPr>
            <a:endParaRPr lang="en-US" sz="2000" dirty="0">
              <a:solidFill>
                <a:srgbClr val="000000"/>
              </a:solidFill>
              <a:latin typeface="Helvetica Neue"/>
              <a:cs typeface="Helvetica Neue"/>
            </a:endParaRPr>
          </a:p>
        </p:txBody>
      </p:sp>
      <p:sp>
        <p:nvSpPr>
          <p:cNvPr id="16" name="TextBox 15">
            <a:extLst>
              <a:ext uri="{FF2B5EF4-FFF2-40B4-BE49-F238E27FC236}">
                <a16:creationId xmlns:a16="http://schemas.microsoft.com/office/drawing/2014/main" id="{D60DBAD3-3C51-4F6C-9A74-E64B50626307}"/>
              </a:ext>
            </a:extLst>
          </p:cNvPr>
          <p:cNvSpPr txBox="1"/>
          <p:nvPr/>
        </p:nvSpPr>
        <p:spPr>
          <a:xfrm>
            <a:off x="2271714" y="1214642"/>
            <a:ext cx="7375525" cy="430887"/>
          </a:xfrm>
          <a:prstGeom prst="rect">
            <a:avLst/>
          </a:prstGeom>
          <a:solidFill>
            <a:srgbClr val="1C2861"/>
          </a:solidFill>
          <a:ln>
            <a:noFill/>
          </a:ln>
        </p:spPr>
        <p:style>
          <a:lnRef idx="2">
            <a:schemeClr val="accent4"/>
          </a:lnRef>
          <a:fillRef idx="1">
            <a:schemeClr val="lt1"/>
          </a:fillRef>
          <a:effectRef idx="0">
            <a:schemeClr val="accent4"/>
          </a:effectRef>
          <a:fontRef idx="minor">
            <a:schemeClr val="dk1"/>
          </a:fontRef>
        </p:style>
        <p:txBody>
          <a:bodyPr>
            <a:spAutoFit/>
          </a:bodyPr>
          <a:lstStyle/>
          <a:p>
            <a:pPr algn="ctr">
              <a:defRPr/>
            </a:pPr>
            <a:r>
              <a:rPr lang="en-US" sz="2200" b="1" dirty="0">
                <a:solidFill>
                  <a:schemeClr val="bg1"/>
                </a:solidFill>
                <a:latin typeface="Times New Roman" panose="02020603050405020304" pitchFamily="18" charset="0"/>
                <a:cs typeface="Times New Roman" panose="02020603050405020304" pitchFamily="18" charset="0"/>
              </a:rPr>
              <a:t>Calculating Conditional Probabilities</a:t>
            </a:r>
          </a:p>
        </p:txBody>
      </p:sp>
      <p:graphicFrame>
        <p:nvGraphicFramePr>
          <p:cNvPr id="17413" name="Object 1">
            <a:extLst>
              <a:ext uri="{FF2B5EF4-FFF2-40B4-BE49-F238E27FC236}">
                <a16:creationId xmlns:a16="http://schemas.microsoft.com/office/drawing/2014/main" id="{A775C59F-A4D8-4EEF-A30A-4C20BD9C0E14}"/>
              </a:ext>
            </a:extLst>
          </p:cNvPr>
          <p:cNvGraphicFramePr>
            <a:graphicFrameLocks noChangeAspect="1"/>
          </p:cNvGraphicFramePr>
          <p:nvPr>
            <p:extLst>
              <p:ext uri="{D42A27DB-BD31-4B8C-83A1-F6EECF244321}">
                <p14:modId xmlns:p14="http://schemas.microsoft.com/office/powerpoint/2010/main" val="2862539628"/>
              </p:ext>
            </p:extLst>
          </p:nvPr>
        </p:nvGraphicFramePr>
        <p:xfrm>
          <a:off x="5053816" y="3317875"/>
          <a:ext cx="2290763" cy="763588"/>
        </p:xfrm>
        <a:graphic>
          <a:graphicData uri="http://schemas.openxmlformats.org/presentationml/2006/ole">
            <mc:AlternateContent xmlns:mc="http://schemas.openxmlformats.org/markup-compatibility/2006">
              <mc:Choice xmlns:v="urn:schemas-microsoft-com:vml" Requires="v">
                <p:oleObj spid="_x0000_s31768" name="Equation" r:id="rId3" imgW="1257300" imgH="419100" progId="Equation.3">
                  <p:embed/>
                </p:oleObj>
              </mc:Choice>
              <mc:Fallback>
                <p:oleObj name="Equation" r:id="rId3" imgW="1257300" imgH="419100" progId="Equation.3">
                  <p:embed/>
                  <p:pic>
                    <p:nvPicPr>
                      <p:cNvPr id="17413" name="Object 1">
                        <a:extLst>
                          <a:ext uri="{FF2B5EF4-FFF2-40B4-BE49-F238E27FC236}">
                            <a16:creationId xmlns:a16="http://schemas.microsoft.com/office/drawing/2014/main" id="{A775C59F-A4D8-4EEF-A30A-4C20BD9C0E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3816" y="3317875"/>
                        <a:ext cx="2290763"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4" name="Object 7">
            <a:extLst>
              <a:ext uri="{FF2B5EF4-FFF2-40B4-BE49-F238E27FC236}">
                <a16:creationId xmlns:a16="http://schemas.microsoft.com/office/drawing/2014/main" id="{A3155F45-5EBC-49E7-BA78-4985930AAF9C}"/>
              </a:ext>
            </a:extLst>
          </p:cNvPr>
          <p:cNvGraphicFramePr>
            <a:graphicFrameLocks noChangeAspect="1"/>
          </p:cNvGraphicFramePr>
          <p:nvPr>
            <p:extLst>
              <p:ext uri="{D42A27DB-BD31-4B8C-83A1-F6EECF244321}">
                <p14:modId xmlns:p14="http://schemas.microsoft.com/office/powerpoint/2010/main" val="879157870"/>
              </p:ext>
            </p:extLst>
          </p:nvPr>
        </p:nvGraphicFramePr>
        <p:xfrm>
          <a:off x="5053815" y="5094239"/>
          <a:ext cx="2290763" cy="763588"/>
        </p:xfrm>
        <a:graphic>
          <a:graphicData uri="http://schemas.openxmlformats.org/presentationml/2006/ole">
            <mc:AlternateContent xmlns:mc="http://schemas.openxmlformats.org/markup-compatibility/2006">
              <mc:Choice xmlns:v="urn:schemas-microsoft-com:vml" Requires="v">
                <p:oleObj spid="_x0000_s31769" name="Equation" r:id="rId5" imgW="1257300" imgH="419100" progId="Equation.3">
                  <p:embed/>
                </p:oleObj>
              </mc:Choice>
              <mc:Fallback>
                <p:oleObj name="Equation" r:id="rId5" imgW="1257300" imgH="419100" progId="Equation.3">
                  <p:embed/>
                  <p:pic>
                    <p:nvPicPr>
                      <p:cNvPr id="17414" name="Object 7">
                        <a:extLst>
                          <a:ext uri="{FF2B5EF4-FFF2-40B4-BE49-F238E27FC236}">
                            <a16:creationId xmlns:a16="http://schemas.microsoft.com/office/drawing/2014/main" id="{A3155F45-5EBC-49E7-BA78-4985930AAF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3815" y="5094239"/>
                        <a:ext cx="2290763"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a:extLst>
              <a:ext uri="{FF2B5EF4-FFF2-40B4-BE49-F238E27FC236}">
                <a16:creationId xmlns:a16="http://schemas.microsoft.com/office/drawing/2014/main" id="{8EE873D3-4D3D-4C3A-ACAC-7B72FC6E3280}"/>
              </a:ext>
            </a:extLst>
          </p:cNvPr>
          <p:cNvSpPr txBox="1"/>
          <p:nvPr/>
        </p:nvSpPr>
        <p:spPr>
          <a:xfrm>
            <a:off x="1990629" y="6101983"/>
            <a:ext cx="8220171" cy="523220"/>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Source </a:t>
            </a:r>
            <a:r>
              <a:rPr lang="en-US" sz="1400"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https://www.goldenvalleyhs.org/apps/pages/index.jsp?uREC_ID=322884&amp;type=u&amp;pREC_ID=740733</a:t>
            </a:r>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The Practice of Statistics, 5</a:t>
            </a:r>
            <a:r>
              <a:rPr lang="en-US" sz="1400" b="0" i="0" u="none" strike="noStrike" baseline="30000" dirty="0">
                <a:latin typeface="Times New Roman" panose="02020603050405020304" pitchFamily="18" charset="0"/>
                <a:cs typeface="Times New Roman" panose="02020603050405020304" pitchFamily="18" charset="0"/>
              </a:rPr>
              <a:t>th</a:t>
            </a:r>
            <a:r>
              <a:rPr lang="en-US" sz="1400" b="0" i="0" u="none" strike="noStrike" baseline="0" dirty="0">
                <a:latin typeface="Times New Roman" panose="02020603050405020304" pitchFamily="18" charset="0"/>
                <a:cs typeface="Times New Roman" panose="02020603050405020304" pitchFamily="18" charset="0"/>
              </a:rPr>
              <a:t> Edition.</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AA834D-EF8B-49A7-943A-62140BA28417}"/>
              </a:ext>
            </a:extLst>
          </p:cNvPr>
          <p:cNvSpPr>
            <a:spLocks noGrp="1"/>
          </p:cNvSpPr>
          <p:nvPr>
            <p:ph idx="1"/>
          </p:nvPr>
        </p:nvSpPr>
        <p:spPr>
          <a:xfrm>
            <a:off x="367644" y="339437"/>
            <a:ext cx="11444141" cy="1216058"/>
          </a:xfrm>
        </p:spPr>
        <p:txBody>
          <a:bodyPr>
            <a:normAutofit/>
          </a:bodyPr>
          <a:lstStyle/>
          <a:p>
            <a:pPr marL="0" indent="0" algn="just">
              <a:lnSpc>
                <a:spcPts val="3000"/>
              </a:lnSpc>
              <a:spcBef>
                <a:spcPts val="0"/>
              </a:spcBef>
              <a:buNone/>
            </a:pPr>
            <a:r>
              <a:rPr lang="en-US" sz="2200" dirty="0">
                <a:latin typeface="Times New Roman" panose="02020603050405020304" pitchFamily="18" charset="0"/>
                <a:cs typeface="Times New Roman" panose="02020603050405020304" pitchFamily="18" charset="0"/>
              </a:rPr>
              <a:t>As an additional illustration, suppose that our sample space S is the population of adults in a small town who have completed the requirements for a college degree. We shall categorize them according to gender and employment status. The data are given in Table 2.1.</a:t>
            </a:r>
          </a:p>
        </p:txBody>
      </p:sp>
      <p:sp>
        <p:nvSpPr>
          <p:cNvPr id="4" name="Footer Placeholder 3">
            <a:extLst>
              <a:ext uri="{FF2B5EF4-FFF2-40B4-BE49-F238E27FC236}">
                <a16:creationId xmlns:a16="http://schemas.microsoft.com/office/drawing/2014/main" id="{BFE93C00-F9A1-4F98-B169-304AE2DDBDF4}"/>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pic>
        <p:nvPicPr>
          <p:cNvPr id="5" name="Picture 15">
            <a:extLst>
              <a:ext uri="{FF2B5EF4-FFF2-40B4-BE49-F238E27FC236}">
                <a16:creationId xmlns:a16="http://schemas.microsoft.com/office/drawing/2014/main" id="{61450F09-D72B-47BD-8454-18CEC6377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111" y="2341355"/>
            <a:ext cx="5561815" cy="19035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60AEB88-1A82-40A9-99F6-106F2C8BB01C}"/>
              </a:ext>
            </a:extLst>
          </p:cNvPr>
          <p:cNvSpPr txBox="1"/>
          <p:nvPr/>
        </p:nvSpPr>
        <p:spPr>
          <a:xfrm>
            <a:off x="3749527" y="1889397"/>
            <a:ext cx="5922374" cy="400110"/>
          </a:xfrm>
          <a:prstGeom prst="rect">
            <a:avLst/>
          </a:prstGeom>
          <a:noFill/>
        </p:spPr>
        <p:txBody>
          <a:bodyPr wrap="square">
            <a:spAutoFit/>
          </a:bodyPr>
          <a:lstStyle/>
          <a:p>
            <a:r>
              <a:rPr lang="en-US" sz="2000" b="0" i="0" u="none" strike="noStrike" baseline="0" dirty="0">
                <a:latin typeface="Times New Roman" panose="02020603050405020304" pitchFamily="18" charset="0"/>
                <a:cs typeface="Times New Roman" panose="02020603050405020304" pitchFamily="18" charset="0"/>
              </a:rPr>
              <a:t>Table 2.1: Categorization of the Adults in a Small Town</a:t>
            </a: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5916BF8-D9B0-4BE4-8B1F-6132AF45A2D0}"/>
              </a:ext>
            </a:extLst>
          </p:cNvPr>
          <p:cNvSpPr txBox="1"/>
          <p:nvPr/>
        </p:nvSpPr>
        <p:spPr>
          <a:xfrm>
            <a:off x="582889" y="4496825"/>
            <a:ext cx="11013650" cy="1600438"/>
          </a:xfrm>
          <a:prstGeom prst="rect">
            <a:avLst/>
          </a:prstGeom>
          <a:noFill/>
        </p:spPr>
        <p:txBody>
          <a:bodyPr wrap="square">
            <a:spAutoFit/>
          </a:bodyPr>
          <a:lstStyle/>
          <a:p>
            <a:pPr algn="just"/>
            <a:r>
              <a:rPr lang="en-US" sz="2200" b="0" i="0" u="none" strike="noStrike" baseline="0" dirty="0">
                <a:latin typeface="Times New Roman" panose="02020603050405020304" pitchFamily="18" charset="0"/>
                <a:cs typeface="Times New Roman" panose="02020603050405020304" pitchFamily="18" charset="0"/>
              </a:rPr>
              <a:t>One of these individuals is to be selected at random for a tour throughout the country to publicize the advantages of establishing new industries in the town. We shall be concerned with the following events:  </a:t>
            </a:r>
            <a:r>
              <a:rPr lang="en-US" sz="2200" b="0" i="1" u="none" strike="noStrike" baseline="0" dirty="0">
                <a:latin typeface="Times New Roman" panose="02020603050405020304" pitchFamily="18" charset="0"/>
                <a:cs typeface="Times New Roman" panose="02020603050405020304" pitchFamily="18" charset="0"/>
              </a:rPr>
              <a:t>M</a:t>
            </a:r>
            <a:r>
              <a:rPr lang="en-US" sz="2200" b="0" i="0" u="none" strike="noStrike" baseline="0" dirty="0">
                <a:latin typeface="Times New Roman" panose="02020603050405020304" pitchFamily="18" charset="0"/>
                <a:cs typeface="Times New Roman" panose="02020603050405020304" pitchFamily="18" charset="0"/>
              </a:rPr>
              <a:t>: a man is chosen,   </a:t>
            </a:r>
            <a:r>
              <a:rPr lang="en-US" sz="2200" b="0" i="1" u="none" strike="noStrike" baseline="0" dirty="0">
                <a:latin typeface="Times New Roman" panose="02020603050405020304" pitchFamily="18" charset="0"/>
                <a:cs typeface="Times New Roman" panose="02020603050405020304" pitchFamily="18" charset="0"/>
              </a:rPr>
              <a:t>E</a:t>
            </a:r>
            <a:r>
              <a:rPr lang="en-US" sz="2200" b="0" i="0" u="none" strike="noStrike" baseline="0" dirty="0">
                <a:latin typeface="Times New Roman" panose="02020603050405020304" pitchFamily="18" charset="0"/>
                <a:cs typeface="Times New Roman" panose="02020603050405020304" pitchFamily="18" charset="0"/>
              </a:rPr>
              <a:t>: the one chosen is employed. Using the reduced sample space </a:t>
            </a:r>
            <a:r>
              <a:rPr lang="en-US" sz="2200" b="0" i="1" u="none" strike="noStrike" baseline="0" dirty="0">
                <a:latin typeface="Times New Roman" panose="02020603050405020304" pitchFamily="18" charset="0"/>
                <a:cs typeface="Times New Roman" panose="02020603050405020304" pitchFamily="18" charset="0"/>
              </a:rPr>
              <a:t>E</a:t>
            </a:r>
            <a:r>
              <a:rPr lang="en-US" sz="2200" b="0" i="0" u="none" strike="noStrike" baseline="0" dirty="0">
                <a:latin typeface="Times New Roman" panose="02020603050405020304" pitchFamily="18" charset="0"/>
                <a:cs typeface="Times New Roman" panose="02020603050405020304" pitchFamily="18" charset="0"/>
              </a:rPr>
              <a:t>, we find that       </a:t>
            </a:r>
            <a:r>
              <a:rPr lang="en-US" sz="2200" b="1" i="1" u="none" strike="noStrike" baseline="0" dirty="0">
                <a:latin typeface="Times New Roman" panose="02020603050405020304" pitchFamily="18" charset="0"/>
                <a:cs typeface="Times New Roman" panose="02020603050405020304" pitchFamily="18" charset="0"/>
              </a:rPr>
              <a:t>P</a:t>
            </a:r>
            <a:r>
              <a:rPr lang="en-US" sz="2200" b="1" i="0" u="none" strike="noStrike" baseline="0" dirty="0">
                <a:latin typeface="Times New Roman" panose="02020603050405020304" pitchFamily="18" charset="0"/>
                <a:cs typeface="Times New Roman" panose="02020603050405020304" pitchFamily="18" charset="0"/>
              </a:rPr>
              <a:t>(</a:t>
            </a:r>
            <a:r>
              <a:rPr lang="en-US" sz="2200" b="1" i="1" u="none" strike="noStrike" baseline="0" dirty="0">
                <a:latin typeface="Times New Roman" panose="02020603050405020304" pitchFamily="18" charset="0"/>
                <a:cs typeface="Times New Roman" panose="02020603050405020304" pitchFamily="18" charset="0"/>
              </a:rPr>
              <a:t>M|E</a:t>
            </a:r>
            <a:r>
              <a:rPr lang="en-US" sz="2200" b="1" i="0" u="none" strike="noStrike" baseline="0" dirty="0">
                <a:latin typeface="Times New Roman" panose="02020603050405020304" pitchFamily="18" charset="0"/>
                <a:cs typeface="Times New Roman" panose="02020603050405020304" pitchFamily="18" charset="0"/>
              </a:rPr>
              <a:t>) =460/600 =23/30</a:t>
            </a:r>
          </a:p>
          <a:p>
            <a:pPr algn="l"/>
            <a:r>
              <a:rPr lang="en-US" sz="1000" b="0" i="1" u="none" strike="noStrike" baseline="0" dirty="0">
                <a:latin typeface="CMMI10"/>
              </a:rPr>
              <a:t>.</a:t>
            </a:r>
            <a:endParaRPr lang="en-US" dirty="0"/>
          </a:p>
        </p:txBody>
      </p:sp>
    </p:spTree>
    <p:extLst>
      <p:ext uri="{BB962C8B-B14F-4D97-AF65-F5344CB8AC3E}">
        <p14:creationId xmlns:p14="http://schemas.microsoft.com/office/powerpoint/2010/main" val="3221241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AA834D-EF8B-49A7-943A-62140BA28417}"/>
              </a:ext>
            </a:extLst>
          </p:cNvPr>
          <p:cNvSpPr>
            <a:spLocks noGrp="1"/>
          </p:cNvSpPr>
          <p:nvPr>
            <p:ph idx="1"/>
          </p:nvPr>
        </p:nvSpPr>
        <p:spPr>
          <a:xfrm>
            <a:off x="373929" y="425711"/>
            <a:ext cx="11444141" cy="669230"/>
          </a:xfrm>
        </p:spPr>
        <p:txBody>
          <a:bodyPr>
            <a:normAutofit/>
          </a:bodyPr>
          <a:lstStyle/>
          <a:p>
            <a:pPr marL="0" indent="0" algn="ctr">
              <a:lnSpc>
                <a:spcPts val="3000"/>
              </a:lnSpc>
              <a:spcBef>
                <a:spcPts val="0"/>
              </a:spcBef>
              <a:buNone/>
            </a:pPr>
            <a:r>
              <a:rPr lang="en-US" sz="3200" b="1" dirty="0">
                <a:latin typeface="Times New Roman" panose="02020603050405020304" pitchFamily="18" charset="0"/>
                <a:cs typeface="Times New Roman" panose="02020603050405020304" pitchFamily="18" charset="0"/>
              </a:rPr>
              <a:t>Continuation from Previous Slide </a:t>
            </a:r>
          </a:p>
        </p:txBody>
      </p:sp>
      <p:sp>
        <p:nvSpPr>
          <p:cNvPr id="4" name="Footer Placeholder 3">
            <a:extLst>
              <a:ext uri="{FF2B5EF4-FFF2-40B4-BE49-F238E27FC236}">
                <a16:creationId xmlns:a16="http://schemas.microsoft.com/office/drawing/2014/main" id="{BFE93C00-F9A1-4F98-B169-304AE2DDBDF4}"/>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pic>
        <p:nvPicPr>
          <p:cNvPr id="12" name="Picture 11">
            <a:extLst>
              <a:ext uri="{FF2B5EF4-FFF2-40B4-BE49-F238E27FC236}">
                <a16:creationId xmlns:a16="http://schemas.microsoft.com/office/drawing/2014/main" id="{AB3FD94C-A888-44B0-896E-5EF1293F5FAC}"/>
              </a:ext>
            </a:extLst>
          </p:cNvPr>
          <p:cNvPicPr>
            <a:picLocks noChangeAspect="1"/>
          </p:cNvPicPr>
          <p:nvPr/>
        </p:nvPicPr>
        <p:blipFill>
          <a:blip r:embed="rId2"/>
          <a:stretch>
            <a:fillRect/>
          </a:stretch>
        </p:blipFill>
        <p:spPr>
          <a:xfrm>
            <a:off x="603315" y="1291472"/>
            <a:ext cx="10850252" cy="4590854"/>
          </a:xfrm>
          <a:prstGeom prst="rect">
            <a:avLst/>
          </a:prstGeom>
        </p:spPr>
      </p:pic>
    </p:spTree>
    <p:extLst>
      <p:ext uri="{BB962C8B-B14F-4D97-AF65-F5344CB8AC3E}">
        <p14:creationId xmlns:p14="http://schemas.microsoft.com/office/powerpoint/2010/main" val="2564800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Vertical Title 1">
            <a:extLst>
              <a:ext uri="{FF2B5EF4-FFF2-40B4-BE49-F238E27FC236}">
                <a16:creationId xmlns:a16="http://schemas.microsoft.com/office/drawing/2014/main" id="{531E360C-F3A7-4485-A835-F48713961732}"/>
              </a:ext>
            </a:extLst>
          </p:cNvPr>
          <p:cNvSpPr>
            <a:spLocks noGrp="1"/>
          </p:cNvSpPr>
          <p:nvPr>
            <p:ph type="title"/>
          </p:nvPr>
        </p:nvSpPr>
        <p:spPr bwMode="auto">
          <a:xfrm>
            <a:off x="1981200" y="274638"/>
            <a:ext cx="8229600" cy="46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eaLnBrk="1" hangingPunct="1"/>
            <a:r>
              <a:rPr lang="en-US" altLang="en-US" sz="3200" b="1" dirty="0">
                <a:latin typeface="Times New Roman" panose="02020603050405020304" pitchFamily="18" charset="0"/>
                <a:cs typeface="Times New Roman" panose="02020603050405020304" pitchFamily="18" charset="0"/>
              </a:rPr>
              <a:t>Basic Rules of Probability</a:t>
            </a:r>
          </a:p>
        </p:txBody>
      </p:sp>
      <p:sp>
        <p:nvSpPr>
          <p:cNvPr id="7" name="Rectangle 6">
            <a:extLst>
              <a:ext uri="{FF2B5EF4-FFF2-40B4-BE49-F238E27FC236}">
                <a16:creationId xmlns:a16="http://schemas.microsoft.com/office/drawing/2014/main" id="{C18C81EE-3176-4B35-8707-079E5019CBEE}"/>
              </a:ext>
            </a:extLst>
          </p:cNvPr>
          <p:cNvSpPr>
            <a:spLocks noChangeArrowheads="1"/>
          </p:cNvSpPr>
          <p:nvPr/>
        </p:nvSpPr>
        <p:spPr bwMode="auto">
          <a:xfrm>
            <a:off x="424205" y="973139"/>
            <a:ext cx="11359299" cy="3539430"/>
          </a:xfrm>
          <a:prstGeom prst="rect">
            <a:avLst/>
          </a:prstGeom>
          <a:solidFill>
            <a:srgbClr val="F8EA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The probability of any event is a number between 0 and 1.</a:t>
            </a:r>
          </a:p>
          <a:p>
            <a:pPr>
              <a:spcAft>
                <a:spcPts val="600"/>
              </a:spcAf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All possible outcomes together must have probabilities whose sum is exactly 1.</a:t>
            </a:r>
          </a:p>
          <a:p>
            <a:pPr algn="just">
              <a:spcAft>
                <a:spcPts val="600"/>
              </a:spcAf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If all outcomes in the sample space are equally likely, the probability that event A occurs can be found using the formula </a:t>
            </a:r>
          </a:p>
          <a:p>
            <a:pPr>
              <a:spcAft>
                <a:spcPts val="600"/>
              </a:spcAft>
              <a:buFont typeface="Arial" panose="020B0604020202020204" pitchFamily="34" charset="0"/>
              <a:buChar char="•"/>
            </a:pPr>
            <a:endParaRPr lang="en-US" altLang="en-US" sz="2000" dirty="0">
              <a:latin typeface="Helvetica Neue" charset="0"/>
            </a:endParaRPr>
          </a:p>
          <a:p>
            <a:pPr>
              <a:spcAft>
                <a:spcPts val="600"/>
              </a:spcAft>
              <a:buFont typeface="Arial" panose="020B0604020202020204" pitchFamily="34" charset="0"/>
              <a:buChar char="•"/>
            </a:pPr>
            <a:endParaRPr lang="en-US" altLang="en-US" sz="2000" dirty="0">
              <a:latin typeface="Helvetica Neue" charset="0"/>
            </a:endParaRPr>
          </a:p>
          <a:p>
            <a:pPr algn="just">
              <a:spcAft>
                <a:spcPts val="600"/>
              </a:spcAf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The probability that an event does not occur is 1 minus the probability that the event does occur.</a:t>
            </a:r>
          </a:p>
          <a:p>
            <a:pPr algn="just">
              <a:spcAft>
                <a:spcPts val="600"/>
              </a:spcAf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If two events have no outcomes in common, the probability that one or the other occurs is the sum of their individual probabilities.</a:t>
            </a:r>
          </a:p>
        </p:txBody>
      </p:sp>
      <p:graphicFrame>
        <p:nvGraphicFramePr>
          <p:cNvPr id="9" name="Object 2">
            <a:extLst>
              <a:ext uri="{FF2B5EF4-FFF2-40B4-BE49-F238E27FC236}">
                <a16:creationId xmlns:a16="http://schemas.microsoft.com/office/drawing/2014/main" id="{BEB2B0CF-AE97-4078-A94F-DF1DC102A755}"/>
              </a:ext>
            </a:extLst>
          </p:cNvPr>
          <p:cNvGraphicFramePr>
            <a:graphicFrameLocks noChangeAspect="1"/>
          </p:cNvGraphicFramePr>
          <p:nvPr>
            <p:extLst>
              <p:ext uri="{D42A27DB-BD31-4B8C-83A1-F6EECF244321}">
                <p14:modId xmlns:p14="http://schemas.microsoft.com/office/powerpoint/2010/main" val="3383661245"/>
              </p:ext>
            </p:extLst>
          </p:nvPr>
        </p:nvGraphicFramePr>
        <p:xfrm>
          <a:off x="3777155" y="2573012"/>
          <a:ext cx="4878387" cy="574675"/>
        </p:xfrm>
        <a:graphic>
          <a:graphicData uri="http://schemas.openxmlformats.org/presentationml/2006/ole">
            <mc:AlternateContent xmlns:mc="http://schemas.openxmlformats.org/markup-compatibility/2006">
              <mc:Choice xmlns:v="urn:schemas-microsoft-com:vml" Requires="v">
                <p:oleObj spid="_x0000_s33797" name="Equation" r:id="rId3" imgW="3340100" imgH="393700" progId="Equation.3">
                  <p:embed/>
                </p:oleObj>
              </mc:Choice>
              <mc:Fallback>
                <p:oleObj name="Equation" r:id="rId3" imgW="3340100" imgH="393700" progId="Equation.3">
                  <p:embed/>
                  <p:pic>
                    <p:nvPicPr>
                      <p:cNvPr id="9" name="Object 2">
                        <a:extLst>
                          <a:ext uri="{FF2B5EF4-FFF2-40B4-BE49-F238E27FC236}">
                            <a16:creationId xmlns:a16="http://schemas.microsoft.com/office/drawing/2014/main" id="{BEB2B0CF-AE97-4078-A94F-DF1DC102A7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7155" y="2573012"/>
                        <a:ext cx="487838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 name="TextBox 9">
            <a:extLst>
              <a:ext uri="{FF2B5EF4-FFF2-40B4-BE49-F238E27FC236}">
                <a16:creationId xmlns:a16="http://schemas.microsoft.com/office/drawing/2014/main" id="{EB3B9170-CB73-458D-9098-A355FBE8D156}"/>
              </a:ext>
            </a:extLst>
          </p:cNvPr>
          <p:cNvSpPr txBox="1">
            <a:spLocks noChangeArrowheads="1"/>
          </p:cNvSpPr>
          <p:nvPr/>
        </p:nvSpPr>
        <p:spPr bwMode="auto">
          <a:xfrm>
            <a:off x="499619" y="4810289"/>
            <a:ext cx="11208469" cy="769441"/>
          </a:xfrm>
          <a:prstGeom prst="rect">
            <a:avLst/>
          </a:prstGeom>
          <a:solidFill>
            <a:srgbClr val="D7E9CB"/>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sz="2200" dirty="0">
                <a:solidFill>
                  <a:srgbClr val="000000"/>
                </a:solidFill>
                <a:latin typeface="Times New Roman" panose="02020603050405020304" pitchFamily="18" charset="0"/>
                <a:cs typeface="Times New Roman" panose="02020603050405020304" pitchFamily="18" charset="0"/>
              </a:rPr>
              <a:t>Two events </a:t>
            </a:r>
            <a:r>
              <a:rPr lang="en-US" sz="2200" i="1" dirty="0">
                <a:solidFill>
                  <a:srgbClr val="000000"/>
                </a:solidFill>
                <a:latin typeface="Times New Roman" panose="02020603050405020304" pitchFamily="18" charset="0"/>
                <a:cs typeface="Times New Roman" panose="02020603050405020304" pitchFamily="18" charset="0"/>
              </a:rPr>
              <a:t>A</a:t>
            </a:r>
            <a:r>
              <a:rPr lang="en-US" sz="2200" dirty="0">
                <a:solidFill>
                  <a:srgbClr val="000000"/>
                </a:solidFill>
                <a:latin typeface="Times New Roman" panose="02020603050405020304" pitchFamily="18" charset="0"/>
                <a:cs typeface="Times New Roman" panose="02020603050405020304" pitchFamily="18" charset="0"/>
              </a:rPr>
              <a:t> and </a:t>
            </a:r>
            <a:r>
              <a:rPr lang="en-US" sz="2200" i="1" dirty="0">
                <a:solidFill>
                  <a:srgbClr val="000000"/>
                </a:solidFill>
                <a:latin typeface="Times New Roman" panose="02020603050405020304" pitchFamily="18" charset="0"/>
                <a:cs typeface="Times New Roman" panose="02020603050405020304" pitchFamily="18" charset="0"/>
              </a:rPr>
              <a:t>B</a:t>
            </a:r>
            <a:r>
              <a:rPr lang="en-US" sz="2200" dirty="0">
                <a:solidFill>
                  <a:srgbClr val="000000"/>
                </a:solidFill>
                <a:latin typeface="Times New Roman" panose="02020603050405020304" pitchFamily="18" charset="0"/>
                <a:cs typeface="Times New Roman" panose="02020603050405020304" pitchFamily="18" charset="0"/>
              </a:rPr>
              <a:t> are </a:t>
            </a:r>
            <a:r>
              <a:rPr lang="en-US" sz="2200" b="1" dirty="0">
                <a:solidFill>
                  <a:srgbClr val="000000"/>
                </a:solidFill>
                <a:latin typeface="Times New Roman" panose="02020603050405020304" pitchFamily="18" charset="0"/>
                <a:cs typeface="Times New Roman" panose="02020603050405020304" pitchFamily="18" charset="0"/>
              </a:rPr>
              <a:t>mutually exclusive </a:t>
            </a:r>
            <a:r>
              <a:rPr lang="en-US" sz="2200" dirty="0">
                <a:solidFill>
                  <a:srgbClr val="000000"/>
                </a:solidFill>
                <a:latin typeface="Times New Roman" panose="02020603050405020304" pitchFamily="18" charset="0"/>
                <a:cs typeface="Times New Roman" panose="02020603050405020304" pitchFamily="18" charset="0"/>
              </a:rPr>
              <a:t>(</a:t>
            </a:r>
            <a:r>
              <a:rPr lang="en-US" sz="2200" b="1" dirty="0">
                <a:solidFill>
                  <a:srgbClr val="000000"/>
                </a:solidFill>
                <a:latin typeface="Times New Roman" panose="02020603050405020304" pitchFamily="18" charset="0"/>
                <a:cs typeface="Times New Roman" panose="02020603050405020304" pitchFamily="18" charset="0"/>
              </a:rPr>
              <a:t>disjoint</a:t>
            </a:r>
            <a:r>
              <a:rPr lang="en-US" sz="2200" dirty="0">
                <a:solidFill>
                  <a:srgbClr val="000000"/>
                </a:solidFill>
                <a:latin typeface="Times New Roman" panose="02020603050405020304" pitchFamily="18" charset="0"/>
                <a:cs typeface="Times New Roman" panose="02020603050405020304" pitchFamily="18" charset="0"/>
              </a:rPr>
              <a:t>) if they have no outcomes in common and so can never occur together—that is, if </a:t>
            </a:r>
            <a:r>
              <a:rPr lang="en-US" sz="2200" i="1" dirty="0">
                <a:solidFill>
                  <a:srgbClr val="000000"/>
                </a:solidFill>
                <a:latin typeface="Times New Roman" panose="02020603050405020304" pitchFamily="18" charset="0"/>
                <a:cs typeface="Times New Roman" panose="02020603050405020304" pitchFamily="18" charset="0"/>
              </a:rPr>
              <a:t>P</a:t>
            </a:r>
            <a:r>
              <a:rPr lang="en-US" sz="2200" dirty="0">
                <a:solidFill>
                  <a:srgbClr val="000000"/>
                </a:solidFill>
                <a:latin typeface="Times New Roman" panose="02020603050405020304" pitchFamily="18" charset="0"/>
                <a:cs typeface="Times New Roman" panose="02020603050405020304" pitchFamily="18" charset="0"/>
              </a:rPr>
              <a:t>(</a:t>
            </a:r>
            <a:r>
              <a:rPr lang="en-US" sz="2200" i="1" dirty="0">
                <a:solidFill>
                  <a:srgbClr val="000000"/>
                </a:solidFill>
                <a:latin typeface="Times New Roman" panose="02020603050405020304" pitchFamily="18" charset="0"/>
                <a:cs typeface="Times New Roman" panose="02020603050405020304" pitchFamily="18" charset="0"/>
              </a:rPr>
              <a:t>A</a:t>
            </a:r>
            <a:r>
              <a:rPr lang="en-US" sz="2200" dirty="0">
                <a:solidFill>
                  <a:srgbClr val="000000"/>
                </a:solidFill>
                <a:latin typeface="Times New Roman" panose="02020603050405020304" pitchFamily="18" charset="0"/>
                <a:cs typeface="Times New Roman" panose="02020603050405020304" pitchFamily="18" charset="0"/>
              </a:rPr>
              <a:t> and </a:t>
            </a:r>
            <a:r>
              <a:rPr lang="en-US" sz="2200" i="1" dirty="0">
                <a:solidFill>
                  <a:srgbClr val="000000"/>
                </a:solidFill>
                <a:latin typeface="Times New Roman" panose="02020603050405020304" pitchFamily="18" charset="0"/>
                <a:cs typeface="Times New Roman" panose="02020603050405020304" pitchFamily="18" charset="0"/>
              </a:rPr>
              <a:t>B</a:t>
            </a:r>
            <a:r>
              <a:rPr lang="en-US" sz="2200" dirty="0">
                <a:solidFill>
                  <a:srgbClr val="000000"/>
                </a:solidFill>
                <a:latin typeface="Times New Roman" panose="02020603050405020304" pitchFamily="18" charset="0"/>
                <a:cs typeface="Times New Roman" panose="02020603050405020304" pitchFamily="18" charset="0"/>
              </a:rPr>
              <a:t> ) = 0.</a:t>
            </a:r>
          </a:p>
        </p:txBody>
      </p:sp>
      <p:sp>
        <p:nvSpPr>
          <p:cNvPr id="6" name="TextBox 5">
            <a:extLst>
              <a:ext uri="{FF2B5EF4-FFF2-40B4-BE49-F238E27FC236}">
                <a16:creationId xmlns:a16="http://schemas.microsoft.com/office/drawing/2014/main" id="{9DBD9A1F-0548-4F29-B47B-0084D6D97F71}"/>
              </a:ext>
            </a:extLst>
          </p:cNvPr>
          <p:cNvSpPr txBox="1"/>
          <p:nvPr/>
        </p:nvSpPr>
        <p:spPr>
          <a:xfrm>
            <a:off x="2253008" y="6185399"/>
            <a:ext cx="8210745" cy="523220"/>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Source </a:t>
            </a:r>
            <a:r>
              <a:rPr lang="en-US" sz="14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https://www.goldenvalleyhs.org/apps/pages/index.jsp?uREC_ID=322884&amp;type=u&amp;pREC_ID=740733</a:t>
            </a:r>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The Practice of Statistics, 5</a:t>
            </a:r>
            <a:r>
              <a:rPr lang="en-US" sz="1400" b="0" i="0" u="none" strike="noStrike" baseline="30000" dirty="0">
                <a:latin typeface="Times New Roman" panose="02020603050405020304" pitchFamily="18" charset="0"/>
                <a:cs typeface="Times New Roman" panose="02020603050405020304" pitchFamily="18" charset="0"/>
              </a:rPr>
              <a:t>th</a:t>
            </a:r>
            <a:r>
              <a:rPr lang="en-US" sz="1400" b="0" i="0" u="none" strike="noStrike" baseline="0" dirty="0">
                <a:latin typeface="Times New Roman" panose="02020603050405020304" pitchFamily="18" charset="0"/>
                <a:cs typeface="Times New Roman" panose="02020603050405020304" pitchFamily="18" charset="0"/>
              </a:rPr>
              <a:t> Edition.</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500"/>
                                        <p:tgtEl>
                                          <p:spTgt spid="7">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500"/>
                                        <p:tgtEl>
                                          <p:spTgt spid="7">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DB54CDF8-5A4E-4E11-A5E9-D2A114F7AC8D}"/>
              </a:ext>
            </a:extLst>
          </p:cNvPr>
          <p:cNvSpPr>
            <a:spLocks noGrp="1"/>
          </p:cNvSpPr>
          <p:nvPr>
            <p:ph type="title"/>
          </p:nvPr>
        </p:nvSpPr>
        <p:spPr bwMode="auto">
          <a:xfrm>
            <a:off x="2009481" y="152248"/>
            <a:ext cx="8550275" cy="46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a:r>
              <a:rPr lang="en-US" altLang="en-US" sz="3200" b="1" dirty="0">
                <a:latin typeface="Times New Roman" panose="02020603050405020304" pitchFamily="18" charset="0"/>
                <a:cs typeface="Times New Roman" panose="02020603050405020304" pitchFamily="18" charset="0"/>
              </a:rPr>
              <a:t>Calculating Conditional Probabilities</a:t>
            </a:r>
          </a:p>
        </p:txBody>
      </p:sp>
      <p:pic>
        <p:nvPicPr>
          <p:cNvPr id="18435" name="Picture 9" descr="tableun_05_08.jpg">
            <a:extLst>
              <a:ext uri="{FF2B5EF4-FFF2-40B4-BE49-F238E27FC236}">
                <a16:creationId xmlns:a16="http://schemas.microsoft.com/office/drawing/2014/main" id="{AB7DC081-9FBB-454B-B2FD-1ECAA10B10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879601"/>
            <a:ext cx="54737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Box 10">
            <a:extLst>
              <a:ext uri="{FF2B5EF4-FFF2-40B4-BE49-F238E27FC236}">
                <a16:creationId xmlns:a16="http://schemas.microsoft.com/office/drawing/2014/main" id="{AA94434D-9BC3-4458-A196-D0B927F0972C}"/>
              </a:ext>
            </a:extLst>
          </p:cNvPr>
          <p:cNvSpPr txBox="1">
            <a:spLocks noChangeArrowheads="1"/>
          </p:cNvSpPr>
          <p:nvPr/>
        </p:nvSpPr>
        <p:spPr bwMode="auto">
          <a:xfrm>
            <a:off x="2144713" y="4264026"/>
            <a:ext cx="197485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spcAft>
                <a:spcPts val="3600"/>
              </a:spcAft>
            </a:pPr>
            <a:r>
              <a:rPr lang="en-US" altLang="en-US" b="1"/>
              <a:t>Find </a:t>
            </a:r>
            <a:r>
              <a:rPr lang="en-US" altLang="en-US" b="1" i="1"/>
              <a:t>P</a:t>
            </a:r>
            <a:r>
              <a:rPr lang="en-US" altLang="en-US" b="1"/>
              <a:t>(</a:t>
            </a:r>
            <a:r>
              <a:rPr lang="en-US" altLang="en-US" b="1" i="1"/>
              <a:t>L</a:t>
            </a:r>
            <a:r>
              <a:rPr lang="en-US" altLang="en-US" b="1"/>
              <a:t>)</a:t>
            </a:r>
          </a:p>
          <a:p>
            <a:pPr eaLnBrk="1" hangingPunct="1">
              <a:spcAft>
                <a:spcPts val="3600"/>
              </a:spcAft>
            </a:pPr>
            <a:r>
              <a:rPr lang="en-US" altLang="en-US" b="1"/>
              <a:t>Find </a:t>
            </a:r>
            <a:r>
              <a:rPr lang="en-US" altLang="en-US" b="1" i="1"/>
              <a:t>P</a:t>
            </a:r>
            <a:r>
              <a:rPr lang="en-US" altLang="en-US" b="1"/>
              <a:t>(</a:t>
            </a:r>
            <a:r>
              <a:rPr lang="en-US" altLang="en-US" b="1" i="1"/>
              <a:t>E </a:t>
            </a:r>
            <a:r>
              <a:rPr lang="en-US" altLang="en-US" b="1"/>
              <a:t>| </a:t>
            </a:r>
            <a:r>
              <a:rPr lang="en-US" altLang="en-US" b="1" i="1"/>
              <a:t>L</a:t>
            </a:r>
            <a:r>
              <a:rPr lang="en-US" altLang="en-US" b="1"/>
              <a:t>) </a:t>
            </a:r>
          </a:p>
          <a:p>
            <a:pPr eaLnBrk="1" hangingPunct="1">
              <a:spcAft>
                <a:spcPts val="3600"/>
              </a:spcAft>
            </a:pPr>
            <a:r>
              <a:rPr lang="en-US" altLang="en-US" b="1"/>
              <a:t>Find </a:t>
            </a:r>
            <a:r>
              <a:rPr lang="en-US" altLang="en-US" b="1" i="1"/>
              <a:t>P</a:t>
            </a:r>
            <a:r>
              <a:rPr lang="en-US" altLang="en-US" b="1"/>
              <a:t>(</a:t>
            </a:r>
            <a:r>
              <a:rPr lang="en-US" altLang="en-US" b="1" i="1"/>
              <a:t>L </a:t>
            </a:r>
            <a:r>
              <a:rPr lang="en-US" altLang="en-US" b="1"/>
              <a:t>| </a:t>
            </a:r>
            <a:r>
              <a:rPr lang="en-US" altLang="en-US" b="1" i="1"/>
              <a:t>E</a:t>
            </a:r>
            <a:r>
              <a:rPr lang="en-US" altLang="en-US" b="1"/>
              <a:t>)</a:t>
            </a:r>
          </a:p>
        </p:txBody>
      </p:sp>
      <p:sp>
        <p:nvSpPr>
          <p:cNvPr id="12" name="Rectangle 11">
            <a:extLst>
              <a:ext uri="{FF2B5EF4-FFF2-40B4-BE49-F238E27FC236}">
                <a16:creationId xmlns:a16="http://schemas.microsoft.com/office/drawing/2014/main" id="{AA017C94-C0C6-4947-BE97-BC2A14990569}"/>
              </a:ext>
            </a:extLst>
          </p:cNvPr>
          <p:cNvSpPr/>
          <p:nvPr/>
        </p:nvSpPr>
        <p:spPr>
          <a:xfrm>
            <a:off x="7507289" y="2314575"/>
            <a:ext cx="1112837" cy="1792288"/>
          </a:xfrm>
          <a:prstGeom prst="rect">
            <a:avLst/>
          </a:prstGeom>
          <a:solidFill>
            <a:srgbClr val="FFFF00">
              <a:alpha val="34000"/>
            </a:srgbClr>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grpSp>
        <p:nvGrpSpPr>
          <p:cNvPr id="13" name="Group 18">
            <a:extLst>
              <a:ext uri="{FF2B5EF4-FFF2-40B4-BE49-F238E27FC236}">
                <a16:creationId xmlns:a16="http://schemas.microsoft.com/office/drawing/2014/main" id="{20A72DDA-D42D-4DE3-8838-A072B72B91D3}"/>
              </a:ext>
            </a:extLst>
          </p:cNvPr>
          <p:cNvGrpSpPr>
            <a:grpSpLocks/>
          </p:cNvGrpSpPr>
          <p:nvPr/>
        </p:nvGrpSpPr>
        <p:grpSpPr bwMode="auto">
          <a:xfrm>
            <a:off x="5414964" y="2314575"/>
            <a:ext cx="4244975" cy="1792288"/>
            <a:chOff x="3890517" y="2484301"/>
            <a:chExt cx="4245672" cy="1792704"/>
          </a:xfrm>
        </p:grpSpPr>
        <p:sp>
          <p:nvSpPr>
            <p:cNvPr id="18454" name="TextBox 14">
              <a:extLst>
                <a:ext uri="{FF2B5EF4-FFF2-40B4-BE49-F238E27FC236}">
                  <a16:creationId xmlns:a16="http://schemas.microsoft.com/office/drawing/2014/main" id="{0816CD04-E146-4A3B-AAEC-C49FA69527BD}"/>
                </a:ext>
              </a:extLst>
            </p:cNvPr>
            <p:cNvSpPr txBox="1">
              <a:spLocks noChangeArrowheads="1"/>
            </p:cNvSpPr>
            <p:nvPr/>
          </p:nvSpPr>
          <p:spPr bwMode="auto">
            <a:xfrm>
              <a:off x="3890517" y="3907673"/>
              <a:ext cx="39709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b="1"/>
                <a:t>Total   3392   2952      3656    </a:t>
              </a:r>
              <a:r>
                <a:rPr lang="en-US" altLang="en-US" b="1" i="1"/>
                <a:t>10000</a:t>
              </a:r>
            </a:p>
          </p:txBody>
        </p:sp>
        <p:sp>
          <p:nvSpPr>
            <p:cNvPr id="18455" name="TextBox 16">
              <a:extLst>
                <a:ext uri="{FF2B5EF4-FFF2-40B4-BE49-F238E27FC236}">
                  <a16:creationId xmlns:a16="http://schemas.microsoft.com/office/drawing/2014/main" id="{ECF50292-1399-4569-9B89-313585900178}"/>
                </a:ext>
              </a:extLst>
            </p:cNvPr>
            <p:cNvSpPr txBox="1">
              <a:spLocks noChangeArrowheads="1"/>
            </p:cNvSpPr>
            <p:nvPr/>
          </p:nvSpPr>
          <p:spPr bwMode="auto">
            <a:xfrm>
              <a:off x="7096835" y="2484301"/>
              <a:ext cx="1039354" cy="143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spcAft>
                  <a:spcPts val="600"/>
                </a:spcAft>
              </a:pPr>
              <a:r>
                <a:rPr lang="en-US" altLang="en-US" b="1" dirty="0"/>
                <a:t>Total</a:t>
              </a:r>
            </a:p>
            <a:p>
              <a:pPr eaLnBrk="1" hangingPunct="1">
                <a:spcAft>
                  <a:spcPts val="600"/>
                </a:spcAft>
              </a:pPr>
              <a:r>
                <a:rPr lang="en-US" altLang="en-US" b="1" dirty="0">
                  <a:latin typeface="Times New Roman" panose="02020603050405020304" pitchFamily="18" charset="0"/>
                  <a:cs typeface="Times New Roman" panose="02020603050405020304" pitchFamily="18" charset="0"/>
                </a:rPr>
                <a:t>6300</a:t>
              </a:r>
            </a:p>
            <a:p>
              <a:pPr eaLnBrk="1" hangingPunct="1">
                <a:spcAft>
                  <a:spcPts val="600"/>
                </a:spcAft>
              </a:pPr>
              <a:r>
                <a:rPr lang="en-US" altLang="en-US" b="1" dirty="0"/>
                <a:t>1600</a:t>
              </a:r>
            </a:p>
            <a:p>
              <a:pPr eaLnBrk="1" hangingPunct="1">
                <a:spcAft>
                  <a:spcPts val="600"/>
                </a:spcAft>
              </a:pPr>
              <a:r>
                <a:rPr lang="en-US" altLang="en-US" b="1" dirty="0"/>
                <a:t>2100</a:t>
              </a:r>
            </a:p>
          </p:txBody>
        </p:sp>
      </p:grpSp>
      <p:sp>
        <p:nvSpPr>
          <p:cNvPr id="16" name="Rectangle 15">
            <a:extLst>
              <a:ext uri="{FF2B5EF4-FFF2-40B4-BE49-F238E27FC236}">
                <a16:creationId xmlns:a16="http://schemas.microsoft.com/office/drawing/2014/main" id="{101E6261-2563-4F46-9C7C-60E65ECAF5B3}"/>
              </a:ext>
            </a:extLst>
          </p:cNvPr>
          <p:cNvSpPr/>
          <p:nvPr/>
        </p:nvSpPr>
        <p:spPr>
          <a:xfrm>
            <a:off x="4640264" y="4557714"/>
            <a:ext cx="549275" cy="369887"/>
          </a:xfrm>
          <a:prstGeom prst="rect">
            <a:avLst/>
          </a:prstGeom>
          <a:solidFill>
            <a:srgbClr val="FFFF00">
              <a:alpha val="34000"/>
            </a:srgbClr>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17" name="Rectangle 16">
            <a:extLst>
              <a:ext uri="{FF2B5EF4-FFF2-40B4-BE49-F238E27FC236}">
                <a16:creationId xmlns:a16="http://schemas.microsoft.com/office/drawing/2014/main" id="{9896BF2B-A8F8-456E-A0AB-342906F96772}"/>
              </a:ext>
            </a:extLst>
          </p:cNvPr>
          <p:cNvSpPr/>
          <p:nvPr/>
        </p:nvSpPr>
        <p:spPr>
          <a:xfrm>
            <a:off x="3024188" y="3033713"/>
            <a:ext cx="4483100" cy="368300"/>
          </a:xfrm>
          <a:prstGeom prst="rect">
            <a:avLst/>
          </a:prstGeom>
          <a:solidFill>
            <a:srgbClr val="0000FF">
              <a:alpha val="34000"/>
            </a:srgbClr>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dirty="0"/>
          </a:p>
        </p:txBody>
      </p:sp>
      <p:sp>
        <p:nvSpPr>
          <p:cNvPr id="18" name="Rectangle 17">
            <a:extLst>
              <a:ext uri="{FF2B5EF4-FFF2-40B4-BE49-F238E27FC236}">
                <a16:creationId xmlns:a16="http://schemas.microsoft.com/office/drawing/2014/main" id="{E3F62B5A-B766-4160-89A1-75A9E389040D}"/>
              </a:ext>
            </a:extLst>
          </p:cNvPr>
          <p:cNvSpPr/>
          <p:nvPr/>
        </p:nvSpPr>
        <p:spPr>
          <a:xfrm>
            <a:off x="5605464" y="5376863"/>
            <a:ext cx="549275" cy="368300"/>
          </a:xfrm>
          <a:prstGeom prst="rect">
            <a:avLst/>
          </a:prstGeom>
          <a:solidFill>
            <a:srgbClr val="FFFF00">
              <a:alpha val="34000"/>
            </a:srgbClr>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19" name="Rectangle 18">
            <a:extLst>
              <a:ext uri="{FF2B5EF4-FFF2-40B4-BE49-F238E27FC236}">
                <a16:creationId xmlns:a16="http://schemas.microsoft.com/office/drawing/2014/main" id="{668CEBF1-9613-4E61-A7F0-ADB3E6EDC278}"/>
              </a:ext>
            </a:extLst>
          </p:cNvPr>
          <p:cNvSpPr/>
          <p:nvPr/>
        </p:nvSpPr>
        <p:spPr>
          <a:xfrm>
            <a:off x="4956176" y="5376863"/>
            <a:ext cx="549275" cy="368300"/>
          </a:xfrm>
          <a:prstGeom prst="rect">
            <a:avLst/>
          </a:prstGeom>
          <a:solidFill>
            <a:srgbClr val="008000">
              <a:alpha val="34000"/>
            </a:srgbClr>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20" name="Rectangle 19">
            <a:extLst>
              <a:ext uri="{FF2B5EF4-FFF2-40B4-BE49-F238E27FC236}">
                <a16:creationId xmlns:a16="http://schemas.microsoft.com/office/drawing/2014/main" id="{5231E7A9-9B13-49AC-9BB7-7AE65205C517}"/>
              </a:ext>
            </a:extLst>
          </p:cNvPr>
          <p:cNvSpPr/>
          <p:nvPr/>
        </p:nvSpPr>
        <p:spPr>
          <a:xfrm>
            <a:off x="5538789" y="6043614"/>
            <a:ext cx="549275" cy="369887"/>
          </a:xfrm>
          <a:prstGeom prst="rect">
            <a:avLst/>
          </a:prstGeom>
          <a:solidFill>
            <a:srgbClr val="0000FF">
              <a:alpha val="34000"/>
            </a:srgbClr>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21" name="Rectangle 20">
            <a:extLst>
              <a:ext uri="{FF2B5EF4-FFF2-40B4-BE49-F238E27FC236}">
                <a16:creationId xmlns:a16="http://schemas.microsoft.com/office/drawing/2014/main" id="{90ED6322-4223-4E4D-A6AF-0FA73EDB6B54}"/>
              </a:ext>
            </a:extLst>
          </p:cNvPr>
          <p:cNvSpPr/>
          <p:nvPr/>
        </p:nvSpPr>
        <p:spPr>
          <a:xfrm>
            <a:off x="8620125" y="3033713"/>
            <a:ext cx="711200" cy="368300"/>
          </a:xfrm>
          <a:prstGeom prst="rect">
            <a:avLst/>
          </a:prstGeom>
          <a:solidFill>
            <a:srgbClr val="0000FF">
              <a:alpha val="34000"/>
            </a:srgbClr>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22" name="Rectangle 21">
            <a:extLst>
              <a:ext uri="{FF2B5EF4-FFF2-40B4-BE49-F238E27FC236}">
                <a16:creationId xmlns:a16="http://schemas.microsoft.com/office/drawing/2014/main" id="{1E391056-89EC-427F-BD99-4DB29D6D7523}"/>
              </a:ext>
            </a:extLst>
          </p:cNvPr>
          <p:cNvSpPr/>
          <p:nvPr/>
        </p:nvSpPr>
        <p:spPr>
          <a:xfrm>
            <a:off x="7507289" y="3033713"/>
            <a:ext cx="1112837" cy="368300"/>
          </a:xfrm>
          <a:prstGeom prst="rect">
            <a:avLst/>
          </a:prstGeom>
          <a:solidFill>
            <a:srgbClr val="008000">
              <a:alpha val="34000"/>
            </a:srgbClr>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23" name="Rectangle 22">
            <a:extLst>
              <a:ext uri="{FF2B5EF4-FFF2-40B4-BE49-F238E27FC236}">
                <a16:creationId xmlns:a16="http://schemas.microsoft.com/office/drawing/2014/main" id="{5BB5C681-DFC3-4EF7-9194-F9A49044E02D}"/>
              </a:ext>
            </a:extLst>
          </p:cNvPr>
          <p:cNvSpPr/>
          <p:nvPr/>
        </p:nvSpPr>
        <p:spPr>
          <a:xfrm>
            <a:off x="4914901" y="6032500"/>
            <a:ext cx="549275" cy="368300"/>
          </a:xfrm>
          <a:prstGeom prst="rect">
            <a:avLst/>
          </a:prstGeom>
          <a:solidFill>
            <a:srgbClr val="008000">
              <a:alpha val="34000"/>
            </a:srgbClr>
          </a:soli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24" name="TextBox 23">
            <a:extLst>
              <a:ext uri="{FF2B5EF4-FFF2-40B4-BE49-F238E27FC236}">
                <a16:creationId xmlns:a16="http://schemas.microsoft.com/office/drawing/2014/main" id="{96114114-FA63-48B7-9BA2-33E4CA79E983}"/>
              </a:ext>
            </a:extLst>
          </p:cNvPr>
          <p:cNvSpPr txBox="1">
            <a:spLocks noChangeArrowheads="1"/>
          </p:cNvSpPr>
          <p:nvPr/>
        </p:nvSpPr>
        <p:spPr bwMode="auto">
          <a:xfrm>
            <a:off x="3863976" y="4557714"/>
            <a:ext cx="321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b="1" i="1"/>
              <a:t>P</a:t>
            </a:r>
            <a:r>
              <a:rPr lang="en-US" altLang="en-US" b="1"/>
              <a:t>(</a:t>
            </a:r>
            <a:r>
              <a:rPr lang="en-US" altLang="en-US" b="1" i="1"/>
              <a:t>L</a:t>
            </a:r>
            <a:r>
              <a:rPr lang="en-US" altLang="en-US" b="1"/>
              <a:t>) = 3656 / 10000 = 0.3656</a:t>
            </a:r>
          </a:p>
        </p:txBody>
      </p:sp>
      <p:sp>
        <p:nvSpPr>
          <p:cNvPr id="25" name="TextBox 24">
            <a:extLst>
              <a:ext uri="{FF2B5EF4-FFF2-40B4-BE49-F238E27FC236}">
                <a16:creationId xmlns:a16="http://schemas.microsoft.com/office/drawing/2014/main" id="{D160FC1E-B8D1-488C-B797-77A00A7C7691}"/>
              </a:ext>
            </a:extLst>
          </p:cNvPr>
          <p:cNvSpPr txBox="1">
            <a:spLocks noChangeArrowheads="1"/>
          </p:cNvSpPr>
          <p:nvPr/>
        </p:nvSpPr>
        <p:spPr bwMode="auto">
          <a:xfrm>
            <a:off x="3878264" y="5376863"/>
            <a:ext cx="3360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b="1" i="1"/>
              <a:t>P</a:t>
            </a:r>
            <a:r>
              <a:rPr lang="en-US" altLang="en-US" b="1"/>
              <a:t>(</a:t>
            </a:r>
            <a:r>
              <a:rPr lang="en-US" altLang="en-US" b="1" i="1"/>
              <a:t>E</a:t>
            </a:r>
            <a:r>
              <a:rPr lang="en-US" altLang="en-US" b="1"/>
              <a:t> | </a:t>
            </a:r>
            <a:r>
              <a:rPr lang="en-US" altLang="en-US" b="1" i="1"/>
              <a:t>L</a:t>
            </a:r>
            <a:r>
              <a:rPr lang="en-US" altLang="en-US" b="1"/>
              <a:t>) =  800 / 3656 = 0.2188</a:t>
            </a:r>
          </a:p>
        </p:txBody>
      </p:sp>
      <p:sp>
        <p:nvSpPr>
          <p:cNvPr id="26" name="TextBox 25">
            <a:extLst>
              <a:ext uri="{FF2B5EF4-FFF2-40B4-BE49-F238E27FC236}">
                <a16:creationId xmlns:a16="http://schemas.microsoft.com/office/drawing/2014/main" id="{98DEDD62-0ECE-40FC-9A7B-7072DB297B31}"/>
              </a:ext>
            </a:extLst>
          </p:cNvPr>
          <p:cNvSpPr txBox="1">
            <a:spLocks noChangeArrowheads="1"/>
          </p:cNvSpPr>
          <p:nvPr/>
        </p:nvSpPr>
        <p:spPr bwMode="auto">
          <a:xfrm>
            <a:off x="3878264" y="6032500"/>
            <a:ext cx="32972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b="1" i="1"/>
              <a:t>P</a:t>
            </a:r>
            <a:r>
              <a:rPr lang="en-US" altLang="en-US" b="1"/>
              <a:t>(</a:t>
            </a:r>
            <a:r>
              <a:rPr lang="en-US" altLang="en-US" b="1" i="1"/>
              <a:t>L</a:t>
            </a:r>
            <a:r>
              <a:rPr lang="en-US" altLang="en-US" b="1"/>
              <a:t>| </a:t>
            </a:r>
            <a:r>
              <a:rPr lang="en-US" altLang="en-US" b="1" i="1"/>
              <a:t>E</a:t>
            </a:r>
            <a:r>
              <a:rPr lang="en-US" altLang="en-US" b="1"/>
              <a:t>) =  800 / 1600 = 0.5000</a:t>
            </a:r>
          </a:p>
        </p:txBody>
      </p:sp>
      <p:sp>
        <p:nvSpPr>
          <p:cNvPr id="27" name="Curved Left Arrow 26">
            <a:extLst>
              <a:ext uri="{FF2B5EF4-FFF2-40B4-BE49-F238E27FC236}">
                <a16:creationId xmlns:a16="http://schemas.microsoft.com/office/drawing/2014/main" id="{1E732AE7-193A-496C-A08C-7862BA28626C}"/>
              </a:ext>
            </a:extLst>
          </p:cNvPr>
          <p:cNvSpPr>
            <a:spLocks noChangeArrowheads="1"/>
          </p:cNvSpPr>
          <p:nvPr/>
        </p:nvSpPr>
        <p:spPr bwMode="auto">
          <a:xfrm rot="4443410">
            <a:off x="7296945" y="3075782"/>
            <a:ext cx="447675" cy="3281363"/>
          </a:xfrm>
          <a:prstGeom prst="curvedLeftArrow">
            <a:avLst>
              <a:gd name="adj1" fmla="val 29794"/>
              <a:gd name="adj2" fmla="val 49951"/>
              <a:gd name="adj3" fmla="val 28389"/>
            </a:avLst>
          </a:prstGeom>
          <a:solidFill>
            <a:srgbClr val="800000"/>
          </a:solidFill>
          <a:ln w="9525">
            <a:solidFill>
              <a:srgbClr val="7B8BA6"/>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p>
        </p:txBody>
      </p:sp>
      <p:sp>
        <p:nvSpPr>
          <p:cNvPr id="28" name="Curved Left Arrow 27">
            <a:extLst>
              <a:ext uri="{FF2B5EF4-FFF2-40B4-BE49-F238E27FC236}">
                <a16:creationId xmlns:a16="http://schemas.microsoft.com/office/drawing/2014/main" id="{82A7165D-DC0D-4112-BBFC-6D00BE70DE95}"/>
              </a:ext>
            </a:extLst>
          </p:cNvPr>
          <p:cNvSpPr>
            <a:spLocks noChangeArrowheads="1"/>
          </p:cNvSpPr>
          <p:nvPr/>
        </p:nvSpPr>
        <p:spPr bwMode="auto">
          <a:xfrm rot="3217234">
            <a:off x="6970714" y="3741739"/>
            <a:ext cx="617537" cy="2928937"/>
          </a:xfrm>
          <a:prstGeom prst="curvedLeftArrow">
            <a:avLst>
              <a:gd name="adj1" fmla="val 29819"/>
              <a:gd name="adj2" fmla="val 50064"/>
              <a:gd name="adj3" fmla="val 28389"/>
            </a:avLst>
          </a:prstGeom>
          <a:solidFill>
            <a:srgbClr val="800000"/>
          </a:solidFill>
          <a:ln w="9525">
            <a:solidFill>
              <a:srgbClr val="7B8BA6"/>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p>
        </p:txBody>
      </p:sp>
      <p:sp>
        <p:nvSpPr>
          <p:cNvPr id="29" name="Curved Left Arrow 28">
            <a:extLst>
              <a:ext uri="{FF2B5EF4-FFF2-40B4-BE49-F238E27FC236}">
                <a16:creationId xmlns:a16="http://schemas.microsoft.com/office/drawing/2014/main" id="{576AD025-E1DA-41C9-AC38-E561287A6357}"/>
              </a:ext>
            </a:extLst>
          </p:cNvPr>
          <p:cNvSpPr>
            <a:spLocks noChangeArrowheads="1"/>
          </p:cNvSpPr>
          <p:nvPr/>
        </p:nvSpPr>
        <p:spPr bwMode="auto">
          <a:xfrm rot="2732089">
            <a:off x="7560469" y="2785269"/>
            <a:ext cx="781050" cy="4779962"/>
          </a:xfrm>
          <a:prstGeom prst="curvedLeftArrow">
            <a:avLst>
              <a:gd name="adj1" fmla="val 29721"/>
              <a:gd name="adj2" fmla="val 49894"/>
              <a:gd name="adj3" fmla="val 28389"/>
            </a:avLst>
          </a:prstGeom>
          <a:solidFill>
            <a:srgbClr val="800000"/>
          </a:solidFill>
          <a:ln w="9525">
            <a:solidFill>
              <a:srgbClr val="7B8BA6"/>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p>
        </p:txBody>
      </p:sp>
      <p:sp>
        <p:nvSpPr>
          <p:cNvPr id="18453" name="Rectangle 1">
            <a:extLst>
              <a:ext uri="{FF2B5EF4-FFF2-40B4-BE49-F238E27FC236}">
                <a16:creationId xmlns:a16="http://schemas.microsoft.com/office/drawing/2014/main" id="{01B14309-2615-4AA4-B53A-D6633B00A5FF}"/>
              </a:ext>
            </a:extLst>
          </p:cNvPr>
          <p:cNvSpPr>
            <a:spLocks noChangeArrowheads="1"/>
          </p:cNvSpPr>
          <p:nvPr/>
        </p:nvSpPr>
        <p:spPr bwMode="auto">
          <a:xfrm>
            <a:off x="538588" y="693122"/>
            <a:ext cx="11216637"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spcAft>
                <a:spcPts val="600"/>
              </a:spcAft>
            </a:pPr>
            <a:r>
              <a:rPr lang="en-US" altLang="en-US" sz="2200" dirty="0">
                <a:solidFill>
                  <a:srgbClr val="000000"/>
                </a:solidFill>
                <a:latin typeface="Times New Roman" panose="02020603050405020304" pitchFamily="18" charset="0"/>
                <a:cs typeface="Times New Roman" panose="02020603050405020304" pitchFamily="18" charset="0"/>
              </a:rPr>
              <a:t>Consider the two-way table on page 321 of “</a:t>
            </a:r>
            <a:r>
              <a:rPr lang="en-US" sz="2400" b="0" i="0" u="none" strike="noStrike" baseline="0" dirty="0">
                <a:latin typeface="Times New Roman" panose="02020603050405020304" pitchFamily="18" charset="0"/>
                <a:cs typeface="Times New Roman" panose="02020603050405020304" pitchFamily="18" charset="0"/>
              </a:rPr>
              <a:t>The Practice of Statistics, 5</a:t>
            </a:r>
            <a:r>
              <a:rPr lang="en-US" sz="2400" b="0" i="0" u="none" strike="noStrike" baseline="30000" dirty="0">
                <a:latin typeface="Times New Roman" panose="02020603050405020304" pitchFamily="18" charset="0"/>
                <a:cs typeface="Times New Roman" panose="02020603050405020304" pitchFamily="18" charset="0"/>
              </a:rPr>
              <a:t>th</a:t>
            </a:r>
            <a:r>
              <a:rPr lang="en-US" sz="2400" b="0" i="0" u="none" strike="noStrike" baseline="0" dirty="0">
                <a:latin typeface="Times New Roman" panose="02020603050405020304" pitchFamily="18" charset="0"/>
                <a:cs typeface="Times New Roman" panose="02020603050405020304" pitchFamily="18" charset="0"/>
              </a:rPr>
              <a:t> Edition”</a:t>
            </a:r>
            <a:r>
              <a:rPr lang="en-US" altLang="en-US" sz="2200" dirty="0">
                <a:solidFill>
                  <a:srgbClr val="000000"/>
                </a:solidFill>
                <a:latin typeface="Times New Roman" panose="02020603050405020304" pitchFamily="18" charset="0"/>
                <a:cs typeface="Times New Roman" panose="02020603050405020304" pitchFamily="18" charset="0"/>
              </a:rPr>
              <a:t> </a:t>
            </a:r>
          </a:p>
          <a:p>
            <a:pPr eaLnBrk="1" hangingPunct="1">
              <a:spcAft>
                <a:spcPts val="600"/>
              </a:spcAft>
            </a:pPr>
            <a:r>
              <a:rPr lang="en-US" altLang="en-US" sz="2200" dirty="0">
                <a:solidFill>
                  <a:srgbClr val="000000"/>
                </a:solidFill>
                <a:latin typeface="Times New Roman" panose="02020603050405020304" pitchFamily="18" charset="0"/>
                <a:cs typeface="Times New Roman" panose="02020603050405020304" pitchFamily="18" charset="0"/>
              </a:rPr>
              <a:t>Define events </a:t>
            </a:r>
            <a:r>
              <a:rPr lang="en-US" altLang="en-US" sz="2200" i="1" dirty="0">
                <a:solidFill>
                  <a:srgbClr val="000000"/>
                </a:solidFill>
                <a:latin typeface="Times New Roman" panose="02020603050405020304" pitchFamily="18" charset="0"/>
                <a:cs typeface="Times New Roman" panose="02020603050405020304" pitchFamily="18" charset="0"/>
              </a:rPr>
              <a:t>E</a:t>
            </a:r>
            <a:r>
              <a:rPr lang="en-US" altLang="en-US" sz="2200" dirty="0">
                <a:solidFill>
                  <a:srgbClr val="000000"/>
                </a:solidFill>
                <a:latin typeface="Times New Roman" panose="02020603050405020304" pitchFamily="18" charset="0"/>
                <a:cs typeface="Times New Roman" panose="02020603050405020304" pitchFamily="18" charset="0"/>
              </a:rPr>
              <a:t>: the grade comes from an Engineering and Physical Science (EPS) Course and</a:t>
            </a:r>
          </a:p>
          <a:p>
            <a:pPr eaLnBrk="1" hangingPunct="1">
              <a:spcAft>
                <a:spcPts val="600"/>
              </a:spcAft>
            </a:pPr>
            <a:r>
              <a:rPr lang="en-US" altLang="en-US" sz="2200" i="1" dirty="0">
                <a:solidFill>
                  <a:srgbClr val="000000"/>
                </a:solidFill>
                <a:latin typeface="Times New Roman" panose="02020603050405020304" pitchFamily="18" charset="0"/>
                <a:cs typeface="Times New Roman" panose="02020603050405020304" pitchFamily="18" charset="0"/>
              </a:rPr>
              <a:t>L</a:t>
            </a:r>
            <a:r>
              <a:rPr lang="en-US" altLang="en-US" sz="2200" dirty="0">
                <a:solidFill>
                  <a:srgbClr val="000000"/>
                </a:solidFill>
                <a:latin typeface="Times New Roman" panose="02020603050405020304" pitchFamily="18" charset="0"/>
                <a:cs typeface="Times New Roman" panose="02020603050405020304" pitchFamily="18" charset="0"/>
              </a:rPr>
              <a:t>: the grade is lower than a B.</a:t>
            </a:r>
            <a:endParaRPr lang="en-US" altLang="en-US" sz="2200" b="1" dirty="0">
              <a:solidFill>
                <a:srgbClr val="000000"/>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AC0914A7-7FC2-4AF0-A80E-510DF5BF6145}"/>
              </a:ext>
            </a:extLst>
          </p:cNvPr>
          <p:cNvSpPr txBox="1"/>
          <p:nvPr/>
        </p:nvSpPr>
        <p:spPr>
          <a:xfrm>
            <a:off x="7885671" y="5846366"/>
            <a:ext cx="4198055" cy="954107"/>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Source </a:t>
            </a:r>
            <a:r>
              <a:rPr lang="en-US" sz="1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https://www.goldenvalleyhs.org/apps/pages/index.jsp?uREC_ID=322884&amp;type=u&amp;pREC_ID=740733</a:t>
            </a: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The Practice of Statistics, 5</a:t>
            </a:r>
            <a:r>
              <a:rPr lang="en-US" sz="1400" b="0" i="0" u="none" strike="noStrike" baseline="30000" dirty="0">
                <a:latin typeface="Times New Roman" panose="02020603050405020304" pitchFamily="18" charset="0"/>
                <a:cs typeface="Times New Roman" panose="02020603050405020304" pitchFamily="18" charset="0"/>
              </a:rPr>
              <a:t>th</a:t>
            </a:r>
            <a:r>
              <a:rPr lang="en-US" sz="1400" b="0" i="0" u="none" strike="noStrike" baseline="0" dirty="0">
                <a:latin typeface="Times New Roman" panose="02020603050405020304" pitchFamily="18" charset="0"/>
                <a:cs typeface="Times New Roman" panose="02020603050405020304" pitchFamily="18" charset="0"/>
              </a:rPr>
              <a:t> Edition.</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childTnLst>
                                </p:cTn>
                              </p:par>
                              <p:par>
                                <p:cTn id="27" presetID="10" presetClass="exit" presetSubtype="0" fill="hold" nodeType="withEffect">
                                  <p:stCondLst>
                                    <p:cond delay="0"/>
                                  </p:stCondLst>
                                  <p:childTnLst>
                                    <p:animEffect transition="out" filter="fade">
                                      <p:cBhvr>
                                        <p:cTn id="28" dur="1000"/>
                                        <p:tgtEl>
                                          <p:spTgt spid="27"/>
                                        </p:tgtEl>
                                      </p:cBhvr>
                                    </p:animEffect>
                                    <p:set>
                                      <p:cBhvr>
                                        <p:cTn id="29" dur="1" fill="hold">
                                          <p:stCondLst>
                                            <p:cond delay="999"/>
                                          </p:stCondLst>
                                        </p:cTn>
                                        <p:tgtEl>
                                          <p:spTgt spid="27"/>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childTnLst>
                                </p:cTn>
                              </p:par>
                              <p:par>
                                <p:cTn id="53" presetID="10" presetClass="exit" presetSubtype="0" fill="hold" nodeType="withEffect">
                                  <p:stCondLst>
                                    <p:cond delay="0"/>
                                  </p:stCondLst>
                                  <p:childTnLst>
                                    <p:animEffect transition="out" filter="fade">
                                      <p:cBhvr>
                                        <p:cTn id="54" dur="1000"/>
                                        <p:tgtEl>
                                          <p:spTgt spid="28"/>
                                        </p:tgtEl>
                                      </p:cBhvr>
                                    </p:animEffect>
                                    <p:set>
                                      <p:cBhvr>
                                        <p:cTn id="55" dur="1" fill="hold">
                                          <p:stCondLst>
                                            <p:cond delay="999"/>
                                          </p:stCondLst>
                                        </p:cTn>
                                        <p:tgtEl>
                                          <p:spTgt spid="28"/>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10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10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Vertical Title 1">
            <a:extLst>
              <a:ext uri="{FF2B5EF4-FFF2-40B4-BE49-F238E27FC236}">
                <a16:creationId xmlns:a16="http://schemas.microsoft.com/office/drawing/2014/main" id="{EB65DD81-E63B-4683-B0C4-B0A76348AD13}"/>
              </a:ext>
            </a:extLst>
          </p:cNvPr>
          <p:cNvSpPr>
            <a:spLocks noGrp="1"/>
          </p:cNvSpPr>
          <p:nvPr>
            <p:ph type="title"/>
          </p:nvPr>
        </p:nvSpPr>
        <p:spPr bwMode="auto">
          <a:xfrm>
            <a:off x="1981200" y="453885"/>
            <a:ext cx="8229600" cy="55478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eaLnBrk="1" hangingPunct="1"/>
            <a:r>
              <a:rPr lang="en-US" altLang="en-US" sz="3200" b="1" dirty="0">
                <a:latin typeface="Times New Roman" panose="02020603050405020304" pitchFamily="18" charset="0"/>
                <a:cs typeface="Times New Roman" panose="02020603050405020304" pitchFamily="18" charset="0"/>
              </a:rPr>
              <a:t>The General Multiplication Rule</a:t>
            </a:r>
          </a:p>
        </p:txBody>
      </p:sp>
      <p:sp>
        <p:nvSpPr>
          <p:cNvPr id="15" name="TextBox 14">
            <a:extLst>
              <a:ext uri="{FF2B5EF4-FFF2-40B4-BE49-F238E27FC236}">
                <a16:creationId xmlns:a16="http://schemas.microsoft.com/office/drawing/2014/main" id="{E43BC16E-5E18-461C-8E7A-AAD0ED607D85}"/>
              </a:ext>
            </a:extLst>
          </p:cNvPr>
          <p:cNvSpPr txBox="1"/>
          <p:nvPr/>
        </p:nvSpPr>
        <p:spPr>
          <a:xfrm>
            <a:off x="461913" y="1962150"/>
            <a:ext cx="11453567" cy="1754326"/>
          </a:xfrm>
          <a:prstGeom prst="rect">
            <a:avLst/>
          </a:prstGeom>
          <a:solidFill>
            <a:srgbClr val="F8EAB9"/>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just" eaLnBrk="1" hangingPunct="1">
              <a:spcAft>
                <a:spcPts val="1200"/>
              </a:spcAft>
            </a:pPr>
            <a:r>
              <a:rPr lang="en-US" altLang="en-US" sz="2200" dirty="0">
                <a:latin typeface="Times New Roman" panose="02020603050405020304" pitchFamily="18" charset="0"/>
                <a:cs typeface="Times New Roman" panose="02020603050405020304" pitchFamily="18" charset="0"/>
              </a:rPr>
              <a:t>The probability that events </a:t>
            </a:r>
            <a:r>
              <a:rPr lang="en-US" altLang="en-US" sz="2200" i="1" dirty="0">
                <a:latin typeface="Times New Roman" panose="02020603050405020304" pitchFamily="18" charset="0"/>
                <a:cs typeface="Times New Roman" panose="02020603050405020304" pitchFamily="18" charset="0"/>
              </a:rPr>
              <a:t>A</a:t>
            </a:r>
            <a:r>
              <a:rPr lang="en-US" altLang="en-US" sz="2200" dirty="0">
                <a:latin typeface="Times New Roman" panose="02020603050405020304" pitchFamily="18" charset="0"/>
                <a:cs typeface="Times New Roman" panose="02020603050405020304" pitchFamily="18" charset="0"/>
              </a:rPr>
              <a:t> and </a:t>
            </a:r>
            <a:r>
              <a:rPr lang="en-US" altLang="en-US" sz="2200" i="1" dirty="0">
                <a:latin typeface="Times New Roman" panose="02020603050405020304" pitchFamily="18" charset="0"/>
                <a:cs typeface="Times New Roman" panose="02020603050405020304" pitchFamily="18" charset="0"/>
              </a:rPr>
              <a:t>B</a:t>
            </a:r>
            <a:r>
              <a:rPr lang="en-US" altLang="en-US" sz="2200" dirty="0">
                <a:latin typeface="Times New Roman" panose="02020603050405020304" pitchFamily="18" charset="0"/>
                <a:cs typeface="Times New Roman" panose="02020603050405020304" pitchFamily="18" charset="0"/>
              </a:rPr>
              <a:t> both occur can be found using the </a:t>
            </a:r>
            <a:r>
              <a:rPr lang="en-US" altLang="en-US" sz="2200" b="1" dirty="0">
                <a:latin typeface="Times New Roman" panose="02020603050405020304" pitchFamily="18" charset="0"/>
                <a:cs typeface="Times New Roman" panose="02020603050405020304" pitchFamily="18" charset="0"/>
              </a:rPr>
              <a:t>general multiplication rule</a:t>
            </a:r>
            <a:endParaRPr lang="en-US" altLang="en-US" sz="2200" dirty="0">
              <a:latin typeface="Times New Roman" panose="02020603050405020304" pitchFamily="18" charset="0"/>
              <a:cs typeface="Times New Roman" panose="02020603050405020304" pitchFamily="18" charset="0"/>
            </a:endParaRPr>
          </a:p>
          <a:p>
            <a:pPr algn="ctr" eaLnBrk="1" hangingPunct="1">
              <a:spcAft>
                <a:spcPts val="1200"/>
              </a:spcAft>
            </a:pPr>
            <a:r>
              <a:rPr lang="en-US" altLang="en-US" sz="2200" i="1" dirty="0">
                <a:latin typeface="Times New Roman" panose="02020603050405020304" pitchFamily="18" charset="0"/>
                <a:cs typeface="Times New Roman" panose="02020603050405020304" pitchFamily="18" charset="0"/>
              </a:rPr>
              <a:t>P</a:t>
            </a:r>
            <a:r>
              <a:rPr lang="en-US" altLang="en-US" sz="2200" dirty="0">
                <a:latin typeface="Times New Roman" panose="02020603050405020304" pitchFamily="18" charset="0"/>
                <a:cs typeface="Times New Roman" panose="02020603050405020304" pitchFamily="18" charset="0"/>
              </a:rPr>
              <a:t>(</a:t>
            </a:r>
            <a:r>
              <a:rPr lang="en-US" altLang="en-US" sz="2200" i="1" dirty="0">
                <a:latin typeface="Times New Roman" panose="02020603050405020304" pitchFamily="18" charset="0"/>
                <a:cs typeface="Times New Roman" panose="02020603050405020304" pitchFamily="18" charset="0"/>
              </a:rPr>
              <a:t>A </a:t>
            </a:r>
            <a:r>
              <a:rPr lang="en-US" altLang="en-US" sz="2200" b="1" dirty="0">
                <a:latin typeface="Times New Roman" panose="02020603050405020304" pitchFamily="18" charset="0"/>
                <a:cs typeface="Times New Roman" panose="02020603050405020304" pitchFamily="18" charset="0"/>
              </a:rPr>
              <a:t>∩</a:t>
            </a:r>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B</a:t>
            </a:r>
            <a:r>
              <a:rPr lang="en-US" altLang="en-US" sz="2200" dirty="0">
                <a:latin typeface="Times New Roman" panose="02020603050405020304" pitchFamily="18" charset="0"/>
                <a:cs typeface="Times New Roman" panose="02020603050405020304" pitchFamily="18" charset="0"/>
              </a:rPr>
              <a:t>) = </a:t>
            </a:r>
            <a:r>
              <a:rPr lang="en-US" altLang="en-US" sz="2200" i="1" dirty="0">
                <a:latin typeface="Times New Roman" panose="02020603050405020304" pitchFamily="18" charset="0"/>
                <a:cs typeface="Times New Roman" panose="02020603050405020304" pitchFamily="18" charset="0"/>
              </a:rPr>
              <a:t>P</a:t>
            </a:r>
            <a:r>
              <a:rPr lang="en-US" altLang="en-US" sz="2200" dirty="0">
                <a:latin typeface="Times New Roman" panose="02020603050405020304" pitchFamily="18" charset="0"/>
                <a:cs typeface="Times New Roman" panose="02020603050405020304" pitchFamily="18" charset="0"/>
              </a:rPr>
              <a:t>(</a:t>
            </a:r>
            <a:r>
              <a:rPr lang="en-US" altLang="en-US" sz="2200" i="1" dirty="0">
                <a:latin typeface="Times New Roman" panose="02020603050405020304" pitchFamily="18" charset="0"/>
                <a:cs typeface="Times New Roman" panose="02020603050405020304" pitchFamily="18" charset="0"/>
              </a:rPr>
              <a:t>A</a:t>
            </a:r>
            <a:r>
              <a:rPr lang="en-US" altLang="en-US" sz="2200" dirty="0">
                <a:latin typeface="Times New Roman" panose="02020603050405020304" pitchFamily="18" charset="0"/>
                <a:cs typeface="Times New Roman" panose="02020603050405020304" pitchFamily="18" charset="0"/>
              </a:rPr>
              <a:t>) • </a:t>
            </a:r>
            <a:r>
              <a:rPr lang="en-US" altLang="en-US" sz="2200" i="1" dirty="0">
                <a:latin typeface="Times New Roman" panose="02020603050405020304" pitchFamily="18" charset="0"/>
                <a:cs typeface="Times New Roman" panose="02020603050405020304" pitchFamily="18" charset="0"/>
              </a:rPr>
              <a:t>P</a:t>
            </a:r>
            <a:r>
              <a:rPr lang="en-US" altLang="en-US" sz="2200" dirty="0">
                <a:latin typeface="Times New Roman" panose="02020603050405020304" pitchFamily="18" charset="0"/>
                <a:cs typeface="Times New Roman" panose="02020603050405020304" pitchFamily="18" charset="0"/>
              </a:rPr>
              <a:t>(</a:t>
            </a:r>
            <a:r>
              <a:rPr lang="en-US" altLang="en-US" sz="2200" i="1" dirty="0">
                <a:latin typeface="Times New Roman" panose="02020603050405020304" pitchFamily="18" charset="0"/>
                <a:cs typeface="Times New Roman" panose="02020603050405020304" pitchFamily="18" charset="0"/>
              </a:rPr>
              <a:t>B </a:t>
            </a:r>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A</a:t>
            </a:r>
            <a:r>
              <a:rPr lang="en-US" altLang="en-US" sz="2200" dirty="0">
                <a:latin typeface="Times New Roman" panose="02020603050405020304" pitchFamily="18" charset="0"/>
                <a:cs typeface="Times New Roman" panose="02020603050405020304" pitchFamily="18" charset="0"/>
              </a:rPr>
              <a:t>)</a:t>
            </a:r>
          </a:p>
          <a:p>
            <a:pPr eaLnBrk="1" hangingPunct="1">
              <a:spcAft>
                <a:spcPts val="1200"/>
              </a:spcAft>
            </a:pPr>
            <a:r>
              <a:rPr lang="en-US" altLang="en-US" sz="2200" dirty="0">
                <a:latin typeface="Times New Roman" panose="02020603050405020304" pitchFamily="18" charset="0"/>
                <a:cs typeface="Times New Roman" panose="02020603050405020304" pitchFamily="18" charset="0"/>
              </a:rPr>
              <a:t>where </a:t>
            </a:r>
            <a:r>
              <a:rPr lang="en-US" altLang="en-US" sz="2200" i="1" dirty="0">
                <a:latin typeface="Times New Roman" panose="02020603050405020304" pitchFamily="18" charset="0"/>
                <a:cs typeface="Times New Roman" panose="02020603050405020304" pitchFamily="18" charset="0"/>
              </a:rPr>
              <a:t>P</a:t>
            </a:r>
            <a:r>
              <a:rPr lang="en-US" altLang="en-US" sz="2200" dirty="0">
                <a:latin typeface="Times New Roman" panose="02020603050405020304" pitchFamily="18" charset="0"/>
                <a:cs typeface="Times New Roman" panose="02020603050405020304" pitchFamily="18" charset="0"/>
              </a:rPr>
              <a:t>(</a:t>
            </a:r>
            <a:r>
              <a:rPr lang="en-US" altLang="en-US" sz="2200" i="1" dirty="0">
                <a:latin typeface="Times New Roman" panose="02020603050405020304" pitchFamily="18" charset="0"/>
                <a:cs typeface="Times New Roman" panose="02020603050405020304" pitchFamily="18" charset="0"/>
              </a:rPr>
              <a:t>B </a:t>
            </a:r>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A</a:t>
            </a:r>
            <a:r>
              <a:rPr lang="en-US" altLang="en-US" sz="2200" dirty="0">
                <a:latin typeface="Times New Roman" panose="02020603050405020304" pitchFamily="18" charset="0"/>
                <a:cs typeface="Times New Roman" panose="02020603050405020304" pitchFamily="18" charset="0"/>
              </a:rPr>
              <a:t>) is the conditional probability that event </a:t>
            </a:r>
            <a:r>
              <a:rPr lang="en-US" altLang="en-US" sz="2200" i="1" dirty="0">
                <a:latin typeface="Times New Roman" panose="02020603050405020304" pitchFamily="18" charset="0"/>
                <a:cs typeface="Times New Roman" panose="02020603050405020304" pitchFamily="18" charset="0"/>
              </a:rPr>
              <a:t>B </a:t>
            </a:r>
            <a:r>
              <a:rPr lang="en-US" altLang="en-US" sz="2200" dirty="0">
                <a:latin typeface="Times New Roman" panose="02020603050405020304" pitchFamily="18" charset="0"/>
                <a:cs typeface="Times New Roman" panose="02020603050405020304" pitchFamily="18" charset="0"/>
              </a:rPr>
              <a:t>occurs given that event </a:t>
            </a:r>
            <a:r>
              <a:rPr lang="en-US" altLang="en-US" sz="2200" i="1" dirty="0">
                <a:latin typeface="Times New Roman" panose="02020603050405020304" pitchFamily="18" charset="0"/>
                <a:cs typeface="Times New Roman" panose="02020603050405020304" pitchFamily="18" charset="0"/>
              </a:rPr>
              <a:t>A </a:t>
            </a:r>
            <a:r>
              <a:rPr lang="en-US" altLang="en-US" sz="2200" dirty="0">
                <a:latin typeface="Times New Roman" panose="02020603050405020304" pitchFamily="18" charset="0"/>
                <a:cs typeface="Times New Roman" panose="02020603050405020304" pitchFamily="18" charset="0"/>
              </a:rPr>
              <a:t>has already occurred.</a:t>
            </a:r>
          </a:p>
        </p:txBody>
      </p:sp>
      <p:sp>
        <p:nvSpPr>
          <p:cNvPr id="16" name="TextBox 15">
            <a:extLst>
              <a:ext uri="{FF2B5EF4-FFF2-40B4-BE49-F238E27FC236}">
                <a16:creationId xmlns:a16="http://schemas.microsoft.com/office/drawing/2014/main" id="{13374E9A-6A08-453D-A16C-22F3E56C8771}"/>
              </a:ext>
            </a:extLst>
          </p:cNvPr>
          <p:cNvSpPr txBox="1"/>
          <p:nvPr/>
        </p:nvSpPr>
        <p:spPr>
          <a:xfrm>
            <a:off x="461914" y="1624014"/>
            <a:ext cx="11453566" cy="430887"/>
          </a:xfrm>
          <a:prstGeom prst="rect">
            <a:avLst/>
          </a:prstGeom>
          <a:solidFill>
            <a:srgbClr val="1C2861"/>
          </a:solid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algn="ctr">
              <a:defRPr/>
            </a:pPr>
            <a:r>
              <a:rPr lang="en-US" sz="2200" b="1" dirty="0">
                <a:solidFill>
                  <a:schemeClr val="bg1"/>
                </a:solidFill>
                <a:latin typeface="Times New Roman" panose="02020603050405020304" pitchFamily="18" charset="0"/>
                <a:cs typeface="Times New Roman" panose="02020603050405020304" pitchFamily="18" charset="0"/>
              </a:rPr>
              <a:t>General Multiplication Rule</a:t>
            </a:r>
          </a:p>
        </p:txBody>
      </p:sp>
      <p:sp>
        <p:nvSpPr>
          <p:cNvPr id="19461" name="TextBox 2">
            <a:extLst>
              <a:ext uri="{FF2B5EF4-FFF2-40B4-BE49-F238E27FC236}">
                <a16:creationId xmlns:a16="http://schemas.microsoft.com/office/drawing/2014/main" id="{0A5B5C31-3137-4E9D-953A-A6C3CBDF7397}"/>
              </a:ext>
            </a:extLst>
          </p:cNvPr>
          <p:cNvSpPr txBox="1">
            <a:spLocks noChangeArrowheads="1"/>
          </p:cNvSpPr>
          <p:nvPr/>
        </p:nvSpPr>
        <p:spPr bwMode="auto">
          <a:xfrm>
            <a:off x="461913" y="4054612"/>
            <a:ext cx="1145356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just" eaLnBrk="1" hangingPunct="1"/>
            <a:r>
              <a:rPr lang="en-US" altLang="en-US" sz="2200" dirty="0">
                <a:latin typeface="Times New Roman" panose="02020603050405020304" pitchFamily="18" charset="0"/>
                <a:cs typeface="Times New Roman" panose="02020603050405020304" pitchFamily="18" charset="0"/>
              </a:rPr>
              <a:t>In words, this rule says that for both of two events to occur, first one must occur, and then given that the first event has occurred, the second must occur. </a:t>
            </a:r>
            <a:endParaRPr lang="en-US" altLang="en-US" sz="2000" dirty="0">
              <a:latin typeface="Helvetica Neue" charset="0"/>
            </a:endParaRPr>
          </a:p>
        </p:txBody>
      </p:sp>
      <p:sp>
        <p:nvSpPr>
          <p:cNvPr id="6" name="TextBox 5">
            <a:extLst>
              <a:ext uri="{FF2B5EF4-FFF2-40B4-BE49-F238E27FC236}">
                <a16:creationId xmlns:a16="http://schemas.microsoft.com/office/drawing/2014/main" id="{22E1497D-E2BF-435E-B7B9-5B4CCFD09752}"/>
              </a:ext>
            </a:extLst>
          </p:cNvPr>
          <p:cNvSpPr txBox="1"/>
          <p:nvPr/>
        </p:nvSpPr>
        <p:spPr>
          <a:xfrm>
            <a:off x="2592373" y="6125919"/>
            <a:ext cx="8220171" cy="523220"/>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Source </a:t>
            </a:r>
            <a:r>
              <a:rPr lang="en-US" sz="1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https://www.goldenvalleyhs.org/apps/pages/index.jsp?uREC_ID=322884&amp;type=u&amp;pREC_ID=740733</a:t>
            </a:r>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The Practice of Statistics, 5</a:t>
            </a:r>
            <a:r>
              <a:rPr lang="en-US" sz="1400" b="0" i="0" u="none" strike="noStrike" baseline="30000" dirty="0">
                <a:latin typeface="Times New Roman" panose="02020603050405020304" pitchFamily="18" charset="0"/>
                <a:cs typeface="Times New Roman" panose="02020603050405020304" pitchFamily="18" charset="0"/>
              </a:rPr>
              <a:t>th</a:t>
            </a:r>
            <a:r>
              <a:rPr lang="en-US" sz="1400" b="0" i="0" u="none" strike="noStrike" baseline="0" dirty="0">
                <a:latin typeface="Times New Roman" panose="02020603050405020304" pitchFamily="18" charset="0"/>
                <a:cs typeface="Times New Roman" panose="02020603050405020304" pitchFamily="18" charset="0"/>
              </a:rPr>
              <a:t> Edition.</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Vertical Title 1">
            <a:extLst>
              <a:ext uri="{FF2B5EF4-FFF2-40B4-BE49-F238E27FC236}">
                <a16:creationId xmlns:a16="http://schemas.microsoft.com/office/drawing/2014/main" id="{4BBB1B4F-C90A-4C80-9272-E51AF7D0C25B}"/>
              </a:ext>
            </a:extLst>
          </p:cNvPr>
          <p:cNvSpPr>
            <a:spLocks noGrp="1"/>
          </p:cNvSpPr>
          <p:nvPr>
            <p:ph type="title"/>
          </p:nvPr>
        </p:nvSpPr>
        <p:spPr bwMode="auto">
          <a:xfrm>
            <a:off x="1981200" y="274637"/>
            <a:ext cx="8229600" cy="5832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algn="ctr" eaLnBrk="1" hangingPunct="1"/>
            <a:r>
              <a:rPr lang="en-US" altLang="en-US" b="1" dirty="0">
                <a:latin typeface="Times New Roman" panose="02020603050405020304" pitchFamily="18" charset="0"/>
                <a:cs typeface="Times New Roman" panose="02020603050405020304" pitchFamily="18" charset="0"/>
              </a:rPr>
              <a:t>Tree Diagrams</a:t>
            </a:r>
          </a:p>
        </p:txBody>
      </p:sp>
      <p:sp>
        <p:nvSpPr>
          <p:cNvPr id="20483" name="Vertical Text Placeholder 2">
            <a:extLst>
              <a:ext uri="{FF2B5EF4-FFF2-40B4-BE49-F238E27FC236}">
                <a16:creationId xmlns:a16="http://schemas.microsoft.com/office/drawing/2014/main" id="{33B0786E-A0B5-4334-AC4C-5A8F535D659A}"/>
              </a:ext>
            </a:extLst>
          </p:cNvPr>
          <p:cNvSpPr>
            <a:spLocks noGrp="1"/>
          </p:cNvSpPr>
          <p:nvPr>
            <p:ph idx="1"/>
          </p:nvPr>
        </p:nvSpPr>
        <p:spPr>
          <a:xfrm>
            <a:off x="584462" y="941390"/>
            <a:ext cx="10972800" cy="835024"/>
          </a:xfrm>
        </p:spPr>
        <p:txBody>
          <a:bodyPr>
            <a:normAutofit/>
          </a:bodyPr>
          <a:lstStyle/>
          <a:p>
            <a:pPr marL="3175" lvl="1" indent="0" algn="just">
              <a:buNone/>
            </a:pPr>
            <a:r>
              <a:rPr lang="en-US" altLang="en-US" sz="2200" dirty="0">
                <a:solidFill>
                  <a:srgbClr val="000000"/>
                </a:solidFill>
                <a:latin typeface="Times New Roman" panose="02020603050405020304" pitchFamily="18" charset="0"/>
                <a:cs typeface="Times New Roman" panose="02020603050405020304" pitchFamily="18" charset="0"/>
              </a:rPr>
              <a:t>The general multiplication rule is especially useful when a chance process involves a sequence of outcomes. In such cases, we can use a </a:t>
            </a:r>
            <a:r>
              <a:rPr lang="en-US" altLang="en-US" sz="2200" b="1" dirty="0">
                <a:solidFill>
                  <a:srgbClr val="000000"/>
                </a:solidFill>
                <a:latin typeface="Times New Roman" panose="02020603050405020304" pitchFamily="18" charset="0"/>
                <a:cs typeface="Times New Roman" panose="02020603050405020304" pitchFamily="18" charset="0"/>
              </a:rPr>
              <a:t>tree diagram </a:t>
            </a:r>
            <a:r>
              <a:rPr lang="en-US" altLang="en-US" sz="2200" dirty="0">
                <a:solidFill>
                  <a:srgbClr val="000000"/>
                </a:solidFill>
                <a:latin typeface="Times New Roman" panose="02020603050405020304" pitchFamily="18" charset="0"/>
                <a:cs typeface="Times New Roman" panose="02020603050405020304" pitchFamily="18" charset="0"/>
              </a:rPr>
              <a:t>to display the sample space.</a:t>
            </a:r>
          </a:p>
        </p:txBody>
      </p:sp>
      <p:pic>
        <p:nvPicPr>
          <p:cNvPr id="20484" name="Picture 9" descr="F5.09.jpg">
            <a:extLst>
              <a:ext uri="{FF2B5EF4-FFF2-40B4-BE49-F238E27FC236}">
                <a16:creationId xmlns:a16="http://schemas.microsoft.com/office/drawing/2014/main" id="{BD6B0AF3-872D-405F-A1E9-BEEED26C48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035176"/>
            <a:ext cx="5473700"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Box 10">
            <a:extLst>
              <a:ext uri="{FF2B5EF4-FFF2-40B4-BE49-F238E27FC236}">
                <a16:creationId xmlns:a16="http://schemas.microsoft.com/office/drawing/2014/main" id="{377BAEF8-F924-4BB7-B70A-54FCE41BDD13}"/>
              </a:ext>
            </a:extLst>
          </p:cNvPr>
          <p:cNvSpPr txBox="1">
            <a:spLocks noChangeArrowheads="1"/>
          </p:cNvSpPr>
          <p:nvPr/>
        </p:nvSpPr>
        <p:spPr bwMode="auto">
          <a:xfrm>
            <a:off x="2063751" y="2351088"/>
            <a:ext cx="30829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Times New Roman" panose="02020603050405020304" pitchFamily="18" charset="0"/>
                <a:cs typeface="Times New Roman" panose="02020603050405020304" pitchFamily="18" charset="0"/>
              </a:rPr>
              <a:t>Consider flipping a coin twice.</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What is the probability of getting two heads?</a:t>
            </a:r>
          </a:p>
        </p:txBody>
      </p:sp>
      <p:sp>
        <p:nvSpPr>
          <p:cNvPr id="12" name="TextBox 11">
            <a:extLst>
              <a:ext uri="{FF2B5EF4-FFF2-40B4-BE49-F238E27FC236}">
                <a16:creationId xmlns:a16="http://schemas.microsoft.com/office/drawing/2014/main" id="{2BDC9CED-20BC-4302-A895-98A31D19A565}"/>
              </a:ext>
            </a:extLst>
          </p:cNvPr>
          <p:cNvSpPr txBox="1">
            <a:spLocks noChangeArrowheads="1"/>
          </p:cNvSpPr>
          <p:nvPr/>
        </p:nvSpPr>
        <p:spPr bwMode="auto">
          <a:xfrm>
            <a:off x="1981200" y="4403725"/>
            <a:ext cx="326243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b="1" u="sng" dirty="0">
                <a:latin typeface="Times New Roman" panose="02020603050405020304" pitchFamily="18" charset="0"/>
                <a:cs typeface="Times New Roman" panose="02020603050405020304" pitchFamily="18" charset="0"/>
              </a:rPr>
              <a:t>Sample Space:</a:t>
            </a:r>
          </a:p>
          <a:p>
            <a:pPr eaLnBrk="1" hangingPunct="1"/>
            <a:r>
              <a:rPr lang="en-US" altLang="en-US" b="1" dirty="0">
                <a:latin typeface="Times New Roman" panose="02020603050405020304" pitchFamily="18" charset="0"/>
                <a:cs typeface="Times New Roman" panose="02020603050405020304" pitchFamily="18" charset="0"/>
              </a:rPr>
              <a:t>HH   HT   TH   TT</a:t>
            </a:r>
          </a:p>
          <a:p>
            <a:pPr eaLnBrk="1" hangingPunct="1"/>
            <a:endParaRPr lang="en-US" altLang="en-US" b="1" dirty="0">
              <a:latin typeface="Times New Roman" panose="02020603050405020304" pitchFamily="18" charset="0"/>
              <a:cs typeface="Times New Roman" panose="02020603050405020304" pitchFamily="18" charset="0"/>
            </a:endParaRPr>
          </a:p>
          <a:p>
            <a:pPr eaLnBrk="1" hangingPunct="1"/>
            <a:r>
              <a:rPr lang="en-US" altLang="en-US" b="1" dirty="0">
                <a:latin typeface="Times New Roman" panose="02020603050405020304" pitchFamily="18" charset="0"/>
                <a:cs typeface="Times New Roman" panose="02020603050405020304" pitchFamily="18" charset="0"/>
              </a:rPr>
              <a:t>So, </a:t>
            </a:r>
            <a:r>
              <a:rPr lang="en-US" altLang="en-US" b="1" i="1" dirty="0">
                <a:latin typeface="Times New Roman" panose="02020603050405020304" pitchFamily="18" charset="0"/>
                <a:cs typeface="Times New Roman" panose="02020603050405020304" pitchFamily="18" charset="0"/>
              </a:rPr>
              <a:t>P</a:t>
            </a:r>
            <a:r>
              <a:rPr lang="en-US" altLang="en-US" b="1" dirty="0">
                <a:latin typeface="Times New Roman" panose="02020603050405020304" pitchFamily="18" charset="0"/>
                <a:cs typeface="Times New Roman" panose="02020603050405020304" pitchFamily="18" charset="0"/>
              </a:rPr>
              <a:t>(two heads) = </a:t>
            </a:r>
            <a:r>
              <a:rPr lang="en-US" altLang="en-US" b="1" i="1" dirty="0">
                <a:latin typeface="Times New Roman" panose="02020603050405020304" pitchFamily="18" charset="0"/>
                <a:cs typeface="Times New Roman" panose="02020603050405020304" pitchFamily="18" charset="0"/>
              </a:rPr>
              <a:t>P</a:t>
            </a:r>
            <a:r>
              <a:rPr lang="en-US" altLang="en-US" b="1" dirty="0">
                <a:latin typeface="Times New Roman" panose="02020603050405020304" pitchFamily="18" charset="0"/>
                <a:cs typeface="Times New Roman" panose="02020603050405020304" pitchFamily="18" charset="0"/>
              </a:rPr>
              <a:t>(HH) = 1/4</a:t>
            </a:r>
          </a:p>
        </p:txBody>
      </p:sp>
      <p:sp>
        <p:nvSpPr>
          <p:cNvPr id="7" name="TextBox 6">
            <a:extLst>
              <a:ext uri="{FF2B5EF4-FFF2-40B4-BE49-F238E27FC236}">
                <a16:creationId xmlns:a16="http://schemas.microsoft.com/office/drawing/2014/main" id="{A37D91C9-C1DB-4CE5-81C0-A6C148FA5258}"/>
              </a:ext>
            </a:extLst>
          </p:cNvPr>
          <p:cNvSpPr txBox="1"/>
          <p:nvPr/>
        </p:nvSpPr>
        <p:spPr>
          <a:xfrm>
            <a:off x="2592373" y="6125919"/>
            <a:ext cx="8220171" cy="523220"/>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Source </a:t>
            </a:r>
            <a:r>
              <a:rPr lang="en-US" sz="14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https://www.goldenvalleyhs.org/apps/pages/index.jsp?uREC_ID=322884&amp;type=u&amp;pREC_ID=740733</a:t>
            </a:r>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The Practice of Statistics, 5</a:t>
            </a:r>
            <a:r>
              <a:rPr lang="en-US" sz="1400" b="0" i="0" u="none" strike="noStrike" baseline="30000" dirty="0">
                <a:latin typeface="Times New Roman" panose="02020603050405020304" pitchFamily="18" charset="0"/>
                <a:cs typeface="Times New Roman" panose="02020603050405020304" pitchFamily="18" charset="0"/>
              </a:rPr>
              <a:t>th</a:t>
            </a:r>
            <a:r>
              <a:rPr lang="en-US" sz="1400" b="0" i="0" u="none" strike="noStrike" baseline="0" dirty="0">
                <a:latin typeface="Times New Roman" panose="02020603050405020304" pitchFamily="18" charset="0"/>
                <a:cs typeface="Times New Roman" panose="02020603050405020304" pitchFamily="18" charset="0"/>
              </a:rPr>
              <a:t> Edition.</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Vertical Title 1">
            <a:extLst>
              <a:ext uri="{FF2B5EF4-FFF2-40B4-BE49-F238E27FC236}">
                <a16:creationId xmlns:a16="http://schemas.microsoft.com/office/drawing/2014/main" id="{718FE7A9-22F4-4C3B-9CC9-0D6D645BE8D1}"/>
              </a:ext>
            </a:extLst>
          </p:cNvPr>
          <p:cNvSpPr>
            <a:spLocks noGrp="1"/>
          </p:cNvSpPr>
          <p:nvPr>
            <p:ph type="title"/>
          </p:nvPr>
        </p:nvSpPr>
        <p:spPr bwMode="auto">
          <a:xfrm>
            <a:off x="3725159" y="314067"/>
            <a:ext cx="5681663" cy="46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eaLnBrk="1" hangingPunct="1"/>
            <a:r>
              <a:rPr lang="en-US" altLang="en-US" sz="3200" b="1" dirty="0">
                <a:latin typeface="Times New Roman" panose="02020603050405020304" pitchFamily="18" charset="0"/>
                <a:cs typeface="Times New Roman" panose="02020603050405020304" pitchFamily="18" charset="0"/>
              </a:rPr>
              <a:t>Example: Tree Diagrams</a:t>
            </a:r>
          </a:p>
        </p:txBody>
      </p:sp>
      <p:grpSp>
        <p:nvGrpSpPr>
          <p:cNvPr id="9" name="Group 11">
            <a:extLst>
              <a:ext uri="{FF2B5EF4-FFF2-40B4-BE49-F238E27FC236}">
                <a16:creationId xmlns:a16="http://schemas.microsoft.com/office/drawing/2014/main" id="{E8B0EA16-D3C3-406E-B835-7DC54D75B64A}"/>
              </a:ext>
            </a:extLst>
          </p:cNvPr>
          <p:cNvGrpSpPr>
            <a:grpSpLocks/>
          </p:cNvGrpSpPr>
          <p:nvPr/>
        </p:nvGrpSpPr>
        <p:grpSpPr bwMode="auto">
          <a:xfrm>
            <a:off x="1673225" y="1371600"/>
            <a:ext cx="3563938" cy="4978400"/>
            <a:chOff x="182880" y="1473200"/>
            <a:chExt cx="3562997" cy="4978401"/>
          </a:xfrm>
        </p:grpSpPr>
        <p:pic>
          <p:nvPicPr>
            <p:cNvPr id="21513" name="Picture 7" descr="F5.UN14.jpg">
              <a:extLst>
                <a:ext uri="{FF2B5EF4-FFF2-40B4-BE49-F238E27FC236}">
                  <a16:creationId xmlns:a16="http://schemas.microsoft.com/office/drawing/2014/main" id="{2E73D0D2-C009-4FA8-B791-9CD09817D3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 y="2540001"/>
              <a:ext cx="3562997"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urved Right Arrow 13">
              <a:extLst>
                <a:ext uri="{FF2B5EF4-FFF2-40B4-BE49-F238E27FC236}">
                  <a16:creationId xmlns:a16="http://schemas.microsoft.com/office/drawing/2014/main" id="{5DC72EAA-EF01-4AA8-98E7-1AE3170A6337}"/>
                </a:ext>
              </a:extLst>
            </p:cNvPr>
            <p:cNvSpPr/>
            <p:nvPr/>
          </p:nvSpPr>
          <p:spPr>
            <a:xfrm>
              <a:off x="182880" y="1473200"/>
              <a:ext cx="640080" cy="1971040"/>
            </a:xfrm>
            <a:prstGeom prst="curvedRight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schemeClr val="tx1"/>
                </a:solidFill>
              </a:endParaRPr>
            </a:p>
          </p:txBody>
        </p:sp>
      </p:grpSp>
      <p:graphicFrame>
        <p:nvGraphicFramePr>
          <p:cNvPr id="15" name="Object 2">
            <a:extLst>
              <a:ext uri="{FF2B5EF4-FFF2-40B4-BE49-F238E27FC236}">
                <a16:creationId xmlns:a16="http://schemas.microsoft.com/office/drawing/2014/main" id="{6FA0783D-948B-41DB-AF74-5B2EAE98672C}"/>
              </a:ext>
            </a:extLst>
          </p:cNvPr>
          <p:cNvGraphicFramePr>
            <a:graphicFrameLocks noChangeAspect="1"/>
          </p:cNvGraphicFramePr>
          <p:nvPr/>
        </p:nvGraphicFramePr>
        <p:xfrm>
          <a:off x="5791200" y="2682875"/>
          <a:ext cx="2857500" cy="762000"/>
        </p:xfrm>
        <a:graphic>
          <a:graphicData uri="http://schemas.openxmlformats.org/presentationml/2006/ole">
            <mc:AlternateContent xmlns:mc="http://schemas.openxmlformats.org/markup-compatibility/2006">
              <mc:Choice xmlns:v="urn:schemas-microsoft-com:vml" Requires="v">
                <p:oleObj spid="_x0000_s32806" name="Equation" r:id="rId4" imgW="1524000" imgH="406400" progId="Equation.3">
                  <p:embed/>
                </p:oleObj>
              </mc:Choice>
              <mc:Fallback>
                <p:oleObj name="Equation" r:id="rId4" imgW="1524000" imgH="406400" progId="Equation.3">
                  <p:embed/>
                  <p:pic>
                    <p:nvPicPr>
                      <p:cNvPr id="15" name="Object 2">
                        <a:extLst>
                          <a:ext uri="{FF2B5EF4-FFF2-40B4-BE49-F238E27FC236}">
                            <a16:creationId xmlns:a16="http://schemas.microsoft.com/office/drawing/2014/main" id="{6FA0783D-948B-41DB-AF74-5B2EAE986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2682875"/>
                        <a:ext cx="28575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6" name="Object 3">
            <a:extLst>
              <a:ext uri="{FF2B5EF4-FFF2-40B4-BE49-F238E27FC236}">
                <a16:creationId xmlns:a16="http://schemas.microsoft.com/office/drawing/2014/main" id="{88789738-CCD0-4D57-9E32-045258D2830A}"/>
              </a:ext>
            </a:extLst>
          </p:cNvPr>
          <p:cNvGraphicFramePr>
            <a:graphicFrameLocks noChangeAspect="1"/>
          </p:cNvGraphicFramePr>
          <p:nvPr/>
        </p:nvGraphicFramePr>
        <p:xfrm>
          <a:off x="5057776" y="3665538"/>
          <a:ext cx="5610225" cy="296862"/>
        </p:xfrm>
        <a:graphic>
          <a:graphicData uri="http://schemas.openxmlformats.org/presentationml/2006/ole">
            <mc:AlternateContent xmlns:mc="http://schemas.openxmlformats.org/markup-compatibility/2006">
              <mc:Choice xmlns:v="urn:schemas-microsoft-com:vml" Requires="v">
                <p:oleObj spid="_x0000_s32807" name="Equation" r:id="rId6" imgW="3543300" imgH="177800" progId="Equation.3">
                  <p:embed/>
                </p:oleObj>
              </mc:Choice>
              <mc:Fallback>
                <p:oleObj name="Equation" r:id="rId6" imgW="3543300" imgH="177800" progId="Equation.3">
                  <p:embed/>
                  <p:pic>
                    <p:nvPicPr>
                      <p:cNvPr id="16" name="Object 3">
                        <a:extLst>
                          <a:ext uri="{FF2B5EF4-FFF2-40B4-BE49-F238E27FC236}">
                            <a16:creationId xmlns:a16="http://schemas.microsoft.com/office/drawing/2014/main" id="{88789738-CCD0-4D57-9E32-045258D283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7776" y="3665538"/>
                        <a:ext cx="561022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4">
            <a:extLst>
              <a:ext uri="{FF2B5EF4-FFF2-40B4-BE49-F238E27FC236}">
                <a16:creationId xmlns:a16="http://schemas.microsoft.com/office/drawing/2014/main" id="{1D63B61A-659B-41B2-8FD0-85E90AE99254}"/>
              </a:ext>
            </a:extLst>
          </p:cNvPr>
          <p:cNvGraphicFramePr>
            <a:graphicFrameLocks noChangeAspect="1"/>
          </p:cNvGraphicFramePr>
          <p:nvPr/>
        </p:nvGraphicFramePr>
        <p:xfrm>
          <a:off x="7662863" y="4127500"/>
          <a:ext cx="1568450" cy="635000"/>
        </p:xfrm>
        <a:graphic>
          <a:graphicData uri="http://schemas.openxmlformats.org/presentationml/2006/ole">
            <mc:AlternateContent xmlns:mc="http://schemas.openxmlformats.org/markup-compatibility/2006">
              <mc:Choice xmlns:v="urn:schemas-microsoft-com:vml" Requires="v">
                <p:oleObj spid="_x0000_s32808" name="Equation" r:id="rId8" imgW="876300" imgH="355600" progId="Equation.3">
                  <p:embed/>
                </p:oleObj>
              </mc:Choice>
              <mc:Fallback>
                <p:oleObj name="Equation" r:id="rId8" imgW="876300" imgH="355600" progId="Equation.3">
                  <p:embed/>
                  <p:pic>
                    <p:nvPicPr>
                      <p:cNvPr id="17" name="Object 4">
                        <a:extLst>
                          <a:ext uri="{FF2B5EF4-FFF2-40B4-BE49-F238E27FC236}">
                            <a16:creationId xmlns:a16="http://schemas.microsoft.com/office/drawing/2014/main" id="{1D63B61A-659B-41B2-8FD0-85E90AE9925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62863" y="4127500"/>
                        <a:ext cx="156845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8" name="TextBox 17">
            <a:extLst>
              <a:ext uri="{FF2B5EF4-FFF2-40B4-BE49-F238E27FC236}">
                <a16:creationId xmlns:a16="http://schemas.microsoft.com/office/drawing/2014/main" id="{0B9158C0-8E01-4D64-A92F-45EC9AFE3240}"/>
              </a:ext>
            </a:extLst>
          </p:cNvPr>
          <p:cNvSpPr txBox="1">
            <a:spLocks noChangeArrowheads="1"/>
          </p:cNvSpPr>
          <p:nvPr/>
        </p:nvSpPr>
        <p:spPr bwMode="auto">
          <a:xfrm>
            <a:off x="5318125" y="5272088"/>
            <a:ext cx="65879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2200" b="1" dirty="0">
                <a:latin typeface="Times New Roman" panose="02020603050405020304" pitchFamily="18" charset="0"/>
                <a:cs typeface="Times New Roman" panose="02020603050405020304" pitchFamily="18" charset="0"/>
              </a:rPr>
              <a:t>51.15% of teens are online </a:t>
            </a:r>
            <a:r>
              <a:rPr lang="en-US" altLang="en-US" sz="2200" b="1" i="1" dirty="0">
                <a:latin typeface="Times New Roman" panose="02020603050405020304" pitchFamily="18" charset="0"/>
                <a:cs typeface="Times New Roman" panose="02020603050405020304" pitchFamily="18" charset="0"/>
              </a:rPr>
              <a:t>and</a:t>
            </a:r>
            <a:r>
              <a:rPr lang="en-US" altLang="en-US" sz="2200" b="1" dirty="0">
                <a:latin typeface="Times New Roman" panose="02020603050405020304" pitchFamily="18" charset="0"/>
                <a:cs typeface="Times New Roman" panose="02020603050405020304" pitchFamily="18" charset="0"/>
              </a:rPr>
              <a:t> have posted a profile.</a:t>
            </a:r>
          </a:p>
        </p:txBody>
      </p:sp>
      <p:sp>
        <p:nvSpPr>
          <p:cNvPr id="21512" name="TextBox 18">
            <a:extLst>
              <a:ext uri="{FF2B5EF4-FFF2-40B4-BE49-F238E27FC236}">
                <a16:creationId xmlns:a16="http://schemas.microsoft.com/office/drawing/2014/main" id="{9E12FABD-F2A8-4FD7-BFEE-5C0285C01C71}"/>
              </a:ext>
            </a:extLst>
          </p:cNvPr>
          <p:cNvSpPr txBox="1">
            <a:spLocks noChangeArrowheads="1"/>
          </p:cNvSpPr>
          <p:nvPr/>
        </p:nvSpPr>
        <p:spPr bwMode="auto">
          <a:xfrm>
            <a:off x="2313474" y="1004630"/>
            <a:ext cx="966847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just" eaLnBrk="1" hangingPunct="1"/>
            <a:r>
              <a:rPr lang="en-US" altLang="en-US" sz="2000" dirty="0">
                <a:latin typeface="Times New Roman" panose="02020603050405020304" pitchFamily="18" charset="0"/>
                <a:cs typeface="Times New Roman" panose="02020603050405020304" pitchFamily="18" charset="0"/>
              </a:rPr>
              <a:t>The Pew Internet and American Life Project finds that 93% of teenagers (ages 12 to 17) use the Internet, and that 55% of online teens have posted a profile on a social-networking site.</a:t>
            </a:r>
          </a:p>
          <a:p>
            <a:pPr algn="just" eaLnBrk="1" hangingPunct="1"/>
            <a:endParaRPr lang="en-US" altLang="en-US" sz="2000" dirty="0">
              <a:latin typeface="Times New Roman" panose="02020603050405020304" pitchFamily="18" charset="0"/>
              <a:cs typeface="Times New Roman" panose="02020603050405020304" pitchFamily="18" charset="0"/>
            </a:endParaRPr>
          </a:p>
          <a:p>
            <a:pPr algn="just" eaLnBrk="1" hangingPunct="1"/>
            <a:r>
              <a:rPr lang="en-US" altLang="en-US" sz="2000" dirty="0">
                <a:latin typeface="Times New Roman" panose="02020603050405020304" pitchFamily="18" charset="0"/>
                <a:cs typeface="Times New Roman" panose="02020603050405020304" pitchFamily="18" charset="0"/>
              </a:rPr>
              <a:t>What percent of teens are online and have posted a profile?</a:t>
            </a:r>
            <a:endParaRPr lang="en-US" altLang="en-US" sz="2000" dirty="0">
              <a:latin typeface="Helvetica Neue" charset="0"/>
            </a:endParaRPr>
          </a:p>
        </p:txBody>
      </p:sp>
      <p:sp>
        <p:nvSpPr>
          <p:cNvPr id="11" name="TextBox 10">
            <a:extLst>
              <a:ext uri="{FF2B5EF4-FFF2-40B4-BE49-F238E27FC236}">
                <a16:creationId xmlns:a16="http://schemas.microsoft.com/office/drawing/2014/main" id="{43AEB78B-A730-4F04-872D-8428AF5D0587}"/>
              </a:ext>
            </a:extLst>
          </p:cNvPr>
          <p:cNvSpPr txBox="1"/>
          <p:nvPr/>
        </p:nvSpPr>
        <p:spPr>
          <a:xfrm>
            <a:off x="2601800" y="6334780"/>
            <a:ext cx="8220171" cy="523220"/>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Source </a:t>
            </a:r>
            <a:r>
              <a:rPr lang="en-US" sz="1400" dirty="0">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 https://www.goldenvalleyhs.org/apps/pages/index.jsp?uREC_ID=322884&amp;type=u&amp;pREC_ID=740733</a:t>
            </a:r>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The Practice of Statistics, 5</a:t>
            </a:r>
            <a:r>
              <a:rPr lang="en-US" sz="1400" b="0" i="0" u="none" strike="noStrike" baseline="30000" dirty="0">
                <a:latin typeface="Times New Roman" panose="02020603050405020304" pitchFamily="18" charset="0"/>
                <a:cs typeface="Times New Roman" panose="02020603050405020304" pitchFamily="18" charset="0"/>
              </a:rPr>
              <a:t>th</a:t>
            </a:r>
            <a:r>
              <a:rPr lang="en-US" sz="1400" b="0" i="0" u="none" strike="noStrike" baseline="0" dirty="0">
                <a:latin typeface="Times New Roman" panose="02020603050405020304" pitchFamily="18" charset="0"/>
                <a:cs typeface="Times New Roman" panose="02020603050405020304" pitchFamily="18" charset="0"/>
              </a:rPr>
              <a:t> Edition.</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021F-7882-45AD-A57E-D4F6536FDDD3}"/>
              </a:ext>
            </a:extLst>
          </p:cNvPr>
          <p:cNvSpPr>
            <a:spLocks noGrp="1"/>
          </p:cNvSpPr>
          <p:nvPr>
            <p:ph type="title"/>
          </p:nvPr>
        </p:nvSpPr>
        <p:spPr>
          <a:xfrm>
            <a:off x="838200" y="365125"/>
            <a:ext cx="10515600" cy="624689"/>
          </a:xfrm>
        </p:spPr>
        <p:txBody>
          <a:bodyPr>
            <a:normAutofit/>
          </a:bodyPr>
          <a:lstStyle/>
          <a:p>
            <a:pPr algn="ctr"/>
            <a:r>
              <a:rPr lang="en-US" sz="3200" b="1" dirty="0">
                <a:latin typeface="Times New Roman" panose="02020603050405020304" pitchFamily="18" charset="0"/>
                <a:cs typeface="Times New Roman" panose="02020603050405020304" pitchFamily="18" charset="0"/>
              </a:rPr>
              <a:t>Exercise </a:t>
            </a:r>
          </a:p>
        </p:txBody>
      </p:sp>
      <p:sp>
        <p:nvSpPr>
          <p:cNvPr id="3" name="Content Placeholder 2">
            <a:extLst>
              <a:ext uri="{FF2B5EF4-FFF2-40B4-BE49-F238E27FC236}">
                <a16:creationId xmlns:a16="http://schemas.microsoft.com/office/drawing/2014/main" id="{CDAA834D-EF8B-49A7-943A-62140BA28417}"/>
              </a:ext>
            </a:extLst>
          </p:cNvPr>
          <p:cNvSpPr>
            <a:spLocks noGrp="1"/>
          </p:cNvSpPr>
          <p:nvPr>
            <p:ph idx="1"/>
          </p:nvPr>
        </p:nvSpPr>
        <p:spPr>
          <a:xfrm>
            <a:off x="838200" y="1076194"/>
            <a:ext cx="10515600" cy="4351338"/>
          </a:xfrm>
        </p:spPr>
        <p:txBody>
          <a:bodyPr>
            <a:normAutofit/>
          </a:bodyPr>
          <a:lstStyle/>
          <a:p>
            <a:pPr marL="0" indent="0" algn="just">
              <a:lnSpc>
                <a:spcPts val="3000"/>
              </a:lnSpc>
              <a:spcBef>
                <a:spcPts val="0"/>
              </a:spcBef>
              <a:buNone/>
            </a:pPr>
            <a:r>
              <a:rPr lang="en-US" sz="2200" b="1" dirty="0">
                <a:latin typeface="Times New Roman" panose="02020603050405020304" pitchFamily="18" charset="0"/>
                <a:cs typeface="Times New Roman" panose="02020603050405020304" pitchFamily="18" charset="0"/>
              </a:rPr>
              <a:t>Question </a:t>
            </a:r>
            <a:r>
              <a:rPr lang="en-US" sz="2200" b="1" i="0" u="none" strike="noStrike" baseline="0" dirty="0">
                <a:latin typeface="Times New Roman" panose="02020603050405020304" pitchFamily="18" charset="0"/>
                <a:cs typeface="Times New Roman" panose="02020603050405020304" pitchFamily="18" charset="0"/>
              </a:rPr>
              <a:t>2.73: </a:t>
            </a:r>
            <a:r>
              <a:rPr lang="en-US" sz="2200" b="0" i="0" u="none" strike="noStrike" baseline="0" dirty="0">
                <a:latin typeface="Times New Roman" panose="02020603050405020304" pitchFamily="18" charset="0"/>
                <a:cs typeface="Times New Roman" panose="02020603050405020304" pitchFamily="18" charset="0"/>
              </a:rPr>
              <a:t>If </a:t>
            </a:r>
            <a:r>
              <a:rPr lang="en-US" sz="2200" b="0" i="1" u="none" strike="noStrike" baseline="0" dirty="0">
                <a:latin typeface="Times New Roman" panose="02020603050405020304" pitchFamily="18" charset="0"/>
                <a:cs typeface="Times New Roman" panose="02020603050405020304" pitchFamily="18" charset="0"/>
              </a:rPr>
              <a:t>R </a:t>
            </a:r>
            <a:r>
              <a:rPr lang="en-US" sz="2200" b="0" i="0" u="none" strike="noStrike" baseline="0" dirty="0">
                <a:latin typeface="Times New Roman" panose="02020603050405020304" pitchFamily="18" charset="0"/>
                <a:cs typeface="Times New Roman" panose="02020603050405020304" pitchFamily="18" charset="0"/>
              </a:rPr>
              <a:t>is the event that a convict committed armed robbery and </a:t>
            </a:r>
            <a:r>
              <a:rPr lang="en-US" sz="2200" b="0" i="1" u="none" strike="noStrike" baseline="0" dirty="0">
                <a:latin typeface="Times New Roman" panose="02020603050405020304" pitchFamily="18" charset="0"/>
                <a:cs typeface="Times New Roman" panose="02020603050405020304" pitchFamily="18" charset="0"/>
              </a:rPr>
              <a:t>D </a:t>
            </a:r>
            <a:r>
              <a:rPr lang="en-US" sz="2200" b="0" i="0" u="none" strike="noStrike" baseline="0" dirty="0">
                <a:latin typeface="Times New Roman" panose="02020603050405020304" pitchFamily="18" charset="0"/>
                <a:cs typeface="Times New Roman" panose="02020603050405020304" pitchFamily="18" charset="0"/>
              </a:rPr>
              <a:t>is the event that the convict pushed dope, state in words what probabilities are expressed by </a:t>
            </a:r>
          </a:p>
          <a:p>
            <a:pPr marL="457200" indent="-457200" algn="just">
              <a:buFont typeface="+mj-lt"/>
              <a:buAutoNum type="alphaLcParenR"/>
            </a:pPr>
            <a:r>
              <a:rPr lang="en-US" sz="2200" b="0" u="none" strike="noStrike" baseline="0" dirty="0">
                <a:latin typeface="Times New Roman" panose="02020603050405020304" pitchFamily="18" charset="0"/>
                <a:cs typeface="Times New Roman" panose="02020603050405020304" pitchFamily="18" charset="0"/>
              </a:rPr>
              <a:t>P(R|D) </a:t>
            </a:r>
          </a:p>
          <a:p>
            <a:pPr marL="457200" indent="-457200" algn="just">
              <a:buFont typeface="+mj-lt"/>
              <a:buAutoNum type="alphaLcParenR"/>
            </a:pPr>
            <a:r>
              <a:rPr lang="en-US" sz="2200" b="0" u="none" strike="noStrike" baseline="0" dirty="0">
                <a:latin typeface="Times New Roman" panose="02020603050405020304" pitchFamily="18" charset="0"/>
                <a:cs typeface="Times New Roman" panose="02020603050405020304" pitchFamily="18" charset="0"/>
              </a:rPr>
              <a:t>P(DꞋ|R)</a:t>
            </a:r>
          </a:p>
          <a:p>
            <a:pPr marL="457200" indent="-457200" algn="just">
              <a:buFont typeface="+mj-lt"/>
              <a:buAutoNum type="alphaLcParenR"/>
            </a:pPr>
            <a:r>
              <a:rPr lang="en-US" sz="2200" b="0" u="none" strike="noStrike" baseline="0" dirty="0">
                <a:latin typeface="Times New Roman" panose="02020603050405020304" pitchFamily="18" charset="0"/>
                <a:cs typeface="Times New Roman" panose="02020603050405020304" pitchFamily="18" charset="0"/>
              </a:rPr>
              <a:t>P(RꞋ|DꞋ)</a:t>
            </a:r>
          </a:p>
          <a:p>
            <a:pPr marL="0" indent="0" algn="just">
              <a:buNone/>
            </a:pPr>
            <a:endParaRPr lang="en-US" sz="2200" dirty="0">
              <a:latin typeface="Times New Roman" panose="02020603050405020304" pitchFamily="18" charset="0"/>
              <a:cs typeface="Times New Roman" panose="02020603050405020304" pitchFamily="18" charset="0"/>
            </a:endParaRPr>
          </a:p>
          <a:p>
            <a:pPr marL="0" marR="0" indent="0">
              <a:spcBef>
                <a:spcPts val="795"/>
              </a:spcBef>
              <a:spcAft>
                <a:spcPts val="0"/>
              </a:spcAft>
              <a:buNone/>
              <a:tabLst>
                <a:tab pos="582295" algn="l"/>
              </a:tabLst>
            </a:pPr>
            <a:r>
              <a:rPr lang="en-US" sz="2200" b="1" dirty="0">
                <a:latin typeface="Times New Roman" panose="02020603050405020304" pitchFamily="18" charset="0"/>
                <a:cs typeface="Times New Roman" panose="02020603050405020304" pitchFamily="18" charset="0"/>
              </a:rPr>
              <a:t>Solution : </a:t>
            </a:r>
          </a:p>
          <a:p>
            <a:pPr marL="342900" marR="0" indent="-342900">
              <a:spcBef>
                <a:spcPts val="795"/>
              </a:spcBef>
              <a:spcAft>
                <a:spcPts val="0"/>
              </a:spcAft>
              <a:buFont typeface="+mj-lt"/>
              <a:buAutoNum type="alphaLcParenR"/>
              <a:tabLst>
                <a:tab pos="582295" algn="l"/>
              </a:tabLst>
            </a:pPr>
            <a:r>
              <a:rPr lang="en-US" sz="2200" dirty="0">
                <a:solidFill>
                  <a:srgbClr val="231F20"/>
                </a:solidFill>
                <a:effectLst/>
                <a:latin typeface="Times New Roman" panose="02020603050405020304" pitchFamily="18" charset="0"/>
                <a:ea typeface="Times New Roman" panose="02020603050405020304" pitchFamily="18" charset="0"/>
              </a:rPr>
              <a:t>The probability that a convict who pushed dope, also committed armed</a:t>
            </a:r>
            <a:r>
              <a:rPr lang="en-US" sz="2200" spc="35"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robbery.</a:t>
            </a:r>
          </a:p>
          <a:p>
            <a:pPr marL="342900" marR="0" indent="-342900">
              <a:spcBef>
                <a:spcPts val="795"/>
              </a:spcBef>
              <a:spcAft>
                <a:spcPts val="0"/>
              </a:spcAft>
              <a:buFont typeface="+mj-lt"/>
              <a:buAutoNum type="alphaLcParenR"/>
              <a:tabLst>
                <a:tab pos="582295" algn="l"/>
              </a:tabLst>
            </a:pPr>
            <a:r>
              <a:rPr lang="en-US" sz="2200" dirty="0">
                <a:solidFill>
                  <a:srgbClr val="231F20"/>
                </a:solidFill>
                <a:effectLst/>
                <a:latin typeface="Times New Roman" panose="02020603050405020304" pitchFamily="18" charset="0"/>
                <a:ea typeface="Times New Roman" panose="02020603050405020304" pitchFamily="18" charset="0"/>
              </a:rPr>
              <a:t>The</a:t>
            </a:r>
            <a:r>
              <a:rPr lang="en-US" sz="2200" spc="4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probability</a:t>
            </a:r>
            <a:r>
              <a:rPr lang="en-US" sz="2200" spc="4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that</a:t>
            </a:r>
            <a:r>
              <a:rPr lang="en-US" sz="2200" spc="4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a</a:t>
            </a:r>
            <a:r>
              <a:rPr lang="en-US" sz="2200" spc="4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convict</a:t>
            </a:r>
            <a:r>
              <a:rPr lang="en-US" sz="2200" spc="4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who</a:t>
            </a:r>
            <a:r>
              <a:rPr lang="en-US" sz="2200" spc="4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committed</a:t>
            </a:r>
            <a:r>
              <a:rPr lang="en-US" sz="2200" spc="45"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armed</a:t>
            </a:r>
            <a:r>
              <a:rPr lang="en-US" sz="2200" spc="45"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robbery,</a:t>
            </a:r>
            <a:r>
              <a:rPr lang="en-US" sz="2200" spc="4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did</a:t>
            </a:r>
            <a:r>
              <a:rPr lang="en-US" sz="2200" spc="4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not</a:t>
            </a:r>
            <a:r>
              <a:rPr lang="en-US" sz="2200" spc="4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push</a:t>
            </a:r>
            <a:r>
              <a:rPr lang="en-US" sz="2200" spc="45"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dope.</a:t>
            </a:r>
          </a:p>
          <a:p>
            <a:pPr marL="342900" marR="0" indent="-342900">
              <a:spcBef>
                <a:spcPts val="795"/>
              </a:spcBef>
              <a:spcAft>
                <a:spcPts val="0"/>
              </a:spcAft>
              <a:buFont typeface="+mj-lt"/>
              <a:buAutoNum type="alphaLcParenR"/>
              <a:tabLst>
                <a:tab pos="582295" algn="l"/>
              </a:tabLst>
            </a:pPr>
            <a:r>
              <a:rPr lang="en-US" sz="2200" dirty="0">
                <a:solidFill>
                  <a:srgbClr val="231F20"/>
                </a:solidFill>
                <a:effectLst/>
                <a:latin typeface="Times New Roman" panose="02020603050405020304" pitchFamily="18" charset="0"/>
                <a:ea typeface="Times New Roman" panose="02020603050405020304" pitchFamily="18" charset="0"/>
              </a:rPr>
              <a:t>The</a:t>
            </a:r>
            <a:r>
              <a:rPr lang="en-US" sz="2200" spc="-115"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probability</a:t>
            </a:r>
            <a:r>
              <a:rPr lang="en-US" sz="2200" spc="-11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that</a:t>
            </a:r>
            <a:r>
              <a:rPr lang="en-US" sz="2200" spc="-11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a</a:t>
            </a:r>
            <a:r>
              <a:rPr lang="en-US" sz="2200" spc="-11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convict</a:t>
            </a:r>
            <a:r>
              <a:rPr lang="en-US" sz="2200" spc="-11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who</a:t>
            </a:r>
            <a:r>
              <a:rPr lang="en-US" sz="2200" spc="-11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did</a:t>
            </a:r>
            <a:r>
              <a:rPr lang="en-US" sz="2200" spc="-115"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not</a:t>
            </a:r>
            <a:r>
              <a:rPr lang="en-US" sz="2200" spc="-11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push</a:t>
            </a:r>
            <a:r>
              <a:rPr lang="en-US" sz="2200" spc="-11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dope</a:t>
            </a:r>
            <a:r>
              <a:rPr lang="en-US" sz="2200" spc="-11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also</a:t>
            </a:r>
            <a:r>
              <a:rPr lang="en-US" sz="2200" spc="-11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did</a:t>
            </a:r>
            <a:r>
              <a:rPr lang="en-US" sz="2200" spc="-11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not</a:t>
            </a:r>
            <a:r>
              <a:rPr lang="en-US" sz="2200" spc="-115"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commit</a:t>
            </a:r>
            <a:r>
              <a:rPr lang="en-US" sz="2200" spc="-11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armed</a:t>
            </a:r>
            <a:r>
              <a:rPr lang="en-US" sz="2200" spc="-110" dirty="0">
                <a:solidFill>
                  <a:srgbClr val="231F20"/>
                </a:solidFill>
                <a:effectLst/>
                <a:latin typeface="Times New Roman" panose="02020603050405020304" pitchFamily="18" charset="0"/>
                <a:ea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rPr>
              <a:t>robbery. </a:t>
            </a:r>
            <a:endParaRPr lang="en-US" sz="22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FE93C00-F9A1-4F98-B169-304AE2DDBDF4}"/>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spTree>
    <p:extLst>
      <p:ext uri="{BB962C8B-B14F-4D97-AF65-F5344CB8AC3E}">
        <p14:creationId xmlns:p14="http://schemas.microsoft.com/office/powerpoint/2010/main" val="1333837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021F-7882-45AD-A57E-D4F6536FDDD3}"/>
              </a:ext>
            </a:extLst>
          </p:cNvPr>
          <p:cNvSpPr>
            <a:spLocks noGrp="1"/>
          </p:cNvSpPr>
          <p:nvPr>
            <p:ph type="title"/>
          </p:nvPr>
        </p:nvSpPr>
        <p:spPr>
          <a:xfrm>
            <a:off x="4627775" y="608505"/>
            <a:ext cx="2555449" cy="624689"/>
          </a:xfrm>
        </p:spPr>
        <p:txBody>
          <a:bodyPr>
            <a:normAutofit/>
          </a:bodyPr>
          <a:lstStyle/>
          <a:p>
            <a:pPr algn="ctr"/>
            <a:r>
              <a:rPr lang="en-US" sz="3200" b="1" dirty="0">
                <a:latin typeface="Times New Roman" panose="02020603050405020304" pitchFamily="18" charset="0"/>
                <a:cs typeface="Times New Roman" panose="02020603050405020304" pitchFamily="18" charset="0"/>
              </a:rPr>
              <a:t>Exercise </a:t>
            </a:r>
          </a:p>
        </p:txBody>
      </p:sp>
      <p:sp>
        <p:nvSpPr>
          <p:cNvPr id="3" name="Content Placeholder 2">
            <a:extLst>
              <a:ext uri="{FF2B5EF4-FFF2-40B4-BE49-F238E27FC236}">
                <a16:creationId xmlns:a16="http://schemas.microsoft.com/office/drawing/2014/main" id="{CDAA834D-EF8B-49A7-943A-62140BA28417}"/>
              </a:ext>
            </a:extLst>
          </p:cNvPr>
          <p:cNvSpPr>
            <a:spLocks noGrp="1"/>
          </p:cNvSpPr>
          <p:nvPr>
            <p:ph idx="1"/>
          </p:nvPr>
        </p:nvSpPr>
        <p:spPr>
          <a:xfrm>
            <a:off x="452488" y="1789506"/>
            <a:ext cx="11359298" cy="2883064"/>
          </a:xfrm>
        </p:spPr>
        <p:txBody>
          <a:bodyPr>
            <a:normAutofit/>
          </a:bodyPr>
          <a:lstStyle/>
          <a:p>
            <a:pPr marL="0" indent="0" algn="just">
              <a:lnSpc>
                <a:spcPts val="3000"/>
              </a:lnSpc>
              <a:spcBef>
                <a:spcPts val="0"/>
              </a:spcBef>
              <a:buNone/>
            </a:pPr>
            <a:r>
              <a:rPr lang="en-US" sz="2200" b="1" dirty="0">
                <a:latin typeface="Times New Roman" panose="02020603050405020304" pitchFamily="18" charset="0"/>
                <a:cs typeface="Times New Roman" panose="02020603050405020304" pitchFamily="18" charset="0"/>
              </a:rPr>
              <a:t>Question </a:t>
            </a:r>
            <a:r>
              <a:rPr lang="en-US" sz="2200" b="1" i="0" u="none" strike="noStrike" baseline="0" dirty="0">
                <a:latin typeface="Times New Roman" panose="02020603050405020304" pitchFamily="18" charset="0"/>
                <a:cs typeface="Times New Roman" panose="02020603050405020304" pitchFamily="18" charset="0"/>
              </a:rPr>
              <a:t>2.74: </a:t>
            </a:r>
            <a:r>
              <a:rPr lang="en-US" sz="2400" b="0" i="0" u="none" strike="noStrike" baseline="0" dirty="0">
                <a:latin typeface="Times New Roman" panose="02020603050405020304" pitchFamily="18" charset="0"/>
                <a:cs typeface="Times New Roman" panose="02020603050405020304" pitchFamily="18" charset="0"/>
              </a:rPr>
              <a:t>A class in advanced physics is composed of 10 juniors, 30 seniors, and 10 graduate students. The final grades show that 3 of the juniors, 10 of the seniors, and 5 of the graduate students received an</a:t>
            </a:r>
            <a:r>
              <a:rPr lang="en-US" sz="2400" b="0" u="none" strike="noStrike" baseline="0" dirty="0">
                <a:latin typeface="Times New Roman" panose="02020603050405020304" pitchFamily="18" charset="0"/>
                <a:cs typeface="Times New Roman" panose="02020603050405020304" pitchFamily="18" charset="0"/>
              </a:rPr>
              <a:t> “AA” </a:t>
            </a:r>
            <a:r>
              <a:rPr lang="en-US" sz="2400" b="0" i="0" u="none" strike="noStrike" baseline="0" dirty="0">
                <a:latin typeface="Times New Roman" panose="02020603050405020304" pitchFamily="18" charset="0"/>
                <a:cs typeface="Times New Roman" panose="02020603050405020304" pitchFamily="18" charset="0"/>
              </a:rPr>
              <a:t>for the course. If a student is chosen at random from this class and is found to have earned an “AA”, what is the probability that he or she is a senior?</a:t>
            </a:r>
          </a:p>
          <a:p>
            <a:pPr marL="0" indent="0" algn="just">
              <a:lnSpc>
                <a:spcPts val="3000"/>
              </a:lnSpc>
              <a:spcBef>
                <a:spcPts val="0"/>
              </a:spcBef>
              <a:buNone/>
            </a:pPr>
            <a:endParaRPr lang="en-US" sz="2200" dirty="0">
              <a:latin typeface="Times New Roman" panose="02020603050405020304" pitchFamily="18" charset="0"/>
              <a:cs typeface="Times New Roman" panose="02020603050405020304" pitchFamily="18" charset="0"/>
            </a:endParaRPr>
          </a:p>
          <a:p>
            <a:pPr marL="0" marR="0" indent="0">
              <a:spcBef>
                <a:spcPts val="795"/>
              </a:spcBef>
              <a:spcAft>
                <a:spcPts val="0"/>
              </a:spcAft>
              <a:buNone/>
              <a:tabLst>
                <a:tab pos="582295" algn="l"/>
              </a:tabLst>
            </a:pPr>
            <a:r>
              <a:rPr lang="en-US" sz="2200" b="1" dirty="0">
                <a:latin typeface="Times New Roman" panose="02020603050405020304" pitchFamily="18" charset="0"/>
                <a:cs typeface="Times New Roman" panose="02020603050405020304" pitchFamily="18" charset="0"/>
              </a:rPr>
              <a:t>Solution :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P (S |</a:t>
            </a:r>
            <a:r>
              <a:rPr lang="en-US" sz="2200" spc="1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10/18 =</a:t>
            </a:r>
            <a:r>
              <a:rPr lang="en-US" sz="2200" spc="-2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5/9.</a:t>
            </a:r>
            <a:endParaRPr lang="en-US" sz="22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FE93C00-F9A1-4F98-B169-304AE2DDBDF4}"/>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spTree>
    <p:extLst>
      <p:ext uri="{BB962C8B-B14F-4D97-AF65-F5344CB8AC3E}">
        <p14:creationId xmlns:p14="http://schemas.microsoft.com/office/powerpoint/2010/main" val="1012955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021F-7882-45AD-A57E-D4F6536FDDD3}"/>
              </a:ext>
            </a:extLst>
          </p:cNvPr>
          <p:cNvSpPr>
            <a:spLocks noGrp="1"/>
          </p:cNvSpPr>
          <p:nvPr>
            <p:ph type="title"/>
          </p:nvPr>
        </p:nvSpPr>
        <p:spPr>
          <a:xfrm>
            <a:off x="838200" y="125412"/>
            <a:ext cx="10515600" cy="605836"/>
          </a:xfrm>
        </p:spPr>
        <p:txBody>
          <a:bodyPr>
            <a:normAutofit/>
          </a:bodyPr>
          <a:lstStyle/>
          <a:p>
            <a:pPr algn="ctr"/>
            <a:r>
              <a:rPr lang="en-US" sz="3200" b="1" i="0" u="none" strike="noStrike" baseline="0" dirty="0">
                <a:latin typeface="Times New Roman" panose="02020603050405020304" pitchFamily="18" charset="0"/>
                <a:cs typeface="Times New Roman" panose="02020603050405020304" pitchFamily="18" charset="0"/>
              </a:rPr>
              <a:t>Independent Events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AA834D-EF8B-49A7-943A-62140BA28417}"/>
              </a:ext>
            </a:extLst>
          </p:cNvPr>
          <p:cNvSpPr>
            <a:spLocks noGrp="1"/>
          </p:cNvSpPr>
          <p:nvPr>
            <p:ph idx="1"/>
          </p:nvPr>
        </p:nvSpPr>
        <p:spPr>
          <a:xfrm>
            <a:off x="1037736" y="2560416"/>
            <a:ext cx="10316064" cy="457201"/>
          </a:xfrm>
        </p:spPr>
        <p:txBody>
          <a:bodyPr>
            <a:normAutofit fontScale="92500" lnSpcReduction="10000"/>
          </a:bodyPr>
          <a:lstStyle/>
          <a:p>
            <a:pPr marL="0" indent="0" algn="ctr">
              <a:buNone/>
            </a:pPr>
            <a:r>
              <a:rPr kumimoji="0" lang="en-US"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Theorem 2.10</a:t>
            </a:r>
            <a:r>
              <a:rPr kumimoji="0" lang="en-US" altLang="en-US" sz="3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FE93C00-F9A1-4F98-B169-304AE2DDBDF4}"/>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pic>
        <p:nvPicPr>
          <p:cNvPr id="5" name="Picture 4">
            <a:extLst>
              <a:ext uri="{FF2B5EF4-FFF2-40B4-BE49-F238E27FC236}">
                <a16:creationId xmlns:a16="http://schemas.microsoft.com/office/drawing/2014/main" id="{FE1EDDC3-F742-40D6-9703-69D7F14DE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968" y="829675"/>
            <a:ext cx="10515600" cy="15553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4242DE40-3987-4C42-A0D4-5E34999EF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968" y="3042106"/>
            <a:ext cx="10615368" cy="10380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3E75396-D732-474B-B76B-5468E15387B0}"/>
              </a:ext>
            </a:extLst>
          </p:cNvPr>
          <p:cNvSpPr txBox="1"/>
          <p:nvPr/>
        </p:nvSpPr>
        <p:spPr>
          <a:xfrm>
            <a:off x="309513" y="4219872"/>
            <a:ext cx="11572974" cy="1985928"/>
          </a:xfrm>
          <a:prstGeom prst="rect">
            <a:avLst/>
          </a:prstGeom>
          <a:noFill/>
        </p:spPr>
        <p:txBody>
          <a:bodyPr wrap="square">
            <a:spAutoFit/>
          </a:bodyPr>
          <a:lstStyle/>
          <a:p>
            <a:pPr algn="just">
              <a:lnSpc>
                <a:spcPts val="3000"/>
              </a:lnSpc>
            </a:pPr>
            <a:r>
              <a:rPr lang="en-US" sz="2200" b="0" i="0" u="none" strike="noStrike" baseline="0" dirty="0">
                <a:latin typeface="Times New Roman" panose="02020603050405020304" pitchFamily="18" charset="0"/>
                <a:cs typeface="Times New Roman" panose="02020603050405020304" pitchFamily="18" charset="0"/>
              </a:rPr>
              <a:t>The probability that both </a:t>
            </a:r>
            <a:r>
              <a:rPr lang="en-US" sz="2200" b="0" i="1" u="none" strike="noStrike" baseline="0" dirty="0">
                <a:latin typeface="Times New Roman" panose="02020603050405020304" pitchFamily="18" charset="0"/>
                <a:cs typeface="Times New Roman" panose="02020603050405020304" pitchFamily="18" charset="0"/>
              </a:rPr>
              <a:t>A </a:t>
            </a:r>
            <a:r>
              <a:rPr lang="en-US" sz="2200" b="0" i="0" u="none" strike="noStrike" baseline="0" dirty="0">
                <a:latin typeface="Times New Roman" panose="02020603050405020304" pitchFamily="18" charset="0"/>
                <a:cs typeface="Times New Roman" panose="02020603050405020304" pitchFamily="18" charset="0"/>
              </a:rPr>
              <a:t>and </a:t>
            </a:r>
            <a:r>
              <a:rPr lang="en-US" sz="2200" b="0" i="1" u="none" strike="noStrike" baseline="0" dirty="0">
                <a:latin typeface="Times New Roman" panose="02020603050405020304" pitchFamily="18" charset="0"/>
                <a:cs typeface="Times New Roman" panose="02020603050405020304" pitchFamily="18" charset="0"/>
              </a:rPr>
              <a:t>B </a:t>
            </a:r>
            <a:r>
              <a:rPr lang="en-US" sz="2200" b="0" i="0" u="none" strike="noStrike" baseline="0" dirty="0">
                <a:latin typeface="Times New Roman" panose="02020603050405020304" pitchFamily="18" charset="0"/>
                <a:cs typeface="Times New Roman" panose="02020603050405020304" pitchFamily="18" charset="0"/>
              </a:rPr>
              <a:t>occur is equal to the probability that </a:t>
            </a:r>
            <a:r>
              <a:rPr lang="en-US" sz="2200" b="0" i="1" u="none" strike="noStrike" baseline="0" dirty="0">
                <a:latin typeface="Times New Roman" panose="02020603050405020304" pitchFamily="18" charset="0"/>
                <a:cs typeface="Times New Roman" panose="02020603050405020304" pitchFamily="18" charset="0"/>
              </a:rPr>
              <a:t>A </a:t>
            </a:r>
            <a:r>
              <a:rPr lang="en-US" sz="2200" b="0" i="0" u="none" strike="noStrike" baseline="0" dirty="0">
                <a:latin typeface="Times New Roman" panose="02020603050405020304" pitchFamily="18" charset="0"/>
                <a:cs typeface="Times New Roman" panose="02020603050405020304" pitchFamily="18" charset="0"/>
              </a:rPr>
              <a:t>occurs multiplied by the conditional probability that </a:t>
            </a:r>
            <a:r>
              <a:rPr lang="en-US" sz="2200" b="0" i="1" u="none" strike="noStrike" baseline="0" dirty="0">
                <a:latin typeface="Times New Roman" panose="02020603050405020304" pitchFamily="18" charset="0"/>
                <a:cs typeface="Times New Roman" panose="02020603050405020304" pitchFamily="18" charset="0"/>
              </a:rPr>
              <a:t>B </a:t>
            </a:r>
            <a:r>
              <a:rPr lang="en-US" sz="2200" b="0" i="0" u="none" strike="noStrike" baseline="0" dirty="0">
                <a:latin typeface="Times New Roman" panose="02020603050405020304" pitchFamily="18" charset="0"/>
                <a:cs typeface="Times New Roman" panose="02020603050405020304" pitchFamily="18" charset="0"/>
              </a:rPr>
              <a:t>occurs, given that </a:t>
            </a:r>
            <a:r>
              <a:rPr lang="en-US" sz="2200" b="0" i="1" u="none" strike="noStrike" baseline="0" dirty="0">
                <a:latin typeface="Times New Roman" panose="02020603050405020304" pitchFamily="18" charset="0"/>
                <a:cs typeface="Times New Roman" panose="02020603050405020304" pitchFamily="18" charset="0"/>
              </a:rPr>
              <a:t>A </a:t>
            </a:r>
            <a:r>
              <a:rPr lang="en-US" sz="2200" b="0" i="0" u="none" strike="noStrike" baseline="0" dirty="0">
                <a:latin typeface="Times New Roman" panose="02020603050405020304" pitchFamily="18" charset="0"/>
                <a:cs typeface="Times New Roman" panose="02020603050405020304" pitchFamily="18" charset="0"/>
              </a:rPr>
              <a:t>occurs. Since the events </a:t>
            </a:r>
            <a:r>
              <a:rPr lang="en-US" sz="2200" b="0" i="1" u="none" strike="noStrike" baseline="0" dirty="0">
                <a:latin typeface="Times New Roman" panose="02020603050405020304" pitchFamily="18" charset="0"/>
                <a:cs typeface="Times New Roman" panose="02020603050405020304" pitchFamily="18" charset="0"/>
              </a:rPr>
              <a:t>A ∩ B </a:t>
            </a:r>
            <a:r>
              <a:rPr lang="en-US" sz="2200" b="0" i="0" u="none" strike="noStrike" baseline="0" dirty="0">
                <a:latin typeface="Times New Roman" panose="02020603050405020304" pitchFamily="18" charset="0"/>
                <a:cs typeface="Times New Roman" panose="02020603050405020304" pitchFamily="18" charset="0"/>
              </a:rPr>
              <a:t>and </a:t>
            </a:r>
            <a:r>
              <a:rPr lang="en-US" sz="2200" b="0" i="1" u="none" strike="noStrike" baseline="0" dirty="0">
                <a:latin typeface="Times New Roman" panose="02020603050405020304" pitchFamily="18" charset="0"/>
                <a:cs typeface="Times New Roman" panose="02020603050405020304" pitchFamily="18" charset="0"/>
              </a:rPr>
              <a:t>B ∩ A </a:t>
            </a:r>
            <a:r>
              <a:rPr lang="en-US" sz="2200" b="0" i="0" u="none" strike="noStrike" baseline="0" dirty="0">
                <a:latin typeface="Times New Roman" panose="02020603050405020304" pitchFamily="18" charset="0"/>
                <a:cs typeface="Times New Roman" panose="02020603050405020304" pitchFamily="18" charset="0"/>
              </a:rPr>
              <a:t>are equivalent, it follows from </a:t>
            </a:r>
            <a:r>
              <a:rPr lang="en-US" sz="2200" b="1" i="0" u="none" strike="noStrike" baseline="0" dirty="0">
                <a:latin typeface="Times New Roman" panose="02020603050405020304" pitchFamily="18" charset="0"/>
                <a:cs typeface="Times New Roman" panose="02020603050405020304" pitchFamily="18" charset="0"/>
              </a:rPr>
              <a:t>Theorem 2.10 </a:t>
            </a:r>
            <a:r>
              <a:rPr lang="en-US" sz="2200" b="0" i="0" u="none" strike="noStrike" baseline="0" dirty="0">
                <a:latin typeface="Times New Roman" panose="02020603050405020304" pitchFamily="18" charset="0"/>
                <a:cs typeface="Times New Roman" panose="02020603050405020304" pitchFamily="18" charset="0"/>
              </a:rPr>
              <a:t>that we can also write</a:t>
            </a:r>
          </a:p>
          <a:p>
            <a:pPr algn="ctr">
              <a:lnSpc>
                <a:spcPts val="3000"/>
              </a:lnSpc>
            </a:pPr>
            <a:r>
              <a:rPr lang="en-US" sz="2200" b="0" i="1" u="none" strike="noStrike" baseline="0" dirty="0">
                <a:latin typeface="Times New Roman" panose="02020603050405020304" pitchFamily="18" charset="0"/>
                <a:cs typeface="Times New Roman" panose="02020603050405020304" pitchFamily="18" charset="0"/>
              </a:rPr>
              <a:t>P</a:t>
            </a:r>
            <a:r>
              <a:rPr lang="en-US" sz="2200" b="0" i="0" u="none" strike="noStrike" baseline="0" dirty="0">
                <a:latin typeface="Times New Roman" panose="02020603050405020304" pitchFamily="18" charset="0"/>
                <a:cs typeface="Times New Roman" panose="02020603050405020304" pitchFamily="18" charset="0"/>
              </a:rPr>
              <a:t>(</a:t>
            </a:r>
            <a:r>
              <a:rPr lang="en-US" sz="2200" b="0" i="1" u="none" strike="noStrike" baseline="0" dirty="0">
                <a:latin typeface="Times New Roman" panose="02020603050405020304" pitchFamily="18" charset="0"/>
                <a:cs typeface="Times New Roman" panose="02020603050405020304" pitchFamily="18" charset="0"/>
              </a:rPr>
              <a:t>A ∩ B</a:t>
            </a:r>
            <a:r>
              <a:rPr lang="en-US" sz="2200" b="0" i="0" u="none" strike="noStrike" baseline="0" dirty="0">
                <a:latin typeface="Times New Roman" panose="02020603050405020304" pitchFamily="18" charset="0"/>
                <a:cs typeface="Times New Roman" panose="02020603050405020304" pitchFamily="18" charset="0"/>
              </a:rPr>
              <a:t>) = </a:t>
            </a:r>
            <a:r>
              <a:rPr lang="en-US" sz="2200" b="0" i="1" u="none" strike="noStrike" baseline="0" dirty="0">
                <a:latin typeface="Times New Roman" panose="02020603050405020304" pitchFamily="18" charset="0"/>
                <a:cs typeface="Times New Roman" panose="02020603050405020304" pitchFamily="18" charset="0"/>
              </a:rPr>
              <a:t>P</a:t>
            </a:r>
            <a:r>
              <a:rPr lang="en-US" sz="2200" b="0" i="0" u="none" strike="noStrike" baseline="0" dirty="0">
                <a:latin typeface="Times New Roman" panose="02020603050405020304" pitchFamily="18" charset="0"/>
                <a:cs typeface="Times New Roman" panose="02020603050405020304" pitchFamily="18" charset="0"/>
              </a:rPr>
              <a:t>(</a:t>
            </a:r>
            <a:r>
              <a:rPr lang="en-US" sz="2200" b="0" i="1" u="none" strike="noStrike" baseline="0" dirty="0">
                <a:latin typeface="Times New Roman" panose="02020603050405020304" pitchFamily="18" charset="0"/>
                <a:cs typeface="Times New Roman" panose="02020603050405020304" pitchFamily="18" charset="0"/>
              </a:rPr>
              <a:t>B ∩ A</a:t>
            </a:r>
            <a:r>
              <a:rPr lang="en-US" sz="2200" b="0" i="0" u="none" strike="noStrike" baseline="0" dirty="0">
                <a:latin typeface="Times New Roman" panose="02020603050405020304" pitchFamily="18" charset="0"/>
                <a:cs typeface="Times New Roman" panose="02020603050405020304" pitchFamily="18" charset="0"/>
              </a:rPr>
              <a:t>) = </a:t>
            </a:r>
            <a:r>
              <a:rPr lang="en-US" sz="2200" b="0" i="1" u="none" strike="noStrike" baseline="0" dirty="0">
                <a:latin typeface="Times New Roman" panose="02020603050405020304" pitchFamily="18" charset="0"/>
                <a:cs typeface="Times New Roman" panose="02020603050405020304" pitchFamily="18" charset="0"/>
              </a:rPr>
              <a:t>P</a:t>
            </a:r>
            <a:r>
              <a:rPr lang="en-US" sz="2200" b="0" i="0" u="none" strike="noStrike" baseline="0" dirty="0">
                <a:latin typeface="Times New Roman" panose="02020603050405020304" pitchFamily="18" charset="0"/>
                <a:cs typeface="Times New Roman" panose="02020603050405020304" pitchFamily="18" charset="0"/>
              </a:rPr>
              <a:t>(</a:t>
            </a:r>
            <a:r>
              <a:rPr lang="en-US" sz="2200" b="0" i="1" u="none" strike="noStrike" baseline="0" dirty="0">
                <a:latin typeface="Times New Roman" panose="02020603050405020304" pitchFamily="18" charset="0"/>
                <a:cs typeface="Times New Roman" panose="02020603050405020304" pitchFamily="18" charset="0"/>
              </a:rPr>
              <a:t>B</a:t>
            </a:r>
            <a:r>
              <a:rPr lang="en-US" sz="2200" b="0" i="0" u="none" strike="noStrike" baseline="0" dirty="0">
                <a:latin typeface="Times New Roman" panose="02020603050405020304" pitchFamily="18" charset="0"/>
                <a:cs typeface="Times New Roman" panose="02020603050405020304" pitchFamily="18" charset="0"/>
              </a:rPr>
              <a:t>)</a:t>
            </a:r>
            <a:r>
              <a:rPr lang="en-US" sz="2200" b="0" i="1" u="none" strike="noStrike" baseline="0" dirty="0">
                <a:latin typeface="Times New Roman" panose="02020603050405020304" pitchFamily="18" charset="0"/>
                <a:cs typeface="Times New Roman" panose="02020603050405020304" pitchFamily="18" charset="0"/>
              </a:rPr>
              <a:t>P</a:t>
            </a:r>
            <a:r>
              <a:rPr lang="en-US" sz="2200" b="0" i="0" u="none" strike="noStrike" baseline="0" dirty="0">
                <a:latin typeface="Times New Roman" panose="02020603050405020304" pitchFamily="18" charset="0"/>
                <a:cs typeface="Times New Roman" panose="02020603050405020304" pitchFamily="18" charset="0"/>
              </a:rPr>
              <a:t>(</a:t>
            </a:r>
            <a:r>
              <a:rPr lang="en-US" sz="2200" b="0" i="1" u="none" strike="noStrike" baseline="0" dirty="0">
                <a:latin typeface="Times New Roman" panose="02020603050405020304" pitchFamily="18" charset="0"/>
                <a:cs typeface="Times New Roman" panose="02020603050405020304" pitchFamily="18" charset="0"/>
              </a:rPr>
              <a:t>A|B</a:t>
            </a:r>
            <a:r>
              <a:rPr lang="en-US" sz="2200" b="0" i="0" u="none" strike="noStrike" baseline="0" dirty="0">
                <a:latin typeface="Times New Roman" panose="02020603050405020304" pitchFamily="18" charset="0"/>
                <a:cs typeface="Times New Roman" panose="02020603050405020304" pitchFamily="18" charset="0"/>
              </a:rPr>
              <a:t>)</a:t>
            </a:r>
            <a:r>
              <a:rPr lang="en-US" sz="2200" b="0" i="1" u="none" strike="noStrike" baseline="0" dirty="0">
                <a:latin typeface="Times New Roman" panose="02020603050405020304" pitchFamily="18" charset="0"/>
                <a:cs typeface="Times New Roman" panose="02020603050405020304" pitchFamily="18" charset="0"/>
              </a:rPr>
              <a:t>.</a:t>
            </a:r>
          </a:p>
          <a:p>
            <a:pPr algn="just">
              <a:lnSpc>
                <a:spcPts val="3000"/>
              </a:lnSpc>
            </a:pPr>
            <a:r>
              <a:rPr lang="en-US" sz="2200" b="0" i="0" u="none" strike="noStrike" baseline="0" dirty="0">
                <a:latin typeface="Times New Roman" panose="02020603050405020304" pitchFamily="18" charset="0"/>
                <a:cs typeface="Times New Roman" panose="02020603050405020304" pitchFamily="18" charset="0"/>
              </a:rPr>
              <a:t>In other words, it does not matter which event is referred to as </a:t>
            </a:r>
            <a:r>
              <a:rPr lang="en-US" sz="2200" b="0" i="1" u="none" strike="noStrike" baseline="0" dirty="0">
                <a:latin typeface="Times New Roman" panose="02020603050405020304" pitchFamily="18" charset="0"/>
                <a:cs typeface="Times New Roman" panose="02020603050405020304" pitchFamily="18" charset="0"/>
              </a:rPr>
              <a:t>A </a:t>
            </a:r>
            <a:r>
              <a:rPr lang="en-US" sz="2200" b="0" i="0" u="none" strike="noStrike" baseline="0" dirty="0">
                <a:latin typeface="Times New Roman" panose="02020603050405020304" pitchFamily="18" charset="0"/>
                <a:cs typeface="Times New Roman" panose="02020603050405020304" pitchFamily="18" charset="0"/>
              </a:rPr>
              <a:t>and which event is referred to as </a:t>
            </a:r>
            <a:r>
              <a:rPr lang="en-US" sz="2200" b="0" i="1" u="none" strike="noStrike" baseline="0" dirty="0">
                <a:latin typeface="Times New Roman" panose="02020603050405020304" pitchFamily="18" charset="0"/>
                <a:cs typeface="Times New Roman" panose="02020603050405020304" pitchFamily="18" charset="0"/>
              </a:rPr>
              <a:t>B</a:t>
            </a:r>
            <a:r>
              <a:rPr lang="en-US" sz="2200" b="0" i="0" u="none" strike="noStrike" baseline="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623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021F-7882-45AD-A57E-D4F6536FDDD3}"/>
              </a:ext>
            </a:extLst>
          </p:cNvPr>
          <p:cNvSpPr>
            <a:spLocks noGrp="1"/>
          </p:cNvSpPr>
          <p:nvPr>
            <p:ph type="title"/>
          </p:nvPr>
        </p:nvSpPr>
        <p:spPr>
          <a:xfrm>
            <a:off x="838200" y="215729"/>
            <a:ext cx="10515600" cy="681250"/>
          </a:xfrm>
        </p:spPr>
        <p:txBody>
          <a:bodyPr>
            <a:normAutofit/>
          </a:bodyPr>
          <a:lstStyle/>
          <a:p>
            <a:pPr algn="ctr"/>
            <a:r>
              <a:rPr lang="en-US" sz="3200" b="1" i="0" u="none" strike="noStrike" baseline="0" dirty="0">
                <a:latin typeface="Times New Roman" panose="02020603050405020304" pitchFamily="18" charset="0"/>
                <a:cs typeface="Times New Roman" panose="02020603050405020304" pitchFamily="18" charset="0"/>
              </a:rPr>
              <a:t>Example</a:t>
            </a:r>
            <a:endParaRPr lang="en-US" sz="3200" dirty="0"/>
          </a:p>
        </p:txBody>
      </p:sp>
      <p:sp>
        <p:nvSpPr>
          <p:cNvPr id="3" name="Content Placeholder 2">
            <a:extLst>
              <a:ext uri="{FF2B5EF4-FFF2-40B4-BE49-F238E27FC236}">
                <a16:creationId xmlns:a16="http://schemas.microsoft.com/office/drawing/2014/main" id="{CDAA834D-EF8B-49A7-943A-62140BA28417}"/>
              </a:ext>
            </a:extLst>
          </p:cNvPr>
          <p:cNvSpPr>
            <a:spLocks noGrp="1"/>
          </p:cNvSpPr>
          <p:nvPr>
            <p:ph idx="1"/>
          </p:nvPr>
        </p:nvSpPr>
        <p:spPr>
          <a:xfrm>
            <a:off x="838200" y="1046376"/>
            <a:ext cx="10515600" cy="3447747"/>
          </a:xfrm>
        </p:spPr>
        <p:txBody>
          <a:bodyPr>
            <a:normAutofit fontScale="40000" lnSpcReduction="20000"/>
          </a:bodyPr>
          <a:lstStyle/>
          <a:p>
            <a:pPr marL="0" indent="0" algn="just">
              <a:lnSpc>
                <a:spcPts val="3000"/>
              </a:lnSpc>
              <a:spcBef>
                <a:spcPts val="0"/>
              </a:spcBef>
              <a:buNone/>
            </a:pPr>
            <a:r>
              <a:rPr lang="en-US" sz="5500" b="1" i="0" u="none" strike="noStrike" baseline="0" dirty="0">
                <a:latin typeface="Times New Roman" panose="02020603050405020304" pitchFamily="18" charset="0"/>
                <a:cs typeface="Times New Roman" panose="02020603050405020304" pitchFamily="18" charset="0"/>
              </a:rPr>
              <a:t>Example 2.36: </a:t>
            </a:r>
            <a:r>
              <a:rPr lang="en-US" sz="5500" b="0" i="0" u="none" strike="noStrike" baseline="0" dirty="0">
                <a:solidFill>
                  <a:srgbClr val="000000"/>
                </a:solidFill>
                <a:latin typeface="Times New Roman" panose="02020603050405020304" pitchFamily="18" charset="0"/>
                <a:cs typeface="Times New Roman" panose="02020603050405020304" pitchFamily="18" charset="0"/>
              </a:rPr>
              <a:t>Suppose that we have a fuse box containing 20 fuses, of which 5 are defective. If 2 fuses are selected at random and removed from the box in succession without replacing the first, what is the probability that both fuses are defective?</a:t>
            </a:r>
          </a:p>
          <a:p>
            <a:pPr marL="0" indent="0" algn="just">
              <a:buNone/>
            </a:pPr>
            <a:endParaRPr lang="en-US" sz="88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lgn="just">
              <a:lnSpc>
                <a:spcPts val="3000"/>
              </a:lnSpc>
              <a:spcBef>
                <a:spcPts val="0"/>
              </a:spcBef>
              <a:buNone/>
            </a:pPr>
            <a:r>
              <a:rPr lang="en-US" sz="5500" b="1" u="none" strike="noStrike" baseline="0" dirty="0">
                <a:solidFill>
                  <a:srgbClr val="000000"/>
                </a:solidFill>
                <a:latin typeface="Times New Roman" panose="02020603050405020304" pitchFamily="18" charset="0"/>
                <a:cs typeface="Times New Roman" panose="02020603050405020304" pitchFamily="18" charset="0"/>
              </a:rPr>
              <a:t>Solution : </a:t>
            </a:r>
            <a:r>
              <a:rPr lang="en-US" sz="5500" b="0" i="0" u="none" strike="noStrike" baseline="0" dirty="0">
                <a:solidFill>
                  <a:srgbClr val="000000"/>
                </a:solidFill>
                <a:latin typeface="Times New Roman" panose="02020603050405020304" pitchFamily="18" charset="0"/>
                <a:cs typeface="Times New Roman" panose="02020603050405020304" pitchFamily="18" charset="0"/>
              </a:rPr>
              <a:t>We shall let </a:t>
            </a:r>
            <a:r>
              <a:rPr lang="en-US" sz="5500" b="0" i="1" u="none" strike="noStrike" baseline="0" dirty="0">
                <a:solidFill>
                  <a:srgbClr val="000000"/>
                </a:solidFill>
                <a:latin typeface="Times New Roman" panose="02020603050405020304" pitchFamily="18" charset="0"/>
                <a:cs typeface="Times New Roman" panose="02020603050405020304" pitchFamily="18" charset="0"/>
              </a:rPr>
              <a:t>A </a:t>
            </a:r>
            <a:r>
              <a:rPr lang="en-US" sz="5500" b="0" i="0" u="none" strike="noStrike" baseline="0" dirty="0">
                <a:solidFill>
                  <a:srgbClr val="000000"/>
                </a:solidFill>
                <a:latin typeface="Times New Roman" panose="02020603050405020304" pitchFamily="18" charset="0"/>
                <a:cs typeface="Times New Roman" panose="02020603050405020304" pitchFamily="18" charset="0"/>
              </a:rPr>
              <a:t>be the event that the first fuse is defective and </a:t>
            </a:r>
            <a:r>
              <a:rPr lang="en-US" sz="5500" b="0" i="1" u="none" strike="noStrike" baseline="0" dirty="0">
                <a:solidFill>
                  <a:srgbClr val="000000"/>
                </a:solidFill>
                <a:latin typeface="Times New Roman" panose="02020603050405020304" pitchFamily="18" charset="0"/>
                <a:cs typeface="Times New Roman" panose="02020603050405020304" pitchFamily="18" charset="0"/>
              </a:rPr>
              <a:t>B </a:t>
            </a:r>
            <a:r>
              <a:rPr lang="en-US" sz="5500" b="0" i="0" u="none" strike="noStrike" baseline="0" dirty="0">
                <a:solidFill>
                  <a:srgbClr val="000000"/>
                </a:solidFill>
                <a:latin typeface="Times New Roman" panose="02020603050405020304" pitchFamily="18" charset="0"/>
                <a:cs typeface="Times New Roman" panose="02020603050405020304" pitchFamily="18" charset="0"/>
              </a:rPr>
              <a:t>the event that the second fuse is defective; then we interpret </a:t>
            </a:r>
            <a:r>
              <a:rPr lang="en-US" sz="5500" b="0" i="1" u="none" strike="noStrike" baseline="0" dirty="0">
                <a:solidFill>
                  <a:srgbClr val="000000"/>
                </a:solidFill>
                <a:latin typeface="Times New Roman" panose="02020603050405020304" pitchFamily="18" charset="0"/>
                <a:cs typeface="Times New Roman" panose="02020603050405020304" pitchFamily="18" charset="0"/>
              </a:rPr>
              <a:t>A ∩ B </a:t>
            </a:r>
            <a:r>
              <a:rPr lang="en-US" sz="5500" b="0" i="0" u="none" strike="noStrike" baseline="0" dirty="0">
                <a:solidFill>
                  <a:srgbClr val="000000"/>
                </a:solidFill>
                <a:latin typeface="Times New Roman" panose="02020603050405020304" pitchFamily="18" charset="0"/>
                <a:cs typeface="Times New Roman" panose="02020603050405020304" pitchFamily="18" charset="0"/>
              </a:rPr>
              <a:t>as the event that </a:t>
            </a:r>
            <a:r>
              <a:rPr lang="en-US" sz="5500" b="0" i="1" u="none" strike="noStrike" baseline="0" dirty="0">
                <a:solidFill>
                  <a:srgbClr val="000000"/>
                </a:solidFill>
                <a:latin typeface="Times New Roman" panose="02020603050405020304" pitchFamily="18" charset="0"/>
                <a:cs typeface="Times New Roman" panose="02020603050405020304" pitchFamily="18" charset="0"/>
              </a:rPr>
              <a:t>A </a:t>
            </a:r>
            <a:r>
              <a:rPr lang="en-US" sz="5500" b="0" i="0" u="none" strike="noStrike" baseline="0" dirty="0">
                <a:solidFill>
                  <a:srgbClr val="000000"/>
                </a:solidFill>
                <a:latin typeface="Times New Roman" panose="02020603050405020304" pitchFamily="18" charset="0"/>
                <a:cs typeface="Times New Roman" panose="02020603050405020304" pitchFamily="18" charset="0"/>
              </a:rPr>
              <a:t>occurs and then </a:t>
            </a:r>
            <a:r>
              <a:rPr lang="en-US" sz="5500" b="0" i="1" u="none" strike="noStrike" baseline="0" dirty="0">
                <a:solidFill>
                  <a:srgbClr val="000000"/>
                </a:solidFill>
                <a:latin typeface="Times New Roman" panose="02020603050405020304" pitchFamily="18" charset="0"/>
                <a:cs typeface="Times New Roman" panose="02020603050405020304" pitchFamily="18" charset="0"/>
              </a:rPr>
              <a:t>B </a:t>
            </a:r>
            <a:r>
              <a:rPr lang="en-US" sz="5500" b="0" i="0" u="none" strike="noStrike" baseline="0" dirty="0">
                <a:solidFill>
                  <a:srgbClr val="000000"/>
                </a:solidFill>
                <a:latin typeface="Times New Roman" panose="02020603050405020304" pitchFamily="18" charset="0"/>
                <a:cs typeface="Times New Roman" panose="02020603050405020304" pitchFamily="18" charset="0"/>
              </a:rPr>
              <a:t>occurs after </a:t>
            </a:r>
            <a:r>
              <a:rPr lang="en-US" sz="5500" b="0" i="1" u="none" strike="noStrike" baseline="0" dirty="0">
                <a:solidFill>
                  <a:srgbClr val="000000"/>
                </a:solidFill>
                <a:latin typeface="Times New Roman" panose="02020603050405020304" pitchFamily="18" charset="0"/>
                <a:cs typeface="Times New Roman" panose="02020603050405020304" pitchFamily="18" charset="0"/>
              </a:rPr>
              <a:t>A </a:t>
            </a:r>
            <a:r>
              <a:rPr lang="en-US" sz="5500" b="0" i="0" u="none" strike="noStrike" baseline="0" dirty="0">
                <a:solidFill>
                  <a:srgbClr val="000000"/>
                </a:solidFill>
                <a:latin typeface="Times New Roman" panose="02020603050405020304" pitchFamily="18" charset="0"/>
                <a:cs typeface="Times New Roman" panose="02020603050405020304" pitchFamily="18" charset="0"/>
              </a:rPr>
              <a:t>has occurred. The probability of first removing a defective fuse is 1/4; then the probability of removing a second defective fuse from the remaining 4 is 4/19. Hence,</a:t>
            </a:r>
          </a:p>
          <a:p>
            <a:pPr algn="l"/>
            <a:endParaRPr lang="en-US" sz="8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FE93C00-F9A1-4F98-B169-304AE2DDBDF4}"/>
              </a:ext>
            </a:extLst>
          </p:cNvPr>
          <p:cNvSpPr>
            <a:spLocks noGrp="1" noChangeArrowheads="1"/>
          </p:cNvSpPr>
          <p:nvPr>
            <p:ph type="ftr" sz="quarter" idx="11"/>
          </p:nvPr>
        </p:nvSpPr>
        <p:spPr bwMode="auto">
          <a:xfrm>
            <a:off x="155574" y="6275388"/>
            <a:ext cx="1184474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Source : </a:t>
            </a:r>
            <a:r>
              <a:rPr lang="en-US" altLang="en-US" sz="1200" dirty="0">
                <a:latin typeface="Times New Roman" panose="02020603050405020304" pitchFamily="18" charset="0"/>
                <a:cs typeface="Times New Roman" panose="02020603050405020304" pitchFamily="18" charset="0"/>
              </a:rPr>
              <a:t>Probability &amp; Statistics for Engineers &amp; Scientists, by </a:t>
            </a: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Ronald E. Walpole, Raymond H. Myers, Sharon L. Myers, Keying Ye, </a:t>
            </a:r>
            <a:r>
              <a:rPr lang="en-US" altLang="en-US" sz="1200" dirty="0">
                <a:latin typeface="Times New Roman" panose="02020603050405020304" pitchFamily="18" charset="0"/>
                <a:cs typeface="Times New Roman" panose="02020603050405020304" pitchFamily="18" charset="0"/>
              </a:rPr>
              <a:t> 9</a:t>
            </a:r>
            <a:r>
              <a:rPr lang="en-US" altLang="en-US" sz="1200" baseline="30000" dirty="0">
                <a:latin typeface="Times New Roman" panose="02020603050405020304" pitchFamily="18" charset="0"/>
                <a:cs typeface="Times New Roman" panose="02020603050405020304" pitchFamily="18" charset="0"/>
              </a:rPr>
              <a:t>th</a:t>
            </a:r>
            <a:r>
              <a:rPr lang="en-US" altLang="en-US" sz="1200" dirty="0">
                <a:latin typeface="Times New Roman" panose="02020603050405020304" pitchFamily="18" charset="0"/>
                <a:cs typeface="Times New Roman" panose="02020603050405020304" pitchFamily="18" charset="0"/>
              </a:rPr>
              <a:t> Edition, Prentice Hall</a:t>
            </a:r>
          </a:p>
        </p:txBody>
      </p:sp>
      <p:pic>
        <p:nvPicPr>
          <p:cNvPr id="6" name="Picture 5">
            <a:extLst>
              <a:ext uri="{FF2B5EF4-FFF2-40B4-BE49-F238E27FC236}">
                <a16:creationId xmlns:a16="http://schemas.microsoft.com/office/drawing/2014/main" id="{73CABF9E-DFF6-4509-B4C6-362B61CBB46B}"/>
              </a:ext>
            </a:extLst>
          </p:cNvPr>
          <p:cNvPicPr>
            <a:picLocks noChangeAspect="1"/>
          </p:cNvPicPr>
          <p:nvPr/>
        </p:nvPicPr>
        <p:blipFill>
          <a:blip r:embed="rId2"/>
          <a:stretch>
            <a:fillRect/>
          </a:stretch>
        </p:blipFill>
        <p:spPr>
          <a:xfrm>
            <a:off x="3506772" y="4684197"/>
            <a:ext cx="4911364" cy="1292397"/>
          </a:xfrm>
          <a:prstGeom prst="rect">
            <a:avLst/>
          </a:prstGeom>
        </p:spPr>
      </p:pic>
    </p:spTree>
    <p:extLst>
      <p:ext uri="{BB962C8B-B14F-4D97-AF65-F5344CB8AC3E}">
        <p14:creationId xmlns:p14="http://schemas.microsoft.com/office/powerpoint/2010/main" val="69865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Vertical Title 1">
            <a:extLst>
              <a:ext uri="{FF2B5EF4-FFF2-40B4-BE49-F238E27FC236}">
                <a16:creationId xmlns:a16="http://schemas.microsoft.com/office/drawing/2014/main" id="{9829B087-0B7D-4C9D-B3BC-538EAA53943F}"/>
              </a:ext>
            </a:extLst>
          </p:cNvPr>
          <p:cNvSpPr>
            <a:spLocks noGrp="1"/>
          </p:cNvSpPr>
          <p:nvPr>
            <p:ph type="title"/>
          </p:nvPr>
        </p:nvSpPr>
        <p:spPr bwMode="auto">
          <a:xfrm>
            <a:off x="1981200" y="274638"/>
            <a:ext cx="8229600" cy="46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eaLnBrk="1" hangingPunct="1"/>
            <a:r>
              <a:rPr lang="en-US" altLang="en-US" sz="3200" b="1" dirty="0">
                <a:latin typeface="Times New Roman" panose="02020603050405020304" pitchFamily="18" charset="0"/>
                <a:cs typeface="Times New Roman" panose="02020603050405020304" pitchFamily="18" charset="0"/>
              </a:rPr>
              <a:t>Basic Rules of Probability</a:t>
            </a:r>
          </a:p>
        </p:txBody>
      </p:sp>
      <p:sp>
        <p:nvSpPr>
          <p:cNvPr id="20483" name="Vertical Text Placeholder 2">
            <a:extLst>
              <a:ext uri="{FF2B5EF4-FFF2-40B4-BE49-F238E27FC236}">
                <a16:creationId xmlns:a16="http://schemas.microsoft.com/office/drawing/2014/main" id="{EB81C121-1DF0-4B98-B0EF-CD6AEC56F1E4}"/>
              </a:ext>
            </a:extLst>
          </p:cNvPr>
          <p:cNvSpPr>
            <a:spLocks noGrp="1"/>
          </p:cNvSpPr>
          <p:nvPr>
            <p:ph idx="1"/>
          </p:nvPr>
        </p:nvSpPr>
        <p:spPr>
          <a:xfrm>
            <a:off x="707012" y="1003106"/>
            <a:ext cx="9241886" cy="469900"/>
          </a:xfrm>
        </p:spPr>
        <p:txBody>
          <a:bodyPr>
            <a:normAutofit/>
          </a:bodyPr>
          <a:lstStyle/>
          <a:p>
            <a:pPr marL="0" indent="0">
              <a:buNone/>
            </a:pPr>
            <a:r>
              <a:rPr lang="en-US" altLang="en-US" sz="2200" dirty="0">
                <a:solidFill>
                  <a:srgbClr val="000000"/>
                </a:solidFill>
                <a:latin typeface="Times New Roman" panose="02020603050405020304" pitchFamily="18" charset="0"/>
                <a:cs typeface="Times New Roman" panose="02020603050405020304" pitchFamily="18" charset="0"/>
              </a:rPr>
              <a:t>We can summarize the basic probability rules more concisely in symbolic form.</a:t>
            </a:r>
          </a:p>
        </p:txBody>
      </p:sp>
      <p:sp>
        <p:nvSpPr>
          <p:cNvPr id="15" name="TextBox 14">
            <a:extLst>
              <a:ext uri="{FF2B5EF4-FFF2-40B4-BE49-F238E27FC236}">
                <a16:creationId xmlns:a16="http://schemas.microsoft.com/office/drawing/2014/main" id="{FC38A0D9-C62D-4F05-A469-E1C22C612FCF}"/>
              </a:ext>
            </a:extLst>
          </p:cNvPr>
          <p:cNvSpPr txBox="1"/>
          <p:nvPr/>
        </p:nvSpPr>
        <p:spPr>
          <a:xfrm>
            <a:off x="641023" y="1962150"/>
            <a:ext cx="11048213" cy="4370427"/>
          </a:xfrm>
          <a:prstGeom prst="rect">
            <a:avLst/>
          </a:prstGeom>
          <a:solidFill>
            <a:srgbClr val="F8EAB9"/>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a:defRPr sz="2400">
                <a:solidFill>
                  <a:schemeClr val="tx1"/>
                </a:solidFill>
                <a:latin typeface="Helvetica Neue" charset="0"/>
                <a:ea typeface="ＭＳ Ｐゴシック" pitchFamily="34" charset="-128"/>
                <a:cs typeface="Helvetica Neue" charset="0"/>
              </a:defRPr>
            </a:lvl1pPr>
            <a:lvl2pPr>
              <a:defRPr sz="2400">
                <a:solidFill>
                  <a:schemeClr val="tx1"/>
                </a:solidFill>
                <a:latin typeface="Helvetica Neue" charset="0"/>
                <a:ea typeface="ＭＳ Ｐゴシック" pitchFamily="34" charset="-128"/>
                <a:cs typeface="Helvetica Neue" charset="0"/>
              </a:defRPr>
            </a:lvl2pPr>
            <a:lvl3pPr>
              <a:defRPr sz="2400">
                <a:solidFill>
                  <a:schemeClr val="tx1"/>
                </a:solidFill>
                <a:latin typeface="Helvetica Neue" charset="0"/>
                <a:ea typeface="ＭＳ Ｐゴシック" pitchFamily="34" charset="-128"/>
                <a:cs typeface="Helvetica Neue" charset="0"/>
              </a:defRPr>
            </a:lvl3pPr>
            <a:lvl4pPr>
              <a:defRPr sz="2400">
                <a:solidFill>
                  <a:schemeClr val="tx1"/>
                </a:solidFill>
                <a:latin typeface="Helvetica Neue" charset="0"/>
                <a:ea typeface="ＭＳ Ｐゴシック" pitchFamily="34" charset="-128"/>
                <a:cs typeface="Helvetica Neue" charset="0"/>
              </a:defRPr>
            </a:lvl4pPr>
            <a:lvl5pPr>
              <a:defRPr sz="2400">
                <a:solidFill>
                  <a:schemeClr val="tx1"/>
                </a:solidFill>
                <a:latin typeface="Helvetica Neue" charset="0"/>
                <a:ea typeface="ＭＳ Ｐゴシック" pitchFamily="34" charset="-128"/>
                <a:cs typeface="Helvetica Neue" charset="0"/>
              </a:defRPr>
            </a:lvl5pPr>
            <a:lvl6pPr eaLnBrk="0" fontAlgn="base" hangingPunct="0">
              <a:spcAft>
                <a:spcPct val="0"/>
              </a:spcAft>
              <a:buFont typeface="Arial" pitchFamily="34" charset="0"/>
              <a:buChar char="»"/>
              <a:defRPr sz="2400">
                <a:solidFill>
                  <a:schemeClr val="tx1"/>
                </a:solidFill>
                <a:latin typeface="Helvetica Neue" charset="0"/>
                <a:ea typeface="ＭＳ Ｐゴシック" pitchFamily="34" charset="-128"/>
                <a:cs typeface="Helvetica Neue" charset="0"/>
              </a:defRPr>
            </a:lvl6pPr>
            <a:lvl7pPr eaLnBrk="0" fontAlgn="base" hangingPunct="0">
              <a:spcAft>
                <a:spcPct val="0"/>
              </a:spcAft>
              <a:buFont typeface="Arial" pitchFamily="34" charset="0"/>
              <a:buChar char="»"/>
              <a:defRPr sz="2400">
                <a:solidFill>
                  <a:schemeClr val="tx1"/>
                </a:solidFill>
                <a:latin typeface="Helvetica Neue" charset="0"/>
                <a:ea typeface="ＭＳ Ｐゴシック" pitchFamily="34" charset="-128"/>
                <a:cs typeface="Helvetica Neue" charset="0"/>
              </a:defRPr>
            </a:lvl7pPr>
            <a:lvl8pPr eaLnBrk="0" fontAlgn="base" hangingPunct="0">
              <a:spcAft>
                <a:spcPct val="0"/>
              </a:spcAft>
              <a:buFont typeface="Arial" pitchFamily="34" charset="0"/>
              <a:buChar char="»"/>
              <a:defRPr sz="2400">
                <a:solidFill>
                  <a:schemeClr val="tx1"/>
                </a:solidFill>
                <a:latin typeface="Helvetica Neue" charset="0"/>
                <a:ea typeface="ＭＳ Ｐゴシック" pitchFamily="34" charset="-128"/>
                <a:cs typeface="Helvetica Neue" charset="0"/>
              </a:defRPr>
            </a:lvl8pPr>
            <a:lvl9pPr eaLnBrk="0" fontAlgn="base" hangingPunct="0">
              <a:spcAft>
                <a:spcPct val="0"/>
              </a:spcAft>
              <a:buFont typeface="Arial" pitchFamily="34" charset="0"/>
              <a:buChar char="»"/>
              <a:defRPr sz="2400">
                <a:solidFill>
                  <a:schemeClr val="tx1"/>
                </a:solidFill>
                <a:latin typeface="Helvetica Neue" charset="0"/>
                <a:ea typeface="ＭＳ Ｐゴシック" pitchFamily="34" charset="-128"/>
                <a:cs typeface="Helvetica Neue" charset="0"/>
              </a:defRPr>
            </a:lvl9pPr>
          </a:lstStyle>
          <a:p>
            <a:pPr>
              <a:spcAft>
                <a:spcPts val="1200"/>
              </a:spcAft>
              <a:buFont typeface="Arial" pitchFamily="34" charset="0"/>
              <a:buChar char="•"/>
              <a:defRPr/>
            </a:pPr>
            <a:r>
              <a:rPr lang="en-US" sz="2200" dirty="0">
                <a:solidFill>
                  <a:srgbClr val="000000"/>
                </a:solidFill>
                <a:latin typeface="Times New Roman" panose="02020603050405020304" pitchFamily="18" charset="0"/>
                <a:cs typeface="Times New Roman" panose="02020603050405020304" pitchFamily="18" charset="0"/>
              </a:rPr>
              <a:t>For any event </a:t>
            </a:r>
            <a:r>
              <a:rPr lang="en-US" sz="2200" i="1" dirty="0">
                <a:solidFill>
                  <a:srgbClr val="000000"/>
                </a:solidFill>
                <a:latin typeface="Times New Roman" panose="02020603050405020304" pitchFamily="18" charset="0"/>
                <a:cs typeface="Times New Roman" panose="02020603050405020304" pitchFamily="18" charset="0"/>
              </a:rPr>
              <a:t>A</a:t>
            </a:r>
            <a:r>
              <a:rPr lang="en-US" sz="2200" dirty="0">
                <a:solidFill>
                  <a:srgbClr val="000000"/>
                </a:solidFill>
                <a:latin typeface="Times New Roman" panose="02020603050405020304" pitchFamily="18" charset="0"/>
                <a:cs typeface="Times New Roman" panose="02020603050405020304" pitchFamily="18" charset="0"/>
              </a:rPr>
              <a:t>,  0 ≤ </a:t>
            </a:r>
            <a:r>
              <a:rPr lang="en-US" sz="2200" i="1" dirty="0">
                <a:solidFill>
                  <a:srgbClr val="000000"/>
                </a:solidFill>
                <a:latin typeface="Times New Roman" panose="02020603050405020304" pitchFamily="18" charset="0"/>
                <a:cs typeface="Times New Roman" panose="02020603050405020304" pitchFamily="18" charset="0"/>
              </a:rPr>
              <a:t>P</a:t>
            </a:r>
            <a:r>
              <a:rPr lang="en-US" sz="2200" dirty="0">
                <a:solidFill>
                  <a:srgbClr val="000000"/>
                </a:solidFill>
                <a:latin typeface="Times New Roman" panose="02020603050405020304" pitchFamily="18" charset="0"/>
                <a:cs typeface="Times New Roman" panose="02020603050405020304" pitchFamily="18" charset="0"/>
              </a:rPr>
              <a:t>(</a:t>
            </a:r>
            <a:r>
              <a:rPr lang="en-US" sz="2200" i="1" dirty="0">
                <a:solidFill>
                  <a:srgbClr val="000000"/>
                </a:solidFill>
                <a:latin typeface="Times New Roman" panose="02020603050405020304" pitchFamily="18" charset="0"/>
                <a:cs typeface="Times New Roman" panose="02020603050405020304" pitchFamily="18" charset="0"/>
              </a:rPr>
              <a:t>A</a:t>
            </a:r>
            <a:r>
              <a:rPr lang="en-US" sz="2200" dirty="0">
                <a:solidFill>
                  <a:srgbClr val="000000"/>
                </a:solidFill>
                <a:latin typeface="Times New Roman" panose="02020603050405020304" pitchFamily="18" charset="0"/>
                <a:cs typeface="Times New Roman" panose="02020603050405020304" pitchFamily="18" charset="0"/>
              </a:rPr>
              <a:t>) ≤ 1.</a:t>
            </a:r>
          </a:p>
          <a:p>
            <a:pPr>
              <a:spcAft>
                <a:spcPts val="1200"/>
              </a:spcAft>
              <a:buFont typeface="Arial" pitchFamily="34" charset="0"/>
              <a:buChar char="•"/>
              <a:defRPr/>
            </a:pPr>
            <a:r>
              <a:rPr lang="en-US" sz="2200" dirty="0">
                <a:solidFill>
                  <a:srgbClr val="000000"/>
                </a:solidFill>
                <a:latin typeface="Times New Roman" panose="02020603050405020304" pitchFamily="18" charset="0"/>
                <a:cs typeface="Times New Roman" panose="02020603050405020304" pitchFamily="18" charset="0"/>
              </a:rPr>
              <a:t>If </a:t>
            </a:r>
            <a:r>
              <a:rPr lang="en-US" sz="2200" i="1" dirty="0">
                <a:solidFill>
                  <a:srgbClr val="000000"/>
                </a:solidFill>
                <a:latin typeface="Times New Roman" panose="02020603050405020304" pitchFamily="18" charset="0"/>
                <a:cs typeface="Times New Roman" panose="02020603050405020304" pitchFamily="18" charset="0"/>
              </a:rPr>
              <a:t>S</a:t>
            </a:r>
            <a:r>
              <a:rPr lang="en-US" sz="2200" dirty="0">
                <a:solidFill>
                  <a:srgbClr val="000000"/>
                </a:solidFill>
                <a:latin typeface="Times New Roman" panose="02020603050405020304" pitchFamily="18" charset="0"/>
                <a:cs typeface="Times New Roman" panose="02020603050405020304" pitchFamily="18" charset="0"/>
              </a:rPr>
              <a:t> is the sample space in a probability model, </a:t>
            </a:r>
          </a:p>
          <a:p>
            <a:pPr algn="ctr">
              <a:spcAft>
                <a:spcPts val="1200"/>
              </a:spcAft>
              <a:defRPr/>
            </a:pPr>
            <a:r>
              <a:rPr lang="en-US" sz="2200" i="1" dirty="0">
                <a:solidFill>
                  <a:srgbClr val="000000"/>
                </a:solidFill>
                <a:latin typeface="Times New Roman" panose="02020603050405020304" pitchFamily="18" charset="0"/>
                <a:cs typeface="Times New Roman" panose="02020603050405020304" pitchFamily="18" charset="0"/>
              </a:rPr>
              <a:t>P</a:t>
            </a:r>
            <a:r>
              <a:rPr lang="en-US" sz="2200" dirty="0">
                <a:solidFill>
                  <a:srgbClr val="000000"/>
                </a:solidFill>
                <a:latin typeface="Times New Roman" panose="02020603050405020304" pitchFamily="18" charset="0"/>
                <a:cs typeface="Times New Roman" panose="02020603050405020304" pitchFamily="18" charset="0"/>
              </a:rPr>
              <a:t>(</a:t>
            </a:r>
            <a:r>
              <a:rPr lang="en-US" sz="2200" i="1" dirty="0">
                <a:solidFill>
                  <a:srgbClr val="000000"/>
                </a:solidFill>
                <a:latin typeface="Times New Roman" panose="02020603050405020304" pitchFamily="18" charset="0"/>
                <a:cs typeface="Times New Roman" panose="02020603050405020304" pitchFamily="18" charset="0"/>
              </a:rPr>
              <a:t>S</a:t>
            </a:r>
            <a:r>
              <a:rPr lang="en-US" sz="2200" dirty="0">
                <a:solidFill>
                  <a:srgbClr val="000000"/>
                </a:solidFill>
                <a:latin typeface="Times New Roman" panose="02020603050405020304" pitchFamily="18" charset="0"/>
                <a:cs typeface="Times New Roman" panose="02020603050405020304" pitchFamily="18" charset="0"/>
              </a:rPr>
              <a:t>) = 1.</a:t>
            </a:r>
          </a:p>
          <a:p>
            <a:pPr>
              <a:spcAft>
                <a:spcPts val="1200"/>
              </a:spcAft>
              <a:buFont typeface="Arial" pitchFamily="34" charset="0"/>
              <a:buChar char="•"/>
              <a:defRPr/>
            </a:pPr>
            <a:r>
              <a:rPr lang="en-US" sz="2200" dirty="0">
                <a:solidFill>
                  <a:srgbClr val="000000"/>
                </a:solidFill>
                <a:latin typeface="Times New Roman" panose="02020603050405020304" pitchFamily="18" charset="0"/>
                <a:cs typeface="Times New Roman" panose="02020603050405020304" pitchFamily="18" charset="0"/>
              </a:rPr>
              <a:t>In the case of equally likely outcomes,</a:t>
            </a:r>
          </a:p>
          <a:p>
            <a:pPr>
              <a:spcAft>
                <a:spcPts val="1200"/>
              </a:spcAft>
              <a:buFont typeface="Arial" pitchFamily="34" charset="0"/>
              <a:buChar char="•"/>
              <a:defRPr/>
            </a:pPr>
            <a:endParaRPr lang="en-US" sz="2200" dirty="0">
              <a:solidFill>
                <a:srgbClr val="000000"/>
              </a:solidFill>
              <a:latin typeface="Times New Roman" panose="02020603050405020304" pitchFamily="18" charset="0"/>
              <a:cs typeface="Times New Roman" panose="02020603050405020304" pitchFamily="18" charset="0"/>
            </a:endParaRPr>
          </a:p>
          <a:p>
            <a:pPr>
              <a:spcAft>
                <a:spcPts val="1200"/>
              </a:spcAft>
              <a:buFont typeface="Arial" pitchFamily="34" charset="0"/>
              <a:buChar char="•"/>
              <a:defRPr/>
            </a:pPr>
            <a:endParaRPr lang="en-US" sz="2200" dirty="0">
              <a:solidFill>
                <a:srgbClr val="000000"/>
              </a:solidFill>
              <a:latin typeface="Times New Roman" panose="02020603050405020304" pitchFamily="18" charset="0"/>
              <a:cs typeface="Times New Roman" panose="02020603050405020304" pitchFamily="18" charset="0"/>
            </a:endParaRPr>
          </a:p>
          <a:p>
            <a:pPr>
              <a:spcAft>
                <a:spcPts val="1200"/>
              </a:spcAft>
              <a:buFont typeface="Arial" pitchFamily="34" charset="0"/>
              <a:buChar char="•"/>
              <a:defRPr/>
            </a:pPr>
            <a:r>
              <a:rPr lang="en-US" sz="2200" b="1" dirty="0">
                <a:solidFill>
                  <a:srgbClr val="000000"/>
                </a:solidFill>
                <a:latin typeface="Times New Roman" panose="02020603050405020304" pitchFamily="18" charset="0"/>
                <a:cs typeface="Times New Roman" panose="02020603050405020304" pitchFamily="18" charset="0"/>
              </a:rPr>
              <a:t>Complement rule:</a:t>
            </a:r>
            <a:r>
              <a:rPr lang="en-US" sz="2200" dirty="0">
                <a:solidFill>
                  <a:srgbClr val="000000"/>
                </a:solidFill>
                <a:latin typeface="Times New Roman" panose="02020603050405020304" pitchFamily="18" charset="0"/>
                <a:cs typeface="Times New Roman" panose="02020603050405020304" pitchFamily="18" charset="0"/>
              </a:rPr>
              <a:t>  </a:t>
            </a:r>
            <a:r>
              <a:rPr lang="en-US" sz="2200" i="1" dirty="0">
                <a:solidFill>
                  <a:srgbClr val="000000"/>
                </a:solidFill>
                <a:latin typeface="Times New Roman" panose="02020603050405020304" pitchFamily="18" charset="0"/>
                <a:cs typeface="Times New Roman" panose="02020603050405020304" pitchFamily="18" charset="0"/>
              </a:rPr>
              <a:t>P</a:t>
            </a:r>
            <a:r>
              <a:rPr lang="en-US" sz="2200" dirty="0">
                <a:solidFill>
                  <a:srgbClr val="000000"/>
                </a:solidFill>
                <a:latin typeface="Times New Roman" panose="02020603050405020304" pitchFamily="18" charset="0"/>
                <a:cs typeface="Times New Roman" panose="02020603050405020304" pitchFamily="18" charset="0"/>
              </a:rPr>
              <a:t>(</a:t>
            </a:r>
            <a:r>
              <a:rPr lang="en-US" sz="2200" i="1" dirty="0">
                <a:solidFill>
                  <a:srgbClr val="000000"/>
                </a:solidFill>
                <a:latin typeface="Times New Roman" panose="02020603050405020304" pitchFamily="18" charset="0"/>
                <a:cs typeface="Times New Roman" panose="02020603050405020304" pitchFamily="18" charset="0"/>
              </a:rPr>
              <a:t>A</a:t>
            </a:r>
            <a:r>
              <a:rPr lang="en-US" sz="2200" i="1" baseline="30000" dirty="0">
                <a:solidFill>
                  <a:srgbClr val="000000"/>
                </a:solidFill>
                <a:latin typeface="Times New Roman" panose="02020603050405020304" pitchFamily="18" charset="0"/>
                <a:cs typeface="Times New Roman" panose="02020603050405020304" pitchFamily="18" charset="0"/>
              </a:rPr>
              <a:t>C</a:t>
            </a:r>
            <a:r>
              <a:rPr lang="en-US" sz="2200" dirty="0">
                <a:solidFill>
                  <a:srgbClr val="000000"/>
                </a:solidFill>
                <a:latin typeface="Times New Roman" panose="02020603050405020304" pitchFamily="18" charset="0"/>
                <a:cs typeface="Times New Roman" panose="02020603050405020304" pitchFamily="18" charset="0"/>
              </a:rPr>
              <a:t>) = 1 – </a:t>
            </a:r>
            <a:r>
              <a:rPr lang="en-US" sz="2200" i="1" dirty="0">
                <a:solidFill>
                  <a:srgbClr val="000000"/>
                </a:solidFill>
                <a:latin typeface="Times New Roman" panose="02020603050405020304" pitchFamily="18" charset="0"/>
                <a:cs typeface="Times New Roman" panose="02020603050405020304" pitchFamily="18" charset="0"/>
              </a:rPr>
              <a:t>P</a:t>
            </a:r>
            <a:r>
              <a:rPr lang="en-US" sz="2200" dirty="0">
                <a:solidFill>
                  <a:srgbClr val="000000"/>
                </a:solidFill>
                <a:latin typeface="Times New Roman" panose="02020603050405020304" pitchFamily="18" charset="0"/>
                <a:cs typeface="Times New Roman" panose="02020603050405020304" pitchFamily="18" charset="0"/>
              </a:rPr>
              <a:t>(</a:t>
            </a:r>
            <a:r>
              <a:rPr lang="en-US" sz="2200" i="1" dirty="0">
                <a:solidFill>
                  <a:srgbClr val="000000"/>
                </a:solidFill>
                <a:latin typeface="Times New Roman" panose="02020603050405020304" pitchFamily="18" charset="0"/>
                <a:cs typeface="Times New Roman" panose="02020603050405020304" pitchFamily="18" charset="0"/>
              </a:rPr>
              <a:t>A</a:t>
            </a:r>
            <a:r>
              <a:rPr lang="en-US" sz="2200" dirty="0">
                <a:solidFill>
                  <a:srgbClr val="000000"/>
                </a:solidFill>
                <a:latin typeface="Times New Roman" panose="02020603050405020304" pitchFamily="18" charset="0"/>
                <a:cs typeface="Times New Roman" panose="02020603050405020304" pitchFamily="18" charset="0"/>
              </a:rPr>
              <a:t>)</a:t>
            </a:r>
          </a:p>
          <a:p>
            <a:pPr>
              <a:spcAft>
                <a:spcPts val="1200"/>
              </a:spcAft>
              <a:buFont typeface="Arial" pitchFamily="34" charset="0"/>
              <a:buChar char="•"/>
              <a:defRPr/>
            </a:pPr>
            <a:r>
              <a:rPr lang="en-US" sz="2200" b="1" dirty="0">
                <a:solidFill>
                  <a:srgbClr val="000000"/>
                </a:solidFill>
                <a:latin typeface="Times New Roman" panose="02020603050405020304" pitchFamily="18" charset="0"/>
                <a:cs typeface="Times New Roman" panose="02020603050405020304" pitchFamily="18" charset="0"/>
              </a:rPr>
              <a:t>Addition rule for mutually exclusive events:</a:t>
            </a:r>
            <a:r>
              <a:rPr lang="en-US" sz="2200" dirty="0">
                <a:solidFill>
                  <a:srgbClr val="000000"/>
                </a:solidFill>
                <a:latin typeface="Times New Roman" panose="02020603050405020304" pitchFamily="18" charset="0"/>
                <a:cs typeface="Times New Roman" panose="02020603050405020304" pitchFamily="18" charset="0"/>
              </a:rPr>
              <a:t> If </a:t>
            </a:r>
            <a:r>
              <a:rPr lang="en-US" sz="2200" i="1" dirty="0">
                <a:solidFill>
                  <a:srgbClr val="000000"/>
                </a:solidFill>
                <a:latin typeface="Times New Roman" panose="02020603050405020304" pitchFamily="18" charset="0"/>
                <a:cs typeface="Times New Roman" panose="02020603050405020304" pitchFamily="18" charset="0"/>
              </a:rPr>
              <a:t>A </a:t>
            </a:r>
            <a:r>
              <a:rPr lang="en-US" sz="2200" dirty="0">
                <a:solidFill>
                  <a:srgbClr val="000000"/>
                </a:solidFill>
                <a:latin typeface="Times New Roman" panose="02020603050405020304" pitchFamily="18" charset="0"/>
                <a:cs typeface="Times New Roman" panose="02020603050405020304" pitchFamily="18" charset="0"/>
              </a:rPr>
              <a:t>and </a:t>
            </a:r>
            <a:r>
              <a:rPr lang="en-US" sz="2200" i="1" dirty="0">
                <a:solidFill>
                  <a:srgbClr val="000000"/>
                </a:solidFill>
                <a:latin typeface="Times New Roman" panose="02020603050405020304" pitchFamily="18" charset="0"/>
                <a:cs typeface="Times New Roman" panose="02020603050405020304" pitchFamily="18" charset="0"/>
              </a:rPr>
              <a:t>B </a:t>
            </a:r>
            <a:r>
              <a:rPr lang="en-US" sz="2200" dirty="0">
                <a:solidFill>
                  <a:srgbClr val="000000"/>
                </a:solidFill>
                <a:latin typeface="Times New Roman" panose="02020603050405020304" pitchFamily="18" charset="0"/>
                <a:cs typeface="Times New Roman" panose="02020603050405020304" pitchFamily="18" charset="0"/>
              </a:rPr>
              <a:t>are mutually exclusive,  </a:t>
            </a:r>
          </a:p>
          <a:p>
            <a:pPr algn="ctr">
              <a:spcAft>
                <a:spcPts val="1200"/>
              </a:spcAft>
              <a:defRPr/>
            </a:pPr>
            <a:r>
              <a:rPr lang="en-US" sz="2200" i="1" dirty="0">
                <a:solidFill>
                  <a:srgbClr val="000000"/>
                </a:solidFill>
                <a:latin typeface="Times New Roman" panose="02020603050405020304" pitchFamily="18" charset="0"/>
                <a:cs typeface="Times New Roman" panose="02020603050405020304" pitchFamily="18" charset="0"/>
              </a:rPr>
              <a:t>P</a:t>
            </a:r>
            <a:r>
              <a:rPr lang="en-US" sz="2200" dirty="0">
                <a:solidFill>
                  <a:srgbClr val="000000"/>
                </a:solidFill>
                <a:latin typeface="Times New Roman" panose="02020603050405020304" pitchFamily="18" charset="0"/>
                <a:cs typeface="Times New Roman" panose="02020603050405020304" pitchFamily="18" charset="0"/>
              </a:rPr>
              <a:t>(</a:t>
            </a:r>
            <a:r>
              <a:rPr lang="en-US" sz="2200" i="1" dirty="0">
                <a:solidFill>
                  <a:srgbClr val="000000"/>
                </a:solidFill>
                <a:latin typeface="Times New Roman" panose="02020603050405020304" pitchFamily="18" charset="0"/>
                <a:cs typeface="Times New Roman" panose="02020603050405020304" pitchFamily="18" charset="0"/>
              </a:rPr>
              <a:t>A </a:t>
            </a:r>
            <a:r>
              <a:rPr lang="en-US" sz="2200" dirty="0">
                <a:solidFill>
                  <a:srgbClr val="000000"/>
                </a:solidFill>
                <a:latin typeface="Times New Roman" panose="02020603050405020304" pitchFamily="18" charset="0"/>
                <a:cs typeface="Times New Roman" panose="02020603050405020304" pitchFamily="18" charset="0"/>
              </a:rPr>
              <a:t>or </a:t>
            </a:r>
            <a:r>
              <a:rPr lang="en-US" sz="2200" i="1" dirty="0">
                <a:solidFill>
                  <a:srgbClr val="000000"/>
                </a:solidFill>
                <a:latin typeface="Times New Roman" panose="02020603050405020304" pitchFamily="18" charset="0"/>
                <a:cs typeface="Times New Roman" panose="02020603050405020304" pitchFamily="18" charset="0"/>
              </a:rPr>
              <a:t>B</a:t>
            </a:r>
            <a:r>
              <a:rPr lang="en-US" sz="2200" dirty="0">
                <a:solidFill>
                  <a:srgbClr val="000000"/>
                </a:solidFill>
                <a:latin typeface="Times New Roman" panose="02020603050405020304" pitchFamily="18" charset="0"/>
                <a:cs typeface="Times New Roman" panose="02020603050405020304" pitchFamily="18" charset="0"/>
              </a:rPr>
              <a:t>) = </a:t>
            </a:r>
            <a:r>
              <a:rPr lang="en-US" sz="2200" i="1" dirty="0">
                <a:solidFill>
                  <a:srgbClr val="000000"/>
                </a:solidFill>
                <a:latin typeface="Times New Roman" panose="02020603050405020304" pitchFamily="18" charset="0"/>
                <a:cs typeface="Times New Roman" panose="02020603050405020304" pitchFamily="18" charset="0"/>
              </a:rPr>
              <a:t>P</a:t>
            </a:r>
            <a:r>
              <a:rPr lang="en-US" sz="2200" dirty="0">
                <a:solidFill>
                  <a:srgbClr val="000000"/>
                </a:solidFill>
                <a:latin typeface="Times New Roman" panose="02020603050405020304" pitchFamily="18" charset="0"/>
                <a:cs typeface="Times New Roman" panose="02020603050405020304" pitchFamily="18" charset="0"/>
              </a:rPr>
              <a:t>(</a:t>
            </a:r>
            <a:r>
              <a:rPr lang="en-US" sz="2200" i="1" dirty="0">
                <a:solidFill>
                  <a:srgbClr val="000000"/>
                </a:solidFill>
                <a:latin typeface="Times New Roman" panose="02020603050405020304" pitchFamily="18" charset="0"/>
                <a:cs typeface="Times New Roman" panose="02020603050405020304" pitchFamily="18" charset="0"/>
              </a:rPr>
              <a:t>A</a:t>
            </a:r>
            <a:r>
              <a:rPr lang="en-US" sz="2200" dirty="0">
                <a:solidFill>
                  <a:srgbClr val="000000"/>
                </a:solidFill>
                <a:latin typeface="Times New Roman" panose="02020603050405020304" pitchFamily="18" charset="0"/>
                <a:cs typeface="Times New Roman" panose="02020603050405020304" pitchFamily="18" charset="0"/>
              </a:rPr>
              <a:t>) + </a:t>
            </a:r>
            <a:r>
              <a:rPr lang="en-US" sz="2200" i="1" dirty="0">
                <a:solidFill>
                  <a:srgbClr val="000000"/>
                </a:solidFill>
                <a:latin typeface="Times New Roman" panose="02020603050405020304" pitchFamily="18" charset="0"/>
                <a:cs typeface="Times New Roman" panose="02020603050405020304" pitchFamily="18" charset="0"/>
              </a:rPr>
              <a:t>P</a:t>
            </a:r>
            <a:r>
              <a:rPr lang="en-US" sz="2200" dirty="0">
                <a:solidFill>
                  <a:srgbClr val="000000"/>
                </a:solidFill>
                <a:latin typeface="Times New Roman" panose="02020603050405020304" pitchFamily="18" charset="0"/>
                <a:cs typeface="Times New Roman" panose="02020603050405020304" pitchFamily="18" charset="0"/>
              </a:rPr>
              <a:t>(</a:t>
            </a:r>
            <a:r>
              <a:rPr lang="en-US" sz="2200" i="1" dirty="0">
                <a:solidFill>
                  <a:srgbClr val="000000"/>
                </a:solidFill>
                <a:latin typeface="Times New Roman" panose="02020603050405020304" pitchFamily="18" charset="0"/>
                <a:cs typeface="Times New Roman" panose="02020603050405020304" pitchFamily="18" charset="0"/>
              </a:rPr>
              <a:t>B</a:t>
            </a:r>
            <a:r>
              <a:rPr lang="en-US" sz="2200" dirty="0">
                <a:solidFill>
                  <a:srgbClr val="000000"/>
                </a:solidFill>
                <a:latin typeface="Times New Roman" panose="02020603050405020304" pitchFamily="18" charset="0"/>
                <a:cs typeface="Times New Roman" panose="02020603050405020304" pitchFamily="18" charset="0"/>
              </a:rPr>
              <a:t>). </a:t>
            </a:r>
            <a:endParaRPr lang="en-US" sz="2200" b="1" dirty="0">
              <a:solidFill>
                <a:srgbClr val="000000"/>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E24DA0D0-AE72-46A3-B1F6-BCB260D6AC58}"/>
              </a:ext>
            </a:extLst>
          </p:cNvPr>
          <p:cNvSpPr txBox="1"/>
          <p:nvPr/>
        </p:nvSpPr>
        <p:spPr>
          <a:xfrm>
            <a:off x="641024" y="1624014"/>
            <a:ext cx="11048212" cy="430887"/>
          </a:xfrm>
          <a:prstGeom prst="rect">
            <a:avLst/>
          </a:prstGeom>
          <a:solidFill>
            <a:srgbClr val="1C2861"/>
          </a:solid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algn="ctr">
              <a:defRPr/>
            </a:pPr>
            <a:r>
              <a:rPr lang="en-US" sz="2200" b="1" dirty="0">
                <a:solidFill>
                  <a:schemeClr val="bg1"/>
                </a:solidFill>
                <a:latin typeface="Times New Roman" panose="02020603050405020304" pitchFamily="18" charset="0"/>
                <a:cs typeface="Times New Roman" panose="02020603050405020304" pitchFamily="18" charset="0"/>
              </a:rPr>
              <a:t>Basic Probability Rules</a:t>
            </a:r>
          </a:p>
        </p:txBody>
      </p:sp>
      <p:graphicFrame>
        <p:nvGraphicFramePr>
          <p:cNvPr id="20486" name="Object 2">
            <a:extLst>
              <a:ext uri="{FF2B5EF4-FFF2-40B4-BE49-F238E27FC236}">
                <a16:creationId xmlns:a16="http://schemas.microsoft.com/office/drawing/2014/main" id="{58BE79BF-A701-4567-856F-4FC6B43884C3}"/>
              </a:ext>
            </a:extLst>
          </p:cNvPr>
          <p:cNvGraphicFramePr>
            <a:graphicFrameLocks noChangeAspect="1"/>
          </p:cNvGraphicFramePr>
          <p:nvPr>
            <p:extLst>
              <p:ext uri="{D42A27DB-BD31-4B8C-83A1-F6EECF244321}">
                <p14:modId xmlns:p14="http://schemas.microsoft.com/office/powerpoint/2010/main" val="1384983773"/>
              </p:ext>
            </p:extLst>
          </p:nvPr>
        </p:nvGraphicFramePr>
        <p:xfrm>
          <a:off x="2754312" y="3946738"/>
          <a:ext cx="6683375" cy="787400"/>
        </p:xfrm>
        <a:graphic>
          <a:graphicData uri="http://schemas.openxmlformats.org/presentationml/2006/ole">
            <mc:AlternateContent xmlns:mc="http://schemas.openxmlformats.org/markup-compatibility/2006">
              <mc:Choice xmlns:v="urn:schemas-microsoft-com:vml" Requires="v">
                <p:oleObj spid="_x0000_s34821" name="Equation" r:id="rId3" imgW="3340100" imgH="393700" progId="Equation.3">
                  <p:embed/>
                </p:oleObj>
              </mc:Choice>
              <mc:Fallback>
                <p:oleObj name="Equation" r:id="rId3" imgW="3340100" imgH="393700" progId="Equation.3">
                  <p:embed/>
                  <p:pic>
                    <p:nvPicPr>
                      <p:cNvPr id="20486" name="Object 2">
                        <a:extLst>
                          <a:ext uri="{FF2B5EF4-FFF2-40B4-BE49-F238E27FC236}">
                            <a16:creationId xmlns:a16="http://schemas.microsoft.com/office/drawing/2014/main" id="{58BE79BF-A701-4567-856F-4FC6B43884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312" y="3946738"/>
                        <a:ext cx="6683375"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Box 6">
            <a:extLst>
              <a:ext uri="{FF2B5EF4-FFF2-40B4-BE49-F238E27FC236}">
                <a16:creationId xmlns:a16="http://schemas.microsoft.com/office/drawing/2014/main" id="{5ADFD408-3D45-44F8-BA3D-DD29EF54178A}"/>
              </a:ext>
            </a:extLst>
          </p:cNvPr>
          <p:cNvSpPr txBox="1"/>
          <p:nvPr/>
        </p:nvSpPr>
        <p:spPr>
          <a:xfrm>
            <a:off x="2271861" y="6321752"/>
            <a:ext cx="8210745" cy="523220"/>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Source </a:t>
            </a:r>
            <a:r>
              <a:rPr lang="en-US" sz="14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https://www.goldenvalleyhs.org/apps/pages/index.jsp?uREC_ID=322884&amp;type=u&amp;pREC_ID=740733</a:t>
            </a:r>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The Practice of Statistics, 5</a:t>
            </a:r>
            <a:r>
              <a:rPr lang="en-US" sz="1400" b="0" i="0" u="none" strike="noStrike" baseline="30000" dirty="0">
                <a:latin typeface="Times New Roman" panose="02020603050405020304" pitchFamily="18" charset="0"/>
                <a:cs typeface="Times New Roman" panose="02020603050405020304" pitchFamily="18" charset="0"/>
              </a:rPr>
              <a:t>th</a:t>
            </a:r>
            <a:r>
              <a:rPr lang="en-US" sz="1400" b="0" i="0" u="none" strike="noStrike" baseline="0" dirty="0">
                <a:latin typeface="Times New Roman" panose="02020603050405020304" pitchFamily="18" charset="0"/>
                <a:cs typeface="Times New Roman" panose="02020603050405020304" pitchFamily="18" charset="0"/>
              </a:rPr>
              <a:t> Edition.</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09B8CFA-A48B-4077-A5ED-5D8221DE7D1A}"/>
              </a:ext>
            </a:extLst>
          </p:cNvPr>
          <p:cNvSpPr>
            <a:spLocks noGrp="1"/>
          </p:cNvSpPr>
          <p:nvPr>
            <p:ph type="title"/>
          </p:nvPr>
        </p:nvSpPr>
        <p:spPr bwMode="auto">
          <a:xfrm>
            <a:off x="1981201" y="274638"/>
            <a:ext cx="8550275" cy="46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a:r>
              <a:rPr lang="en-US" altLang="en-US" sz="3200" b="1" dirty="0">
                <a:latin typeface="Times New Roman" panose="02020603050405020304" pitchFamily="18" charset="0"/>
                <a:cs typeface="Times New Roman" panose="02020603050405020304" pitchFamily="18" charset="0"/>
              </a:rPr>
              <a:t>Two-Way Tables and Probability</a:t>
            </a:r>
          </a:p>
        </p:txBody>
      </p:sp>
      <p:sp>
        <p:nvSpPr>
          <p:cNvPr id="21507" name="TextBox 2">
            <a:extLst>
              <a:ext uri="{FF2B5EF4-FFF2-40B4-BE49-F238E27FC236}">
                <a16:creationId xmlns:a16="http://schemas.microsoft.com/office/drawing/2014/main" id="{AE16DC6D-241A-49D4-9B5C-18FFC943F228}"/>
              </a:ext>
            </a:extLst>
          </p:cNvPr>
          <p:cNvSpPr txBox="1">
            <a:spLocks noChangeArrowheads="1"/>
          </p:cNvSpPr>
          <p:nvPr/>
        </p:nvSpPr>
        <p:spPr bwMode="auto">
          <a:xfrm>
            <a:off x="452487" y="1001713"/>
            <a:ext cx="1107649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en-US" sz="2200" dirty="0">
                <a:latin typeface="Times New Roman" panose="02020603050405020304" pitchFamily="18" charset="0"/>
                <a:cs typeface="Times New Roman" panose="02020603050405020304" pitchFamily="18" charset="0"/>
              </a:rPr>
              <a:t>When finding probabilities involving two events, a two-way table can display the sample space in a way that makes probability calculations easier. </a:t>
            </a:r>
          </a:p>
          <a:p>
            <a:pPr algn="just" eaLnBrk="1" hangingPunct="1"/>
            <a:endParaRPr lang="en-US" altLang="en-US" sz="2200" dirty="0">
              <a:latin typeface="Times New Roman" panose="02020603050405020304" pitchFamily="18" charset="0"/>
              <a:cs typeface="Times New Roman" panose="02020603050405020304" pitchFamily="18" charset="0"/>
            </a:endParaRPr>
          </a:p>
          <a:p>
            <a:pPr algn="just" eaLnBrk="1" hangingPunct="1"/>
            <a:r>
              <a:rPr lang="en-US" altLang="en-US" sz="2200" dirty="0">
                <a:latin typeface="Times New Roman" panose="02020603050405020304" pitchFamily="18" charset="0"/>
                <a:cs typeface="Times New Roman" panose="02020603050405020304" pitchFamily="18" charset="0"/>
              </a:rPr>
              <a:t>Consider the example on page 309. Suppose we choose a student at random. Find the probability that the student</a:t>
            </a:r>
          </a:p>
          <a:p>
            <a:pPr eaLnBrk="1" hangingPunct="1"/>
            <a:endParaRPr lang="en-US" altLang="en-US" sz="2000" dirty="0">
              <a:latin typeface="Architects Daughter" charset="0"/>
            </a:endParaRPr>
          </a:p>
        </p:txBody>
      </p:sp>
      <p:sp>
        <p:nvSpPr>
          <p:cNvPr id="21508" name="TextBox 10">
            <a:extLst>
              <a:ext uri="{FF2B5EF4-FFF2-40B4-BE49-F238E27FC236}">
                <a16:creationId xmlns:a16="http://schemas.microsoft.com/office/drawing/2014/main" id="{76721342-8E71-4489-AD69-A7E7F4514FC5}"/>
              </a:ext>
            </a:extLst>
          </p:cNvPr>
          <p:cNvSpPr txBox="1">
            <a:spLocks noChangeArrowheads="1"/>
          </p:cNvSpPr>
          <p:nvPr/>
        </p:nvSpPr>
        <p:spPr bwMode="auto">
          <a:xfrm>
            <a:off x="6988649" y="2715101"/>
            <a:ext cx="4367851"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457200" indent="-457200">
              <a:spcAft>
                <a:spcPts val="2400"/>
              </a:spcAft>
              <a:buFont typeface="+mj-lt"/>
              <a:buAutoNum type="alphaLcParenR"/>
            </a:pPr>
            <a:r>
              <a:rPr lang="en-US" altLang="en-US" sz="2200" dirty="0">
                <a:latin typeface="Times New Roman" panose="02020603050405020304" pitchFamily="18" charset="0"/>
                <a:cs typeface="Times New Roman" panose="02020603050405020304" pitchFamily="18" charset="0"/>
              </a:rPr>
              <a:t>has pierced ears.</a:t>
            </a:r>
          </a:p>
          <a:p>
            <a:pPr marL="457200" indent="-457200">
              <a:spcAft>
                <a:spcPts val="2400"/>
              </a:spcAft>
              <a:buFont typeface="+mj-lt"/>
              <a:buAutoNum type="alphaLcParenR"/>
            </a:pPr>
            <a:r>
              <a:rPr lang="en-US" altLang="en-US" sz="2200" dirty="0">
                <a:latin typeface="Times New Roman" panose="02020603050405020304" pitchFamily="18" charset="0"/>
                <a:cs typeface="Times New Roman" panose="02020603050405020304" pitchFamily="18" charset="0"/>
              </a:rPr>
              <a:t>is a male with pierced ears.</a:t>
            </a:r>
          </a:p>
          <a:p>
            <a:pPr marL="457200" indent="-457200">
              <a:spcAft>
                <a:spcPts val="2400"/>
              </a:spcAft>
              <a:buFont typeface="+mj-lt"/>
              <a:buAutoNum type="alphaLcParenR"/>
            </a:pPr>
            <a:r>
              <a:rPr lang="en-US" altLang="en-US" sz="2200" dirty="0">
                <a:latin typeface="Times New Roman" panose="02020603050405020304" pitchFamily="18" charset="0"/>
                <a:cs typeface="Times New Roman" panose="02020603050405020304" pitchFamily="18" charset="0"/>
              </a:rPr>
              <a:t>is a male or has pierced ears.</a:t>
            </a:r>
          </a:p>
        </p:txBody>
      </p:sp>
      <p:pic>
        <p:nvPicPr>
          <p:cNvPr id="21509" name="Picture 7" descr="tableun_05_03.jpg">
            <a:extLst>
              <a:ext uri="{FF2B5EF4-FFF2-40B4-BE49-F238E27FC236}">
                <a16:creationId xmlns:a16="http://schemas.microsoft.com/office/drawing/2014/main" id="{7EEAD7B9-82FE-49E9-96B5-3432FE475F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2150" y="2921001"/>
            <a:ext cx="3582988"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9ED687D-BAEE-40AE-A13F-FC398B415469}"/>
              </a:ext>
            </a:extLst>
          </p:cNvPr>
          <p:cNvSpPr txBox="1">
            <a:spLocks noChangeArrowheads="1"/>
          </p:cNvSpPr>
          <p:nvPr/>
        </p:nvSpPr>
        <p:spPr bwMode="auto">
          <a:xfrm>
            <a:off x="1944688" y="5054601"/>
            <a:ext cx="80883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latin typeface="Helvetica Neue" charset="0"/>
              </a:rPr>
              <a:t>(a) Each student is equally likely to be chosen. 103 students have pierced ears.  So, </a:t>
            </a:r>
            <a:r>
              <a:rPr lang="en-US" altLang="en-US" sz="2000" i="1">
                <a:latin typeface="Helvetica Neue" charset="0"/>
              </a:rPr>
              <a:t>P(</a:t>
            </a:r>
            <a:r>
              <a:rPr lang="en-US" altLang="en-US" sz="2000">
                <a:latin typeface="Helvetica Neue" charset="0"/>
              </a:rPr>
              <a:t>pierced ears) = </a:t>
            </a:r>
            <a:r>
              <a:rPr lang="en-US" altLang="en-US" sz="2000" i="1">
                <a:latin typeface="Helvetica Neue" charset="0"/>
              </a:rPr>
              <a:t>P</a:t>
            </a:r>
            <a:r>
              <a:rPr lang="en-US" altLang="en-US" sz="2000">
                <a:latin typeface="Helvetica Neue" charset="0"/>
              </a:rPr>
              <a:t>(</a:t>
            </a:r>
            <a:r>
              <a:rPr lang="en-US" altLang="en-US" sz="2000" i="1">
                <a:latin typeface="Helvetica Neue" charset="0"/>
              </a:rPr>
              <a:t>B</a:t>
            </a:r>
            <a:r>
              <a:rPr lang="en-US" altLang="en-US" sz="2000">
                <a:latin typeface="Helvetica Neue" charset="0"/>
              </a:rPr>
              <a:t>) = 103/178.</a:t>
            </a:r>
          </a:p>
        </p:txBody>
      </p:sp>
      <p:sp>
        <p:nvSpPr>
          <p:cNvPr id="21511" name="TextBox 13">
            <a:extLst>
              <a:ext uri="{FF2B5EF4-FFF2-40B4-BE49-F238E27FC236}">
                <a16:creationId xmlns:a16="http://schemas.microsoft.com/office/drawing/2014/main" id="{E9FB12BA-B784-4A25-83F5-58710543212A}"/>
              </a:ext>
            </a:extLst>
          </p:cNvPr>
          <p:cNvSpPr txBox="1">
            <a:spLocks noChangeArrowheads="1"/>
          </p:cNvSpPr>
          <p:nvPr/>
        </p:nvSpPr>
        <p:spPr bwMode="auto">
          <a:xfrm>
            <a:off x="3000375" y="4703763"/>
            <a:ext cx="54747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b="1" dirty="0">
                <a:latin typeface="Times New Roman" panose="02020603050405020304" pitchFamily="18" charset="0"/>
                <a:cs typeface="Times New Roman" panose="02020603050405020304" pitchFamily="18" charset="0"/>
              </a:rPr>
              <a:t>Define events </a:t>
            </a:r>
            <a:r>
              <a:rPr lang="en-US" altLang="en-US" sz="2000" b="1" i="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 is male and </a:t>
            </a:r>
            <a:r>
              <a:rPr lang="en-US" altLang="en-US" sz="2000" b="1" i="1" dirty="0">
                <a:latin typeface="Times New Roman" panose="02020603050405020304" pitchFamily="18" charset="0"/>
                <a:cs typeface="Times New Roman" panose="02020603050405020304" pitchFamily="18" charset="0"/>
              </a:rPr>
              <a:t>B</a:t>
            </a:r>
            <a:r>
              <a:rPr lang="en-US" altLang="en-US" sz="2000" b="1" dirty="0">
                <a:latin typeface="Times New Roman" panose="02020603050405020304" pitchFamily="18" charset="0"/>
                <a:cs typeface="Times New Roman" panose="02020603050405020304" pitchFamily="18" charset="0"/>
              </a:rPr>
              <a:t>: has pierced ears.</a:t>
            </a:r>
          </a:p>
        </p:txBody>
      </p:sp>
      <p:sp>
        <p:nvSpPr>
          <p:cNvPr id="9" name="TextBox 8">
            <a:extLst>
              <a:ext uri="{FF2B5EF4-FFF2-40B4-BE49-F238E27FC236}">
                <a16:creationId xmlns:a16="http://schemas.microsoft.com/office/drawing/2014/main" id="{1DB1B05C-CBA5-4F8A-9A7B-051DF0D6E4B6}"/>
              </a:ext>
            </a:extLst>
          </p:cNvPr>
          <p:cNvSpPr txBox="1">
            <a:spLocks noChangeArrowheads="1"/>
          </p:cNvSpPr>
          <p:nvPr/>
        </p:nvSpPr>
        <p:spPr bwMode="auto">
          <a:xfrm>
            <a:off x="1962150" y="5054600"/>
            <a:ext cx="8089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latin typeface="Helvetica Neue" charset="0"/>
              </a:rPr>
              <a:t>(b) We want to find </a:t>
            </a:r>
            <a:r>
              <a:rPr lang="en-US" altLang="en-US" sz="2000" i="1" dirty="0">
                <a:latin typeface="Helvetica Neue" charset="0"/>
              </a:rPr>
              <a:t>P</a:t>
            </a:r>
            <a:r>
              <a:rPr lang="en-US" altLang="en-US" sz="2000" dirty="0">
                <a:latin typeface="Helvetica Neue" charset="0"/>
              </a:rPr>
              <a:t>(male </a:t>
            </a:r>
            <a:r>
              <a:rPr lang="en-US" altLang="en-US" sz="2000" i="1" dirty="0">
                <a:latin typeface="Helvetica Neue" charset="0"/>
              </a:rPr>
              <a:t>and</a:t>
            </a:r>
            <a:r>
              <a:rPr lang="en-US" altLang="en-US" sz="2000" dirty="0">
                <a:latin typeface="Helvetica Neue" charset="0"/>
              </a:rPr>
              <a:t> pierced ears), that is, </a:t>
            </a:r>
            <a:r>
              <a:rPr lang="en-US" altLang="en-US" sz="2000" i="1" dirty="0">
                <a:latin typeface="Helvetica Neue" charset="0"/>
              </a:rPr>
              <a:t>P</a:t>
            </a:r>
            <a:r>
              <a:rPr lang="en-US" altLang="en-US" sz="2000" dirty="0">
                <a:latin typeface="Helvetica Neue" charset="0"/>
              </a:rPr>
              <a:t>(</a:t>
            </a:r>
            <a:r>
              <a:rPr lang="en-US" altLang="en-US" sz="2000" i="1" dirty="0">
                <a:latin typeface="Helvetica Neue" charset="0"/>
              </a:rPr>
              <a:t>A </a:t>
            </a:r>
            <a:r>
              <a:rPr lang="en-US" altLang="en-US" sz="2000" dirty="0">
                <a:latin typeface="Helvetica Neue" charset="0"/>
              </a:rPr>
              <a:t>and </a:t>
            </a:r>
            <a:r>
              <a:rPr lang="en-US" altLang="en-US" sz="2000" i="1" dirty="0">
                <a:latin typeface="Helvetica Neue" charset="0"/>
              </a:rPr>
              <a:t>B</a:t>
            </a:r>
            <a:r>
              <a:rPr lang="en-US" altLang="en-US" sz="2000" dirty="0">
                <a:latin typeface="Helvetica Neue" charset="0"/>
              </a:rPr>
              <a:t>).  Look at the intersection of the </a:t>
            </a:r>
            <a:r>
              <a:rPr lang="ja-JP" altLang="en-US" sz="2000" dirty="0">
                <a:latin typeface="Helvetica Neue" charset="0"/>
              </a:rPr>
              <a:t>“</a:t>
            </a:r>
            <a:r>
              <a:rPr lang="en-US" altLang="ja-JP" sz="2000" dirty="0">
                <a:latin typeface="Helvetica Neue" charset="0"/>
              </a:rPr>
              <a:t>Male</a:t>
            </a:r>
            <a:r>
              <a:rPr lang="ja-JP" altLang="en-US" sz="2000" dirty="0">
                <a:latin typeface="Helvetica Neue" charset="0"/>
              </a:rPr>
              <a:t>”</a:t>
            </a:r>
            <a:r>
              <a:rPr lang="en-US" altLang="ja-JP" sz="2000" dirty="0">
                <a:latin typeface="Helvetica Neue" charset="0"/>
              </a:rPr>
              <a:t> row and </a:t>
            </a:r>
            <a:r>
              <a:rPr lang="ja-JP" altLang="en-US" sz="2000" dirty="0">
                <a:latin typeface="Helvetica Neue" charset="0"/>
              </a:rPr>
              <a:t>“</a:t>
            </a:r>
            <a:r>
              <a:rPr lang="en-US" altLang="ja-JP" sz="2000" dirty="0">
                <a:latin typeface="Helvetica Neue" charset="0"/>
              </a:rPr>
              <a:t>Yes</a:t>
            </a:r>
            <a:r>
              <a:rPr lang="ja-JP" altLang="en-US" sz="2000" dirty="0">
                <a:latin typeface="Helvetica Neue" charset="0"/>
              </a:rPr>
              <a:t>”</a:t>
            </a:r>
            <a:r>
              <a:rPr lang="en-US" altLang="ja-JP" sz="2000" dirty="0">
                <a:latin typeface="Helvetica Neue" charset="0"/>
              </a:rPr>
              <a:t> column.  There are 19 males with pierced ears.  So, </a:t>
            </a:r>
            <a:r>
              <a:rPr lang="en-US" altLang="ja-JP" sz="2000" i="1" dirty="0">
                <a:latin typeface="Helvetica Neue" charset="0"/>
              </a:rPr>
              <a:t>P</a:t>
            </a:r>
            <a:r>
              <a:rPr lang="en-US" altLang="ja-JP" sz="2000" dirty="0">
                <a:latin typeface="Helvetica Neue" charset="0"/>
              </a:rPr>
              <a:t>(</a:t>
            </a:r>
            <a:r>
              <a:rPr lang="en-US" altLang="ja-JP" sz="2000" i="1" dirty="0">
                <a:latin typeface="Helvetica Neue" charset="0"/>
              </a:rPr>
              <a:t>A </a:t>
            </a:r>
            <a:r>
              <a:rPr lang="en-US" altLang="ja-JP" sz="2000" dirty="0">
                <a:latin typeface="Helvetica Neue" charset="0"/>
              </a:rPr>
              <a:t>and </a:t>
            </a:r>
            <a:r>
              <a:rPr lang="en-US" altLang="ja-JP" sz="2000" i="1" dirty="0">
                <a:latin typeface="Helvetica Neue" charset="0"/>
              </a:rPr>
              <a:t>B</a:t>
            </a:r>
            <a:r>
              <a:rPr lang="en-US" altLang="ja-JP" sz="2000" dirty="0">
                <a:latin typeface="Helvetica Neue" charset="0"/>
              </a:rPr>
              <a:t>) = 19/178.</a:t>
            </a:r>
            <a:endParaRPr lang="en-US" altLang="en-US" sz="2000" dirty="0">
              <a:latin typeface="Helvetica Neue" charset="0"/>
            </a:endParaRPr>
          </a:p>
        </p:txBody>
      </p:sp>
      <p:sp>
        <p:nvSpPr>
          <p:cNvPr id="10" name="TextBox 9">
            <a:extLst>
              <a:ext uri="{FF2B5EF4-FFF2-40B4-BE49-F238E27FC236}">
                <a16:creationId xmlns:a16="http://schemas.microsoft.com/office/drawing/2014/main" id="{EB8EA0EF-1ED5-48BA-A7E3-B7ACB3502149}"/>
              </a:ext>
            </a:extLst>
          </p:cNvPr>
          <p:cNvSpPr txBox="1">
            <a:spLocks noChangeArrowheads="1"/>
          </p:cNvSpPr>
          <p:nvPr/>
        </p:nvSpPr>
        <p:spPr bwMode="auto">
          <a:xfrm>
            <a:off x="1962150" y="5054601"/>
            <a:ext cx="80899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latin typeface="Helvetica Neue" charset="0"/>
              </a:rPr>
              <a:t>(c) </a:t>
            </a:r>
            <a:r>
              <a:rPr lang="en-US" altLang="en-US" sz="2000" dirty="0">
                <a:latin typeface="Times New Roman" panose="02020603050405020304" pitchFamily="18" charset="0"/>
                <a:cs typeface="Times New Roman" panose="02020603050405020304" pitchFamily="18" charset="0"/>
              </a:rPr>
              <a:t>We want to find </a:t>
            </a:r>
            <a:r>
              <a:rPr lang="en-US" altLang="en-US" sz="2000" i="1" dirty="0">
                <a:latin typeface="Times New Roman" panose="02020603050405020304" pitchFamily="18" charset="0"/>
                <a:cs typeface="Times New Roman" panose="02020603050405020304" pitchFamily="18" charset="0"/>
              </a:rPr>
              <a:t>P</a:t>
            </a:r>
            <a:r>
              <a:rPr lang="en-US" altLang="en-US" sz="2000" dirty="0">
                <a:latin typeface="Times New Roman" panose="02020603050405020304" pitchFamily="18" charset="0"/>
                <a:cs typeface="Times New Roman" panose="02020603050405020304" pitchFamily="18" charset="0"/>
              </a:rPr>
              <a:t>(male </a:t>
            </a:r>
            <a:r>
              <a:rPr lang="en-US" altLang="en-US" sz="2000" i="1" dirty="0">
                <a:latin typeface="Times New Roman" panose="02020603050405020304" pitchFamily="18" charset="0"/>
                <a:cs typeface="Times New Roman" panose="02020603050405020304" pitchFamily="18" charset="0"/>
              </a:rPr>
              <a:t>or</a:t>
            </a:r>
            <a:r>
              <a:rPr lang="en-US" altLang="en-US" sz="2000" dirty="0">
                <a:latin typeface="Times New Roman" panose="02020603050405020304" pitchFamily="18" charset="0"/>
                <a:cs typeface="Times New Roman" panose="02020603050405020304" pitchFamily="18" charset="0"/>
              </a:rPr>
              <a:t> pierced ears), that is, </a:t>
            </a:r>
            <a:r>
              <a:rPr lang="en-US" altLang="en-US" sz="2000" i="1" dirty="0">
                <a:latin typeface="Times New Roman" panose="02020603050405020304" pitchFamily="18" charset="0"/>
                <a:cs typeface="Times New Roman" panose="02020603050405020304" pitchFamily="18" charset="0"/>
              </a:rPr>
              <a:t>P</a:t>
            </a:r>
            <a:r>
              <a:rPr lang="en-US" altLang="en-US" sz="2000" dirty="0">
                <a:latin typeface="Times New Roman" panose="02020603050405020304" pitchFamily="18" charset="0"/>
                <a:cs typeface="Times New Roman" panose="02020603050405020304" pitchFamily="18" charset="0"/>
              </a:rPr>
              <a:t>(</a:t>
            </a:r>
            <a:r>
              <a:rPr lang="en-US" altLang="en-US" sz="2000" i="1" dirty="0">
                <a:latin typeface="Times New Roman" panose="02020603050405020304" pitchFamily="18" charset="0"/>
                <a:cs typeface="Times New Roman" panose="02020603050405020304" pitchFamily="18" charset="0"/>
              </a:rPr>
              <a:t>A </a:t>
            </a:r>
            <a:r>
              <a:rPr lang="en-US" altLang="en-US" sz="2000" dirty="0">
                <a:latin typeface="Times New Roman" panose="02020603050405020304" pitchFamily="18" charset="0"/>
                <a:cs typeface="Times New Roman" panose="02020603050405020304" pitchFamily="18" charset="0"/>
              </a:rPr>
              <a:t>or </a:t>
            </a:r>
            <a:r>
              <a:rPr lang="en-US" altLang="en-US" sz="2000" i="1" dirty="0">
                <a:latin typeface="Times New Roman" panose="02020603050405020304" pitchFamily="18" charset="0"/>
                <a:cs typeface="Times New Roman" panose="02020603050405020304" pitchFamily="18" charset="0"/>
              </a:rPr>
              <a:t>B</a:t>
            </a:r>
            <a:r>
              <a:rPr lang="en-US" altLang="en-US" sz="2000" dirty="0">
                <a:latin typeface="Times New Roman" panose="02020603050405020304" pitchFamily="18" charset="0"/>
                <a:cs typeface="Times New Roman" panose="02020603050405020304" pitchFamily="18" charset="0"/>
              </a:rPr>
              <a:t>). There are 90 males in the class and 103 individuals with pierced ears. However, 19 males have pierced ears – don</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t count them twice!  </a:t>
            </a:r>
          </a:p>
          <a:p>
            <a:pPr eaLnBrk="1" hangingPunct="1"/>
            <a:r>
              <a:rPr lang="en-US" altLang="en-US" sz="2000" i="1" dirty="0">
                <a:latin typeface="Times New Roman" panose="02020603050405020304" pitchFamily="18" charset="0"/>
                <a:cs typeface="Times New Roman" panose="02020603050405020304" pitchFamily="18" charset="0"/>
              </a:rPr>
              <a:t>P</a:t>
            </a:r>
            <a:r>
              <a:rPr lang="en-US" altLang="en-US" sz="2000" dirty="0">
                <a:latin typeface="Times New Roman" panose="02020603050405020304" pitchFamily="18" charset="0"/>
                <a:cs typeface="Times New Roman" panose="02020603050405020304" pitchFamily="18" charset="0"/>
              </a:rPr>
              <a:t>(</a:t>
            </a:r>
            <a:r>
              <a:rPr lang="en-US" altLang="en-US" sz="2000" i="1" dirty="0">
                <a:latin typeface="Times New Roman" panose="02020603050405020304" pitchFamily="18" charset="0"/>
                <a:cs typeface="Times New Roman" panose="02020603050405020304" pitchFamily="18" charset="0"/>
              </a:rPr>
              <a:t>A </a:t>
            </a:r>
            <a:r>
              <a:rPr lang="en-US" altLang="en-US" sz="2000" dirty="0">
                <a:latin typeface="Times New Roman" panose="02020603050405020304" pitchFamily="18" charset="0"/>
                <a:cs typeface="Times New Roman" panose="02020603050405020304" pitchFamily="18" charset="0"/>
              </a:rPr>
              <a:t>or </a:t>
            </a:r>
            <a:r>
              <a:rPr lang="en-US" altLang="en-US" sz="2000" i="1" dirty="0">
                <a:latin typeface="Times New Roman" panose="02020603050405020304" pitchFamily="18" charset="0"/>
                <a:cs typeface="Times New Roman" panose="02020603050405020304" pitchFamily="18" charset="0"/>
              </a:rPr>
              <a:t>B</a:t>
            </a:r>
            <a:r>
              <a:rPr lang="en-US" altLang="en-US" sz="2000" dirty="0">
                <a:latin typeface="Times New Roman" panose="02020603050405020304" pitchFamily="18" charset="0"/>
                <a:cs typeface="Times New Roman" panose="02020603050405020304" pitchFamily="18" charset="0"/>
              </a:rPr>
              <a:t>) = (19 + 71 + 84)/178.  So, </a:t>
            </a:r>
            <a:r>
              <a:rPr lang="en-US" altLang="en-US" sz="2000" i="1" dirty="0">
                <a:latin typeface="Times New Roman" panose="02020603050405020304" pitchFamily="18" charset="0"/>
                <a:cs typeface="Times New Roman" panose="02020603050405020304" pitchFamily="18" charset="0"/>
              </a:rPr>
              <a:t>P</a:t>
            </a:r>
            <a:r>
              <a:rPr lang="en-US" altLang="en-US" sz="2000" dirty="0">
                <a:latin typeface="Times New Roman" panose="02020603050405020304" pitchFamily="18" charset="0"/>
                <a:cs typeface="Times New Roman" panose="02020603050405020304" pitchFamily="18" charset="0"/>
              </a:rPr>
              <a:t>(</a:t>
            </a:r>
            <a:r>
              <a:rPr lang="en-US" altLang="en-US" sz="2000" i="1" dirty="0">
                <a:latin typeface="Times New Roman" panose="02020603050405020304" pitchFamily="18" charset="0"/>
                <a:cs typeface="Times New Roman" panose="02020603050405020304" pitchFamily="18" charset="0"/>
              </a:rPr>
              <a:t>A </a:t>
            </a:r>
            <a:r>
              <a:rPr lang="en-US" altLang="en-US" sz="2000" dirty="0">
                <a:latin typeface="Times New Roman" panose="02020603050405020304" pitchFamily="18" charset="0"/>
                <a:cs typeface="Times New Roman" panose="02020603050405020304" pitchFamily="18" charset="0"/>
              </a:rPr>
              <a:t>or B</a:t>
            </a:r>
            <a:r>
              <a:rPr lang="en-US" altLang="en-US" sz="2000" i="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174/178</a:t>
            </a:r>
          </a:p>
        </p:txBody>
      </p:sp>
      <p:sp>
        <p:nvSpPr>
          <p:cNvPr id="11" name="Rectangle 10">
            <a:extLst>
              <a:ext uri="{FF2B5EF4-FFF2-40B4-BE49-F238E27FC236}">
                <a16:creationId xmlns:a16="http://schemas.microsoft.com/office/drawing/2014/main" id="{78E2AFAD-F108-4197-A656-C17538714FBA}"/>
              </a:ext>
            </a:extLst>
          </p:cNvPr>
          <p:cNvSpPr>
            <a:spLocks noChangeArrowheads="1"/>
          </p:cNvSpPr>
          <p:nvPr/>
        </p:nvSpPr>
        <p:spPr bwMode="auto">
          <a:xfrm>
            <a:off x="3170238" y="3517900"/>
            <a:ext cx="584200" cy="685800"/>
          </a:xfrm>
          <a:prstGeom prst="rect">
            <a:avLst/>
          </a:prstGeom>
          <a:solidFill>
            <a:srgbClr val="FFFF00">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defRPr/>
            </a:pPr>
            <a:endParaRPr lang="en-US" sz="2000">
              <a:solidFill>
                <a:schemeClr val="dk1"/>
              </a:solidFill>
              <a:latin typeface="Helvetica Neue"/>
              <a:cs typeface="Helvetica Neue"/>
            </a:endParaRPr>
          </a:p>
        </p:txBody>
      </p:sp>
      <p:sp>
        <p:nvSpPr>
          <p:cNvPr id="12" name="Rectangle 11">
            <a:extLst>
              <a:ext uri="{FF2B5EF4-FFF2-40B4-BE49-F238E27FC236}">
                <a16:creationId xmlns:a16="http://schemas.microsoft.com/office/drawing/2014/main" id="{C2A6487A-8E18-4DA3-BE87-2124CC235924}"/>
              </a:ext>
            </a:extLst>
          </p:cNvPr>
          <p:cNvSpPr>
            <a:spLocks noChangeArrowheads="1"/>
          </p:cNvSpPr>
          <p:nvPr/>
        </p:nvSpPr>
        <p:spPr bwMode="auto">
          <a:xfrm>
            <a:off x="3170238" y="3517900"/>
            <a:ext cx="584200" cy="400050"/>
          </a:xfrm>
          <a:prstGeom prst="rect">
            <a:avLst/>
          </a:prstGeom>
          <a:solidFill>
            <a:srgbClr val="90A2C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defRPr/>
            </a:pPr>
            <a:endParaRPr lang="en-US" sz="2000">
              <a:solidFill>
                <a:schemeClr val="dk1"/>
              </a:solidFill>
              <a:latin typeface="Helvetica Neue"/>
              <a:cs typeface="Helvetica Neue"/>
            </a:endParaRPr>
          </a:p>
        </p:txBody>
      </p:sp>
      <p:sp>
        <p:nvSpPr>
          <p:cNvPr id="13" name="Rectangle 12">
            <a:extLst>
              <a:ext uri="{FF2B5EF4-FFF2-40B4-BE49-F238E27FC236}">
                <a16:creationId xmlns:a16="http://schemas.microsoft.com/office/drawing/2014/main" id="{EC1D76C0-3B44-4222-8F79-93688DC9369A}"/>
              </a:ext>
            </a:extLst>
          </p:cNvPr>
          <p:cNvSpPr>
            <a:spLocks noChangeArrowheads="1"/>
          </p:cNvSpPr>
          <p:nvPr/>
        </p:nvSpPr>
        <p:spPr bwMode="auto">
          <a:xfrm>
            <a:off x="3170238" y="3517900"/>
            <a:ext cx="1447800" cy="400050"/>
          </a:xfrm>
          <a:prstGeom prst="rect">
            <a:avLst/>
          </a:prstGeom>
          <a:solidFill>
            <a:srgbClr val="9297C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defRPr/>
            </a:pPr>
            <a:endParaRPr lang="en-US" sz="2000">
              <a:solidFill>
                <a:schemeClr val="dk1"/>
              </a:solidFill>
              <a:latin typeface="Helvetica Neue"/>
              <a:cs typeface="Helvetica Neue"/>
            </a:endParaRPr>
          </a:p>
        </p:txBody>
      </p:sp>
      <p:sp>
        <p:nvSpPr>
          <p:cNvPr id="14" name="TextBox 13">
            <a:extLst>
              <a:ext uri="{FF2B5EF4-FFF2-40B4-BE49-F238E27FC236}">
                <a16:creationId xmlns:a16="http://schemas.microsoft.com/office/drawing/2014/main" id="{33D8B8E4-39A3-4CB3-BA59-19B0D3DED394}"/>
              </a:ext>
            </a:extLst>
          </p:cNvPr>
          <p:cNvSpPr txBox="1"/>
          <p:nvPr/>
        </p:nvSpPr>
        <p:spPr>
          <a:xfrm>
            <a:off x="2253008" y="6310313"/>
            <a:ext cx="8210745" cy="523220"/>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Source </a:t>
            </a:r>
            <a:r>
              <a:rPr lang="en-US" sz="1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https://www.goldenvalleyhs.org/apps/pages/index.jsp?uREC_ID=322884&amp;type=u&amp;pREC_ID=740733</a:t>
            </a:r>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The Practice of Statistics, 5</a:t>
            </a:r>
            <a:r>
              <a:rPr lang="en-US" sz="1400" b="0" i="0" u="none" strike="noStrike" baseline="30000" dirty="0">
                <a:latin typeface="Times New Roman" panose="02020603050405020304" pitchFamily="18" charset="0"/>
                <a:cs typeface="Times New Roman" panose="02020603050405020304" pitchFamily="18" charset="0"/>
              </a:rPr>
              <a:t>th</a:t>
            </a:r>
            <a:r>
              <a:rPr lang="en-US" sz="1400" b="0" i="0" u="none" strike="noStrike" baseline="0" dirty="0">
                <a:latin typeface="Times New Roman" panose="02020603050405020304" pitchFamily="18" charset="0"/>
                <a:cs typeface="Times New Roman" panose="02020603050405020304" pitchFamily="18" charset="0"/>
              </a:rPr>
              <a:t> Edition.</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xit" presetSubtype="0" fill="hold" grpId="0" nodeType="clickEffect">
                                  <p:stCondLst>
                                    <p:cond delay="0"/>
                                  </p:stCondLst>
                                  <p:childTnLst>
                                    <p:animEffect transition="out" filter="fade">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1000"/>
                                        <p:tgtEl>
                                          <p:spTgt spid="11"/>
                                        </p:tgtEl>
                                      </p:cBhvr>
                                    </p:animEffect>
                                    <p:set>
                                      <p:cBhvr>
                                        <p:cTn id="18" dur="1" fill="hold">
                                          <p:stCondLst>
                                            <p:cond delay="999"/>
                                          </p:stCondLst>
                                        </p:cTn>
                                        <p:tgtEl>
                                          <p:spTgt spid="11"/>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xit" presetSubtype="0" fill="hold" grpId="1" nodeType="clickEffect">
                                  <p:stCondLst>
                                    <p:cond delay="0"/>
                                  </p:stCondLst>
                                  <p:childTnLst>
                                    <p:animEffect transition="out" filter="fade">
                                      <p:cBhvr>
                                        <p:cTn id="28" dur="1000"/>
                                        <p:tgtEl>
                                          <p:spTgt spid="9"/>
                                        </p:tgtEl>
                                      </p:cBhvr>
                                    </p:animEffect>
                                    <p:set>
                                      <p:cBhvr>
                                        <p:cTn id="29" dur="1" fill="hold">
                                          <p:stCondLst>
                                            <p:cond delay="999"/>
                                          </p:stCondLst>
                                        </p:cTn>
                                        <p:tgtEl>
                                          <p:spTgt spid="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1000"/>
                                        <p:tgtEl>
                                          <p:spTgt spid="12"/>
                                        </p:tgtEl>
                                      </p:cBhvr>
                                    </p:animEffect>
                                    <p:set>
                                      <p:cBhvr>
                                        <p:cTn id="32" dur="1" fill="hold">
                                          <p:stCondLst>
                                            <p:cond delay="999"/>
                                          </p:stCondLst>
                                        </p:cTn>
                                        <p:tgtEl>
                                          <p:spTgt spid="12"/>
                                        </p:tgtEl>
                                        <p:attrNameLst>
                                          <p:attrName>style.visibility</p:attrName>
                                        </p:attrNameLst>
                                      </p:cBhvr>
                                      <p:to>
                                        <p:strVal val="hidden"/>
                                      </p:to>
                                    </p:set>
                                  </p:childTnLst>
                                </p:cTn>
                              </p:par>
                              <p:par>
                                <p:cTn id="33" presetID="10" presetClass="entr" presetSubtype="0" fill="hold" grpId="2"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9" grpId="1"/>
      <p:bldP spid="10" grpId="0"/>
      <p:bldP spid="11" grpId="0" animBg="1"/>
      <p:bldP spid="11" grpId="1" animBg="1"/>
      <p:bldP spid="11" grpId="2" animBg="1"/>
      <p:bldP spid="12" grpId="0" animBg="1"/>
      <p:bldP spid="12" grpId="1"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4A6D842-D2B4-450D-8349-E48C455366C9}"/>
              </a:ext>
            </a:extLst>
          </p:cNvPr>
          <p:cNvSpPr>
            <a:spLocks noGrp="1"/>
          </p:cNvSpPr>
          <p:nvPr>
            <p:ph type="title"/>
          </p:nvPr>
        </p:nvSpPr>
        <p:spPr bwMode="auto">
          <a:xfrm>
            <a:off x="1981201" y="274638"/>
            <a:ext cx="8550275" cy="46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a:r>
              <a:rPr lang="en-US" altLang="en-US" sz="3200" b="1" dirty="0">
                <a:latin typeface="Times New Roman" panose="02020603050405020304" pitchFamily="18" charset="0"/>
                <a:cs typeface="Times New Roman" panose="02020603050405020304" pitchFamily="18" charset="0"/>
              </a:rPr>
              <a:t>General Addition Rule for Two Events</a:t>
            </a:r>
          </a:p>
        </p:txBody>
      </p:sp>
      <p:sp>
        <p:nvSpPr>
          <p:cNvPr id="22531" name="Rectangle 7">
            <a:extLst>
              <a:ext uri="{FF2B5EF4-FFF2-40B4-BE49-F238E27FC236}">
                <a16:creationId xmlns:a16="http://schemas.microsoft.com/office/drawing/2014/main" id="{E5014C72-D207-4387-B099-AC0BB7C5091A}"/>
              </a:ext>
            </a:extLst>
          </p:cNvPr>
          <p:cNvSpPr>
            <a:spLocks noChangeArrowheads="1"/>
          </p:cNvSpPr>
          <p:nvPr/>
        </p:nvSpPr>
        <p:spPr bwMode="auto">
          <a:xfrm>
            <a:off x="329938" y="936626"/>
            <a:ext cx="1133101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en-US" sz="2200" dirty="0">
                <a:latin typeface="Times New Roman" panose="02020603050405020304" pitchFamily="18" charset="0"/>
                <a:cs typeface="Times New Roman" panose="02020603050405020304" pitchFamily="18" charset="0"/>
              </a:rPr>
              <a:t>We can’t use the addition rule for mutually exclusive events unless the events have no outcomes in common.</a:t>
            </a:r>
          </a:p>
        </p:txBody>
      </p:sp>
      <p:pic>
        <p:nvPicPr>
          <p:cNvPr id="4" name="Picture 3" descr="F5.03.jpg">
            <a:extLst>
              <a:ext uri="{FF2B5EF4-FFF2-40B4-BE49-F238E27FC236}">
                <a16:creationId xmlns:a16="http://schemas.microsoft.com/office/drawing/2014/main" id="{C9C2E3AC-7C6B-4104-8670-76C0DD8B6F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08300" y="1766888"/>
            <a:ext cx="6121400"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a:extLst>
              <a:ext uri="{FF2B5EF4-FFF2-40B4-BE49-F238E27FC236}">
                <a16:creationId xmlns:a16="http://schemas.microsoft.com/office/drawing/2014/main" id="{EF79603D-78E1-4860-8509-C317A243B7A0}"/>
              </a:ext>
            </a:extLst>
          </p:cNvPr>
          <p:cNvGrpSpPr>
            <a:grpSpLocks/>
          </p:cNvGrpSpPr>
          <p:nvPr/>
        </p:nvGrpSpPr>
        <p:grpSpPr bwMode="auto">
          <a:xfrm>
            <a:off x="2132700" y="5128735"/>
            <a:ext cx="8247275" cy="1107579"/>
            <a:chOff x="-1316611" y="4931565"/>
            <a:chExt cx="11755224" cy="1107304"/>
          </a:xfrm>
        </p:grpSpPr>
        <p:sp>
          <p:nvSpPr>
            <p:cNvPr id="5" name="TextBox 4">
              <a:extLst>
                <a:ext uri="{FF2B5EF4-FFF2-40B4-BE49-F238E27FC236}">
                  <a16:creationId xmlns:a16="http://schemas.microsoft.com/office/drawing/2014/main" id="{69C11C9F-B19D-4D82-8DFF-2413F1872B15}"/>
                </a:ext>
              </a:extLst>
            </p:cNvPr>
            <p:cNvSpPr txBox="1"/>
            <p:nvPr/>
          </p:nvSpPr>
          <p:spPr>
            <a:xfrm>
              <a:off x="-1316611" y="5269619"/>
              <a:ext cx="11755224" cy="769250"/>
            </a:xfrm>
            <a:prstGeom prst="rect">
              <a:avLst/>
            </a:prstGeom>
            <a:solidFill>
              <a:srgbClr val="F8EAB9"/>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sz="2200" dirty="0">
                  <a:solidFill>
                    <a:srgbClr val="000000"/>
                  </a:solidFill>
                  <a:latin typeface="Times New Roman" panose="02020603050405020304" pitchFamily="18" charset="0"/>
                  <a:cs typeface="Times New Roman" panose="02020603050405020304" pitchFamily="18" charset="0"/>
                </a:rPr>
                <a:t>If </a:t>
              </a:r>
              <a:r>
                <a:rPr lang="en-US" sz="2200" i="1" dirty="0">
                  <a:solidFill>
                    <a:srgbClr val="000000"/>
                  </a:solidFill>
                  <a:latin typeface="Times New Roman" panose="02020603050405020304" pitchFamily="18" charset="0"/>
                  <a:cs typeface="Times New Roman" panose="02020603050405020304" pitchFamily="18" charset="0"/>
                </a:rPr>
                <a:t>A </a:t>
              </a:r>
              <a:r>
                <a:rPr lang="en-US" sz="2200" dirty="0">
                  <a:solidFill>
                    <a:srgbClr val="000000"/>
                  </a:solidFill>
                  <a:latin typeface="Times New Roman" panose="02020603050405020304" pitchFamily="18" charset="0"/>
                  <a:cs typeface="Times New Roman" panose="02020603050405020304" pitchFamily="18" charset="0"/>
                </a:rPr>
                <a:t>and </a:t>
              </a:r>
              <a:r>
                <a:rPr lang="en-US" sz="2200" i="1" dirty="0">
                  <a:solidFill>
                    <a:srgbClr val="000000"/>
                  </a:solidFill>
                  <a:latin typeface="Times New Roman" panose="02020603050405020304" pitchFamily="18" charset="0"/>
                  <a:cs typeface="Times New Roman" panose="02020603050405020304" pitchFamily="18" charset="0"/>
                </a:rPr>
                <a:t>B </a:t>
              </a:r>
              <a:r>
                <a:rPr lang="en-US" sz="2200" dirty="0">
                  <a:solidFill>
                    <a:srgbClr val="000000"/>
                  </a:solidFill>
                  <a:latin typeface="Times New Roman" panose="02020603050405020304" pitchFamily="18" charset="0"/>
                  <a:cs typeface="Times New Roman" panose="02020603050405020304" pitchFamily="18" charset="0"/>
                </a:rPr>
                <a:t>are any two events resulting from some chance process, then</a:t>
              </a:r>
            </a:p>
            <a:p>
              <a:pPr algn="ctr" eaLnBrk="1" hangingPunct="1">
                <a:defRPr/>
              </a:pPr>
              <a:r>
                <a:rPr lang="en-US" sz="2200" i="1" dirty="0">
                  <a:solidFill>
                    <a:srgbClr val="000000"/>
                  </a:solidFill>
                  <a:latin typeface="Times New Roman" panose="02020603050405020304" pitchFamily="18" charset="0"/>
                  <a:cs typeface="Times New Roman" panose="02020603050405020304" pitchFamily="18" charset="0"/>
                </a:rPr>
                <a:t>P</a:t>
              </a:r>
              <a:r>
                <a:rPr lang="en-US" sz="2200" dirty="0">
                  <a:solidFill>
                    <a:srgbClr val="000000"/>
                  </a:solidFill>
                  <a:latin typeface="Times New Roman" panose="02020603050405020304" pitchFamily="18" charset="0"/>
                  <a:cs typeface="Times New Roman" panose="02020603050405020304" pitchFamily="18" charset="0"/>
                </a:rPr>
                <a:t>(</a:t>
              </a:r>
              <a:r>
                <a:rPr lang="en-US" sz="2200" i="1" dirty="0">
                  <a:solidFill>
                    <a:srgbClr val="000000"/>
                  </a:solidFill>
                  <a:latin typeface="Times New Roman" panose="02020603050405020304" pitchFamily="18" charset="0"/>
                  <a:cs typeface="Times New Roman" panose="02020603050405020304" pitchFamily="18" charset="0"/>
                </a:rPr>
                <a:t>A </a:t>
              </a:r>
              <a:r>
                <a:rPr lang="en-US" sz="2200" dirty="0">
                  <a:solidFill>
                    <a:srgbClr val="000000"/>
                  </a:solidFill>
                  <a:latin typeface="Times New Roman" panose="02020603050405020304" pitchFamily="18" charset="0"/>
                  <a:cs typeface="Times New Roman" panose="02020603050405020304" pitchFamily="18" charset="0"/>
                </a:rPr>
                <a:t>or </a:t>
              </a:r>
              <a:r>
                <a:rPr lang="en-US" sz="2200" i="1" dirty="0">
                  <a:solidFill>
                    <a:srgbClr val="000000"/>
                  </a:solidFill>
                  <a:latin typeface="Times New Roman" panose="02020603050405020304" pitchFamily="18" charset="0"/>
                  <a:cs typeface="Times New Roman" panose="02020603050405020304" pitchFamily="18" charset="0"/>
                </a:rPr>
                <a:t>B</a:t>
              </a:r>
              <a:r>
                <a:rPr lang="en-US" sz="2200" dirty="0">
                  <a:solidFill>
                    <a:srgbClr val="000000"/>
                  </a:solidFill>
                  <a:latin typeface="Times New Roman" panose="02020603050405020304" pitchFamily="18" charset="0"/>
                  <a:cs typeface="Times New Roman" panose="02020603050405020304" pitchFamily="18" charset="0"/>
                </a:rPr>
                <a:t>) = </a:t>
              </a:r>
              <a:r>
                <a:rPr lang="en-US" sz="2200" i="1" dirty="0">
                  <a:solidFill>
                    <a:srgbClr val="000000"/>
                  </a:solidFill>
                  <a:latin typeface="Times New Roman" panose="02020603050405020304" pitchFamily="18" charset="0"/>
                  <a:cs typeface="Times New Roman" panose="02020603050405020304" pitchFamily="18" charset="0"/>
                </a:rPr>
                <a:t>P</a:t>
              </a:r>
              <a:r>
                <a:rPr lang="en-US" sz="2200" dirty="0">
                  <a:solidFill>
                    <a:srgbClr val="000000"/>
                  </a:solidFill>
                  <a:latin typeface="Times New Roman" panose="02020603050405020304" pitchFamily="18" charset="0"/>
                  <a:cs typeface="Times New Roman" panose="02020603050405020304" pitchFamily="18" charset="0"/>
                </a:rPr>
                <a:t>(</a:t>
              </a:r>
              <a:r>
                <a:rPr lang="en-US" sz="2200" i="1" dirty="0">
                  <a:solidFill>
                    <a:srgbClr val="000000"/>
                  </a:solidFill>
                  <a:latin typeface="Times New Roman" panose="02020603050405020304" pitchFamily="18" charset="0"/>
                  <a:cs typeface="Times New Roman" panose="02020603050405020304" pitchFamily="18" charset="0"/>
                </a:rPr>
                <a:t>A</a:t>
              </a:r>
              <a:r>
                <a:rPr lang="en-US" sz="2200" dirty="0">
                  <a:solidFill>
                    <a:srgbClr val="000000"/>
                  </a:solidFill>
                  <a:latin typeface="Times New Roman" panose="02020603050405020304" pitchFamily="18" charset="0"/>
                  <a:cs typeface="Times New Roman" panose="02020603050405020304" pitchFamily="18" charset="0"/>
                </a:rPr>
                <a:t>) + </a:t>
              </a:r>
              <a:r>
                <a:rPr lang="en-US" sz="2200" i="1" dirty="0">
                  <a:solidFill>
                    <a:srgbClr val="000000"/>
                  </a:solidFill>
                  <a:latin typeface="Times New Roman" panose="02020603050405020304" pitchFamily="18" charset="0"/>
                  <a:cs typeface="Times New Roman" panose="02020603050405020304" pitchFamily="18" charset="0"/>
                </a:rPr>
                <a:t>P</a:t>
              </a:r>
              <a:r>
                <a:rPr lang="en-US" sz="2200" dirty="0">
                  <a:solidFill>
                    <a:srgbClr val="000000"/>
                  </a:solidFill>
                  <a:latin typeface="Times New Roman" panose="02020603050405020304" pitchFamily="18" charset="0"/>
                  <a:cs typeface="Times New Roman" panose="02020603050405020304" pitchFamily="18" charset="0"/>
                </a:rPr>
                <a:t>(</a:t>
              </a:r>
              <a:r>
                <a:rPr lang="en-US" sz="2200" i="1" dirty="0">
                  <a:solidFill>
                    <a:srgbClr val="000000"/>
                  </a:solidFill>
                  <a:latin typeface="Times New Roman" panose="02020603050405020304" pitchFamily="18" charset="0"/>
                  <a:cs typeface="Times New Roman" panose="02020603050405020304" pitchFamily="18" charset="0"/>
                </a:rPr>
                <a:t>B</a:t>
              </a:r>
              <a:r>
                <a:rPr lang="en-US" sz="2200" dirty="0">
                  <a:solidFill>
                    <a:srgbClr val="000000"/>
                  </a:solidFill>
                  <a:latin typeface="Times New Roman" panose="02020603050405020304" pitchFamily="18" charset="0"/>
                  <a:cs typeface="Times New Roman" panose="02020603050405020304" pitchFamily="18" charset="0"/>
                </a:rPr>
                <a:t>) – </a:t>
              </a:r>
              <a:r>
                <a:rPr lang="en-US" sz="2200" i="1" dirty="0">
                  <a:solidFill>
                    <a:srgbClr val="000000"/>
                  </a:solidFill>
                  <a:latin typeface="Times New Roman" panose="02020603050405020304" pitchFamily="18" charset="0"/>
                  <a:cs typeface="Times New Roman" panose="02020603050405020304" pitchFamily="18" charset="0"/>
                </a:rPr>
                <a:t>P</a:t>
              </a:r>
              <a:r>
                <a:rPr lang="en-US" sz="2200" dirty="0">
                  <a:solidFill>
                    <a:srgbClr val="000000"/>
                  </a:solidFill>
                  <a:latin typeface="Times New Roman" panose="02020603050405020304" pitchFamily="18" charset="0"/>
                  <a:cs typeface="Times New Roman" panose="02020603050405020304" pitchFamily="18" charset="0"/>
                </a:rPr>
                <a:t>(</a:t>
              </a:r>
              <a:r>
                <a:rPr lang="en-US" sz="2200" i="1" dirty="0">
                  <a:solidFill>
                    <a:srgbClr val="000000"/>
                  </a:solidFill>
                  <a:latin typeface="Times New Roman" panose="02020603050405020304" pitchFamily="18" charset="0"/>
                  <a:cs typeface="Times New Roman" panose="02020603050405020304" pitchFamily="18" charset="0"/>
                </a:rPr>
                <a:t>A </a:t>
              </a:r>
              <a:r>
                <a:rPr lang="en-US" sz="2200" dirty="0">
                  <a:solidFill>
                    <a:srgbClr val="000000"/>
                  </a:solidFill>
                  <a:latin typeface="Times New Roman" panose="02020603050405020304" pitchFamily="18" charset="0"/>
                  <a:cs typeface="Times New Roman" panose="02020603050405020304" pitchFamily="18" charset="0"/>
                </a:rPr>
                <a:t>and </a:t>
              </a:r>
              <a:r>
                <a:rPr lang="en-US" sz="2200" i="1" dirty="0">
                  <a:solidFill>
                    <a:srgbClr val="000000"/>
                  </a:solidFill>
                  <a:latin typeface="Times New Roman" panose="02020603050405020304" pitchFamily="18" charset="0"/>
                  <a:cs typeface="Times New Roman" panose="02020603050405020304" pitchFamily="18" charset="0"/>
                </a:rPr>
                <a:t>B</a:t>
              </a:r>
              <a:r>
                <a:rPr lang="en-US" sz="2200" dirty="0">
                  <a:solidFill>
                    <a:srgbClr val="000000"/>
                  </a:solidFill>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C8472345-FAFD-4FC8-9426-EBE12813043D}"/>
                </a:ext>
              </a:extLst>
            </p:cNvPr>
            <p:cNvSpPr txBox="1"/>
            <p:nvPr/>
          </p:nvSpPr>
          <p:spPr>
            <a:xfrm>
              <a:off x="-1316611" y="4931565"/>
              <a:ext cx="11755224" cy="430780"/>
            </a:xfrm>
            <a:prstGeom prst="rect">
              <a:avLst/>
            </a:prstGeom>
            <a:solidFill>
              <a:srgbClr val="1C2861"/>
            </a:solid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algn="ctr">
                <a:defRPr/>
              </a:pPr>
              <a:r>
                <a:rPr lang="en-US" sz="2200" b="1" dirty="0">
                  <a:solidFill>
                    <a:schemeClr val="bg1"/>
                  </a:solidFill>
                  <a:latin typeface="Times New Roman" panose="02020603050405020304" pitchFamily="18" charset="0"/>
                  <a:cs typeface="Times New Roman" panose="02020603050405020304" pitchFamily="18" charset="0"/>
                </a:rPr>
                <a:t>General Addition Rule for Two Events</a:t>
              </a:r>
            </a:p>
          </p:txBody>
        </p:sp>
      </p:grpSp>
      <p:sp>
        <p:nvSpPr>
          <p:cNvPr id="8" name="TextBox 7">
            <a:extLst>
              <a:ext uri="{FF2B5EF4-FFF2-40B4-BE49-F238E27FC236}">
                <a16:creationId xmlns:a16="http://schemas.microsoft.com/office/drawing/2014/main" id="{31177633-3415-41F3-A32B-2AD3E9FEAFD8}"/>
              </a:ext>
            </a:extLst>
          </p:cNvPr>
          <p:cNvSpPr txBox="1"/>
          <p:nvPr/>
        </p:nvSpPr>
        <p:spPr>
          <a:xfrm>
            <a:off x="2169230" y="6312842"/>
            <a:ext cx="8210745" cy="523220"/>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Source </a:t>
            </a:r>
            <a:r>
              <a:rPr lang="en-US" sz="1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https://www.goldenvalleyhs.org/apps/pages/index.jsp?uREC_ID=322884&amp;type=u&amp;pREC_ID=740733</a:t>
            </a:r>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The Practice of Statistics, 5</a:t>
            </a:r>
            <a:r>
              <a:rPr lang="en-US" sz="1400" b="0" i="0" u="none" strike="noStrike" baseline="30000" dirty="0">
                <a:latin typeface="Times New Roman" panose="02020603050405020304" pitchFamily="18" charset="0"/>
                <a:cs typeface="Times New Roman" panose="02020603050405020304" pitchFamily="18" charset="0"/>
              </a:rPr>
              <a:t>th</a:t>
            </a:r>
            <a:r>
              <a:rPr lang="en-US" sz="1400" b="0" i="0" u="none" strike="noStrike" baseline="0" dirty="0">
                <a:latin typeface="Times New Roman" panose="02020603050405020304" pitchFamily="18" charset="0"/>
                <a:cs typeface="Times New Roman" panose="02020603050405020304" pitchFamily="18" charset="0"/>
              </a:rPr>
              <a:t> Edition.</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28422E5-640D-4A43-80F3-047532DFFC37}"/>
              </a:ext>
            </a:extLst>
          </p:cNvPr>
          <p:cNvSpPr>
            <a:spLocks noGrp="1"/>
          </p:cNvSpPr>
          <p:nvPr>
            <p:ph type="title"/>
          </p:nvPr>
        </p:nvSpPr>
        <p:spPr bwMode="auto">
          <a:xfrm>
            <a:off x="1981201" y="274638"/>
            <a:ext cx="8550275" cy="46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a:r>
              <a:rPr lang="en-US" altLang="en-US" sz="3200" b="1" dirty="0">
                <a:latin typeface="Times New Roman" panose="02020603050405020304" pitchFamily="18" charset="0"/>
                <a:cs typeface="Times New Roman" panose="02020603050405020304" pitchFamily="18" charset="0"/>
              </a:rPr>
              <a:t>Venn Diagrams and Probability</a:t>
            </a:r>
          </a:p>
        </p:txBody>
      </p:sp>
      <p:sp>
        <p:nvSpPr>
          <p:cNvPr id="23555" name="TextBox 2">
            <a:extLst>
              <a:ext uri="{FF2B5EF4-FFF2-40B4-BE49-F238E27FC236}">
                <a16:creationId xmlns:a16="http://schemas.microsoft.com/office/drawing/2014/main" id="{27A6367B-C550-428B-9B8B-0A61DAB52FB8}"/>
              </a:ext>
            </a:extLst>
          </p:cNvPr>
          <p:cNvSpPr txBox="1">
            <a:spLocks noChangeArrowheads="1"/>
          </p:cNvSpPr>
          <p:nvPr/>
        </p:nvSpPr>
        <p:spPr bwMode="auto">
          <a:xfrm>
            <a:off x="311085" y="915989"/>
            <a:ext cx="1151012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en-US" sz="2200" dirty="0">
                <a:latin typeface="Times New Roman" panose="02020603050405020304" pitchFamily="18" charset="0"/>
                <a:cs typeface="Times New Roman" panose="02020603050405020304" pitchFamily="18" charset="0"/>
              </a:rPr>
              <a:t>Because Venn diagrams have uses in other branches of mathematics, some standard vocabulary and notation have been developed.</a:t>
            </a:r>
          </a:p>
        </p:txBody>
      </p:sp>
      <p:grpSp>
        <p:nvGrpSpPr>
          <p:cNvPr id="6" name="Group 12">
            <a:extLst>
              <a:ext uri="{FF2B5EF4-FFF2-40B4-BE49-F238E27FC236}">
                <a16:creationId xmlns:a16="http://schemas.microsoft.com/office/drawing/2014/main" id="{7339F33E-8CED-46A4-8C38-755548E48D18}"/>
              </a:ext>
            </a:extLst>
          </p:cNvPr>
          <p:cNvGrpSpPr>
            <a:grpSpLocks/>
          </p:cNvGrpSpPr>
          <p:nvPr/>
        </p:nvGrpSpPr>
        <p:grpSpPr bwMode="auto">
          <a:xfrm>
            <a:off x="1993900" y="1833563"/>
            <a:ext cx="8332474" cy="1930400"/>
            <a:chOff x="620713" y="2210412"/>
            <a:chExt cx="8333109" cy="1930045"/>
          </a:xfrm>
        </p:grpSpPr>
        <p:sp>
          <p:nvSpPr>
            <p:cNvPr id="23560" name="TextBox 7">
              <a:extLst>
                <a:ext uri="{FF2B5EF4-FFF2-40B4-BE49-F238E27FC236}">
                  <a16:creationId xmlns:a16="http://schemas.microsoft.com/office/drawing/2014/main" id="{D265D395-7F60-4D4E-A0DC-CC04C692C5B3}"/>
                </a:ext>
              </a:extLst>
            </p:cNvPr>
            <p:cNvSpPr txBox="1">
              <a:spLocks noChangeArrowheads="1"/>
            </p:cNvSpPr>
            <p:nvPr/>
          </p:nvSpPr>
          <p:spPr bwMode="auto">
            <a:xfrm>
              <a:off x="620713" y="2210412"/>
              <a:ext cx="8333109" cy="43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200" b="1" dirty="0">
                  <a:latin typeface="Times New Roman" panose="02020603050405020304" pitchFamily="18" charset="0"/>
                  <a:cs typeface="Times New Roman" panose="02020603050405020304" pitchFamily="18" charset="0"/>
                </a:rPr>
                <a:t>The complement </a:t>
              </a:r>
              <a:r>
                <a:rPr lang="en-US" altLang="en-US" sz="2200" b="1" i="1" dirty="0">
                  <a:latin typeface="Times New Roman" panose="02020603050405020304" pitchFamily="18" charset="0"/>
                  <a:cs typeface="Times New Roman" panose="02020603050405020304" pitchFamily="18" charset="0"/>
                </a:rPr>
                <a:t>A</a:t>
              </a:r>
              <a:r>
                <a:rPr lang="en-US" altLang="en-US" sz="2200" b="1" i="1" baseline="30000" dirty="0">
                  <a:latin typeface="Times New Roman" panose="02020603050405020304" pitchFamily="18" charset="0"/>
                  <a:cs typeface="Times New Roman" panose="02020603050405020304" pitchFamily="18" charset="0"/>
                </a:rPr>
                <a:t>C</a:t>
              </a:r>
              <a:r>
                <a:rPr lang="en-US" altLang="en-US" sz="2200" b="1" i="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contains exactly the outcomes that are not in </a:t>
              </a:r>
              <a:r>
                <a:rPr lang="en-US" altLang="en-US" sz="2200" b="1" i="1" dirty="0">
                  <a:latin typeface="Times New Roman" panose="02020603050405020304" pitchFamily="18" charset="0"/>
                  <a:cs typeface="Times New Roman" panose="02020603050405020304" pitchFamily="18" charset="0"/>
                </a:rPr>
                <a:t>A</a:t>
              </a:r>
              <a:r>
                <a:rPr lang="en-US" altLang="en-US" sz="2200" b="1" dirty="0">
                  <a:latin typeface="Times New Roman" panose="02020603050405020304" pitchFamily="18" charset="0"/>
                  <a:cs typeface="Times New Roman" panose="02020603050405020304" pitchFamily="18" charset="0"/>
                </a:rPr>
                <a:t>.</a:t>
              </a:r>
            </a:p>
          </p:txBody>
        </p:sp>
        <p:pic>
          <p:nvPicPr>
            <p:cNvPr id="23561" name="Picture 10" descr="F5.04a.jpg">
              <a:extLst>
                <a:ext uri="{FF2B5EF4-FFF2-40B4-BE49-F238E27FC236}">
                  <a16:creationId xmlns:a16="http://schemas.microsoft.com/office/drawing/2014/main" id="{7C955F90-CB65-495D-A63F-4C0B1253D956}"/>
                </a:ext>
              </a:extLst>
            </p:cNvPr>
            <p:cNvPicPr>
              <a:picLocks noChangeAspect="1"/>
            </p:cNvPicPr>
            <p:nvPr/>
          </p:nvPicPr>
          <p:blipFill>
            <a:blip r:embed="rId3">
              <a:extLst>
                <a:ext uri="{28A0092B-C50C-407E-A947-70E740481C1C}">
                  <a14:useLocalDpi xmlns:a14="http://schemas.microsoft.com/office/drawing/2010/main" val="0"/>
                </a:ext>
              </a:extLst>
            </a:blip>
            <a:srcRect l="12289"/>
            <a:stretch>
              <a:fillRect/>
            </a:stretch>
          </p:blipFill>
          <p:spPr bwMode="auto">
            <a:xfrm>
              <a:off x="3852815" y="2579744"/>
              <a:ext cx="1749143" cy="156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15">
            <a:extLst>
              <a:ext uri="{FF2B5EF4-FFF2-40B4-BE49-F238E27FC236}">
                <a16:creationId xmlns:a16="http://schemas.microsoft.com/office/drawing/2014/main" id="{CFCF596E-9FC7-4BCF-AB4E-2026E62ED289}"/>
              </a:ext>
            </a:extLst>
          </p:cNvPr>
          <p:cNvGrpSpPr>
            <a:grpSpLocks/>
          </p:cNvGrpSpPr>
          <p:nvPr/>
        </p:nvGrpSpPr>
        <p:grpSpPr bwMode="auto">
          <a:xfrm>
            <a:off x="433634" y="3890964"/>
            <a:ext cx="11387578" cy="2441575"/>
            <a:chOff x="-1132592" y="4266472"/>
            <a:chExt cx="11386848" cy="2442177"/>
          </a:xfrm>
        </p:grpSpPr>
        <p:sp>
          <p:nvSpPr>
            <p:cNvPr id="23558" name="TextBox 13">
              <a:extLst>
                <a:ext uri="{FF2B5EF4-FFF2-40B4-BE49-F238E27FC236}">
                  <a16:creationId xmlns:a16="http://schemas.microsoft.com/office/drawing/2014/main" id="{DCED85FF-0015-423E-B324-CE2193F9E615}"/>
                </a:ext>
              </a:extLst>
            </p:cNvPr>
            <p:cNvSpPr txBox="1">
              <a:spLocks noChangeArrowheads="1"/>
            </p:cNvSpPr>
            <p:nvPr/>
          </p:nvSpPr>
          <p:spPr bwMode="auto">
            <a:xfrm>
              <a:off x="-1132592" y="4266472"/>
              <a:ext cx="11386848" cy="76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200" dirty="0">
                  <a:latin typeface="Times New Roman" panose="02020603050405020304" pitchFamily="18" charset="0"/>
                  <a:cs typeface="Times New Roman" panose="02020603050405020304" pitchFamily="18" charset="0"/>
                </a:rPr>
                <a:t>The events </a:t>
              </a:r>
              <a:r>
                <a:rPr lang="en-US" altLang="en-US" sz="2200" i="1" dirty="0">
                  <a:latin typeface="Times New Roman" panose="02020603050405020304" pitchFamily="18" charset="0"/>
                  <a:cs typeface="Times New Roman" panose="02020603050405020304" pitchFamily="18" charset="0"/>
                </a:rPr>
                <a:t>A </a:t>
              </a:r>
              <a:r>
                <a:rPr lang="en-US" altLang="en-US" sz="2200" dirty="0">
                  <a:latin typeface="Times New Roman" panose="02020603050405020304" pitchFamily="18" charset="0"/>
                  <a:cs typeface="Times New Roman" panose="02020603050405020304" pitchFamily="18" charset="0"/>
                </a:rPr>
                <a:t>and </a:t>
              </a:r>
              <a:r>
                <a:rPr lang="en-US" altLang="en-US" sz="2200" i="1" dirty="0">
                  <a:latin typeface="Times New Roman" panose="02020603050405020304" pitchFamily="18" charset="0"/>
                  <a:cs typeface="Times New Roman" panose="02020603050405020304" pitchFamily="18" charset="0"/>
                </a:rPr>
                <a:t>B </a:t>
              </a:r>
              <a:r>
                <a:rPr lang="en-US" altLang="en-US" sz="2200" dirty="0">
                  <a:latin typeface="Times New Roman" panose="02020603050405020304" pitchFamily="18" charset="0"/>
                  <a:cs typeface="Times New Roman" panose="02020603050405020304" pitchFamily="18" charset="0"/>
                </a:rPr>
                <a:t>are mutually exclusive (disjoint) because they do not overlap. That is, they have no outcomes in common.</a:t>
              </a:r>
            </a:p>
          </p:txBody>
        </p:sp>
        <p:pic>
          <p:nvPicPr>
            <p:cNvPr id="23559" name="Picture 14" descr="F5.04b.jpg">
              <a:extLst>
                <a:ext uri="{FF2B5EF4-FFF2-40B4-BE49-F238E27FC236}">
                  <a16:creationId xmlns:a16="http://schemas.microsoft.com/office/drawing/2014/main" id="{6B5008CA-5EEB-4239-8287-5525C3FDACDF}"/>
                </a:ext>
              </a:extLst>
            </p:cNvPr>
            <p:cNvPicPr>
              <a:picLocks noChangeAspect="1"/>
            </p:cNvPicPr>
            <p:nvPr/>
          </p:nvPicPr>
          <p:blipFill>
            <a:blip r:embed="rId4">
              <a:extLst>
                <a:ext uri="{28A0092B-C50C-407E-A947-70E740481C1C}">
                  <a14:useLocalDpi xmlns:a14="http://schemas.microsoft.com/office/drawing/2010/main" val="0"/>
                </a:ext>
              </a:extLst>
            </a:blip>
            <a:srcRect l="9259"/>
            <a:stretch>
              <a:fillRect/>
            </a:stretch>
          </p:blipFill>
          <p:spPr bwMode="auto">
            <a:xfrm>
              <a:off x="3058714" y="4979643"/>
              <a:ext cx="3308887" cy="1729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9E04D082-9919-48FE-AC02-742CBF7F730A}"/>
              </a:ext>
            </a:extLst>
          </p:cNvPr>
          <p:cNvSpPr txBox="1"/>
          <p:nvPr/>
        </p:nvSpPr>
        <p:spPr>
          <a:xfrm>
            <a:off x="2243582" y="6286919"/>
            <a:ext cx="8210745" cy="523220"/>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Source </a:t>
            </a:r>
            <a:r>
              <a:rPr lang="en-US" sz="14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https://www.goldenvalleyhs.org/apps/pages/index.jsp?uREC_ID=322884&amp;type=u&amp;pREC_ID=740733</a:t>
            </a:r>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The Practice of Statistics, 5</a:t>
            </a:r>
            <a:r>
              <a:rPr lang="en-US" sz="1400" b="0" i="0" u="none" strike="noStrike" baseline="30000" dirty="0">
                <a:latin typeface="Times New Roman" panose="02020603050405020304" pitchFamily="18" charset="0"/>
                <a:cs typeface="Times New Roman" panose="02020603050405020304" pitchFamily="18" charset="0"/>
              </a:rPr>
              <a:t>th</a:t>
            </a:r>
            <a:r>
              <a:rPr lang="en-US" sz="1400" b="0" i="0" u="none" strike="noStrike" baseline="0" dirty="0">
                <a:latin typeface="Times New Roman" panose="02020603050405020304" pitchFamily="18" charset="0"/>
                <a:cs typeface="Times New Roman" panose="02020603050405020304" pitchFamily="18" charset="0"/>
              </a:rPr>
              <a:t> Edition.</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2" presetClass="entr" presetSubtype="0" fill="hold" nodeType="clickEffect">
                                  <p:stCondLst>
                                    <p:cond delay="0"/>
                                  </p:stCondLst>
                                  <p:iterate type="lt">
                                    <p:tmPct val="0"/>
                                  </p:iterate>
                                  <p:childTnLst>
                                    <p:set>
                                      <p:cBhvr>
                                        <p:cTn id="13" dur="1" fill="hold">
                                          <p:stCondLst>
                                            <p:cond delay="0"/>
                                          </p:stCondLst>
                                        </p:cTn>
                                        <p:tgtEl>
                                          <p:spTgt spid="9"/>
                                        </p:tgtEl>
                                        <p:attrNameLst>
                                          <p:attrName>style.visibility</p:attrName>
                                        </p:attrNameLst>
                                      </p:cBhvr>
                                      <p:to>
                                        <p:strVal val="visible"/>
                                      </p:to>
                                    </p:set>
                                    <p:animScale>
                                      <p:cBhvr>
                                        <p:cTn id="14"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9"/>
                                        </p:tgtEl>
                                        <p:attrNameLst>
                                          <p:attrName>ppt_x</p:attrName>
                                          <p:attrName>ppt_y</p:attrName>
                                        </p:attrNameLst>
                                      </p:cBhvr>
                                    </p:animMotion>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8C56370-8BD9-4AA8-B9A8-B2945978F4DA}"/>
              </a:ext>
            </a:extLst>
          </p:cNvPr>
          <p:cNvSpPr>
            <a:spLocks noGrp="1"/>
          </p:cNvSpPr>
          <p:nvPr>
            <p:ph type="title"/>
          </p:nvPr>
        </p:nvSpPr>
        <p:spPr bwMode="auto">
          <a:xfrm>
            <a:off x="1981201" y="274638"/>
            <a:ext cx="8550275" cy="46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a:r>
              <a:rPr lang="en-US" altLang="en-US" sz="3200" b="1" dirty="0">
                <a:latin typeface="Times New Roman" panose="02020603050405020304" pitchFamily="18" charset="0"/>
                <a:cs typeface="Times New Roman" panose="02020603050405020304" pitchFamily="18" charset="0"/>
              </a:rPr>
              <a:t>Venn Diagrams and Probability</a:t>
            </a:r>
          </a:p>
        </p:txBody>
      </p:sp>
      <p:grpSp>
        <p:nvGrpSpPr>
          <p:cNvPr id="12" name="Group 11">
            <a:extLst>
              <a:ext uri="{FF2B5EF4-FFF2-40B4-BE49-F238E27FC236}">
                <a16:creationId xmlns:a16="http://schemas.microsoft.com/office/drawing/2014/main" id="{9AB0C4B4-2C7F-4903-BFB0-EC42472BB279}"/>
              </a:ext>
            </a:extLst>
          </p:cNvPr>
          <p:cNvGrpSpPr>
            <a:grpSpLocks/>
          </p:cNvGrpSpPr>
          <p:nvPr/>
        </p:nvGrpSpPr>
        <p:grpSpPr bwMode="auto">
          <a:xfrm>
            <a:off x="605149" y="789070"/>
            <a:ext cx="11093515" cy="2395456"/>
            <a:chOff x="-919540" y="1085438"/>
            <a:chExt cx="11094359" cy="2396711"/>
          </a:xfrm>
        </p:grpSpPr>
        <p:sp>
          <p:nvSpPr>
            <p:cNvPr id="24584" name="TextBox 7">
              <a:extLst>
                <a:ext uri="{FF2B5EF4-FFF2-40B4-BE49-F238E27FC236}">
                  <a16:creationId xmlns:a16="http://schemas.microsoft.com/office/drawing/2014/main" id="{F2B9B68E-7ED4-45DB-BAC7-F5CEB633BA41}"/>
                </a:ext>
              </a:extLst>
            </p:cNvPr>
            <p:cNvSpPr txBox="1">
              <a:spLocks noChangeArrowheads="1"/>
            </p:cNvSpPr>
            <p:nvPr/>
          </p:nvSpPr>
          <p:spPr bwMode="auto">
            <a:xfrm>
              <a:off x="-919540" y="1085438"/>
              <a:ext cx="11094359" cy="43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200" b="1" dirty="0">
                  <a:latin typeface="Times New Roman" panose="02020603050405020304" pitchFamily="18" charset="0"/>
                  <a:cs typeface="Times New Roman" panose="02020603050405020304" pitchFamily="18" charset="0"/>
                </a:rPr>
                <a:t>The intersection of events </a:t>
              </a:r>
              <a:r>
                <a:rPr lang="en-US" altLang="en-US" sz="2200" b="1" i="1" dirty="0">
                  <a:latin typeface="Times New Roman" panose="02020603050405020304" pitchFamily="18" charset="0"/>
                  <a:cs typeface="Times New Roman" panose="02020603050405020304" pitchFamily="18" charset="0"/>
                </a:rPr>
                <a:t>A </a:t>
              </a:r>
              <a:r>
                <a:rPr lang="en-US" altLang="en-US" sz="2200" b="1" dirty="0">
                  <a:latin typeface="Times New Roman" panose="02020603050405020304" pitchFamily="18" charset="0"/>
                  <a:cs typeface="Times New Roman" panose="02020603050405020304" pitchFamily="18" charset="0"/>
                </a:rPr>
                <a:t>and </a:t>
              </a:r>
              <a:r>
                <a:rPr lang="en-US" altLang="en-US" sz="2200" b="1" i="1" dirty="0">
                  <a:latin typeface="Times New Roman" panose="02020603050405020304" pitchFamily="18" charset="0"/>
                  <a:cs typeface="Times New Roman" panose="02020603050405020304" pitchFamily="18" charset="0"/>
                </a:rPr>
                <a:t>B </a:t>
              </a:r>
              <a:r>
                <a:rPr lang="en-US" altLang="en-US" sz="2200" b="1" dirty="0">
                  <a:latin typeface="Times New Roman" panose="02020603050405020304" pitchFamily="18" charset="0"/>
                  <a:cs typeface="Times New Roman" panose="02020603050405020304" pitchFamily="18" charset="0"/>
                </a:rPr>
                <a:t>(</a:t>
              </a:r>
              <a:r>
                <a:rPr lang="en-US" altLang="en-US" sz="2200" b="1" i="1" dirty="0">
                  <a:latin typeface="Times New Roman" panose="02020603050405020304" pitchFamily="18" charset="0"/>
                  <a:cs typeface="Times New Roman" panose="02020603050405020304" pitchFamily="18" charset="0"/>
                </a:rPr>
                <a:t>A </a:t>
              </a:r>
              <a:r>
                <a:rPr lang="en-US" altLang="en-US" sz="2200" b="1" dirty="0">
                  <a:latin typeface="Times New Roman" panose="02020603050405020304" pitchFamily="18" charset="0"/>
                  <a:cs typeface="Times New Roman" panose="02020603050405020304" pitchFamily="18" charset="0"/>
                </a:rPr>
                <a:t>∩ </a:t>
              </a:r>
              <a:r>
                <a:rPr lang="en-US" altLang="en-US" sz="2200" b="1" i="1" dirty="0">
                  <a:latin typeface="Times New Roman" panose="02020603050405020304" pitchFamily="18" charset="0"/>
                  <a:cs typeface="Times New Roman" panose="02020603050405020304" pitchFamily="18" charset="0"/>
                </a:rPr>
                <a:t>B</a:t>
              </a:r>
              <a:r>
                <a:rPr lang="en-US" altLang="en-US" sz="2200" b="1" dirty="0">
                  <a:latin typeface="Times New Roman" panose="02020603050405020304" pitchFamily="18" charset="0"/>
                  <a:cs typeface="Times New Roman" panose="02020603050405020304" pitchFamily="18" charset="0"/>
                </a:rPr>
                <a:t>) is the set of all outcomes in both events </a:t>
              </a:r>
              <a:r>
                <a:rPr lang="en-US" altLang="en-US" sz="2200" b="1" i="1" dirty="0">
                  <a:latin typeface="Times New Roman" panose="02020603050405020304" pitchFamily="18" charset="0"/>
                  <a:cs typeface="Times New Roman" panose="02020603050405020304" pitchFamily="18" charset="0"/>
                </a:rPr>
                <a:t>A and</a:t>
              </a:r>
              <a:r>
                <a:rPr lang="en-US" altLang="en-US" sz="2200" b="1" dirty="0">
                  <a:latin typeface="Times New Roman" panose="02020603050405020304" pitchFamily="18" charset="0"/>
                  <a:cs typeface="Times New Roman" panose="02020603050405020304" pitchFamily="18" charset="0"/>
                </a:rPr>
                <a:t> </a:t>
              </a:r>
              <a:r>
                <a:rPr lang="en-US" altLang="en-US" sz="2200" b="1" i="1" dirty="0">
                  <a:latin typeface="Times New Roman" panose="02020603050405020304" pitchFamily="18" charset="0"/>
                  <a:cs typeface="Times New Roman" panose="02020603050405020304" pitchFamily="18" charset="0"/>
                </a:rPr>
                <a:t>B.</a:t>
              </a:r>
            </a:p>
          </p:txBody>
        </p:sp>
        <p:pic>
          <p:nvPicPr>
            <p:cNvPr id="24585" name="Picture 9" descr="F5.05a.jpg">
              <a:extLst>
                <a:ext uri="{FF2B5EF4-FFF2-40B4-BE49-F238E27FC236}">
                  <a16:creationId xmlns:a16="http://schemas.microsoft.com/office/drawing/2014/main" id="{63CFA111-CE22-4F5B-B7C3-1DC589C968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49238" y="1597643"/>
              <a:ext cx="2560660" cy="1884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Group 15">
            <a:extLst>
              <a:ext uri="{FF2B5EF4-FFF2-40B4-BE49-F238E27FC236}">
                <a16:creationId xmlns:a16="http://schemas.microsoft.com/office/drawing/2014/main" id="{321E1E2E-E088-4B6C-83DA-8B8FC441B334}"/>
              </a:ext>
            </a:extLst>
          </p:cNvPr>
          <p:cNvGrpSpPr>
            <a:grpSpLocks/>
          </p:cNvGrpSpPr>
          <p:nvPr/>
        </p:nvGrpSpPr>
        <p:grpSpPr bwMode="auto">
          <a:xfrm>
            <a:off x="188537" y="3327400"/>
            <a:ext cx="11378152" cy="2387600"/>
            <a:chOff x="-1334813" y="3691714"/>
            <a:chExt cx="11377422" cy="2387341"/>
          </a:xfrm>
        </p:grpSpPr>
        <p:sp>
          <p:nvSpPr>
            <p:cNvPr id="24582" name="TextBox 13">
              <a:extLst>
                <a:ext uri="{FF2B5EF4-FFF2-40B4-BE49-F238E27FC236}">
                  <a16:creationId xmlns:a16="http://schemas.microsoft.com/office/drawing/2014/main" id="{957F1275-F149-4A11-B60E-6891F8AA10A0}"/>
                </a:ext>
              </a:extLst>
            </p:cNvPr>
            <p:cNvSpPr txBox="1">
              <a:spLocks noChangeArrowheads="1"/>
            </p:cNvSpPr>
            <p:nvPr/>
          </p:nvSpPr>
          <p:spPr bwMode="auto">
            <a:xfrm>
              <a:off x="-1334813" y="3691714"/>
              <a:ext cx="11377422" cy="43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200" b="1" dirty="0">
                  <a:latin typeface="Times New Roman" panose="02020603050405020304" pitchFamily="18" charset="0"/>
                  <a:cs typeface="Times New Roman" panose="02020603050405020304" pitchFamily="18" charset="0"/>
                </a:rPr>
                <a:t>The union of events </a:t>
              </a:r>
              <a:r>
                <a:rPr lang="en-US" altLang="en-US" sz="2200" b="1" i="1" dirty="0">
                  <a:latin typeface="Times New Roman" panose="02020603050405020304" pitchFamily="18" charset="0"/>
                  <a:cs typeface="Times New Roman" panose="02020603050405020304" pitchFamily="18" charset="0"/>
                </a:rPr>
                <a:t>A </a:t>
              </a:r>
              <a:r>
                <a:rPr lang="en-US" altLang="en-US" sz="2200" b="1" dirty="0">
                  <a:latin typeface="Times New Roman" panose="02020603050405020304" pitchFamily="18" charset="0"/>
                  <a:cs typeface="Times New Roman" panose="02020603050405020304" pitchFamily="18" charset="0"/>
                </a:rPr>
                <a:t>and </a:t>
              </a:r>
              <a:r>
                <a:rPr lang="en-US" altLang="en-US" sz="2200" b="1" i="1" dirty="0">
                  <a:latin typeface="Times New Roman" panose="02020603050405020304" pitchFamily="18" charset="0"/>
                  <a:cs typeface="Times New Roman" panose="02020603050405020304" pitchFamily="18" charset="0"/>
                </a:rPr>
                <a:t>B </a:t>
              </a:r>
              <a:r>
                <a:rPr lang="en-US" altLang="en-US" sz="2200" b="1" dirty="0">
                  <a:latin typeface="Times New Roman" panose="02020603050405020304" pitchFamily="18" charset="0"/>
                  <a:cs typeface="Times New Roman" panose="02020603050405020304" pitchFamily="18" charset="0"/>
                </a:rPr>
                <a:t>(</a:t>
              </a:r>
              <a:r>
                <a:rPr lang="en-US" altLang="en-US" sz="2200" b="1" i="1" dirty="0">
                  <a:latin typeface="Times New Roman" panose="02020603050405020304" pitchFamily="18" charset="0"/>
                  <a:cs typeface="Times New Roman" panose="02020603050405020304" pitchFamily="18" charset="0"/>
                </a:rPr>
                <a:t>A </a:t>
              </a:r>
              <a:r>
                <a:rPr lang="en-US" altLang="en-US" sz="2200" b="1" dirty="0">
                  <a:latin typeface="Times New Roman" panose="02020603050405020304" pitchFamily="18" charset="0"/>
                  <a:cs typeface="Times New Roman" panose="02020603050405020304" pitchFamily="18" charset="0"/>
                </a:rPr>
                <a:t>∪ </a:t>
              </a:r>
              <a:r>
                <a:rPr lang="en-US" altLang="en-US" sz="2200" b="1" i="1" dirty="0">
                  <a:latin typeface="Times New Roman" panose="02020603050405020304" pitchFamily="18" charset="0"/>
                  <a:cs typeface="Times New Roman" panose="02020603050405020304" pitchFamily="18" charset="0"/>
                </a:rPr>
                <a:t>B</a:t>
              </a:r>
              <a:r>
                <a:rPr lang="en-US" altLang="en-US" sz="2200" b="1" dirty="0">
                  <a:latin typeface="Times New Roman" panose="02020603050405020304" pitchFamily="18" charset="0"/>
                  <a:cs typeface="Times New Roman" panose="02020603050405020304" pitchFamily="18" charset="0"/>
                </a:rPr>
                <a:t>) is the set of all outcomes in either event </a:t>
              </a:r>
              <a:r>
                <a:rPr lang="en-US" altLang="en-US" sz="2200" b="1" i="1" dirty="0">
                  <a:latin typeface="Times New Roman" panose="02020603050405020304" pitchFamily="18" charset="0"/>
                  <a:cs typeface="Times New Roman" panose="02020603050405020304" pitchFamily="18" charset="0"/>
                </a:rPr>
                <a:t>A or B.</a:t>
              </a:r>
            </a:p>
          </p:txBody>
        </p:sp>
        <p:pic>
          <p:nvPicPr>
            <p:cNvPr id="24583" name="Picture 12" descr="F5.05b.jpg">
              <a:extLst>
                <a:ext uri="{FF2B5EF4-FFF2-40B4-BE49-F238E27FC236}">
                  <a16:creationId xmlns:a16="http://schemas.microsoft.com/office/drawing/2014/main" id="{447EF552-177A-4D04-88FF-8E2D823CDFF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49967" y="4215505"/>
              <a:ext cx="2532185" cy="18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 name="TextBox 17">
            <a:extLst>
              <a:ext uri="{FF2B5EF4-FFF2-40B4-BE49-F238E27FC236}">
                <a16:creationId xmlns:a16="http://schemas.microsoft.com/office/drawing/2014/main" id="{5F9D8D2B-DFC0-44AD-9902-D556D5CA9DBE}"/>
              </a:ext>
            </a:extLst>
          </p:cNvPr>
          <p:cNvSpPr txBox="1">
            <a:spLocks noChangeArrowheads="1"/>
          </p:cNvSpPr>
          <p:nvPr/>
        </p:nvSpPr>
        <p:spPr bwMode="auto">
          <a:xfrm>
            <a:off x="1563124" y="5853486"/>
            <a:ext cx="953395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200" dirty="0">
                <a:solidFill>
                  <a:srgbClr val="000000"/>
                </a:solidFill>
                <a:latin typeface="Times New Roman" panose="02020603050405020304" pitchFamily="18" charset="0"/>
                <a:cs typeface="Times New Roman" panose="02020603050405020304" pitchFamily="18" charset="0"/>
              </a:rPr>
              <a:t>Hint: To keep the symbols straight, remember ∪ for </a:t>
            </a:r>
            <a:r>
              <a:rPr lang="en-US" altLang="en-US" sz="2200" b="1" dirty="0">
                <a:solidFill>
                  <a:srgbClr val="800000"/>
                </a:solidFill>
                <a:latin typeface="Times New Roman" panose="02020603050405020304" pitchFamily="18" charset="0"/>
                <a:cs typeface="Times New Roman" panose="02020603050405020304" pitchFamily="18" charset="0"/>
              </a:rPr>
              <a:t>u</a:t>
            </a:r>
            <a:r>
              <a:rPr lang="en-US" altLang="en-US" sz="2200" dirty="0">
                <a:solidFill>
                  <a:srgbClr val="000000"/>
                </a:solidFill>
                <a:latin typeface="Times New Roman" panose="02020603050405020304" pitchFamily="18" charset="0"/>
                <a:cs typeface="Times New Roman" panose="02020603050405020304" pitchFamily="18" charset="0"/>
              </a:rPr>
              <a:t>nion and ∩ for i</a:t>
            </a:r>
            <a:r>
              <a:rPr lang="en-US" altLang="en-US" sz="2200" b="1" dirty="0">
                <a:solidFill>
                  <a:srgbClr val="800000"/>
                </a:solidFill>
                <a:latin typeface="Times New Roman" panose="02020603050405020304" pitchFamily="18" charset="0"/>
                <a:cs typeface="Times New Roman" panose="02020603050405020304" pitchFamily="18" charset="0"/>
              </a:rPr>
              <a:t>n</a:t>
            </a:r>
            <a:r>
              <a:rPr lang="en-US" altLang="en-US" sz="2200" dirty="0">
                <a:solidFill>
                  <a:srgbClr val="000000"/>
                </a:solidFill>
                <a:latin typeface="Times New Roman" panose="02020603050405020304" pitchFamily="18" charset="0"/>
                <a:cs typeface="Times New Roman" panose="02020603050405020304" pitchFamily="18" charset="0"/>
              </a:rPr>
              <a:t>tersection. </a:t>
            </a:r>
          </a:p>
        </p:txBody>
      </p:sp>
      <p:sp>
        <p:nvSpPr>
          <p:cNvPr id="10" name="TextBox 9">
            <a:extLst>
              <a:ext uri="{FF2B5EF4-FFF2-40B4-BE49-F238E27FC236}">
                <a16:creationId xmlns:a16="http://schemas.microsoft.com/office/drawing/2014/main" id="{1A338816-8BEC-47AD-8907-B90689D96744}"/>
              </a:ext>
            </a:extLst>
          </p:cNvPr>
          <p:cNvSpPr txBox="1"/>
          <p:nvPr/>
        </p:nvSpPr>
        <p:spPr>
          <a:xfrm>
            <a:off x="2224728" y="6321752"/>
            <a:ext cx="8210745" cy="523220"/>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Source </a:t>
            </a:r>
            <a:r>
              <a:rPr lang="en-US" sz="14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https://www.goldenvalleyhs.org/apps/pages/index.jsp?uREC_ID=322884&amp;type=u&amp;pREC_ID=740733</a:t>
            </a:r>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The Practice of Statistics, 5</a:t>
            </a:r>
            <a:r>
              <a:rPr lang="en-US" sz="1400" b="0" i="0" u="none" strike="noStrike" baseline="30000" dirty="0">
                <a:latin typeface="Times New Roman" panose="02020603050405020304" pitchFamily="18" charset="0"/>
                <a:cs typeface="Times New Roman" panose="02020603050405020304" pitchFamily="18" charset="0"/>
              </a:rPr>
              <a:t>th</a:t>
            </a:r>
            <a:r>
              <a:rPr lang="en-US" sz="1400" b="0" i="0" u="none" strike="noStrike" baseline="0" dirty="0">
                <a:latin typeface="Times New Roman" panose="02020603050405020304" pitchFamily="18" charset="0"/>
                <a:cs typeface="Times New Roman" panose="02020603050405020304" pitchFamily="18" charset="0"/>
              </a:rPr>
              <a:t> Edition.</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Scale>
                                      <p:cBhvr>
                                        <p:cTn id="7"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2"/>
                                        </p:tgtEl>
                                        <p:attrNameLst>
                                          <p:attrName>ppt_x</p:attrName>
                                          <p:attrName>ppt_y</p:attrName>
                                        </p:attrNameLst>
                                      </p:cBhvr>
                                    </p:animMotion>
                                    <p:animEffect transition="in" filter="fade">
                                      <p:cBhvr>
                                        <p:cTn id="9" dur="1000"/>
                                        <p:tgtEl>
                                          <p:spTgt spid="1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Scale>
                                      <p:cBhvr>
                                        <p:cTn id="14"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15"/>
                                        </p:tgtEl>
                                        <p:attrNameLst>
                                          <p:attrName>ppt_x</p:attrName>
                                          <p:attrName>ppt_y</p:attrName>
                                        </p:attrNameLst>
                                      </p:cBhvr>
                                    </p:animMotion>
                                    <p:animEffect transition="in" filter="fade">
                                      <p:cBhvr>
                                        <p:cTn id="16" dur="10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EEE83B35-F0A8-4CB0-A922-298D8C1A6CFF}"/>
              </a:ext>
            </a:extLst>
          </p:cNvPr>
          <p:cNvSpPr>
            <a:spLocks noGrp="1"/>
          </p:cNvSpPr>
          <p:nvPr>
            <p:ph type="title"/>
          </p:nvPr>
        </p:nvSpPr>
        <p:spPr bwMode="auto">
          <a:xfrm>
            <a:off x="1981201" y="274638"/>
            <a:ext cx="8550275" cy="46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a:r>
              <a:rPr lang="en-US" altLang="en-US" sz="3200" b="1" dirty="0">
                <a:latin typeface="Times New Roman" panose="02020603050405020304" pitchFamily="18" charset="0"/>
                <a:cs typeface="Times New Roman" panose="02020603050405020304" pitchFamily="18" charset="0"/>
              </a:rPr>
              <a:t>Venn Diagrams and Probability</a:t>
            </a:r>
          </a:p>
        </p:txBody>
      </p:sp>
      <p:sp>
        <p:nvSpPr>
          <p:cNvPr id="25603" name="TextBox 9">
            <a:extLst>
              <a:ext uri="{FF2B5EF4-FFF2-40B4-BE49-F238E27FC236}">
                <a16:creationId xmlns:a16="http://schemas.microsoft.com/office/drawing/2014/main" id="{7B705BF9-452F-426D-A99E-97C4BC674E28}"/>
              </a:ext>
            </a:extLst>
          </p:cNvPr>
          <p:cNvSpPr txBox="1">
            <a:spLocks noChangeArrowheads="1"/>
          </p:cNvSpPr>
          <p:nvPr/>
        </p:nvSpPr>
        <p:spPr bwMode="auto">
          <a:xfrm>
            <a:off x="235671" y="752476"/>
            <a:ext cx="1175522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en-US" sz="2200" dirty="0">
                <a:latin typeface="Times New Roman" panose="02020603050405020304" pitchFamily="18" charset="0"/>
                <a:cs typeface="Times New Roman" panose="02020603050405020304" pitchFamily="18" charset="0"/>
              </a:rPr>
              <a:t>Recall the example on gender and pierced ears.  We can use a Venn diagram to display the information and determine probabilities.</a:t>
            </a:r>
          </a:p>
        </p:txBody>
      </p:sp>
      <p:pic>
        <p:nvPicPr>
          <p:cNvPr id="25604" name="Picture 7" descr="tableun_05_03.jpg">
            <a:extLst>
              <a:ext uri="{FF2B5EF4-FFF2-40B4-BE49-F238E27FC236}">
                <a16:creationId xmlns:a16="http://schemas.microsoft.com/office/drawing/2014/main" id="{AC4B73AD-A5FD-4E89-8C5B-9148B8CEBD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5514" y="1665288"/>
            <a:ext cx="3582987"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13">
            <a:extLst>
              <a:ext uri="{FF2B5EF4-FFF2-40B4-BE49-F238E27FC236}">
                <a16:creationId xmlns:a16="http://schemas.microsoft.com/office/drawing/2014/main" id="{B8F0E6C6-5981-4989-B7BF-15AE6D9206D4}"/>
              </a:ext>
            </a:extLst>
          </p:cNvPr>
          <p:cNvSpPr txBox="1">
            <a:spLocks noChangeArrowheads="1"/>
          </p:cNvSpPr>
          <p:nvPr/>
        </p:nvSpPr>
        <p:spPr bwMode="auto">
          <a:xfrm>
            <a:off x="3319463" y="3716338"/>
            <a:ext cx="6140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b="1">
                <a:latin typeface="Helvetica Neue" charset="0"/>
              </a:rPr>
              <a:t>Define events </a:t>
            </a:r>
            <a:r>
              <a:rPr lang="en-US" altLang="en-US" sz="2000" b="1" i="1">
                <a:latin typeface="Helvetica Neue" charset="0"/>
              </a:rPr>
              <a:t>A</a:t>
            </a:r>
            <a:r>
              <a:rPr lang="en-US" altLang="en-US" sz="2000" b="1">
                <a:latin typeface="Helvetica Neue" charset="0"/>
              </a:rPr>
              <a:t>: is male and </a:t>
            </a:r>
            <a:r>
              <a:rPr lang="en-US" altLang="en-US" sz="2000" b="1" i="1">
                <a:latin typeface="Helvetica Neue" charset="0"/>
              </a:rPr>
              <a:t>B</a:t>
            </a:r>
            <a:r>
              <a:rPr lang="en-US" altLang="en-US" sz="2000" b="1">
                <a:latin typeface="Helvetica Neue" charset="0"/>
              </a:rPr>
              <a:t>: has pierced ears.</a:t>
            </a:r>
          </a:p>
        </p:txBody>
      </p:sp>
      <p:grpSp>
        <p:nvGrpSpPr>
          <p:cNvPr id="20" name="Group 22">
            <a:extLst>
              <a:ext uri="{FF2B5EF4-FFF2-40B4-BE49-F238E27FC236}">
                <a16:creationId xmlns:a16="http://schemas.microsoft.com/office/drawing/2014/main" id="{2E3A84C5-2D7D-4115-9C9E-CC93B7199344}"/>
              </a:ext>
            </a:extLst>
          </p:cNvPr>
          <p:cNvGrpSpPr>
            <a:grpSpLocks/>
          </p:cNvGrpSpPr>
          <p:nvPr/>
        </p:nvGrpSpPr>
        <p:grpSpPr bwMode="auto">
          <a:xfrm>
            <a:off x="5778500" y="1436688"/>
            <a:ext cx="4121150" cy="2062162"/>
            <a:chOff x="4003114" y="1665940"/>
            <a:chExt cx="4121249" cy="2060881"/>
          </a:xfrm>
        </p:grpSpPr>
        <p:pic>
          <p:nvPicPr>
            <p:cNvPr id="25610" name="Picture 19" descr="F5.06.jpg">
              <a:extLst>
                <a:ext uri="{FF2B5EF4-FFF2-40B4-BE49-F238E27FC236}">
                  <a16:creationId xmlns:a16="http://schemas.microsoft.com/office/drawing/2014/main" id="{78A2D2F9-65D4-495F-A508-C16A9AC6485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24874" y="1665940"/>
              <a:ext cx="2999489" cy="2060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ight Arrow 21">
              <a:extLst>
                <a:ext uri="{FF2B5EF4-FFF2-40B4-BE49-F238E27FC236}">
                  <a16:creationId xmlns:a16="http://schemas.microsoft.com/office/drawing/2014/main" id="{B0BAED83-95FE-4E80-B1A1-94D3EC9C616B}"/>
                </a:ext>
              </a:extLst>
            </p:cNvPr>
            <p:cNvSpPr>
              <a:spLocks noChangeArrowheads="1"/>
            </p:cNvSpPr>
            <p:nvPr/>
          </p:nvSpPr>
          <p:spPr bwMode="auto">
            <a:xfrm>
              <a:off x="4003114" y="2370352"/>
              <a:ext cx="1122390" cy="785324"/>
            </a:xfrm>
            <a:prstGeom prst="rightArrow">
              <a:avLst>
                <a:gd name="adj1" fmla="val 50000"/>
                <a:gd name="adj2" fmla="val 49999"/>
              </a:avLst>
            </a:prstGeom>
            <a:gradFill rotWithShape="1">
              <a:gsLst>
                <a:gs pos="0">
                  <a:srgbClr val="BCCCEA"/>
                </a:gs>
                <a:gs pos="100000">
                  <a:srgbClr val="798DAF"/>
                </a:gs>
              </a:gsLst>
              <a:lin ang="5400000"/>
            </a:gradFill>
            <a:ln w="9525">
              <a:solidFill>
                <a:srgbClr val="7B8BA6"/>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grpSp>
      <p:grpSp>
        <p:nvGrpSpPr>
          <p:cNvPr id="23" name="Group 24">
            <a:extLst>
              <a:ext uri="{FF2B5EF4-FFF2-40B4-BE49-F238E27FC236}">
                <a16:creationId xmlns:a16="http://schemas.microsoft.com/office/drawing/2014/main" id="{5A3CCE55-1161-44AD-8CEB-F5E976D489E6}"/>
              </a:ext>
            </a:extLst>
          </p:cNvPr>
          <p:cNvGrpSpPr>
            <a:grpSpLocks/>
          </p:cNvGrpSpPr>
          <p:nvPr/>
        </p:nvGrpSpPr>
        <p:grpSpPr bwMode="auto">
          <a:xfrm>
            <a:off x="2195513" y="2925763"/>
            <a:ext cx="8229600" cy="3479800"/>
            <a:chOff x="420127" y="3155113"/>
            <a:chExt cx="8229600" cy="3479170"/>
          </a:xfrm>
        </p:grpSpPr>
        <p:pic>
          <p:nvPicPr>
            <p:cNvPr id="25608" name="Picture 20" descr="tableun_05_05.jpg">
              <a:extLst>
                <a:ext uri="{FF2B5EF4-FFF2-40B4-BE49-F238E27FC236}">
                  <a16:creationId xmlns:a16="http://schemas.microsoft.com/office/drawing/2014/main" id="{B49086FB-E40F-437C-9D04-28946669BC7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0127" y="4567358"/>
              <a:ext cx="82296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Curved Left Arrow 24">
              <a:extLst>
                <a:ext uri="{FF2B5EF4-FFF2-40B4-BE49-F238E27FC236}">
                  <a16:creationId xmlns:a16="http://schemas.microsoft.com/office/drawing/2014/main" id="{52AB2257-372F-465F-9D1E-B32CEE1C631B}"/>
                </a:ext>
              </a:extLst>
            </p:cNvPr>
            <p:cNvSpPr>
              <a:spLocks noChangeArrowheads="1"/>
            </p:cNvSpPr>
            <p:nvPr/>
          </p:nvSpPr>
          <p:spPr bwMode="auto">
            <a:xfrm>
              <a:off x="7976627" y="3155113"/>
              <a:ext cx="673100" cy="1568166"/>
            </a:xfrm>
            <a:prstGeom prst="curvedLeftArrow">
              <a:avLst>
                <a:gd name="adj1" fmla="val 25005"/>
                <a:gd name="adj2" fmla="val 49999"/>
                <a:gd name="adj3" fmla="val 25000"/>
              </a:avLst>
            </a:prstGeom>
            <a:gradFill rotWithShape="1">
              <a:gsLst>
                <a:gs pos="0">
                  <a:srgbClr val="BCCCEA"/>
                </a:gs>
                <a:gs pos="100000">
                  <a:srgbClr val="798DAF"/>
                </a:gs>
              </a:gsLst>
              <a:lin ang="5400000"/>
            </a:gradFill>
            <a:ln w="9525">
              <a:solidFill>
                <a:srgbClr val="7B8BA6"/>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p>
          </p:txBody>
        </p:sp>
      </p:grpSp>
      <p:sp>
        <p:nvSpPr>
          <p:cNvPr id="12" name="TextBox 11">
            <a:extLst>
              <a:ext uri="{FF2B5EF4-FFF2-40B4-BE49-F238E27FC236}">
                <a16:creationId xmlns:a16="http://schemas.microsoft.com/office/drawing/2014/main" id="{CBCC8EAC-DA05-4E0E-A926-DB40C5A98871}"/>
              </a:ext>
            </a:extLst>
          </p:cNvPr>
          <p:cNvSpPr txBox="1"/>
          <p:nvPr/>
        </p:nvSpPr>
        <p:spPr>
          <a:xfrm>
            <a:off x="2253008" y="6185399"/>
            <a:ext cx="8210745" cy="523220"/>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Source </a:t>
            </a:r>
            <a:r>
              <a:rPr lang="en-US" sz="1400"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https://www.goldenvalleyhs.org/apps/pages/index.jsp?uREC_ID=322884&amp;type=u&amp;pREC_ID=740733</a:t>
            </a:r>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The Practice of Statistics, 5</a:t>
            </a:r>
            <a:r>
              <a:rPr lang="en-US" sz="1400" b="0" i="0" u="none" strike="noStrike" baseline="30000" dirty="0">
                <a:latin typeface="Times New Roman" panose="02020603050405020304" pitchFamily="18" charset="0"/>
                <a:cs typeface="Times New Roman" panose="02020603050405020304" pitchFamily="18" charset="0"/>
              </a:rPr>
              <a:t>th</a:t>
            </a:r>
            <a:r>
              <a:rPr lang="en-US" sz="1400" b="0" i="0" u="none" strike="noStrike" baseline="0" dirty="0">
                <a:latin typeface="Times New Roman" panose="02020603050405020304" pitchFamily="18" charset="0"/>
                <a:cs typeface="Times New Roman" panose="02020603050405020304" pitchFamily="18" charset="0"/>
              </a:rPr>
              <a:t> Edition.</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2"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Scale>
                                      <p:cBhvr>
                                        <p:cTn id="13"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23"/>
                                        </p:tgtEl>
                                        <p:attrNameLst>
                                          <p:attrName>ppt_x</p:attrName>
                                          <p:attrName>ppt_y</p:attrName>
                                        </p:attrNameLst>
                                      </p:cBhvr>
                                    </p:animMotion>
                                    <p:animEffect transition="in" filter="fade">
                                      <p:cBhvr>
                                        <p:cTn id="15"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5266</Words>
  <Application>Microsoft Office PowerPoint</Application>
  <PresentationFormat>Widescreen</PresentationFormat>
  <Paragraphs>296</Paragraphs>
  <Slides>37</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9" baseType="lpstr">
      <vt:lpstr>Architects Daughter</vt:lpstr>
      <vt:lpstr>Arial</vt:lpstr>
      <vt:lpstr>Calibri</vt:lpstr>
      <vt:lpstr>Calibri Light</vt:lpstr>
      <vt:lpstr>CMMI10</vt:lpstr>
      <vt:lpstr>CMR10</vt:lpstr>
      <vt:lpstr>Helvetica Neue</vt:lpstr>
      <vt:lpstr>Helvetica Neue Light</vt:lpstr>
      <vt:lpstr>Times New Roman</vt:lpstr>
      <vt:lpstr>Office Theme</vt:lpstr>
      <vt:lpstr>Equation</vt:lpstr>
      <vt:lpstr>Microsoft Equation</vt:lpstr>
      <vt:lpstr>Probability and Statistics (IT302)  5th August 2020 (11:15AM-11:45AM) Class </vt:lpstr>
      <vt:lpstr>Probability Models</vt:lpstr>
      <vt:lpstr>Basic Rules of Probability</vt:lpstr>
      <vt:lpstr>Basic Rules of Probability</vt:lpstr>
      <vt:lpstr>Two-Way Tables and Probability</vt:lpstr>
      <vt:lpstr>General Addition Rule for Two Events</vt:lpstr>
      <vt:lpstr>Venn Diagrams and Probability</vt:lpstr>
      <vt:lpstr>Venn Diagrams and Probability</vt:lpstr>
      <vt:lpstr>Venn Diagrams and Probability</vt:lpstr>
      <vt:lpstr>Probability of an Event</vt:lpstr>
      <vt:lpstr>Example for Probability of an Event</vt:lpstr>
      <vt:lpstr>Example for Probability of an Event</vt:lpstr>
      <vt:lpstr>Example for Probability of an Event</vt:lpstr>
      <vt:lpstr>Rule 2.3</vt:lpstr>
      <vt:lpstr>Additive Rules</vt:lpstr>
      <vt:lpstr>Corollary</vt:lpstr>
      <vt:lpstr>Additive Rule Example</vt:lpstr>
      <vt:lpstr>Additive Rule Example</vt:lpstr>
      <vt:lpstr>Theorem 2.9</vt:lpstr>
      <vt:lpstr>Exercise </vt:lpstr>
      <vt:lpstr>Exercise </vt:lpstr>
      <vt:lpstr>Exercise</vt:lpstr>
      <vt:lpstr>Exercise</vt:lpstr>
      <vt:lpstr>Exercise</vt:lpstr>
      <vt:lpstr>What is Conditional Probability?</vt:lpstr>
      <vt:lpstr>Definition of Conditional Probability</vt:lpstr>
      <vt:lpstr>Calculating Conditional Probabilities</vt:lpstr>
      <vt:lpstr>PowerPoint Presentation</vt:lpstr>
      <vt:lpstr>PowerPoint Presentation</vt:lpstr>
      <vt:lpstr>Calculating Conditional Probabilities</vt:lpstr>
      <vt:lpstr>The General Multiplication Rule</vt:lpstr>
      <vt:lpstr>Tree Diagrams</vt:lpstr>
      <vt:lpstr>Example: Tree Diagrams</vt:lpstr>
      <vt:lpstr>Exercise </vt:lpstr>
      <vt:lpstr>Exercise </vt:lpstr>
      <vt:lpstr>Independent Events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Statistics (IT302)  5th August 2020 (11:15AM-11:45AM) Class </dc:title>
  <dc:creator>ency</dc:creator>
  <cp:lastModifiedBy>ency</cp:lastModifiedBy>
  <cp:revision>86</cp:revision>
  <dcterms:created xsi:type="dcterms:W3CDTF">2020-08-03T06:04:02Z</dcterms:created>
  <dcterms:modified xsi:type="dcterms:W3CDTF">2020-08-03T17:02:30Z</dcterms:modified>
</cp:coreProperties>
</file>