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A6EFFF-8305-4385-9D99-E6F0C4C355BF}"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6EFFF-8305-4385-9D99-E6F0C4C355BF}"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6EFFF-8305-4385-9D99-E6F0C4C355BF}"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A6EFFF-8305-4385-9D99-E6F0C4C355BF}"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A6EFFF-8305-4385-9D99-E6F0C4C355BF}"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A6EFFF-8305-4385-9D99-E6F0C4C355BF}"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A6EFFF-8305-4385-9D99-E6F0C4C355BF}"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A6EFFF-8305-4385-9D99-E6F0C4C355BF}"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6EFFF-8305-4385-9D99-E6F0C4C355BF}"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6EFFF-8305-4385-9D99-E6F0C4C355BF}"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6EFFF-8305-4385-9D99-E6F0C4C355BF}"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252A3-AFE4-4637-B6F2-2E2B52302B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6EFFF-8305-4385-9D99-E6F0C4C355BF}" type="datetimeFigureOut">
              <a:rPr lang="en-US" smtClean="0"/>
              <a:t>10/31/2020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252A3-AFE4-4637-B6F2-2E2B52302B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Adaptor</a:t>
            </a:r>
            <a:endParaRPr lang="en-US" dirty="0"/>
          </a:p>
        </p:txBody>
      </p:sp>
      <p:sp>
        <p:nvSpPr>
          <p:cNvPr id="3" name="Subtitle 2"/>
          <p:cNvSpPr>
            <a:spLocks noGrp="1"/>
          </p:cNvSpPr>
          <p:nvPr>
            <p:ph type="subTitle" idx="1"/>
          </p:nvPr>
        </p:nvSpPr>
        <p:spPr/>
        <p:txBody>
          <a:bodyPr/>
          <a:lstStyle/>
          <a:p>
            <a:r>
              <a:rPr lang="en-IN" smtClean="0"/>
              <a:t>Lecture 19</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IT DEPT\Desktop\structure-object-adapter.jpg"/>
          <p:cNvPicPr>
            <a:picLocks noGrp="1" noChangeAspect="1" noChangeArrowheads="1"/>
          </p:cNvPicPr>
          <p:nvPr>
            <p:ph idx="1"/>
          </p:nvPr>
        </p:nvPicPr>
        <p:blipFill>
          <a:blip r:embed="rId2"/>
          <a:srcRect/>
          <a:stretch>
            <a:fillRect/>
          </a:stretch>
        </p:blipFill>
        <p:spPr bwMode="auto">
          <a:xfrm>
            <a:off x="428596" y="214290"/>
            <a:ext cx="8215370" cy="607223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Client</a:t>
            </a:r>
            <a:r>
              <a:rPr lang="en-US" dirty="0"/>
              <a:t> is a class that contains the existing business logic of the program</a:t>
            </a:r>
            <a:r>
              <a:rPr lang="en-US" dirty="0" smtClean="0"/>
              <a:t>.</a:t>
            </a:r>
          </a:p>
          <a:p>
            <a:r>
              <a:rPr lang="en-US" dirty="0"/>
              <a:t>The </a:t>
            </a:r>
            <a:r>
              <a:rPr lang="en-US" b="1" dirty="0"/>
              <a:t>Client Interface</a:t>
            </a:r>
            <a:r>
              <a:rPr lang="en-US" dirty="0"/>
              <a:t> describes a protocol that other classes must follow to be able to collaborate with the client code</a:t>
            </a:r>
            <a:r>
              <a:rPr lang="en-US" dirty="0" smtClean="0"/>
              <a:t>.</a:t>
            </a:r>
          </a:p>
          <a:p>
            <a:r>
              <a:rPr lang="en-US" dirty="0"/>
              <a:t>The </a:t>
            </a:r>
            <a:r>
              <a:rPr lang="en-US" b="1" dirty="0"/>
              <a:t>Service</a:t>
            </a:r>
            <a:r>
              <a:rPr lang="en-US" dirty="0"/>
              <a:t> is some useful class (usually 3rd-party or legacy). The client can’t use this class directly because it has an incompatible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 </a:t>
            </a:r>
            <a:endParaRPr lang="en-US" dirty="0"/>
          </a:p>
        </p:txBody>
      </p:sp>
      <p:sp>
        <p:nvSpPr>
          <p:cNvPr id="3" name="Content Placeholder 2"/>
          <p:cNvSpPr>
            <a:spLocks noGrp="1"/>
          </p:cNvSpPr>
          <p:nvPr>
            <p:ph idx="1"/>
          </p:nvPr>
        </p:nvSpPr>
        <p:spPr/>
        <p:txBody>
          <a:bodyPr/>
          <a:lstStyle/>
          <a:p>
            <a:r>
              <a:rPr lang="en-US" dirty="0"/>
              <a:t>The </a:t>
            </a:r>
            <a:r>
              <a:rPr lang="en-US" b="1" dirty="0"/>
              <a:t>Adapter</a:t>
            </a:r>
            <a:r>
              <a:rPr lang="en-US" dirty="0"/>
              <a:t> is a class that’s able to work with both the client and the service: it implements the client interface, while wrapping the service object. The adapter receives calls from the client via the adapter interface and translates them into calls to the wrapped service object in a format it can understand.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a:t>
            </a:r>
            <a:endParaRPr lang="en-US" dirty="0"/>
          </a:p>
        </p:txBody>
      </p:sp>
      <p:sp>
        <p:nvSpPr>
          <p:cNvPr id="3" name="Content Placeholder 2"/>
          <p:cNvSpPr>
            <a:spLocks noGrp="1"/>
          </p:cNvSpPr>
          <p:nvPr>
            <p:ph idx="1"/>
          </p:nvPr>
        </p:nvSpPr>
        <p:spPr/>
        <p:txBody>
          <a:bodyPr/>
          <a:lstStyle/>
          <a:p>
            <a:r>
              <a:rPr lang="en-US" dirty="0"/>
              <a:t>The client code doesn’t get coupled to the concrete adapter class as long as it works with the adapter via the client interface. Thanks to this, you can introduce new types of adapters into the program without breaking the existing client code. This can be useful when the interface of the service class gets changed or replaced: you can just create a new adapter class without changing the client code.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265014" y="387462"/>
            <a:ext cx="8593266" cy="604193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US" dirty="0"/>
          </a:p>
        </p:txBody>
      </p:sp>
      <p:sp>
        <p:nvSpPr>
          <p:cNvPr id="3" name="Content Placeholder 2"/>
          <p:cNvSpPr>
            <a:spLocks noGrp="1"/>
          </p:cNvSpPr>
          <p:nvPr>
            <p:ph idx="1"/>
          </p:nvPr>
        </p:nvSpPr>
        <p:spPr/>
        <p:txBody>
          <a:bodyPr>
            <a:normAutofit lnSpcReduction="10000"/>
          </a:bodyPr>
          <a:lstStyle/>
          <a:p>
            <a:r>
              <a:rPr lang="en-US" dirty="0"/>
              <a:t>This example of the </a:t>
            </a:r>
            <a:r>
              <a:rPr lang="en-US" b="1" dirty="0"/>
              <a:t>Adapter</a:t>
            </a:r>
            <a:r>
              <a:rPr lang="en-US" dirty="0"/>
              <a:t> pattern is based on the classic conflict between square pegs and round holes</a:t>
            </a:r>
            <a:r>
              <a:rPr lang="en-US" dirty="0" smtClean="0"/>
              <a:t>.</a:t>
            </a:r>
          </a:p>
          <a:p>
            <a:endParaRPr lang="en-IN" dirty="0"/>
          </a:p>
          <a:p>
            <a:r>
              <a:rPr lang="en-US" dirty="0"/>
              <a:t>The Adapter pretends to be a round peg, with a radius equal to a half of the square’s diameter (in other words, the radius of the smallest circle that can accommodate the square peg).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IT DEPT\Desktop\download.jpg"/>
          <p:cNvPicPr>
            <a:picLocks noGrp="1" noChangeAspect="1" noChangeArrowheads="1"/>
          </p:cNvPicPr>
          <p:nvPr>
            <p:ph idx="1"/>
          </p:nvPr>
        </p:nvPicPr>
        <p:blipFill>
          <a:blip r:embed="rId2"/>
          <a:srcRect/>
          <a:stretch>
            <a:fillRect/>
          </a:stretch>
        </p:blipFill>
        <p:spPr bwMode="auto">
          <a:xfrm>
            <a:off x="857224" y="811232"/>
            <a:ext cx="6786610" cy="524553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IT DEPT\Desktop\example.jpg"/>
          <p:cNvPicPr>
            <a:picLocks noGrp="1" noChangeAspect="1" noChangeArrowheads="1"/>
          </p:cNvPicPr>
          <p:nvPr>
            <p:ph idx="1"/>
          </p:nvPr>
        </p:nvPicPr>
        <p:blipFill>
          <a:blip r:embed="rId2"/>
          <a:srcRect/>
          <a:stretch>
            <a:fillRect/>
          </a:stretch>
        </p:blipFill>
        <p:spPr bwMode="auto">
          <a:xfrm>
            <a:off x="214282" y="785794"/>
            <a:ext cx="8572560" cy="488713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0" y="214290"/>
            <a:ext cx="9026736" cy="664371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571472" y="220910"/>
            <a:ext cx="8358246" cy="635136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Intent</a:t>
            </a:r>
            <a:br>
              <a:rPr lang="en-US" b="1" dirty="0"/>
            </a:br>
            <a:endParaRPr lang="en-US" dirty="0"/>
          </a:p>
        </p:txBody>
      </p:sp>
      <p:sp>
        <p:nvSpPr>
          <p:cNvPr id="3" name="Content Placeholder 2"/>
          <p:cNvSpPr>
            <a:spLocks noGrp="1"/>
          </p:cNvSpPr>
          <p:nvPr>
            <p:ph idx="1"/>
          </p:nvPr>
        </p:nvSpPr>
        <p:spPr/>
        <p:txBody>
          <a:bodyPr/>
          <a:lstStyle/>
          <a:p>
            <a:r>
              <a:rPr lang="en-US" b="1" dirty="0"/>
              <a:t>Adapter</a:t>
            </a:r>
            <a:r>
              <a:rPr lang="en-US" dirty="0"/>
              <a:t> is a structural design pattern that allows objects with incompatible interfaces to collaborate.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79968" y="285728"/>
            <a:ext cx="8678311" cy="640800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0" y="214290"/>
            <a:ext cx="9144000" cy="564360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142844" y="285728"/>
            <a:ext cx="8893283" cy="550072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142844" y="142852"/>
            <a:ext cx="8750991" cy="600079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a:t>
            </a:r>
            <a:endParaRPr lang="en-US" dirty="0"/>
          </a:p>
        </p:txBody>
      </p:sp>
      <p:sp>
        <p:nvSpPr>
          <p:cNvPr id="3" name="Content Placeholder 2"/>
          <p:cNvSpPr>
            <a:spLocks noGrp="1"/>
          </p:cNvSpPr>
          <p:nvPr>
            <p:ph idx="1"/>
          </p:nvPr>
        </p:nvSpPr>
        <p:spPr/>
        <p:txBody>
          <a:bodyPr/>
          <a:lstStyle/>
          <a:p>
            <a:r>
              <a:rPr lang="en-US" dirty="0" smtClean="0"/>
              <a:t>https://refactoring.guru/design-patterns/adapter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IT DEPT\Desktop\adapter-en.jpg"/>
          <p:cNvPicPr>
            <a:picLocks noGrp="1" noChangeAspect="1" noChangeArrowheads="1"/>
          </p:cNvPicPr>
          <p:nvPr>
            <p:ph idx="1"/>
          </p:nvPr>
        </p:nvPicPr>
        <p:blipFill>
          <a:blip r:embed="rId2"/>
          <a:srcRect/>
          <a:stretch>
            <a:fillRect/>
          </a:stretch>
        </p:blipFill>
        <p:spPr bwMode="auto">
          <a:xfrm>
            <a:off x="562587" y="357166"/>
            <a:ext cx="8224255" cy="630564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a:t>
            </a:r>
            <a:endParaRPr lang="en-US" dirty="0"/>
          </a:p>
        </p:txBody>
      </p:sp>
      <p:sp>
        <p:nvSpPr>
          <p:cNvPr id="3" name="Content Placeholder 2"/>
          <p:cNvSpPr>
            <a:spLocks noGrp="1"/>
          </p:cNvSpPr>
          <p:nvPr>
            <p:ph idx="1"/>
          </p:nvPr>
        </p:nvSpPr>
        <p:spPr/>
        <p:txBody>
          <a:bodyPr>
            <a:normAutofit lnSpcReduction="10000"/>
          </a:bodyPr>
          <a:lstStyle/>
          <a:p>
            <a:r>
              <a:rPr lang="en-US" dirty="0"/>
              <a:t>Imagine that you’re creating a stock market monitoring app. The app downloads the stock data from multiple sources in XML format and then displays nice-looking charts and diagrams for the user.</a:t>
            </a:r>
          </a:p>
          <a:p>
            <a:r>
              <a:rPr lang="en-US" dirty="0"/>
              <a:t>At some point, you decide to improve the app by integrating a smart 3rd-party analytics library. But there’s a catch: the analytics library only works with data in JSON format.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C:\Users\IT DEPT\Desktop\problem-en.jpg"/>
          <p:cNvPicPr>
            <a:picLocks noGrp="1" noChangeAspect="1" noChangeArrowheads="1"/>
          </p:cNvPicPr>
          <p:nvPr>
            <p:ph idx="1"/>
          </p:nvPr>
        </p:nvPicPr>
        <p:blipFill>
          <a:blip r:embed="rId2"/>
          <a:srcRect/>
          <a:stretch>
            <a:fillRect/>
          </a:stretch>
        </p:blipFill>
        <p:spPr bwMode="auto">
          <a:xfrm>
            <a:off x="0" y="0"/>
            <a:ext cx="8858280" cy="650083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a:t>
            </a:r>
            <a:endParaRPr lang="en-US" dirty="0"/>
          </a:p>
        </p:txBody>
      </p:sp>
      <p:sp>
        <p:nvSpPr>
          <p:cNvPr id="3" name="Content Placeholder 2"/>
          <p:cNvSpPr>
            <a:spLocks noGrp="1"/>
          </p:cNvSpPr>
          <p:nvPr>
            <p:ph idx="1"/>
          </p:nvPr>
        </p:nvSpPr>
        <p:spPr/>
        <p:txBody>
          <a:bodyPr/>
          <a:lstStyle/>
          <a:p>
            <a:r>
              <a:rPr lang="en-US" dirty="0"/>
              <a:t>You could change the library to work with XML. </a:t>
            </a:r>
            <a:endParaRPr lang="en-US" dirty="0" smtClean="0"/>
          </a:p>
          <a:p>
            <a:r>
              <a:rPr lang="en-US" dirty="0" smtClean="0"/>
              <a:t>However</a:t>
            </a:r>
            <a:r>
              <a:rPr lang="en-US" dirty="0"/>
              <a:t>, this might break some existing code that relies on the library. </a:t>
            </a:r>
            <a:endParaRPr lang="en-US" dirty="0" smtClean="0"/>
          </a:p>
          <a:p>
            <a:r>
              <a:rPr lang="en-US" dirty="0" smtClean="0"/>
              <a:t>And </a:t>
            </a:r>
            <a:r>
              <a:rPr lang="en-US" dirty="0"/>
              <a:t>worse, you might not have access to the library’s source code in the first place, making this approach impossible.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br>
              <a:rPr lang="en-US" b="1" dirty="0"/>
            </a:br>
            <a:endParaRPr lang="en-US" dirty="0"/>
          </a:p>
        </p:txBody>
      </p:sp>
      <p:sp>
        <p:nvSpPr>
          <p:cNvPr id="3" name="Content Placeholder 2"/>
          <p:cNvSpPr>
            <a:spLocks noGrp="1"/>
          </p:cNvSpPr>
          <p:nvPr>
            <p:ph idx="1"/>
          </p:nvPr>
        </p:nvSpPr>
        <p:spPr/>
        <p:txBody>
          <a:bodyPr/>
          <a:lstStyle/>
          <a:p>
            <a:r>
              <a:rPr lang="en-US" dirty="0"/>
              <a:t>You can create an </a:t>
            </a:r>
            <a:r>
              <a:rPr lang="en-US" i="1" dirty="0"/>
              <a:t>adapter</a:t>
            </a:r>
            <a:r>
              <a:rPr lang="en-US" dirty="0"/>
              <a:t>. This is a special object that converts the interface of one object so that another object can understand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normAutofit fontScale="92500"/>
          </a:bodyPr>
          <a:lstStyle/>
          <a:p>
            <a:r>
              <a:rPr lang="en-US" dirty="0"/>
              <a:t>Adapters can not only convert data into various formats but can also help objects with different interfaces collaborate. Here’s how it works:</a:t>
            </a:r>
          </a:p>
          <a:p>
            <a:pPr lvl="1"/>
            <a:r>
              <a:rPr lang="en-US" dirty="0"/>
              <a:t>The adapter gets an interface, compatible with one of the existing objects.</a:t>
            </a:r>
          </a:p>
          <a:p>
            <a:pPr lvl="1"/>
            <a:r>
              <a:rPr lang="en-US" dirty="0"/>
              <a:t>Using this interface, the existing object can safely call the adapter’s methods.</a:t>
            </a:r>
          </a:p>
          <a:p>
            <a:pPr lvl="1"/>
            <a:r>
              <a:rPr lang="en-US" dirty="0"/>
              <a:t>Upon receiving a call, the adapter passes the request to the second object, but in a format and order that the second object expects.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IT DEPT\Desktop\solution-en.jpg"/>
          <p:cNvPicPr>
            <a:picLocks noGrp="1" noChangeAspect="1" noChangeArrowheads="1"/>
          </p:cNvPicPr>
          <p:nvPr>
            <p:ph idx="1"/>
          </p:nvPr>
        </p:nvPicPr>
        <p:blipFill>
          <a:blip r:embed="rId2"/>
          <a:srcRect/>
          <a:stretch>
            <a:fillRect/>
          </a:stretch>
        </p:blipFill>
        <p:spPr bwMode="auto">
          <a:xfrm>
            <a:off x="500034" y="285728"/>
            <a:ext cx="8143932" cy="600079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295</Words>
  <Application>Microsoft Office PowerPoint</Application>
  <PresentationFormat>On-screen Show (4:3)</PresentationFormat>
  <Paragraphs>32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Adaptor</vt:lpstr>
      <vt:lpstr>Intent </vt:lpstr>
      <vt:lpstr>Slide 3</vt:lpstr>
      <vt:lpstr>Problem</vt:lpstr>
      <vt:lpstr>Slide 5</vt:lpstr>
      <vt:lpstr>Problem</vt:lpstr>
      <vt:lpstr>Solution </vt:lpstr>
      <vt:lpstr>Solution</vt:lpstr>
      <vt:lpstr>Slide 9</vt:lpstr>
      <vt:lpstr>Slide 10</vt:lpstr>
      <vt:lpstr>Structure </vt:lpstr>
      <vt:lpstr>Explanation </vt:lpstr>
      <vt:lpstr>Explanation</vt:lpstr>
      <vt:lpstr>Slide 14</vt:lpstr>
      <vt:lpstr>Example </vt:lpstr>
      <vt:lpstr>Slide 16</vt:lpstr>
      <vt:lpstr>Slide 17</vt:lpstr>
      <vt:lpstr>Slide 18</vt:lpstr>
      <vt:lpstr>Slide 19</vt:lpstr>
      <vt:lpstr>Slide 20</vt:lpstr>
      <vt:lpstr>Slide 21</vt:lpstr>
      <vt:lpstr>Slide 22</vt:lpstr>
      <vt:lpstr>Slide 23</vt:lpstr>
      <vt:lpstr>Reference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 DEPT</dc:creator>
  <cp:lastModifiedBy>IT DEPT</cp:lastModifiedBy>
  <cp:revision>17</cp:revision>
  <dcterms:created xsi:type="dcterms:W3CDTF">2020-10-31T00:21:26Z</dcterms:created>
  <dcterms:modified xsi:type="dcterms:W3CDTF">2020-10-31T06:31:56Z</dcterms:modified>
</cp:coreProperties>
</file>