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4" r:id="rId5"/>
    <p:sldId id="277" r:id="rId6"/>
    <p:sldId id="278" r:id="rId7"/>
    <p:sldId id="279" r:id="rId8"/>
    <p:sldId id="280" r:id="rId9"/>
    <p:sldId id="281" r:id="rId10"/>
    <p:sldId id="282" r:id="rId11"/>
    <p:sldId id="283" r:id="rId12"/>
    <p:sldId id="284" r:id="rId13"/>
    <p:sldId id="271" r:id="rId14"/>
    <p:sldId id="272" r:id="rId15"/>
    <p:sldId id="268" r:id="rId16"/>
    <p:sldId id="269" r:id="rId17"/>
    <p:sldId id="270" r:id="rId18"/>
    <p:sldId id="262" r:id="rId19"/>
    <p:sldId id="263" r:id="rId20"/>
    <p:sldId id="264" r:id="rId21"/>
    <p:sldId id="265" r:id="rId22"/>
    <p:sldId id="266" r:id="rId23"/>
    <p:sldId id="267" r:id="rId24"/>
    <p:sldId id="258" r:id="rId25"/>
    <p:sldId id="259" r:id="rId26"/>
    <p:sldId id="260" r:id="rId27"/>
    <p:sldId id="26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C817F0-1B2B-46B1-9E01-040248259972}"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82DEE-641C-4073-9423-103059CA473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C817F0-1B2B-46B1-9E01-040248259972}"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82DEE-641C-4073-9423-103059CA47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C817F0-1B2B-46B1-9E01-040248259972}"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82DEE-641C-4073-9423-103059CA47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C817F0-1B2B-46B1-9E01-040248259972}"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82DEE-641C-4073-9423-103059CA47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C817F0-1B2B-46B1-9E01-040248259972}"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982DEE-641C-4073-9423-103059CA473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C817F0-1B2B-46B1-9E01-040248259972}"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82DEE-641C-4073-9423-103059CA47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C817F0-1B2B-46B1-9E01-040248259972}"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982DEE-641C-4073-9423-103059CA473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C817F0-1B2B-46B1-9E01-040248259972}"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982DEE-641C-4073-9423-103059CA47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C817F0-1B2B-46B1-9E01-040248259972}"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982DEE-641C-4073-9423-103059CA47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C817F0-1B2B-46B1-9E01-040248259972}"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82DEE-641C-4073-9423-103059CA473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C817F0-1B2B-46B1-9E01-040248259972}"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982DEE-641C-4073-9423-103059CA47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C817F0-1B2B-46B1-9E01-040248259972}" type="datetimeFigureOut">
              <a:rPr lang="en-US" smtClean="0"/>
              <a:t>11/7/2020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82DEE-641C-4073-9423-103059CA473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User interface design</a:t>
            </a:r>
            <a:endParaRPr lang="en-US" dirty="0"/>
          </a:p>
        </p:txBody>
      </p:sp>
      <p:sp>
        <p:nvSpPr>
          <p:cNvPr id="3" name="Subtitle 2"/>
          <p:cNvSpPr>
            <a:spLocks noGrp="1"/>
          </p:cNvSpPr>
          <p:nvPr>
            <p:ph type="subTitle" idx="1"/>
          </p:nvPr>
        </p:nvSpPr>
        <p:spPr/>
        <p:txBody>
          <a:bodyPr/>
          <a:lstStyle/>
          <a:p>
            <a:r>
              <a:rPr lang="en-IN" dirty="0" smtClean="0"/>
              <a:t>Lecture 22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8" name="Picture 4" descr="Model–view–controller - Wikipedia"/>
          <p:cNvPicPr>
            <a:picLocks noGrp="1" noChangeAspect="1" noChangeArrowheads="1"/>
          </p:cNvPicPr>
          <p:nvPr>
            <p:ph idx="1"/>
          </p:nvPr>
        </p:nvPicPr>
        <p:blipFill>
          <a:blip r:embed="rId2"/>
          <a:srcRect/>
          <a:stretch>
            <a:fillRect/>
          </a:stretch>
        </p:blipFill>
        <p:spPr bwMode="auto">
          <a:xfrm>
            <a:off x="285720" y="428604"/>
            <a:ext cx="8572560" cy="557212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8914" name="Picture 2"/>
          <p:cNvPicPr>
            <a:picLocks noGrp="1" noChangeAspect="1" noChangeArrowheads="1"/>
          </p:cNvPicPr>
          <p:nvPr>
            <p:ph idx="1"/>
          </p:nvPr>
        </p:nvPicPr>
        <p:blipFill>
          <a:blip r:embed="rId2"/>
          <a:srcRect/>
          <a:stretch>
            <a:fillRect/>
          </a:stretch>
        </p:blipFill>
        <p:spPr bwMode="auto">
          <a:xfrm>
            <a:off x="457200" y="785794"/>
            <a:ext cx="8229600" cy="514353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9938" name="Picture 2"/>
          <p:cNvPicPr>
            <a:picLocks noGrp="1" noChangeAspect="1" noChangeArrowheads="1"/>
          </p:cNvPicPr>
          <p:nvPr>
            <p:ph idx="1"/>
          </p:nvPr>
        </p:nvPicPr>
        <p:blipFill>
          <a:blip r:embed="rId2"/>
          <a:srcRect/>
          <a:stretch>
            <a:fillRect/>
          </a:stretch>
        </p:blipFill>
        <p:spPr bwMode="auto">
          <a:xfrm>
            <a:off x="214282" y="214290"/>
            <a:ext cx="8501121" cy="664371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UI design process</a:t>
            </a:r>
          </a:p>
        </p:txBody>
      </p:sp>
      <p:sp>
        <p:nvSpPr>
          <p:cNvPr id="3" name="Content Placeholder 2"/>
          <p:cNvSpPr>
            <a:spLocks noGrp="1"/>
          </p:cNvSpPr>
          <p:nvPr>
            <p:ph idx="1"/>
          </p:nvPr>
        </p:nvSpPr>
        <p:spPr/>
        <p:txBody>
          <a:bodyPr>
            <a:normAutofit fontScale="85000" lnSpcReduction="20000"/>
          </a:bodyPr>
          <a:lstStyle/>
          <a:p>
            <a:r>
              <a:rPr lang="en-US" dirty="0"/>
              <a:t>User interface (UI) design is an iterative process where users interact with </a:t>
            </a:r>
            <a:r>
              <a:rPr lang="en-US" dirty="0" smtClean="0"/>
              <a:t>designers and </a:t>
            </a:r>
            <a:r>
              <a:rPr lang="en-US" dirty="0"/>
              <a:t>interface prototypes to decide on the features, </a:t>
            </a:r>
            <a:r>
              <a:rPr lang="en-US" dirty="0" smtClean="0"/>
              <a:t>organization </a:t>
            </a:r>
            <a:r>
              <a:rPr lang="en-US" dirty="0"/>
              <a:t>and the look and </a:t>
            </a:r>
            <a:r>
              <a:rPr lang="en-US" dirty="0" smtClean="0"/>
              <a:t>feel of </a:t>
            </a:r>
            <a:r>
              <a:rPr lang="en-US" dirty="0"/>
              <a:t>the system user interface. </a:t>
            </a:r>
            <a:endParaRPr lang="en-US" dirty="0" smtClean="0"/>
          </a:p>
          <a:p>
            <a:r>
              <a:rPr lang="en-US" dirty="0" smtClean="0"/>
              <a:t>Sometimes</a:t>
            </a:r>
            <a:r>
              <a:rPr lang="en-US" dirty="0"/>
              <a:t>, the interface is separately prototyped in </a:t>
            </a:r>
            <a:r>
              <a:rPr lang="en-US" dirty="0" smtClean="0"/>
              <a:t>parallel with </a:t>
            </a:r>
            <a:r>
              <a:rPr lang="en-US" dirty="0"/>
              <a:t>other software engineering activities. </a:t>
            </a:r>
            <a:endParaRPr lang="en-US" dirty="0" smtClean="0"/>
          </a:p>
          <a:p>
            <a:r>
              <a:rPr lang="en-US" dirty="0" smtClean="0"/>
              <a:t>More </a:t>
            </a:r>
            <a:r>
              <a:rPr lang="en-US" dirty="0"/>
              <a:t>commonly, especially where </a:t>
            </a:r>
            <a:r>
              <a:rPr lang="en-US" dirty="0" smtClean="0"/>
              <a:t>iterative development </a:t>
            </a:r>
            <a:r>
              <a:rPr lang="en-US" dirty="0"/>
              <a:t>is used, the user interface design proceeds incrementally as the </a:t>
            </a:r>
            <a:r>
              <a:rPr lang="en-US" dirty="0" smtClean="0"/>
              <a:t>software is </a:t>
            </a:r>
            <a:r>
              <a:rPr lang="en-US" dirty="0"/>
              <a:t>developed. </a:t>
            </a:r>
            <a:endParaRPr lang="en-US" dirty="0" smtClean="0"/>
          </a:p>
          <a:p>
            <a:r>
              <a:rPr lang="en-US" dirty="0" smtClean="0"/>
              <a:t>In </a:t>
            </a:r>
            <a:r>
              <a:rPr lang="en-US" dirty="0"/>
              <a:t>both cases, however, before you start programming, you should </a:t>
            </a:r>
            <a:r>
              <a:rPr lang="en-US" dirty="0" smtClean="0"/>
              <a:t>have developed </a:t>
            </a:r>
            <a:r>
              <a:rPr lang="en-US" dirty="0"/>
              <a:t>and, ideally, tested some paper-based designs.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Process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0" y="1214422"/>
            <a:ext cx="9144000" cy="521497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analysis</a:t>
            </a:r>
            <a:endParaRPr lang="en-US" dirty="0"/>
          </a:p>
        </p:txBody>
      </p:sp>
      <p:sp>
        <p:nvSpPr>
          <p:cNvPr id="3" name="Content Placeholder 2"/>
          <p:cNvSpPr>
            <a:spLocks noGrp="1"/>
          </p:cNvSpPr>
          <p:nvPr>
            <p:ph idx="1"/>
          </p:nvPr>
        </p:nvSpPr>
        <p:spPr/>
        <p:txBody>
          <a:bodyPr>
            <a:normAutofit/>
          </a:bodyPr>
          <a:lstStyle/>
          <a:p>
            <a:r>
              <a:rPr lang="en-US" dirty="0" smtClean="0"/>
              <a:t>If you don't understand what users want to do with a system, then you have no realistic prospect of designing an effective user interface.</a:t>
            </a:r>
          </a:p>
          <a:p>
            <a:r>
              <a:rPr lang="en-US" dirty="0" smtClean="0"/>
              <a:t>To develop this understanding, you may use techniques such as task analysis, ethnographic studies, user interviews and observations or, commonly, a mixture of all of these.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analysis problems</a:t>
            </a:r>
            <a:endParaRPr lang="en-US" dirty="0"/>
          </a:p>
        </p:txBody>
      </p:sp>
      <p:sp>
        <p:nvSpPr>
          <p:cNvPr id="3" name="Content Placeholder 2"/>
          <p:cNvSpPr>
            <a:spLocks noGrp="1"/>
          </p:cNvSpPr>
          <p:nvPr>
            <p:ph idx="1"/>
          </p:nvPr>
        </p:nvSpPr>
        <p:spPr/>
        <p:txBody>
          <a:bodyPr>
            <a:normAutofit fontScale="92500"/>
          </a:bodyPr>
          <a:lstStyle/>
          <a:p>
            <a:r>
              <a:rPr lang="en-US" dirty="0"/>
              <a:t>Notations such as UML sequence charts may be </a:t>
            </a:r>
            <a:r>
              <a:rPr lang="en-US" dirty="0" smtClean="0"/>
              <a:t>able to </a:t>
            </a:r>
            <a:r>
              <a:rPr lang="en-US" dirty="0"/>
              <a:t>describe user interactions and are ideal </a:t>
            </a:r>
            <a:r>
              <a:rPr lang="en-US" dirty="0" smtClean="0"/>
              <a:t>for </a:t>
            </a:r>
            <a:r>
              <a:rPr lang="en-US" dirty="0"/>
              <a:t>communicating with software engineers.</a:t>
            </a:r>
          </a:p>
          <a:p>
            <a:r>
              <a:rPr lang="en-US" dirty="0"/>
              <a:t>However, other users may think of these charts as too technical and will </a:t>
            </a:r>
            <a:r>
              <a:rPr lang="en-US" dirty="0" smtClean="0"/>
              <a:t>not try </a:t>
            </a:r>
            <a:r>
              <a:rPr lang="en-US" dirty="0"/>
              <a:t>to understand them. </a:t>
            </a:r>
            <a:endParaRPr lang="en-US" dirty="0" smtClean="0"/>
          </a:p>
          <a:p>
            <a:r>
              <a:rPr lang="en-US" dirty="0" smtClean="0"/>
              <a:t>It </a:t>
            </a:r>
            <a:r>
              <a:rPr lang="en-US" dirty="0"/>
              <a:t>is very important to engage users in the </a:t>
            </a:r>
            <a:r>
              <a:rPr lang="en-US" dirty="0" smtClean="0"/>
              <a:t>design process</a:t>
            </a:r>
            <a:r>
              <a:rPr lang="en-US" dirty="0"/>
              <a:t>, you therefore usually have to develop natural language scenarios </a:t>
            </a:r>
            <a:r>
              <a:rPr lang="en-US" dirty="0" smtClean="0"/>
              <a:t>to describe </a:t>
            </a:r>
            <a:r>
              <a:rPr lang="en-US" dirty="0"/>
              <a:t>user activities.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LIBSYS </a:t>
            </a:r>
            <a:r>
              <a:rPr lang="en-US" dirty="0" smtClean="0"/>
              <a:t>system Natural Language scenario</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14282" y="1600200"/>
            <a:ext cx="8572559" cy="490063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a:t>
            </a:r>
            <a:r>
              <a:rPr lang="en-US" b="1" dirty="0" smtClean="0"/>
              <a:t>interface </a:t>
            </a:r>
            <a:r>
              <a:rPr lang="en-US" b="1" dirty="0"/>
              <a:t>prototyping</a:t>
            </a:r>
            <a:endParaRPr lang="en-US" dirty="0"/>
          </a:p>
        </p:txBody>
      </p:sp>
      <p:sp>
        <p:nvSpPr>
          <p:cNvPr id="3" name="Content Placeholder 2"/>
          <p:cNvSpPr>
            <a:spLocks noGrp="1"/>
          </p:cNvSpPr>
          <p:nvPr>
            <p:ph idx="1"/>
          </p:nvPr>
        </p:nvSpPr>
        <p:spPr/>
        <p:txBody>
          <a:bodyPr>
            <a:normAutofit/>
          </a:bodyPr>
          <a:lstStyle/>
          <a:p>
            <a:r>
              <a:rPr lang="en-US" dirty="0" smtClean="0"/>
              <a:t>Evolutionary or exploratory prototyping with end-user involvement is the only practical way to design and develop graphical user interfaces for software systems. </a:t>
            </a:r>
          </a:p>
          <a:p>
            <a:r>
              <a:rPr lang="en-US" dirty="0" smtClean="0"/>
              <a:t>Involving the user in the design and development process is an essential aspect of user-</a:t>
            </a:r>
            <a:r>
              <a:rPr lang="en-US" dirty="0" err="1" smtClean="0"/>
              <a:t>centred</a:t>
            </a:r>
            <a:r>
              <a:rPr lang="en-US" dirty="0" smtClean="0"/>
              <a:t> </a:t>
            </a:r>
            <a:r>
              <a:rPr lang="en-US" dirty="0" err="1" smtClean="0"/>
              <a:t>design,a</a:t>
            </a:r>
            <a:r>
              <a:rPr lang="en-US" dirty="0" smtClean="0"/>
              <a:t> design philosophy for interactive systems.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Prototyping process</a:t>
            </a:r>
            <a:endParaRPr lang="en-US" dirty="0"/>
          </a:p>
        </p:txBody>
      </p:sp>
      <p:sp>
        <p:nvSpPr>
          <p:cNvPr id="3" name="Content Placeholder 2"/>
          <p:cNvSpPr>
            <a:spLocks noGrp="1"/>
          </p:cNvSpPr>
          <p:nvPr>
            <p:ph idx="1"/>
          </p:nvPr>
        </p:nvSpPr>
        <p:spPr/>
        <p:txBody>
          <a:bodyPr/>
          <a:lstStyle/>
          <a:p>
            <a:r>
              <a:rPr lang="en-US" dirty="0" smtClean="0"/>
              <a:t>adopt </a:t>
            </a:r>
            <a:r>
              <a:rPr lang="en-US" dirty="0"/>
              <a:t>a </a:t>
            </a:r>
            <a:r>
              <a:rPr lang="en-US" dirty="0" smtClean="0"/>
              <a:t>two-stage prototyping </a:t>
            </a:r>
            <a:r>
              <a:rPr lang="en-US" dirty="0"/>
              <a:t>process</a:t>
            </a:r>
            <a:r>
              <a:rPr lang="en-US" dirty="0" smtClean="0"/>
              <a:t>:</a:t>
            </a:r>
          </a:p>
          <a:p>
            <a:pPr lvl="1"/>
            <a:r>
              <a:rPr lang="en-US" dirty="0" smtClean="0"/>
              <a:t>develop paper prototypes-mock-ups of screen designs-and walk through these with end-users.</a:t>
            </a:r>
          </a:p>
          <a:p>
            <a:pPr lvl="1"/>
            <a:r>
              <a:rPr lang="en-US" dirty="0"/>
              <a:t>develop increasingly sophisticated </a:t>
            </a:r>
            <a:r>
              <a:rPr lang="en-US" dirty="0" smtClean="0"/>
              <a:t>automated prototypes</a:t>
            </a:r>
            <a:r>
              <a:rPr lang="en-US" dirty="0"/>
              <a:t>, then make them available to users for testing and </a:t>
            </a:r>
            <a:r>
              <a:rPr lang="en-US" dirty="0" smtClean="0"/>
              <a:t>activity simulation</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understand a number of user interface design principles;</a:t>
            </a:r>
          </a:p>
          <a:p>
            <a:r>
              <a:rPr lang="en-US" dirty="0" smtClean="0"/>
              <a:t>several interaction styles and appropriateness;</a:t>
            </a:r>
          </a:p>
          <a:p>
            <a:r>
              <a:rPr lang="en-US" dirty="0" smtClean="0"/>
              <a:t>understand when to use graphical and textual presentation of information;</a:t>
            </a:r>
          </a:p>
          <a:p>
            <a:r>
              <a:rPr lang="en-US" dirty="0" smtClean="0"/>
              <a:t>know what is involved in the principal activities in the use interface design process;</a:t>
            </a:r>
          </a:p>
          <a:p>
            <a:r>
              <a:rPr lang="en-US" dirty="0" smtClean="0"/>
              <a:t>understand usability attributes and have been introduced to different approaches to interface evaluation.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Approaches -</a:t>
            </a:r>
            <a:r>
              <a:rPr lang="en-US" dirty="0" smtClean="0"/>
              <a:t>user interface prototyping:</a:t>
            </a:r>
            <a:endParaRPr lang="en-US" dirty="0"/>
          </a:p>
        </p:txBody>
      </p:sp>
      <p:sp>
        <p:nvSpPr>
          <p:cNvPr id="3" name="Content Placeholder 2"/>
          <p:cNvSpPr>
            <a:spLocks noGrp="1"/>
          </p:cNvSpPr>
          <p:nvPr>
            <p:ph idx="1"/>
          </p:nvPr>
        </p:nvSpPr>
        <p:spPr/>
        <p:txBody>
          <a:bodyPr/>
          <a:lstStyle/>
          <a:p>
            <a:r>
              <a:rPr lang="en-US" dirty="0"/>
              <a:t>There are three approaches that you can use </a:t>
            </a:r>
            <a:r>
              <a:rPr lang="en-US" dirty="0" smtClean="0"/>
              <a:t>for user </a:t>
            </a:r>
            <a:r>
              <a:rPr lang="en-US" dirty="0"/>
              <a:t>interface prototyping</a:t>
            </a:r>
            <a:r>
              <a:rPr lang="en-US" dirty="0" smtClean="0"/>
              <a:t>:</a:t>
            </a:r>
          </a:p>
          <a:p>
            <a:pPr lvl="1"/>
            <a:r>
              <a:rPr lang="en-US" i="1" dirty="0"/>
              <a:t>Script-driven </a:t>
            </a:r>
            <a:r>
              <a:rPr lang="en-US" i="1" dirty="0" smtClean="0"/>
              <a:t>approach</a:t>
            </a:r>
          </a:p>
          <a:p>
            <a:pPr lvl="1"/>
            <a:r>
              <a:rPr lang="en-US" i="1" dirty="0" smtClean="0"/>
              <a:t>Visual </a:t>
            </a:r>
            <a:r>
              <a:rPr lang="en-US" i="1" dirty="0"/>
              <a:t>programming </a:t>
            </a:r>
            <a:r>
              <a:rPr lang="en-US" i="1" dirty="0" smtClean="0"/>
              <a:t>languages</a:t>
            </a:r>
          </a:p>
          <a:p>
            <a:pPr lvl="1"/>
            <a:r>
              <a:rPr lang="en-US" i="1" dirty="0" smtClean="0"/>
              <a:t>Internet based </a:t>
            </a:r>
            <a:r>
              <a:rPr lang="en-US" i="1" dirty="0"/>
              <a:t>prototyping</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Script-driven approach</a:t>
            </a:r>
            <a:endParaRPr lang="en-US" dirty="0"/>
          </a:p>
        </p:txBody>
      </p:sp>
      <p:sp>
        <p:nvSpPr>
          <p:cNvPr id="3" name="Content Placeholder 2"/>
          <p:cNvSpPr>
            <a:spLocks noGrp="1"/>
          </p:cNvSpPr>
          <p:nvPr>
            <p:ph idx="1"/>
          </p:nvPr>
        </p:nvSpPr>
        <p:spPr/>
        <p:txBody>
          <a:bodyPr>
            <a:normAutofit/>
          </a:bodyPr>
          <a:lstStyle/>
          <a:p>
            <a:r>
              <a:rPr lang="en-US" dirty="0" smtClean="0"/>
              <a:t> In this approach, you create screens with visual elements, such as buttons and menus, and associate a script with these elements. </a:t>
            </a:r>
          </a:p>
          <a:p>
            <a:r>
              <a:rPr lang="en-US" dirty="0" smtClean="0"/>
              <a:t>When the user interacts with these screens, the script is executed and the next screen is presented, showing them the results of their actions. There is no application logic involved.</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Visual </a:t>
            </a:r>
            <a:r>
              <a:rPr lang="en-US" i="1" dirty="0"/>
              <a:t>programming languages</a:t>
            </a:r>
            <a:endParaRPr lang="en-US" dirty="0"/>
          </a:p>
        </p:txBody>
      </p:sp>
      <p:sp>
        <p:nvSpPr>
          <p:cNvPr id="3" name="Content Placeholder 2"/>
          <p:cNvSpPr>
            <a:spLocks noGrp="1"/>
          </p:cNvSpPr>
          <p:nvPr>
            <p:ph idx="1"/>
          </p:nvPr>
        </p:nvSpPr>
        <p:spPr/>
        <p:txBody>
          <a:bodyPr/>
          <a:lstStyle/>
          <a:p>
            <a:r>
              <a:rPr lang="en-US" dirty="0" smtClean="0"/>
              <a:t>Visual programming languages, such as Visual Basic, incorporate a powerful development environment, access to a range of reusable objects and a user-interface development system that allows interfaces to be created quickly, with components and scripts associated with interface objects.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Internet based </a:t>
            </a:r>
            <a:r>
              <a:rPr lang="en-US" i="1" dirty="0"/>
              <a:t>prototyping</a:t>
            </a:r>
            <a:endParaRPr lang="en-US" dirty="0"/>
          </a:p>
        </p:txBody>
      </p:sp>
      <p:sp>
        <p:nvSpPr>
          <p:cNvPr id="3" name="Content Placeholder 2"/>
          <p:cNvSpPr>
            <a:spLocks noGrp="1"/>
          </p:cNvSpPr>
          <p:nvPr>
            <p:ph idx="1"/>
          </p:nvPr>
        </p:nvSpPr>
        <p:spPr/>
        <p:txBody>
          <a:bodyPr/>
          <a:lstStyle/>
          <a:p>
            <a:r>
              <a:rPr lang="en-US" dirty="0"/>
              <a:t>These solutions, based on web browsers and </a:t>
            </a:r>
            <a:r>
              <a:rPr lang="en-US" dirty="0" smtClean="0"/>
              <a:t>languages such </a:t>
            </a:r>
            <a:r>
              <a:rPr lang="en-US" dirty="0"/>
              <a:t>as Java, offer a ready-made user </a:t>
            </a:r>
            <a:r>
              <a:rPr lang="en-US" dirty="0" smtClean="0"/>
              <a:t>interface</a:t>
            </a:r>
          </a:p>
          <a:p>
            <a:r>
              <a:rPr lang="en-US" dirty="0"/>
              <a:t>add </a:t>
            </a:r>
            <a:r>
              <a:rPr lang="en-US" dirty="0" smtClean="0"/>
              <a:t>functionality by </a:t>
            </a:r>
            <a:r>
              <a:rPr lang="en-US" dirty="0" err="1" smtClean="0"/>
              <a:t>associatmg</a:t>
            </a:r>
            <a:r>
              <a:rPr lang="en-US" dirty="0" smtClean="0"/>
              <a:t> </a:t>
            </a:r>
            <a:r>
              <a:rPr lang="en-US" dirty="0"/>
              <a:t>segments of Java programs with the information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 evaluation</a:t>
            </a:r>
            <a:endParaRPr lang="en-US" dirty="0"/>
          </a:p>
        </p:txBody>
      </p:sp>
      <p:sp>
        <p:nvSpPr>
          <p:cNvPr id="3" name="Content Placeholder 2"/>
          <p:cNvSpPr>
            <a:spLocks noGrp="1"/>
          </p:cNvSpPr>
          <p:nvPr>
            <p:ph idx="1"/>
          </p:nvPr>
        </p:nvSpPr>
        <p:spPr/>
        <p:txBody>
          <a:bodyPr/>
          <a:lstStyle/>
          <a:p>
            <a:r>
              <a:rPr lang="en-US" dirty="0" smtClean="0"/>
              <a:t>Interface evaluation is the process of assessing the usability of an interface and checking that meets user requirements. Therefore, it should be part of the normal verification and validation process for software systems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attributes</a:t>
            </a:r>
          </a:p>
        </p:txBody>
      </p:sp>
      <p:pic>
        <p:nvPicPr>
          <p:cNvPr id="1026" name="Picture 2"/>
          <p:cNvPicPr>
            <a:picLocks noGrp="1" noChangeAspect="1" noChangeArrowheads="1"/>
          </p:cNvPicPr>
          <p:nvPr>
            <p:ph idx="1"/>
          </p:nvPr>
        </p:nvPicPr>
        <p:blipFill>
          <a:blip r:embed="rId2"/>
          <a:srcRect/>
          <a:stretch>
            <a:fillRect/>
          </a:stretch>
        </p:blipFill>
        <p:spPr bwMode="auto">
          <a:xfrm>
            <a:off x="642910" y="1785926"/>
            <a:ext cx="7943850" cy="4496609"/>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evaluation</a:t>
            </a:r>
          </a:p>
        </p:txBody>
      </p:sp>
      <p:sp>
        <p:nvSpPr>
          <p:cNvPr id="3" name="Content Placeholder 2"/>
          <p:cNvSpPr>
            <a:spLocks noGrp="1"/>
          </p:cNvSpPr>
          <p:nvPr>
            <p:ph idx="1"/>
          </p:nvPr>
        </p:nvSpPr>
        <p:spPr/>
        <p:txBody>
          <a:bodyPr>
            <a:normAutofit lnSpcReduction="10000"/>
          </a:bodyPr>
          <a:lstStyle/>
          <a:p>
            <a:r>
              <a:rPr lang="en-US" dirty="0" smtClean="0"/>
              <a:t>Questionnaires that collect information about what users thought of the interface;</a:t>
            </a:r>
          </a:p>
          <a:p>
            <a:r>
              <a:rPr lang="en-US" dirty="0" smtClean="0"/>
              <a:t>Observation of users at work with the system and 'thinking aloud' about how they are trying to use the system to accomplish some task;</a:t>
            </a:r>
          </a:p>
          <a:p>
            <a:r>
              <a:rPr lang="en-US" dirty="0" smtClean="0"/>
              <a:t>Video 'snapshots' of typical system use;</a:t>
            </a:r>
          </a:p>
          <a:p>
            <a:r>
              <a:rPr lang="en-US" dirty="0" smtClean="0"/>
              <a:t>The inclusion in the software of code which collects information about the most used facilities and the most common errors.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 </a:t>
            </a:r>
            <a:endParaRPr lang="en-US" dirty="0"/>
          </a:p>
        </p:txBody>
      </p:sp>
      <p:sp>
        <p:nvSpPr>
          <p:cNvPr id="3" name="Content Placeholder 2"/>
          <p:cNvSpPr>
            <a:spLocks noGrp="1"/>
          </p:cNvSpPr>
          <p:nvPr>
            <p:ph idx="1"/>
          </p:nvPr>
        </p:nvSpPr>
        <p:spPr/>
        <p:txBody>
          <a:bodyPr/>
          <a:lstStyle/>
          <a:p>
            <a:r>
              <a:rPr lang="en-IN" dirty="0" smtClean="0"/>
              <a:t>Chapter 16; Software Engineering</a:t>
            </a:r>
          </a:p>
          <a:p>
            <a:r>
              <a:rPr lang="en-IN" dirty="0" smtClean="0"/>
              <a:t>Author  Ian </a:t>
            </a:r>
            <a:r>
              <a:rPr lang="en-IN" dirty="0" err="1" smtClean="0"/>
              <a:t>Sommerville</a:t>
            </a:r>
            <a:r>
              <a:rPr lang="en-IN"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 issues</a:t>
            </a:r>
            <a:endParaRPr lang="en-US" dirty="0"/>
          </a:p>
        </p:txBody>
      </p:sp>
      <p:sp>
        <p:nvSpPr>
          <p:cNvPr id="3" name="Content Placeholder 2"/>
          <p:cNvSpPr>
            <a:spLocks noGrp="1"/>
          </p:cNvSpPr>
          <p:nvPr>
            <p:ph idx="1"/>
          </p:nvPr>
        </p:nvSpPr>
        <p:spPr/>
        <p:txBody>
          <a:bodyPr/>
          <a:lstStyle/>
          <a:p>
            <a:r>
              <a:rPr lang="en-US" dirty="0"/>
              <a:t>How should the user interact with the computer system</a:t>
            </a:r>
            <a:r>
              <a:rPr lang="en-US" dirty="0" smtClean="0"/>
              <a:t>?</a:t>
            </a:r>
          </a:p>
          <a:p>
            <a:r>
              <a:rPr lang="en-US" dirty="0"/>
              <a:t>How should information from the computer system be presented to the user?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a:t>
            </a:r>
            <a:r>
              <a:rPr lang="en-US" b="1" dirty="0" smtClean="0"/>
              <a:t>interaction styles </a:t>
            </a:r>
            <a:endParaRPr lang="en-US" dirty="0"/>
          </a:p>
        </p:txBody>
      </p:sp>
      <p:sp>
        <p:nvSpPr>
          <p:cNvPr id="3" name="Content Placeholder 2"/>
          <p:cNvSpPr>
            <a:spLocks noGrp="1"/>
          </p:cNvSpPr>
          <p:nvPr>
            <p:ph idx="1"/>
          </p:nvPr>
        </p:nvSpPr>
        <p:spPr/>
        <p:txBody>
          <a:bodyPr/>
          <a:lstStyle/>
          <a:p>
            <a:r>
              <a:rPr lang="en-US" dirty="0" smtClean="0"/>
              <a:t>Direct </a:t>
            </a:r>
            <a:r>
              <a:rPr lang="en-US" i="1" dirty="0" smtClean="0"/>
              <a:t>manipulation</a:t>
            </a:r>
          </a:p>
          <a:p>
            <a:r>
              <a:rPr lang="en-US" i="1" dirty="0"/>
              <a:t>Menu </a:t>
            </a:r>
            <a:r>
              <a:rPr lang="en-US" i="1" dirty="0" smtClean="0"/>
              <a:t>selection</a:t>
            </a:r>
          </a:p>
          <a:p>
            <a:r>
              <a:rPr lang="en-US" i="1" dirty="0" smtClean="0"/>
              <a:t>Form fill in </a:t>
            </a:r>
          </a:p>
          <a:p>
            <a:r>
              <a:rPr lang="en-US" i="1" dirty="0"/>
              <a:t>Command </a:t>
            </a:r>
            <a:r>
              <a:rPr lang="en-US" i="1" dirty="0" smtClean="0"/>
              <a:t>language</a:t>
            </a:r>
          </a:p>
          <a:p>
            <a:r>
              <a:rPr lang="en-US" i="1" dirty="0"/>
              <a:t>Natural language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285720" y="-32665"/>
            <a:ext cx="8501122" cy="681773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presentation</a:t>
            </a:r>
          </a:p>
        </p:txBody>
      </p:sp>
      <p:sp>
        <p:nvSpPr>
          <p:cNvPr id="3" name="Content Placeholder 2"/>
          <p:cNvSpPr>
            <a:spLocks noGrp="1"/>
          </p:cNvSpPr>
          <p:nvPr>
            <p:ph idx="1"/>
          </p:nvPr>
        </p:nvSpPr>
        <p:spPr/>
        <p:txBody>
          <a:bodyPr>
            <a:normAutofit fontScale="85000" lnSpcReduction="20000"/>
          </a:bodyPr>
          <a:lstStyle/>
          <a:p>
            <a:r>
              <a:rPr lang="en-US" dirty="0" smtClean="0"/>
              <a:t>All interactive systems have to provide some way of presenting information to users. The information presentation may simply be a direct representation of the input information (e.g., text in a word processor) or it may present the information graphically.</a:t>
            </a:r>
          </a:p>
          <a:p>
            <a:r>
              <a:rPr lang="en-US" dirty="0" smtClean="0"/>
              <a:t>A good design guideline has to keep the software required for information presentation separate from the information itself. </a:t>
            </a:r>
          </a:p>
          <a:p>
            <a:r>
              <a:rPr lang="en-US" dirty="0" smtClean="0"/>
              <a:t>Separating the presentation system from the data allows us to change the representation on the user s screen without having to change the underlying computational system.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457200" y="642918"/>
            <a:ext cx="8229600" cy="557216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MVC Approach</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MVC approach (Figure 16.6), first made widely available in Smalltalk (Goldberg and Robson, 1983), is an effective way to support multiple presentations of data. </a:t>
            </a:r>
          </a:p>
          <a:p>
            <a:r>
              <a:rPr lang="en-US" dirty="0" smtClean="0"/>
              <a:t>Users can interact with each presentation in a style that is appropriate to the presentation. The data to be displayed is encapsulated in a model object. </a:t>
            </a:r>
          </a:p>
          <a:p>
            <a:r>
              <a:rPr lang="en-US" dirty="0" smtClean="0"/>
              <a:t>Each model object may have a number of separate view objects associated with it where each view is a different display representation of the model.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MVC 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Each view has an associated controller object that handles user input and device interaction. Therefore, a model that represents numeric data may have a view that represents the data as a histogram and a view that presents the data as a table. </a:t>
            </a:r>
          </a:p>
          <a:p>
            <a:r>
              <a:rPr lang="en-US" dirty="0" smtClean="0"/>
              <a:t>The model may be edited by changing the values in the table or by lengthening or shortening the bars in the histogram.</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960</Words>
  <Application>Microsoft Office PowerPoint</Application>
  <PresentationFormat>On-screen Show (4:3)</PresentationFormat>
  <Paragraphs>73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User interface design</vt:lpstr>
      <vt:lpstr>Agenda</vt:lpstr>
      <vt:lpstr>Design issues</vt:lpstr>
      <vt:lpstr>User interaction styles </vt:lpstr>
      <vt:lpstr>Slide 5</vt:lpstr>
      <vt:lpstr>Information presentation</vt:lpstr>
      <vt:lpstr>Slide 7</vt:lpstr>
      <vt:lpstr>MVC Approach</vt:lpstr>
      <vt:lpstr>MVC Approach</vt:lpstr>
      <vt:lpstr>Slide 10</vt:lpstr>
      <vt:lpstr>Slide 11</vt:lpstr>
      <vt:lpstr>Slide 12</vt:lpstr>
      <vt:lpstr>The UI design process</vt:lpstr>
      <vt:lpstr>Design Process</vt:lpstr>
      <vt:lpstr>User analysis</vt:lpstr>
      <vt:lpstr>User analysis problems</vt:lpstr>
      <vt:lpstr>LIBSYS system Natural Language scenario</vt:lpstr>
      <vt:lpstr>User interface prototyping</vt:lpstr>
      <vt:lpstr>Prototyping process</vt:lpstr>
      <vt:lpstr>Approaches -user interface prototyping:</vt:lpstr>
      <vt:lpstr>Script-driven approach</vt:lpstr>
      <vt:lpstr>Visual programming languages</vt:lpstr>
      <vt:lpstr>Internet based prototyping</vt:lpstr>
      <vt:lpstr>Interface evaluation</vt:lpstr>
      <vt:lpstr>Usability attributes</vt:lpstr>
      <vt:lpstr>user interface evaluation</vt:lpstr>
      <vt:lpstr>Reference </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interface design</dc:title>
  <dc:creator>IT DEPT</dc:creator>
  <cp:lastModifiedBy>IT DEPT</cp:lastModifiedBy>
  <cp:revision>10</cp:revision>
  <dcterms:created xsi:type="dcterms:W3CDTF">2020-11-07T04:04:51Z</dcterms:created>
  <dcterms:modified xsi:type="dcterms:W3CDTF">2020-11-07T05:36:43Z</dcterms:modified>
</cp:coreProperties>
</file>