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303"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4"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821D49-7F8F-434E-BDCA-3E5CE93343D7}" type="datetimeFigureOut">
              <a:rPr lang="en-US" smtClean="0"/>
              <a:t>11/9/2020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337025-FB21-4C85-A164-F7158411F7C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B66B19-7DDD-41A3-82BE-529CDFCF54A4}"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6EDED4-E818-49D4-BADC-F8A40F4B30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B66B19-7DDD-41A3-82BE-529CDFCF54A4}"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6EDED4-E818-49D4-BADC-F8A40F4B30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B66B19-7DDD-41A3-82BE-529CDFCF54A4}"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6EDED4-E818-49D4-BADC-F8A40F4B30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B66B19-7DDD-41A3-82BE-529CDFCF54A4}"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6EDED4-E818-49D4-BADC-F8A40F4B30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B66B19-7DDD-41A3-82BE-529CDFCF54A4}"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6EDED4-E818-49D4-BADC-F8A40F4B30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B66B19-7DDD-41A3-82BE-529CDFCF54A4}"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6EDED4-E818-49D4-BADC-F8A40F4B30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B66B19-7DDD-41A3-82BE-529CDFCF54A4}" type="datetimeFigureOut">
              <a:rPr lang="en-US" smtClean="0"/>
              <a:t>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6EDED4-E818-49D4-BADC-F8A40F4B30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B66B19-7DDD-41A3-82BE-529CDFCF54A4}" type="datetimeFigureOut">
              <a:rPr lang="en-US" smtClean="0"/>
              <a:t>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6EDED4-E818-49D4-BADC-F8A40F4B30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B66B19-7DDD-41A3-82BE-529CDFCF54A4}" type="datetimeFigureOut">
              <a:rPr lang="en-US" smtClean="0"/>
              <a:t>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6EDED4-E818-49D4-BADC-F8A40F4B30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B66B19-7DDD-41A3-82BE-529CDFCF54A4}"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6EDED4-E818-49D4-BADC-F8A40F4B30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B66B19-7DDD-41A3-82BE-529CDFCF54A4}"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6EDED4-E818-49D4-BADC-F8A40F4B30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B66B19-7DDD-41A3-82BE-529CDFCF54A4}" type="datetimeFigureOut">
              <a:rPr lang="en-US" smtClean="0"/>
              <a:t>11/9/2020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6EDED4-E818-49D4-BADC-F8A40F4B30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rial" charset="0"/>
              </a:rPr>
              <a:t>Software Testing Strategies</a:t>
            </a:r>
            <a:endParaRPr lang="en-US" dirty="0"/>
          </a:p>
        </p:txBody>
      </p:sp>
      <p:sp>
        <p:nvSpPr>
          <p:cNvPr id="3" name="Subtitle 2"/>
          <p:cNvSpPr>
            <a:spLocks noGrp="1"/>
          </p:cNvSpPr>
          <p:nvPr>
            <p:ph type="subTitle" idx="1"/>
          </p:nvPr>
        </p:nvSpPr>
        <p:spPr/>
        <p:txBody>
          <a:bodyPr>
            <a:normAutofit fontScale="92500" lnSpcReduction="20000"/>
          </a:bodyPr>
          <a:lstStyle/>
          <a:p>
            <a:r>
              <a:rPr lang="en-US" u="none" dirty="0" smtClean="0"/>
              <a:t>(Source: Pressman, R. </a:t>
            </a:r>
            <a:r>
              <a:rPr lang="en-US" i="1" u="none" dirty="0" smtClean="0"/>
              <a:t>Software Engineering: A Practitioner’s Approach</a:t>
            </a:r>
            <a:r>
              <a:rPr lang="en-US" u="none" dirty="0" smtClean="0"/>
              <a:t>.  McGraw-Hill, 2005)</a:t>
            </a:r>
          </a:p>
          <a:p>
            <a:r>
              <a:rPr lang="en-IN" dirty="0" smtClean="0"/>
              <a:t>Lecture 25</a:t>
            </a:r>
            <a:endParaRPr lang="en-US" u="none"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685800" y="381000"/>
            <a:ext cx="7772400" cy="1143000"/>
          </a:xfrm>
        </p:spPr>
        <p:txBody>
          <a:bodyPr>
            <a:normAutofit fontScale="90000"/>
          </a:bodyPr>
          <a:lstStyle/>
          <a:p>
            <a:r>
              <a:rPr lang="en-US"/>
              <a:t>Testing Strategy applied to Conventional Software</a:t>
            </a:r>
          </a:p>
        </p:txBody>
      </p:sp>
      <p:sp>
        <p:nvSpPr>
          <p:cNvPr id="232451" name="Rectangle 3"/>
          <p:cNvSpPr>
            <a:spLocks noGrp="1" noChangeArrowheads="1"/>
          </p:cNvSpPr>
          <p:nvPr>
            <p:ph idx="1"/>
          </p:nvPr>
        </p:nvSpPr>
        <p:spPr/>
        <p:txBody>
          <a:bodyPr/>
          <a:lstStyle/>
          <a:p>
            <a:pPr>
              <a:lnSpc>
                <a:spcPct val="90000"/>
              </a:lnSpc>
            </a:pPr>
            <a:r>
              <a:rPr lang="en-US" sz="2000"/>
              <a:t>Unit testing </a:t>
            </a:r>
          </a:p>
          <a:p>
            <a:pPr lvl="1">
              <a:lnSpc>
                <a:spcPct val="90000"/>
              </a:lnSpc>
            </a:pPr>
            <a:r>
              <a:rPr lang="en-US" sz="1800"/>
              <a:t>Exercises specific paths in a component's control structure to ensure complete coverage and maximum error detection</a:t>
            </a:r>
          </a:p>
          <a:p>
            <a:pPr lvl="1">
              <a:lnSpc>
                <a:spcPct val="90000"/>
              </a:lnSpc>
            </a:pPr>
            <a:r>
              <a:rPr lang="en-US" sz="1800"/>
              <a:t>Components are then assembled and integrated</a:t>
            </a:r>
          </a:p>
          <a:p>
            <a:pPr>
              <a:lnSpc>
                <a:spcPct val="90000"/>
              </a:lnSpc>
            </a:pPr>
            <a:r>
              <a:rPr lang="en-US" sz="2000"/>
              <a:t>Integration testing</a:t>
            </a:r>
          </a:p>
          <a:p>
            <a:pPr lvl="1">
              <a:lnSpc>
                <a:spcPct val="90000"/>
              </a:lnSpc>
            </a:pPr>
            <a:r>
              <a:rPr lang="en-US" sz="1800"/>
              <a:t>Focuses on inputs and outputs, and how well the components fit together and work together</a:t>
            </a:r>
          </a:p>
          <a:p>
            <a:pPr>
              <a:lnSpc>
                <a:spcPct val="90000"/>
              </a:lnSpc>
            </a:pPr>
            <a:r>
              <a:rPr lang="en-US" sz="2000"/>
              <a:t>Validation testing</a:t>
            </a:r>
          </a:p>
          <a:p>
            <a:pPr lvl="1">
              <a:lnSpc>
                <a:spcPct val="90000"/>
              </a:lnSpc>
            </a:pPr>
            <a:r>
              <a:rPr lang="en-US" sz="1800"/>
              <a:t>Provides final assurance that the software meets all functional, behavioral, and performance requirements</a:t>
            </a:r>
          </a:p>
          <a:p>
            <a:pPr>
              <a:lnSpc>
                <a:spcPct val="90000"/>
              </a:lnSpc>
            </a:pPr>
            <a:r>
              <a:rPr lang="en-US" sz="2000"/>
              <a:t>System testing</a:t>
            </a:r>
          </a:p>
          <a:p>
            <a:pPr lvl="1">
              <a:lnSpc>
                <a:spcPct val="90000"/>
              </a:lnSpc>
            </a:pPr>
            <a:r>
              <a:rPr lang="en-US" sz="1800"/>
              <a:t>Verifies that all system elements (software, hardware, people, databases) mesh properly and that overall system function and performance is achieved</a:t>
            </a:r>
          </a:p>
        </p:txBody>
      </p:sp>
      <p:sp>
        <p:nvSpPr>
          <p:cNvPr id="4" name="Slide Number Placeholder 5"/>
          <p:cNvSpPr>
            <a:spLocks noGrp="1"/>
          </p:cNvSpPr>
          <p:nvPr>
            <p:ph type="sldNum" sz="quarter" idx="12"/>
          </p:nvPr>
        </p:nvSpPr>
        <p:spPr/>
        <p:txBody>
          <a:bodyPr/>
          <a:lstStyle/>
          <a:p>
            <a:fld id="{3D1D822E-B300-4596-AF5C-985B24502343}" type="slidenum">
              <a:rPr lang="en-US"/>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685800" y="381000"/>
            <a:ext cx="7772400" cy="1143000"/>
          </a:xfrm>
        </p:spPr>
        <p:txBody>
          <a:bodyPr>
            <a:normAutofit fontScale="90000"/>
          </a:bodyPr>
          <a:lstStyle/>
          <a:p>
            <a:r>
              <a:rPr lang="en-US"/>
              <a:t>Testing Strategy applied to Object-Oriented Software</a:t>
            </a:r>
          </a:p>
        </p:txBody>
      </p:sp>
      <p:sp>
        <p:nvSpPr>
          <p:cNvPr id="233475" name="Rectangle 3"/>
          <p:cNvSpPr>
            <a:spLocks noGrp="1" noChangeArrowheads="1"/>
          </p:cNvSpPr>
          <p:nvPr>
            <p:ph idx="1"/>
          </p:nvPr>
        </p:nvSpPr>
        <p:spPr>
          <a:xfrm>
            <a:off x="685800" y="2057400"/>
            <a:ext cx="8229600" cy="4114800"/>
          </a:xfrm>
        </p:spPr>
        <p:txBody>
          <a:bodyPr/>
          <a:lstStyle/>
          <a:p>
            <a:pPr>
              <a:lnSpc>
                <a:spcPct val="90000"/>
              </a:lnSpc>
            </a:pPr>
            <a:r>
              <a:rPr lang="en-US" sz="2000"/>
              <a:t>Must broaden testing to include detections of errors in analysis and design models</a:t>
            </a:r>
          </a:p>
          <a:p>
            <a:pPr>
              <a:lnSpc>
                <a:spcPct val="90000"/>
              </a:lnSpc>
            </a:pPr>
            <a:r>
              <a:rPr lang="en-US" sz="2000"/>
              <a:t>Unit testing loses some of its meaning and integration testing changes significantly</a:t>
            </a:r>
          </a:p>
          <a:p>
            <a:pPr>
              <a:lnSpc>
                <a:spcPct val="90000"/>
              </a:lnSpc>
            </a:pPr>
            <a:r>
              <a:rPr lang="en-US" sz="2000"/>
              <a:t>Use the same philosophy but different approach as in conventional software testing</a:t>
            </a:r>
          </a:p>
          <a:p>
            <a:pPr>
              <a:lnSpc>
                <a:spcPct val="90000"/>
              </a:lnSpc>
            </a:pPr>
            <a:r>
              <a:rPr lang="en-US" sz="2000"/>
              <a:t>Test "in the small" and then work out to testing "in the large"</a:t>
            </a:r>
          </a:p>
          <a:p>
            <a:pPr lvl="1">
              <a:lnSpc>
                <a:spcPct val="90000"/>
              </a:lnSpc>
            </a:pPr>
            <a:r>
              <a:rPr lang="en-US" sz="1800"/>
              <a:t>Testing in the small involves class attributes and operations; the main focus is on communication and collaboration within the class</a:t>
            </a:r>
          </a:p>
          <a:p>
            <a:pPr lvl="1">
              <a:lnSpc>
                <a:spcPct val="90000"/>
              </a:lnSpc>
            </a:pPr>
            <a:r>
              <a:rPr lang="en-US" sz="1800"/>
              <a:t>Testing in the large involves a series of regression tests to uncover errors due to communication and collaboration among classes </a:t>
            </a:r>
          </a:p>
          <a:p>
            <a:pPr>
              <a:lnSpc>
                <a:spcPct val="90000"/>
              </a:lnSpc>
            </a:pPr>
            <a:r>
              <a:rPr lang="en-US" sz="2000"/>
              <a:t>Finally, the system as a whole is tested to detect errors in fulfilling requirements  	</a:t>
            </a:r>
          </a:p>
          <a:p>
            <a:pPr>
              <a:lnSpc>
                <a:spcPct val="90000"/>
              </a:lnSpc>
            </a:pPr>
            <a:endParaRPr lang="en-US" sz="2000"/>
          </a:p>
        </p:txBody>
      </p:sp>
      <p:sp>
        <p:nvSpPr>
          <p:cNvPr id="4" name="Slide Number Placeholder 5"/>
          <p:cNvSpPr>
            <a:spLocks noGrp="1"/>
          </p:cNvSpPr>
          <p:nvPr>
            <p:ph type="sldNum" sz="quarter" idx="12"/>
          </p:nvPr>
        </p:nvSpPr>
        <p:spPr/>
        <p:txBody>
          <a:bodyPr/>
          <a:lstStyle/>
          <a:p>
            <a:fld id="{BADB0D9B-E725-473C-A679-41B31F75E80C}" type="slidenum">
              <a:rPr lang="en-US"/>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a:t>When is Testing Complete?</a:t>
            </a:r>
          </a:p>
        </p:txBody>
      </p:sp>
      <p:sp>
        <p:nvSpPr>
          <p:cNvPr id="234499" name="Rectangle 3"/>
          <p:cNvSpPr>
            <a:spLocks noGrp="1" noChangeArrowheads="1"/>
          </p:cNvSpPr>
          <p:nvPr>
            <p:ph idx="1"/>
          </p:nvPr>
        </p:nvSpPr>
        <p:spPr/>
        <p:txBody>
          <a:bodyPr/>
          <a:lstStyle/>
          <a:p>
            <a:r>
              <a:rPr lang="en-US" sz="2000"/>
              <a:t>There is no definitive answer to this question</a:t>
            </a:r>
          </a:p>
          <a:p>
            <a:r>
              <a:rPr lang="en-US" sz="2000"/>
              <a:t>Every time a user executes the software, the program is being tested</a:t>
            </a:r>
          </a:p>
          <a:p>
            <a:r>
              <a:rPr lang="en-US" sz="2000"/>
              <a:t>Sadly, testing usually stops when a project is running out of time, money, or both</a:t>
            </a:r>
          </a:p>
          <a:p>
            <a:r>
              <a:rPr lang="en-US" sz="2000"/>
              <a:t>One approach is to divide the test results into various severity levels</a:t>
            </a:r>
          </a:p>
          <a:p>
            <a:pPr lvl="1"/>
            <a:r>
              <a:rPr lang="en-US" sz="1800"/>
              <a:t>Then consider testing to be complete when certain levels of errors no longer occur or have been repaired or eliminated</a:t>
            </a:r>
          </a:p>
        </p:txBody>
      </p:sp>
      <p:sp>
        <p:nvSpPr>
          <p:cNvPr id="4" name="Slide Number Placeholder 5"/>
          <p:cNvSpPr>
            <a:spLocks noGrp="1"/>
          </p:cNvSpPr>
          <p:nvPr>
            <p:ph type="sldNum" sz="quarter" idx="12"/>
          </p:nvPr>
        </p:nvSpPr>
        <p:spPr/>
        <p:txBody>
          <a:bodyPr/>
          <a:lstStyle/>
          <a:p>
            <a:fld id="{90873C95-D136-4DA3-A342-AB6A0FAAD452}" type="slidenum">
              <a:rPr lang="en-US"/>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685800" y="228600"/>
            <a:ext cx="7772400" cy="1143000"/>
          </a:xfrm>
        </p:spPr>
        <p:txBody>
          <a:bodyPr>
            <a:normAutofit fontScale="90000"/>
          </a:bodyPr>
          <a:lstStyle/>
          <a:p>
            <a:r>
              <a:rPr lang="en-US"/>
              <a:t>Ensuring a Successful Software Test Strategy</a:t>
            </a:r>
          </a:p>
        </p:txBody>
      </p:sp>
      <p:sp>
        <p:nvSpPr>
          <p:cNvPr id="235523" name="Rectangle 3"/>
          <p:cNvSpPr>
            <a:spLocks noGrp="1" noChangeArrowheads="1"/>
          </p:cNvSpPr>
          <p:nvPr>
            <p:ph idx="1"/>
          </p:nvPr>
        </p:nvSpPr>
        <p:spPr>
          <a:xfrm>
            <a:off x="685800" y="1676400"/>
            <a:ext cx="7772400" cy="4114800"/>
          </a:xfrm>
        </p:spPr>
        <p:txBody>
          <a:bodyPr>
            <a:normAutofit fontScale="92500" lnSpcReduction="10000"/>
          </a:bodyPr>
          <a:lstStyle/>
          <a:p>
            <a:pPr>
              <a:lnSpc>
                <a:spcPct val="90000"/>
              </a:lnSpc>
            </a:pPr>
            <a:r>
              <a:rPr lang="en-US" sz="2000"/>
              <a:t>Specify product requirements in a </a:t>
            </a:r>
            <a:r>
              <a:rPr lang="en-US" sz="2000" u="sng"/>
              <a:t>quantifiable</a:t>
            </a:r>
            <a:r>
              <a:rPr lang="en-US" sz="2000"/>
              <a:t> manner long before testing commences</a:t>
            </a:r>
          </a:p>
          <a:p>
            <a:pPr>
              <a:lnSpc>
                <a:spcPct val="90000"/>
              </a:lnSpc>
            </a:pPr>
            <a:r>
              <a:rPr lang="en-US" sz="2000"/>
              <a:t>State testing objectives explicitly in measurable terms</a:t>
            </a:r>
          </a:p>
          <a:p>
            <a:pPr>
              <a:lnSpc>
                <a:spcPct val="90000"/>
              </a:lnSpc>
            </a:pPr>
            <a:r>
              <a:rPr lang="en-US" sz="2000"/>
              <a:t>Understand the user of the software (through use cases) and develop a profile for each user category</a:t>
            </a:r>
          </a:p>
          <a:p>
            <a:pPr>
              <a:lnSpc>
                <a:spcPct val="90000"/>
              </a:lnSpc>
            </a:pPr>
            <a:r>
              <a:rPr lang="en-US" sz="2000"/>
              <a:t>Develop a testing plan that emphasizes rapid cycle testing to get quick feedback to control quality levels and adjust the test strategy</a:t>
            </a:r>
          </a:p>
          <a:p>
            <a:pPr>
              <a:lnSpc>
                <a:spcPct val="90000"/>
              </a:lnSpc>
            </a:pPr>
            <a:r>
              <a:rPr lang="en-US" sz="2000"/>
              <a:t>Build robust software that is designed to test itself and can diagnose certain kinds of errors</a:t>
            </a:r>
          </a:p>
          <a:p>
            <a:pPr>
              <a:lnSpc>
                <a:spcPct val="90000"/>
              </a:lnSpc>
            </a:pPr>
            <a:r>
              <a:rPr lang="en-US" sz="2000"/>
              <a:t>Use effective formal technical reviews as a filter prior to testing to reduce the amount of testing required</a:t>
            </a:r>
          </a:p>
          <a:p>
            <a:pPr>
              <a:lnSpc>
                <a:spcPct val="90000"/>
              </a:lnSpc>
            </a:pPr>
            <a:r>
              <a:rPr lang="en-US" sz="2000"/>
              <a:t>Conduct formal technical reviews to assess the test strategy and test cases themselves</a:t>
            </a:r>
          </a:p>
          <a:p>
            <a:pPr>
              <a:lnSpc>
                <a:spcPct val="90000"/>
              </a:lnSpc>
            </a:pPr>
            <a:r>
              <a:rPr lang="en-US" sz="2000"/>
              <a:t>Develop a continuous improvement approach for the testing process through the gathering of metrics</a:t>
            </a:r>
          </a:p>
          <a:p>
            <a:pPr>
              <a:lnSpc>
                <a:spcPct val="90000"/>
              </a:lnSpc>
            </a:pPr>
            <a:endParaRPr lang="en-US" sz="2000"/>
          </a:p>
          <a:p>
            <a:pPr>
              <a:lnSpc>
                <a:spcPct val="90000"/>
              </a:lnSpc>
            </a:pPr>
            <a:endParaRPr lang="en-US" sz="2000"/>
          </a:p>
        </p:txBody>
      </p:sp>
      <p:sp>
        <p:nvSpPr>
          <p:cNvPr id="4" name="Slide Number Placeholder 5"/>
          <p:cNvSpPr>
            <a:spLocks noGrp="1"/>
          </p:cNvSpPr>
          <p:nvPr>
            <p:ph type="sldNum" sz="quarter" idx="12"/>
          </p:nvPr>
        </p:nvSpPr>
        <p:spPr/>
        <p:txBody>
          <a:bodyPr/>
          <a:lstStyle/>
          <a:p>
            <a:fld id="{D2CAF623-1039-42EE-8B3A-676D3FF07DC9}" type="slidenum">
              <a:rPr lang="en-US"/>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ctrTitle"/>
          </p:nvPr>
        </p:nvSpPr>
        <p:spPr>
          <a:xfrm>
            <a:off x="685800" y="2286000"/>
            <a:ext cx="7772400" cy="1143000"/>
          </a:xfrm>
        </p:spPr>
        <p:txBody>
          <a:bodyPr>
            <a:normAutofit fontScale="90000"/>
          </a:bodyPr>
          <a:lstStyle/>
          <a:p>
            <a:r>
              <a:rPr lang="en-US"/>
              <a:t>Test Strategies for </a:t>
            </a:r>
            <a:br>
              <a:rPr lang="en-US"/>
            </a:br>
            <a:r>
              <a:rPr lang="en-US"/>
              <a:t>Conventional Software</a:t>
            </a:r>
          </a:p>
        </p:txBody>
      </p:sp>
      <p:sp>
        <p:nvSpPr>
          <p:cNvPr id="236547" name="Rectangle 3"/>
          <p:cNvSpPr>
            <a:spLocks noGrp="1" noChangeArrowheads="1"/>
          </p:cNvSpPr>
          <p:nvPr>
            <p:ph type="subTitle" idx="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en-US"/>
              <a:t>Unit Testing</a:t>
            </a:r>
          </a:p>
        </p:txBody>
      </p:sp>
      <p:sp>
        <p:nvSpPr>
          <p:cNvPr id="240643" name="Rectangle 3"/>
          <p:cNvSpPr>
            <a:spLocks noGrp="1" noChangeArrowheads="1"/>
          </p:cNvSpPr>
          <p:nvPr>
            <p:ph idx="1"/>
          </p:nvPr>
        </p:nvSpPr>
        <p:spPr>
          <a:xfrm>
            <a:off x="685800" y="1981200"/>
            <a:ext cx="8229600" cy="4114800"/>
          </a:xfrm>
        </p:spPr>
        <p:txBody>
          <a:bodyPr/>
          <a:lstStyle/>
          <a:p>
            <a:pPr>
              <a:lnSpc>
                <a:spcPct val="90000"/>
              </a:lnSpc>
            </a:pPr>
            <a:r>
              <a:rPr lang="en-US" sz="2000"/>
              <a:t>Focuses testing on the function or software module</a:t>
            </a:r>
          </a:p>
          <a:p>
            <a:pPr>
              <a:lnSpc>
                <a:spcPct val="90000"/>
              </a:lnSpc>
            </a:pPr>
            <a:r>
              <a:rPr lang="en-US" sz="2000"/>
              <a:t>Concentrates on the internal processing logic and data structures</a:t>
            </a:r>
          </a:p>
          <a:p>
            <a:pPr>
              <a:lnSpc>
                <a:spcPct val="90000"/>
              </a:lnSpc>
            </a:pPr>
            <a:r>
              <a:rPr lang="en-US" sz="2000"/>
              <a:t>Is simplified when a module is designed with high cohesion</a:t>
            </a:r>
          </a:p>
          <a:p>
            <a:pPr lvl="1">
              <a:lnSpc>
                <a:spcPct val="90000"/>
              </a:lnSpc>
            </a:pPr>
            <a:r>
              <a:rPr lang="en-US" sz="1800"/>
              <a:t>Reduces the number of test cases</a:t>
            </a:r>
          </a:p>
          <a:p>
            <a:pPr lvl="1">
              <a:lnSpc>
                <a:spcPct val="90000"/>
              </a:lnSpc>
            </a:pPr>
            <a:r>
              <a:rPr lang="en-US" sz="1800"/>
              <a:t>Allows errors to be more easily predicted and uncovered</a:t>
            </a:r>
          </a:p>
          <a:p>
            <a:pPr>
              <a:lnSpc>
                <a:spcPct val="90000"/>
              </a:lnSpc>
            </a:pPr>
            <a:r>
              <a:rPr lang="en-US" sz="2000"/>
              <a:t>Concentrates on critical modules and those with </a:t>
            </a:r>
            <a:r>
              <a:rPr lang="en-US" sz="2000" b="1"/>
              <a:t>high cyclomatic complexity</a:t>
            </a:r>
            <a:r>
              <a:rPr lang="en-US" sz="2000"/>
              <a:t> when testing resources are limited</a:t>
            </a:r>
          </a:p>
          <a:p>
            <a:pPr>
              <a:lnSpc>
                <a:spcPct val="90000"/>
              </a:lnSpc>
            </a:pPr>
            <a:endParaRPr lang="en-US" sz="2000"/>
          </a:p>
        </p:txBody>
      </p:sp>
      <p:sp>
        <p:nvSpPr>
          <p:cNvPr id="4" name="Slide Number Placeholder 5"/>
          <p:cNvSpPr>
            <a:spLocks noGrp="1"/>
          </p:cNvSpPr>
          <p:nvPr>
            <p:ph type="sldNum" sz="quarter" idx="12"/>
          </p:nvPr>
        </p:nvSpPr>
        <p:spPr/>
        <p:txBody>
          <a:bodyPr/>
          <a:lstStyle/>
          <a:p>
            <a:fld id="{39791496-AB7B-495B-B9F8-39B65C5FEA6B}" type="slidenum">
              <a:rPr lang="en-US"/>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t>Targets for Unit Test Cases</a:t>
            </a:r>
          </a:p>
        </p:txBody>
      </p:sp>
      <p:sp>
        <p:nvSpPr>
          <p:cNvPr id="241667" name="Rectangle 3"/>
          <p:cNvSpPr>
            <a:spLocks noGrp="1" noChangeArrowheads="1"/>
          </p:cNvSpPr>
          <p:nvPr>
            <p:ph idx="1"/>
          </p:nvPr>
        </p:nvSpPr>
        <p:spPr/>
        <p:txBody>
          <a:bodyPr/>
          <a:lstStyle/>
          <a:p>
            <a:pPr>
              <a:lnSpc>
                <a:spcPct val="80000"/>
              </a:lnSpc>
            </a:pPr>
            <a:r>
              <a:rPr lang="en-US" sz="2000"/>
              <a:t>Module interface</a:t>
            </a:r>
          </a:p>
          <a:p>
            <a:pPr lvl="1">
              <a:lnSpc>
                <a:spcPct val="80000"/>
              </a:lnSpc>
            </a:pPr>
            <a:r>
              <a:rPr lang="en-US" sz="1800"/>
              <a:t>Ensure that information flows properly into and out of the module</a:t>
            </a:r>
          </a:p>
          <a:p>
            <a:pPr>
              <a:lnSpc>
                <a:spcPct val="80000"/>
              </a:lnSpc>
            </a:pPr>
            <a:r>
              <a:rPr lang="en-US" sz="2000"/>
              <a:t>Local data structures</a:t>
            </a:r>
          </a:p>
          <a:p>
            <a:pPr lvl="1">
              <a:lnSpc>
                <a:spcPct val="80000"/>
              </a:lnSpc>
            </a:pPr>
            <a:r>
              <a:rPr lang="en-US" sz="1800"/>
              <a:t>Ensure that data stored temporarily maintains its integrity during all steps in an algorithm execution</a:t>
            </a:r>
          </a:p>
          <a:p>
            <a:pPr>
              <a:lnSpc>
                <a:spcPct val="80000"/>
              </a:lnSpc>
            </a:pPr>
            <a:r>
              <a:rPr lang="en-US" sz="2000"/>
              <a:t>Boundary conditions</a:t>
            </a:r>
          </a:p>
          <a:p>
            <a:pPr lvl="1">
              <a:lnSpc>
                <a:spcPct val="80000"/>
              </a:lnSpc>
            </a:pPr>
            <a:r>
              <a:rPr lang="en-US" sz="1800"/>
              <a:t>Ensure that the module operates properly at boundary values established to limit or restrict processing</a:t>
            </a:r>
          </a:p>
          <a:p>
            <a:pPr>
              <a:lnSpc>
                <a:spcPct val="80000"/>
              </a:lnSpc>
            </a:pPr>
            <a:r>
              <a:rPr lang="en-US" sz="2000"/>
              <a:t>Independent paths (basis paths)</a:t>
            </a:r>
          </a:p>
          <a:p>
            <a:pPr lvl="1">
              <a:lnSpc>
                <a:spcPct val="80000"/>
              </a:lnSpc>
            </a:pPr>
            <a:r>
              <a:rPr lang="en-US" sz="1800"/>
              <a:t>Paths are exercised to ensure that all statements in a module have been executed at least once</a:t>
            </a:r>
          </a:p>
          <a:p>
            <a:pPr>
              <a:lnSpc>
                <a:spcPct val="80000"/>
              </a:lnSpc>
            </a:pPr>
            <a:r>
              <a:rPr lang="en-US" sz="2000"/>
              <a:t>Error handling paths</a:t>
            </a:r>
          </a:p>
          <a:p>
            <a:pPr lvl="1">
              <a:lnSpc>
                <a:spcPct val="80000"/>
              </a:lnSpc>
            </a:pPr>
            <a:r>
              <a:rPr lang="en-US" sz="1800"/>
              <a:t>Ensure that the algorithms respond correctly to specific error conditions</a:t>
            </a:r>
          </a:p>
          <a:p>
            <a:pPr>
              <a:lnSpc>
                <a:spcPct val="80000"/>
              </a:lnSpc>
              <a:buFontTx/>
              <a:buNone/>
            </a:pPr>
            <a:r>
              <a:rPr lang="en-US" sz="2000"/>
              <a:t> </a:t>
            </a:r>
          </a:p>
        </p:txBody>
      </p:sp>
      <p:sp>
        <p:nvSpPr>
          <p:cNvPr id="4" name="Slide Number Placeholder 5"/>
          <p:cNvSpPr>
            <a:spLocks noGrp="1"/>
          </p:cNvSpPr>
          <p:nvPr>
            <p:ph type="sldNum" sz="quarter" idx="12"/>
          </p:nvPr>
        </p:nvSpPr>
        <p:spPr/>
        <p:txBody>
          <a:bodyPr/>
          <a:lstStyle/>
          <a:p>
            <a:fld id="{7F8C2EFF-40E8-458B-B62E-0AC97EB227E6}" type="slidenum">
              <a:rPr lang="en-US"/>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normAutofit fontScale="90000"/>
          </a:bodyPr>
          <a:lstStyle/>
          <a:p>
            <a:r>
              <a:rPr lang="en-US"/>
              <a:t>Common Computational Errors in Execution Paths</a:t>
            </a:r>
          </a:p>
        </p:txBody>
      </p:sp>
      <p:sp>
        <p:nvSpPr>
          <p:cNvPr id="242691" name="Rectangle 3"/>
          <p:cNvSpPr>
            <a:spLocks noGrp="1" noChangeArrowheads="1"/>
          </p:cNvSpPr>
          <p:nvPr>
            <p:ph idx="1"/>
          </p:nvPr>
        </p:nvSpPr>
        <p:spPr>
          <a:xfrm>
            <a:off x="762000" y="2514600"/>
            <a:ext cx="7772400" cy="4114800"/>
          </a:xfrm>
        </p:spPr>
        <p:txBody>
          <a:bodyPr/>
          <a:lstStyle/>
          <a:p>
            <a:pPr>
              <a:lnSpc>
                <a:spcPct val="90000"/>
              </a:lnSpc>
            </a:pPr>
            <a:r>
              <a:rPr lang="en-US" sz="2000"/>
              <a:t>Misunderstood or incorrect arithmetic precedence</a:t>
            </a:r>
          </a:p>
          <a:p>
            <a:pPr>
              <a:lnSpc>
                <a:spcPct val="90000"/>
              </a:lnSpc>
            </a:pPr>
            <a:r>
              <a:rPr lang="en-US" sz="2000"/>
              <a:t>Mixed mode operations (e.g., int, float, char)</a:t>
            </a:r>
          </a:p>
          <a:p>
            <a:pPr>
              <a:lnSpc>
                <a:spcPct val="90000"/>
              </a:lnSpc>
            </a:pPr>
            <a:r>
              <a:rPr lang="en-US" sz="2000"/>
              <a:t>Incorrect initialization of values</a:t>
            </a:r>
          </a:p>
          <a:p>
            <a:pPr>
              <a:lnSpc>
                <a:spcPct val="90000"/>
              </a:lnSpc>
            </a:pPr>
            <a:r>
              <a:rPr lang="en-US" sz="2000"/>
              <a:t>Precision inaccuracy and round-off errors</a:t>
            </a:r>
          </a:p>
          <a:p>
            <a:pPr>
              <a:lnSpc>
                <a:spcPct val="90000"/>
              </a:lnSpc>
            </a:pPr>
            <a:r>
              <a:rPr lang="en-US" sz="2000"/>
              <a:t>Incorrect symbolic representation of an expression (int vs. float)</a:t>
            </a:r>
          </a:p>
        </p:txBody>
      </p:sp>
      <p:sp>
        <p:nvSpPr>
          <p:cNvPr id="4" name="Slide Number Placeholder 5"/>
          <p:cNvSpPr>
            <a:spLocks noGrp="1"/>
          </p:cNvSpPr>
          <p:nvPr>
            <p:ph type="sldNum" sz="quarter" idx="12"/>
          </p:nvPr>
        </p:nvSpPr>
        <p:spPr/>
        <p:txBody>
          <a:bodyPr/>
          <a:lstStyle/>
          <a:p>
            <a:fld id="{4E82140D-AB18-45EC-BE42-C238268BC3E6}" type="slidenum">
              <a:rPr lang="en-US"/>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t>Other Errors to Uncover</a:t>
            </a:r>
          </a:p>
        </p:txBody>
      </p:sp>
      <p:sp>
        <p:nvSpPr>
          <p:cNvPr id="243715" name="Rectangle 3"/>
          <p:cNvSpPr>
            <a:spLocks noGrp="1" noChangeArrowheads="1"/>
          </p:cNvSpPr>
          <p:nvPr>
            <p:ph idx="1"/>
          </p:nvPr>
        </p:nvSpPr>
        <p:spPr/>
        <p:txBody>
          <a:bodyPr/>
          <a:lstStyle/>
          <a:p>
            <a:pPr>
              <a:lnSpc>
                <a:spcPct val="80000"/>
              </a:lnSpc>
            </a:pPr>
            <a:r>
              <a:rPr lang="en-US" sz="2000"/>
              <a:t>Comparison of different data types</a:t>
            </a:r>
          </a:p>
          <a:p>
            <a:pPr>
              <a:lnSpc>
                <a:spcPct val="80000"/>
              </a:lnSpc>
            </a:pPr>
            <a:r>
              <a:rPr lang="en-US" sz="2000"/>
              <a:t>Incorrect logical operators or precedence</a:t>
            </a:r>
          </a:p>
          <a:p>
            <a:pPr>
              <a:lnSpc>
                <a:spcPct val="80000"/>
              </a:lnSpc>
            </a:pPr>
            <a:r>
              <a:rPr lang="en-US" sz="2000"/>
              <a:t>Expectation of equality when precision error makes equality unlikely (using </a:t>
            </a:r>
            <a:r>
              <a:rPr lang="en-US" sz="2000">
                <a:latin typeface="Courier New" pitchFamily="49" charset="0"/>
              </a:rPr>
              <a:t>==</a:t>
            </a:r>
            <a:r>
              <a:rPr lang="en-US" sz="2000"/>
              <a:t> with float types)</a:t>
            </a:r>
          </a:p>
          <a:p>
            <a:pPr>
              <a:lnSpc>
                <a:spcPct val="80000"/>
              </a:lnSpc>
            </a:pPr>
            <a:r>
              <a:rPr lang="en-US" sz="2000"/>
              <a:t>Incorrect comparison of variables</a:t>
            </a:r>
          </a:p>
          <a:p>
            <a:pPr>
              <a:lnSpc>
                <a:spcPct val="80000"/>
              </a:lnSpc>
            </a:pPr>
            <a:r>
              <a:rPr lang="en-US" sz="2000"/>
              <a:t>Improper or nonexistent loop termination</a:t>
            </a:r>
          </a:p>
          <a:p>
            <a:pPr>
              <a:lnSpc>
                <a:spcPct val="80000"/>
              </a:lnSpc>
            </a:pPr>
            <a:r>
              <a:rPr lang="en-US" sz="2000"/>
              <a:t>Failure to exit when divergent iteration is encountered</a:t>
            </a:r>
          </a:p>
          <a:p>
            <a:pPr>
              <a:lnSpc>
                <a:spcPct val="80000"/>
              </a:lnSpc>
            </a:pPr>
            <a:r>
              <a:rPr lang="en-US" sz="2000"/>
              <a:t>Improperly modified loop variables</a:t>
            </a:r>
          </a:p>
          <a:p>
            <a:pPr>
              <a:lnSpc>
                <a:spcPct val="80000"/>
              </a:lnSpc>
            </a:pPr>
            <a:r>
              <a:rPr lang="en-US" sz="2000"/>
              <a:t>Boundary value violations</a:t>
            </a:r>
          </a:p>
        </p:txBody>
      </p:sp>
      <p:sp>
        <p:nvSpPr>
          <p:cNvPr id="4" name="Slide Number Placeholder 5"/>
          <p:cNvSpPr>
            <a:spLocks noGrp="1"/>
          </p:cNvSpPr>
          <p:nvPr>
            <p:ph type="sldNum" sz="quarter" idx="12"/>
          </p:nvPr>
        </p:nvSpPr>
        <p:spPr/>
        <p:txBody>
          <a:bodyPr/>
          <a:lstStyle/>
          <a:p>
            <a:fld id="{C516ECDE-02F4-4F46-8E0D-999CB3C4020B}" type="slidenum">
              <a:rPr lang="en-US"/>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457200" y="381000"/>
            <a:ext cx="8229600" cy="1143000"/>
          </a:xfrm>
        </p:spPr>
        <p:txBody>
          <a:bodyPr>
            <a:normAutofit fontScale="90000"/>
          </a:bodyPr>
          <a:lstStyle/>
          <a:p>
            <a:r>
              <a:rPr lang="en-US"/>
              <a:t>Problems to uncover in </a:t>
            </a:r>
            <a:br>
              <a:rPr lang="en-US"/>
            </a:br>
            <a:r>
              <a:rPr lang="en-US"/>
              <a:t>Error Handling</a:t>
            </a:r>
          </a:p>
        </p:txBody>
      </p:sp>
      <p:sp>
        <p:nvSpPr>
          <p:cNvPr id="244739" name="Rectangle 3"/>
          <p:cNvSpPr>
            <a:spLocks noGrp="1" noChangeArrowheads="1"/>
          </p:cNvSpPr>
          <p:nvPr>
            <p:ph idx="1"/>
          </p:nvPr>
        </p:nvSpPr>
        <p:spPr/>
        <p:txBody>
          <a:bodyPr/>
          <a:lstStyle/>
          <a:p>
            <a:pPr>
              <a:lnSpc>
                <a:spcPct val="90000"/>
              </a:lnSpc>
            </a:pPr>
            <a:r>
              <a:rPr lang="en-US" sz="2000"/>
              <a:t>Error description is unintelligible or ambiguous</a:t>
            </a:r>
          </a:p>
          <a:p>
            <a:pPr>
              <a:lnSpc>
                <a:spcPct val="90000"/>
              </a:lnSpc>
            </a:pPr>
            <a:r>
              <a:rPr lang="en-US" sz="2000"/>
              <a:t>Error noted does not correspond to error encountered</a:t>
            </a:r>
          </a:p>
          <a:p>
            <a:pPr>
              <a:lnSpc>
                <a:spcPct val="90000"/>
              </a:lnSpc>
            </a:pPr>
            <a:r>
              <a:rPr lang="en-US" sz="2000"/>
              <a:t>Error condition causes operating system intervention prior to error handling</a:t>
            </a:r>
          </a:p>
          <a:p>
            <a:pPr>
              <a:lnSpc>
                <a:spcPct val="90000"/>
              </a:lnSpc>
            </a:pPr>
            <a:r>
              <a:rPr lang="en-US" sz="2000"/>
              <a:t>Exception condition processing is incorrect</a:t>
            </a:r>
          </a:p>
          <a:p>
            <a:pPr>
              <a:lnSpc>
                <a:spcPct val="90000"/>
              </a:lnSpc>
            </a:pPr>
            <a:r>
              <a:rPr lang="en-US" sz="2000"/>
              <a:t>Error description does not provide enough information to assist in the location of the cause of the error</a:t>
            </a:r>
          </a:p>
        </p:txBody>
      </p:sp>
      <p:sp>
        <p:nvSpPr>
          <p:cNvPr id="4" name="Slide Number Placeholder 5"/>
          <p:cNvSpPr>
            <a:spLocks noGrp="1"/>
          </p:cNvSpPr>
          <p:nvPr>
            <p:ph type="sldNum" sz="quarter" idx="12"/>
          </p:nvPr>
        </p:nvSpPr>
        <p:spPr/>
        <p:txBody>
          <a:bodyPr/>
          <a:lstStyle/>
          <a:p>
            <a:fld id="{9AADD6A9-3831-40B2-994A-BF14DE895ED3}" type="slidenum">
              <a:rPr lang="en-US"/>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Topics of Discussion</a:t>
            </a:r>
            <a:endParaRPr lang="en-US" dirty="0"/>
          </a:p>
        </p:txBody>
      </p:sp>
      <p:sp>
        <p:nvSpPr>
          <p:cNvPr id="3" name="Content Placeholder 2"/>
          <p:cNvSpPr>
            <a:spLocks noGrp="1"/>
          </p:cNvSpPr>
          <p:nvPr>
            <p:ph idx="1"/>
          </p:nvPr>
        </p:nvSpPr>
        <p:spPr/>
        <p:txBody>
          <a:bodyPr/>
          <a:lstStyle/>
          <a:p>
            <a:pPr>
              <a:buFontTx/>
              <a:buChar char="-"/>
            </a:pPr>
            <a:r>
              <a:rPr lang="en-US" dirty="0" smtClean="0"/>
              <a:t>A strategic approach to testing</a:t>
            </a:r>
          </a:p>
          <a:p>
            <a:pPr>
              <a:buFontTx/>
              <a:buChar char="-"/>
            </a:pPr>
            <a:r>
              <a:rPr lang="en-US" dirty="0" smtClean="0"/>
              <a:t> Test strategies for conventional software</a:t>
            </a:r>
          </a:p>
          <a:p>
            <a:pPr>
              <a:buFontTx/>
              <a:buChar char="-"/>
            </a:pPr>
            <a:r>
              <a:rPr lang="en-US" dirty="0" smtClean="0"/>
              <a:t> Test strategies for object-oriented software</a:t>
            </a:r>
          </a:p>
          <a:p>
            <a:pPr>
              <a:buFontTx/>
              <a:buChar char="-"/>
            </a:pPr>
            <a:r>
              <a:rPr lang="en-US" dirty="0" smtClean="0"/>
              <a:t> Validation testing</a:t>
            </a:r>
          </a:p>
          <a:p>
            <a:pPr>
              <a:buFontTx/>
              <a:buChar char="-"/>
            </a:pPr>
            <a:r>
              <a:rPr lang="en-US" dirty="0" smtClean="0"/>
              <a:t> System testing</a:t>
            </a:r>
          </a:p>
          <a:p>
            <a:pPr>
              <a:buFontTx/>
              <a:buChar char="-"/>
            </a:pPr>
            <a:r>
              <a:rPr lang="en-US" dirty="0" smtClean="0"/>
              <a:t> The art of debugging</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685800" y="381000"/>
            <a:ext cx="7772400" cy="1143000"/>
          </a:xfrm>
        </p:spPr>
        <p:txBody>
          <a:bodyPr>
            <a:normAutofit fontScale="90000"/>
          </a:bodyPr>
          <a:lstStyle/>
          <a:p>
            <a:r>
              <a:rPr lang="en-US"/>
              <a:t>Drivers and Stubs for </a:t>
            </a:r>
            <a:br>
              <a:rPr lang="en-US"/>
            </a:br>
            <a:r>
              <a:rPr lang="en-US"/>
              <a:t>Unit Testing</a:t>
            </a:r>
          </a:p>
        </p:txBody>
      </p:sp>
      <p:sp>
        <p:nvSpPr>
          <p:cNvPr id="245763" name="Rectangle 3"/>
          <p:cNvSpPr>
            <a:spLocks noGrp="1" noChangeArrowheads="1"/>
          </p:cNvSpPr>
          <p:nvPr>
            <p:ph idx="1"/>
          </p:nvPr>
        </p:nvSpPr>
        <p:spPr>
          <a:xfrm>
            <a:off x="685800" y="2057400"/>
            <a:ext cx="7772400" cy="4114800"/>
          </a:xfrm>
        </p:spPr>
        <p:txBody>
          <a:bodyPr/>
          <a:lstStyle/>
          <a:p>
            <a:pPr>
              <a:lnSpc>
                <a:spcPct val="90000"/>
              </a:lnSpc>
            </a:pPr>
            <a:r>
              <a:rPr lang="en-US" sz="2000"/>
              <a:t>Driver</a:t>
            </a:r>
          </a:p>
          <a:p>
            <a:pPr lvl="1">
              <a:lnSpc>
                <a:spcPct val="90000"/>
              </a:lnSpc>
            </a:pPr>
            <a:r>
              <a:rPr lang="en-US" sz="1800"/>
              <a:t>A simple main program that accepts test case data, passes such data to the component being tested, and prints the returned results</a:t>
            </a:r>
          </a:p>
          <a:p>
            <a:pPr>
              <a:lnSpc>
                <a:spcPct val="90000"/>
              </a:lnSpc>
            </a:pPr>
            <a:r>
              <a:rPr lang="en-US" sz="2000"/>
              <a:t>Stubs</a:t>
            </a:r>
          </a:p>
          <a:p>
            <a:pPr lvl="1">
              <a:lnSpc>
                <a:spcPct val="90000"/>
              </a:lnSpc>
            </a:pPr>
            <a:r>
              <a:rPr lang="en-US" sz="1800"/>
              <a:t>Serve to replace modules that are subordinate to (called by) the component to be tested</a:t>
            </a:r>
          </a:p>
          <a:p>
            <a:pPr lvl="1">
              <a:lnSpc>
                <a:spcPct val="90000"/>
              </a:lnSpc>
            </a:pPr>
            <a:r>
              <a:rPr lang="en-US" sz="1800"/>
              <a:t>It uses the module’s exact interface, may do minimal data manipulation, provides verification of entry, and returns control to the module undergoing testing</a:t>
            </a:r>
          </a:p>
          <a:p>
            <a:pPr>
              <a:lnSpc>
                <a:spcPct val="90000"/>
              </a:lnSpc>
            </a:pPr>
            <a:r>
              <a:rPr lang="en-US" sz="2000"/>
              <a:t>Drivers and stubs both represent overhead</a:t>
            </a:r>
          </a:p>
          <a:p>
            <a:pPr lvl="1">
              <a:lnSpc>
                <a:spcPct val="90000"/>
              </a:lnSpc>
            </a:pPr>
            <a:r>
              <a:rPr lang="en-US" sz="1800"/>
              <a:t>Both must be written but don’t constitute part of the installed software product</a:t>
            </a:r>
          </a:p>
          <a:p>
            <a:pPr>
              <a:lnSpc>
                <a:spcPct val="90000"/>
              </a:lnSpc>
              <a:buFontTx/>
              <a:buNone/>
            </a:pPr>
            <a:endParaRPr lang="en-US" sz="2000"/>
          </a:p>
        </p:txBody>
      </p:sp>
      <p:sp>
        <p:nvSpPr>
          <p:cNvPr id="4" name="Slide Number Placeholder 5"/>
          <p:cNvSpPr>
            <a:spLocks noGrp="1"/>
          </p:cNvSpPr>
          <p:nvPr>
            <p:ph type="sldNum" sz="quarter" idx="12"/>
          </p:nvPr>
        </p:nvSpPr>
        <p:spPr/>
        <p:txBody>
          <a:bodyPr/>
          <a:lstStyle/>
          <a:p>
            <a:fld id="{492FF41D-4B70-4E58-9ACC-99E54EAA55BD}" type="slidenum">
              <a:rPr lang="en-US"/>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a:t>Integration Testing</a:t>
            </a:r>
          </a:p>
        </p:txBody>
      </p:sp>
      <p:sp>
        <p:nvSpPr>
          <p:cNvPr id="246787" name="Rectangle 3"/>
          <p:cNvSpPr>
            <a:spLocks noGrp="1" noChangeArrowheads="1"/>
          </p:cNvSpPr>
          <p:nvPr>
            <p:ph idx="1"/>
          </p:nvPr>
        </p:nvSpPr>
        <p:spPr/>
        <p:txBody>
          <a:bodyPr/>
          <a:lstStyle/>
          <a:p>
            <a:r>
              <a:rPr lang="en-US" sz="2000"/>
              <a:t>Defined as a systematic technique for constructing the software architecture</a:t>
            </a:r>
          </a:p>
          <a:p>
            <a:pPr lvl="1"/>
            <a:r>
              <a:rPr lang="en-US" sz="1800"/>
              <a:t>At the same time integration is occurring, conduct tests to uncover errors associated with interfaces</a:t>
            </a:r>
          </a:p>
          <a:p>
            <a:r>
              <a:rPr lang="en-US" sz="2000"/>
              <a:t>Objective is to take unit tested modules and build a program structure based on the prescribed design</a:t>
            </a:r>
          </a:p>
          <a:p>
            <a:r>
              <a:rPr lang="en-US" sz="2000"/>
              <a:t>Two Approaches</a:t>
            </a:r>
          </a:p>
          <a:p>
            <a:pPr lvl="1"/>
            <a:r>
              <a:rPr lang="en-US" sz="1800"/>
              <a:t>Non-incremental Integration Testing</a:t>
            </a:r>
          </a:p>
          <a:p>
            <a:pPr lvl="1"/>
            <a:r>
              <a:rPr lang="en-US" sz="1800"/>
              <a:t>Incremental Integration Testing</a:t>
            </a:r>
          </a:p>
        </p:txBody>
      </p:sp>
      <p:sp>
        <p:nvSpPr>
          <p:cNvPr id="4" name="Slide Number Placeholder 5"/>
          <p:cNvSpPr>
            <a:spLocks noGrp="1"/>
          </p:cNvSpPr>
          <p:nvPr>
            <p:ph type="sldNum" sz="quarter" idx="12"/>
          </p:nvPr>
        </p:nvSpPr>
        <p:spPr/>
        <p:txBody>
          <a:bodyPr/>
          <a:lstStyle/>
          <a:p>
            <a:fld id="{46C1CA19-7689-49C8-9156-12BC4B43ADEA}" type="slidenum">
              <a:rPr lang="en-US"/>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normAutofit fontScale="90000"/>
          </a:bodyPr>
          <a:lstStyle/>
          <a:p>
            <a:r>
              <a:rPr lang="en-US"/>
              <a:t>Non-incremental </a:t>
            </a:r>
            <a:br>
              <a:rPr lang="en-US"/>
            </a:br>
            <a:r>
              <a:rPr lang="en-US"/>
              <a:t>Integration Testing</a:t>
            </a:r>
          </a:p>
        </p:txBody>
      </p:sp>
      <p:sp>
        <p:nvSpPr>
          <p:cNvPr id="247811" name="Rectangle 3"/>
          <p:cNvSpPr>
            <a:spLocks noGrp="1" noChangeArrowheads="1"/>
          </p:cNvSpPr>
          <p:nvPr>
            <p:ph idx="1"/>
          </p:nvPr>
        </p:nvSpPr>
        <p:spPr>
          <a:xfrm>
            <a:off x="685800" y="2362200"/>
            <a:ext cx="8153400" cy="4114800"/>
          </a:xfrm>
        </p:spPr>
        <p:txBody>
          <a:bodyPr/>
          <a:lstStyle/>
          <a:p>
            <a:r>
              <a:rPr lang="en-US" sz="2000"/>
              <a:t>Commonly called the “Big Bang” approach</a:t>
            </a:r>
          </a:p>
          <a:p>
            <a:r>
              <a:rPr lang="en-US" sz="2000"/>
              <a:t>All components are combined in advance</a:t>
            </a:r>
          </a:p>
          <a:p>
            <a:r>
              <a:rPr lang="en-US" sz="2000"/>
              <a:t>The entire program is tested as a whole</a:t>
            </a:r>
          </a:p>
          <a:p>
            <a:r>
              <a:rPr lang="en-US" sz="2000"/>
              <a:t>Chaos results</a:t>
            </a:r>
          </a:p>
          <a:p>
            <a:r>
              <a:rPr lang="en-US" sz="2000"/>
              <a:t>Many seemingly-unrelated errors are encountered</a:t>
            </a:r>
          </a:p>
          <a:p>
            <a:r>
              <a:rPr lang="en-US" sz="2000"/>
              <a:t>Correction is difficult because isolation of causes is complicated</a:t>
            </a:r>
          </a:p>
          <a:p>
            <a:r>
              <a:rPr lang="en-US" sz="2000"/>
              <a:t>Once a set of errors are corrected, more errors occur, and testing appears to enter an endless loop</a:t>
            </a:r>
          </a:p>
        </p:txBody>
      </p:sp>
      <p:sp>
        <p:nvSpPr>
          <p:cNvPr id="4" name="Slide Number Placeholder 5"/>
          <p:cNvSpPr>
            <a:spLocks noGrp="1"/>
          </p:cNvSpPr>
          <p:nvPr>
            <p:ph type="sldNum" sz="quarter" idx="12"/>
          </p:nvPr>
        </p:nvSpPr>
        <p:spPr/>
        <p:txBody>
          <a:bodyPr/>
          <a:lstStyle/>
          <a:p>
            <a:fld id="{B7D79410-4023-4D1A-97BF-C2955A0C4EFB}" type="slidenum">
              <a:rPr lang="en-US"/>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US"/>
              <a:t>Incremental Integration Testing</a:t>
            </a:r>
          </a:p>
        </p:txBody>
      </p:sp>
      <p:sp>
        <p:nvSpPr>
          <p:cNvPr id="248835" name="Rectangle 3"/>
          <p:cNvSpPr>
            <a:spLocks noGrp="1" noChangeArrowheads="1"/>
          </p:cNvSpPr>
          <p:nvPr>
            <p:ph idx="1"/>
          </p:nvPr>
        </p:nvSpPr>
        <p:spPr>
          <a:xfrm>
            <a:off x="838200" y="2209800"/>
            <a:ext cx="7772400" cy="4114800"/>
          </a:xfrm>
        </p:spPr>
        <p:txBody>
          <a:bodyPr/>
          <a:lstStyle/>
          <a:p>
            <a:r>
              <a:rPr lang="en-US" sz="2000"/>
              <a:t>Three kinds </a:t>
            </a:r>
          </a:p>
          <a:p>
            <a:pPr lvl="1"/>
            <a:r>
              <a:rPr lang="en-US" sz="1800"/>
              <a:t>Top-down integration</a:t>
            </a:r>
          </a:p>
          <a:p>
            <a:pPr lvl="1"/>
            <a:r>
              <a:rPr lang="en-US" sz="1800"/>
              <a:t>Bottom-up integration</a:t>
            </a:r>
          </a:p>
          <a:p>
            <a:pPr lvl="1"/>
            <a:r>
              <a:rPr lang="en-US" sz="1800"/>
              <a:t>Sandwich integration</a:t>
            </a:r>
          </a:p>
          <a:p>
            <a:r>
              <a:rPr lang="en-US" sz="2000"/>
              <a:t>The program is constructed and tested in small increments</a:t>
            </a:r>
          </a:p>
          <a:p>
            <a:r>
              <a:rPr lang="en-US" sz="2000"/>
              <a:t>Errors are easier to isolate and correct</a:t>
            </a:r>
          </a:p>
          <a:p>
            <a:r>
              <a:rPr lang="en-US" sz="2000"/>
              <a:t>Interfaces are more likely to be tested completely</a:t>
            </a:r>
          </a:p>
          <a:p>
            <a:r>
              <a:rPr lang="en-US" sz="2000"/>
              <a:t>A systematic test approach is applied</a:t>
            </a:r>
          </a:p>
        </p:txBody>
      </p:sp>
      <p:sp>
        <p:nvSpPr>
          <p:cNvPr id="4" name="Slide Number Placeholder 5"/>
          <p:cNvSpPr>
            <a:spLocks noGrp="1"/>
          </p:cNvSpPr>
          <p:nvPr>
            <p:ph type="sldNum" sz="quarter" idx="12"/>
          </p:nvPr>
        </p:nvSpPr>
        <p:spPr/>
        <p:txBody>
          <a:bodyPr/>
          <a:lstStyle/>
          <a:p>
            <a:fld id="{4FF13EAC-DC5F-42C1-816E-33C742FC34EB}" type="slidenum">
              <a:rPr lang="en-US"/>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t>Top-down Integration</a:t>
            </a:r>
          </a:p>
        </p:txBody>
      </p:sp>
      <p:sp>
        <p:nvSpPr>
          <p:cNvPr id="249859" name="Rectangle 3"/>
          <p:cNvSpPr>
            <a:spLocks noGrp="1" noChangeArrowheads="1"/>
          </p:cNvSpPr>
          <p:nvPr>
            <p:ph idx="1"/>
          </p:nvPr>
        </p:nvSpPr>
        <p:spPr/>
        <p:txBody>
          <a:bodyPr/>
          <a:lstStyle/>
          <a:p>
            <a:pPr>
              <a:lnSpc>
                <a:spcPct val="80000"/>
              </a:lnSpc>
            </a:pPr>
            <a:r>
              <a:rPr lang="en-US" sz="2000"/>
              <a:t>Modules are integrated by moving downward through the control hierarchy, beginning with the main module</a:t>
            </a:r>
          </a:p>
          <a:p>
            <a:pPr>
              <a:lnSpc>
                <a:spcPct val="80000"/>
              </a:lnSpc>
            </a:pPr>
            <a:r>
              <a:rPr lang="en-US" sz="2000"/>
              <a:t>Subordinate modules are incorporated in either a depth-first or breadth-first fashion</a:t>
            </a:r>
          </a:p>
          <a:p>
            <a:pPr lvl="1">
              <a:lnSpc>
                <a:spcPct val="80000"/>
              </a:lnSpc>
            </a:pPr>
            <a:r>
              <a:rPr lang="en-US" sz="1800"/>
              <a:t>DF: All modules on a major control path are integrated</a:t>
            </a:r>
          </a:p>
          <a:p>
            <a:pPr lvl="1">
              <a:lnSpc>
                <a:spcPct val="80000"/>
              </a:lnSpc>
            </a:pPr>
            <a:r>
              <a:rPr lang="en-US" sz="1800"/>
              <a:t>BF: All modules directly subordinate at each level are integrated</a:t>
            </a:r>
          </a:p>
          <a:p>
            <a:pPr>
              <a:lnSpc>
                <a:spcPct val="80000"/>
              </a:lnSpc>
            </a:pPr>
            <a:r>
              <a:rPr lang="en-US" sz="2000"/>
              <a:t>Advantages</a:t>
            </a:r>
          </a:p>
          <a:p>
            <a:pPr lvl="1">
              <a:lnSpc>
                <a:spcPct val="80000"/>
              </a:lnSpc>
            </a:pPr>
            <a:r>
              <a:rPr lang="en-US" sz="1800"/>
              <a:t>This approach verifies major control or decision points early in the test process</a:t>
            </a:r>
          </a:p>
          <a:p>
            <a:pPr>
              <a:lnSpc>
                <a:spcPct val="80000"/>
              </a:lnSpc>
            </a:pPr>
            <a:r>
              <a:rPr lang="en-US" sz="2000"/>
              <a:t>Disadvantages</a:t>
            </a:r>
          </a:p>
          <a:p>
            <a:pPr lvl="1">
              <a:lnSpc>
                <a:spcPct val="80000"/>
              </a:lnSpc>
            </a:pPr>
            <a:r>
              <a:rPr lang="en-US" sz="1800"/>
              <a:t>Stubs need to be created to substitute for modules that have not been built or tested yet; this code is later discarded</a:t>
            </a:r>
          </a:p>
          <a:p>
            <a:pPr lvl="1">
              <a:lnSpc>
                <a:spcPct val="80000"/>
              </a:lnSpc>
            </a:pPr>
            <a:r>
              <a:rPr lang="en-US" sz="1800"/>
              <a:t>Because stubs are used to replace lower level modules, no significant data flow can occur until much later in the integration/testing process</a:t>
            </a:r>
          </a:p>
          <a:p>
            <a:pPr lvl="1">
              <a:lnSpc>
                <a:spcPct val="80000"/>
              </a:lnSpc>
            </a:pPr>
            <a:endParaRPr lang="en-US" sz="1800"/>
          </a:p>
        </p:txBody>
      </p:sp>
      <p:sp>
        <p:nvSpPr>
          <p:cNvPr id="4" name="Slide Number Placeholder 5"/>
          <p:cNvSpPr>
            <a:spLocks noGrp="1"/>
          </p:cNvSpPr>
          <p:nvPr>
            <p:ph type="sldNum" sz="quarter" idx="12"/>
          </p:nvPr>
        </p:nvSpPr>
        <p:spPr/>
        <p:txBody>
          <a:bodyPr/>
          <a:lstStyle/>
          <a:p>
            <a:fld id="{ED91A8BA-B5FB-41FA-B67A-7B88CC4B3159}" type="slidenum">
              <a:rPr lang="en-US"/>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r>
              <a:rPr lang="en-US"/>
              <a:t>Bottom-up Integration</a:t>
            </a:r>
          </a:p>
        </p:txBody>
      </p:sp>
      <p:sp>
        <p:nvSpPr>
          <p:cNvPr id="250883" name="Rectangle 3"/>
          <p:cNvSpPr>
            <a:spLocks noGrp="1" noChangeArrowheads="1"/>
          </p:cNvSpPr>
          <p:nvPr>
            <p:ph idx="1"/>
          </p:nvPr>
        </p:nvSpPr>
        <p:spPr/>
        <p:txBody>
          <a:bodyPr/>
          <a:lstStyle/>
          <a:p>
            <a:pPr>
              <a:lnSpc>
                <a:spcPct val="80000"/>
              </a:lnSpc>
            </a:pPr>
            <a:r>
              <a:rPr lang="en-US" sz="2000"/>
              <a:t>Integration and testing starts with the most atomic modules in the control hierarchy</a:t>
            </a:r>
          </a:p>
          <a:p>
            <a:pPr>
              <a:lnSpc>
                <a:spcPct val="80000"/>
              </a:lnSpc>
            </a:pPr>
            <a:r>
              <a:rPr lang="en-US" sz="2000"/>
              <a:t>Advantages</a:t>
            </a:r>
          </a:p>
          <a:p>
            <a:pPr lvl="1">
              <a:lnSpc>
                <a:spcPct val="80000"/>
              </a:lnSpc>
            </a:pPr>
            <a:r>
              <a:rPr lang="en-US" sz="1800"/>
              <a:t>This approach verifies low-level data processing early in the testing process</a:t>
            </a:r>
          </a:p>
          <a:p>
            <a:pPr lvl="1">
              <a:lnSpc>
                <a:spcPct val="80000"/>
              </a:lnSpc>
            </a:pPr>
            <a:r>
              <a:rPr lang="en-US" sz="1800"/>
              <a:t>Need for stubs is eliminated</a:t>
            </a:r>
          </a:p>
          <a:p>
            <a:pPr>
              <a:lnSpc>
                <a:spcPct val="80000"/>
              </a:lnSpc>
            </a:pPr>
            <a:r>
              <a:rPr lang="en-US" sz="2000"/>
              <a:t>Disadvantages</a:t>
            </a:r>
          </a:p>
          <a:p>
            <a:pPr lvl="1">
              <a:lnSpc>
                <a:spcPct val="80000"/>
              </a:lnSpc>
            </a:pPr>
            <a:r>
              <a:rPr lang="en-US" sz="1800"/>
              <a:t>Driver modules need to be built to test the lower-level modules; this code is later discarded or expanded into a full-featured version</a:t>
            </a:r>
          </a:p>
          <a:p>
            <a:pPr lvl="1">
              <a:lnSpc>
                <a:spcPct val="80000"/>
              </a:lnSpc>
            </a:pPr>
            <a:r>
              <a:rPr lang="en-US" sz="1800"/>
              <a:t>Drivers inherently do not contain the complete algorithms that will eventually use the services of the lower-level modules; consequently, testing may be incomplete or more testing may be needed later when the upper level modules are available</a:t>
            </a:r>
          </a:p>
        </p:txBody>
      </p:sp>
      <p:sp>
        <p:nvSpPr>
          <p:cNvPr id="4" name="Slide Number Placeholder 5"/>
          <p:cNvSpPr>
            <a:spLocks noGrp="1"/>
          </p:cNvSpPr>
          <p:nvPr>
            <p:ph type="sldNum" sz="quarter" idx="12"/>
          </p:nvPr>
        </p:nvSpPr>
        <p:spPr/>
        <p:txBody>
          <a:bodyPr/>
          <a:lstStyle/>
          <a:p>
            <a:fld id="{95B78759-FE01-42F4-AC6B-952A5A2F3FE9}" type="slidenum">
              <a:rPr lang="en-US"/>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a:t>Sandwich Integration</a:t>
            </a:r>
          </a:p>
        </p:txBody>
      </p:sp>
      <p:sp>
        <p:nvSpPr>
          <p:cNvPr id="254979" name="Rectangle 3"/>
          <p:cNvSpPr>
            <a:spLocks noGrp="1" noChangeArrowheads="1"/>
          </p:cNvSpPr>
          <p:nvPr>
            <p:ph idx="1"/>
          </p:nvPr>
        </p:nvSpPr>
        <p:spPr/>
        <p:txBody>
          <a:bodyPr/>
          <a:lstStyle/>
          <a:p>
            <a:pPr>
              <a:lnSpc>
                <a:spcPct val="80000"/>
              </a:lnSpc>
            </a:pPr>
            <a:r>
              <a:rPr lang="en-US" sz="2000"/>
              <a:t>Consists of a combination of both top-down and bottom-up integration</a:t>
            </a:r>
          </a:p>
          <a:p>
            <a:pPr>
              <a:lnSpc>
                <a:spcPct val="80000"/>
              </a:lnSpc>
            </a:pPr>
            <a:r>
              <a:rPr lang="en-US" sz="2000"/>
              <a:t>Occurs both at the highest level modules and also at the lowest level modules</a:t>
            </a:r>
          </a:p>
          <a:p>
            <a:pPr>
              <a:lnSpc>
                <a:spcPct val="80000"/>
              </a:lnSpc>
            </a:pPr>
            <a:r>
              <a:rPr lang="en-US" sz="2000"/>
              <a:t>Proceeds using functional groups of modules, with each group completed before the next</a:t>
            </a:r>
          </a:p>
          <a:p>
            <a:pPr lvl="1">
              <a:lnSpc>
                <a:spcPct val="80000"/>
              </a:lnSpc>
            </a:pPr>
            <a:r>
              <a:rPr lang="en-US" sz="1800"/>
              <a:t>High and low-level modules are grouped based on the control and data processing they provide for a specific program feature</a:t>
            </a:r>
          </a:p>
          <a:p>
            <a:pPr lvl="1">
              <a:lnSpc>
                <a:spcPct val="80000"/>
              </a:lnSpc>
            </a:pPr>
            <a:r>
              <a:rPr lang="en-US" sz="1800"/>
              <a:t>Integration within the group progresses in alternating steps between the high and low level modules of the group</a:t>
            </a:r>
          </a:p>
          <a:p>
            <a:pPr lvl="1">
              <a:lnSpc>
                <a:spcPct val="80000"/>
              </a:lnSpc>
            </a:pPr>
            <a:r>
              <a:rPr lang="en-US" sz="1800"/>
              <a:t>When integration for a certain functional group is complete, integration and testing moves onto the next group</a:t>
            </a:r>
          </a:p>
          <a:p>
            <a:pPr>
              <a:lnSpc>
                <a:spcPct val="80000"/>
              </a:lnSpc>
            </a:pPr>
            <a:r>
              <a:rPr lang="en-US" sz="2000"/>
              <a:t>Reaps the advantages of both types of integration while minimizing the need for drivers and stubs</a:t>
            </a:r>
          </a:p>
          <a:p>
            <a:pPr>
              <a:lnSpc>
                <a:spcPct val="80000"/>
              </a:lnSpc>
            </a:pPr>
            <a:r>
              <a:rPr lang="en-US" sz="2000"/>
              <a:t>Requires a disciplined approach so that integration doesn’t tend towards the “big bang” scenario</a:t>
            </a:r>
          </a:p>
        </p:txBody>
      </p:sp>
      <p:sp>
        <p:nvSpPr>
          <p:cNvPr id="4" name="Slide Number Placeholder 5"/>
          <p:cNvSpPr>
            <a:spLocks noGrp="1"/>
          </p:cNvSpPr>
          <p:nvPr>
            <p:ph type="sldNum" sz="quarter" idx="12"/>
          </p:nvPr>
        </p:nvSpPr>
        <p:spPr/>
        <p:txBody>
          <a:bodyPr/>
          <a:lstStyle/>
          <a:p>
            <a:fld id="{B18436A2-C98A-4B58-B5D7-DA94C7E9FFE2}" type="slidenum">
              <a:rPr lang="en-US"/>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a:t>Regression Testing</a:t>
            </a:r>
          </a:p>
        </p:txBody>
      </p:sp>
      <p:sp>
        <p:nvSpPr>
          <p:cNvPr id="251907" name="Rectangle 3"/>
          <p:cNvSpPr>
            <a:spLocks noGrp="1" noChangeArrowheads="1"/>
          </p:cNvSpPr>
          <p:nvPr>
            <p:ph idx="1"/>
          </p:nvPr>
        </p:nvSpPr>
        <p:spPr/>
        <p:txBody>
          <a:bodyPr/>
          <a:lstStyle/>
          <a:p>
            <a:pPr>
              <a:lnSpc>
                <a:spcPct val="80000"/>
              </a:lnSpc>
            </a:pPr>
            <a:r>
              <a:rPr lang="en-US" sz="2000"/>
              <a:t>Each new addition or change to baselined software may cause problems with functions that previously worked flawlessly</a:t>
            </a:r>
          </a:p>
          <a:p>
            <a:pPr>
              <a:lnSpc>
                <a:spcPct val="80000"/>
              </a:lnSpc>
            </a:pPr>
            <a:r>
              <a:rPr lang="en-US" sz="2000"/>
              <a:t>Regression testing re-executes a small subset of tests that have already been conducted</a:t>
            </a:r>
          </a:p>
          <a:p>
            <a:pPr lvl="1">
              <a:lnSpc>
                <a:spcPct val="80000"/>
              </a:lnSpc>
            </a:pPr>
            <a:r>
              <a:rPr lang="en-US" sz="1800"/>
              <a:t>Ensures that changes have not propagated unintended side effects</a:t>
            </a:r>
          </a:p>
          <a:p>
            <a:pPr lvl="1">
              <a:lnSpc>
                <a:spcPct val="80000"/>
              </a:lnSpc>
            </a:pPr>
            <a:r>
              <a:rPr lang="en-US" sz="1800"/>
              <a:t>Helps to ensure that changes do not introduce unintended behavior or additional errors</a:t>
            </a:r>
          </a:p>
          <a:p>
            <a:pPr lvl="1">
              <a:lnSpc>
                <a:spcPct val="80000"/>
              </a:lnSpc>
            </a:pPr>
            <a:r>
              <a:rPr lang="en-US" sz="1800"/>
              <a:t>May be done manually or through the use of automated capture/playback tools</a:t>
            </a:r>
          </a:p>
          <a:p>
            <a:pPr>
              <a:lnSpc>
                <a:spcPct val="80000"/>
              </a:lnSpc>
            </a:pPr>
            <a:r>
              <a:rPr lang="en-US" sz="2000"/>
              <a:t>Regression test suite contains three different classes of test cases</a:t>
            </a:r>
          </a:p>
          <a:p>
            <a:pPr lvl="1">
              <a:lnSpc>
                <a:spcPct val="80000"/>
              </a:lnSpc>
            </a:pPr>
            <a:r>
              <a:rPr lang="en-US" sz="1800"/>
              <a:t>A representative sample of tests that will exercise all software functions</a:t>
            </a:r>
          </a:p>
          <a:p>
            <a:pPr lvl="1">
              <a:lnSpc>
                <a:spcPct val="80000"/>
              </a:lnSpc>
            </a:pPr>
            <a:r>
              <a:rPr lang="en-US" sz="1800"/>
              <a:t>Additional tests that focus on software functions that are likely to be affected by the change</a:t>
            </a:r>
          </a:p>
          <a:p>
            <a:pPr lvl="1">
              <a:lnSpc>
                <a:spcPct val="80000"/>
              </a:lnSpc>
            </a:pPr>
            <a:r>
              <a:rPr lang="en-US" sz="1800"/>
              <a:t>Tests that focus on the actual software components that have been changed</a:t>
            </a:r>
          </a:p>
        </p:txBody>
      </p:sp>
      <p:sp>
        <p:nvSpPr>
          <p:cNvPr id="4" name="Slide Number Placeholder 5"/>
          <p:cNvSpPr>
            <a:spLocks noGrp="1"/>
          </p:cNvSpPr>
          <p:nvPr>
            <p:ph type="sldNum" sz="quarter" idx="12"/>
          </p:nvPr>
        </p:nvSpPr>
        <p:spPr/>
        <p:txBody>
          <a:bodyPr/>
          <a:lstStyle/>
          <a:p>
            <a:fld id="{107E18BA-B5FB-4991-92A0-19C24B1DA9E4}" type="slidenum">
              <a:rPr lang="en-US"/>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685800" y="228600"/>
            <a:ext cx="7772400" cy="1143000"/>
          </a:xfrm>
        </p:spPr>
        <p:txBody>
          <a:bodyPr/>
          <a:lstStyle/>
          <a:p>
            <a:r>
              <a:rPr lang="en-US"/>
              <a:t>Smoke Testing</a:t>
            </a:r>
          </a:p>
        </p:txBody>
      </p:sp>
      <p:sp>
        <p:nvSpPr>
          <p:cNvPr id="256003" name="Rectangle 3"/>
          <p:cNvSpPr>
            <a:spLocks noGrp="1" noChangeArrowheads="1"/>
          </p:cNvSpPr>
          <p:nvPr>
            <p:ph idx="1"/>
          </p:nvPr>
        </p:nvSpPr>
        <p:spPr>
          <a:xfrm>
            <a:off x="685800" y="1371600"/>
            <a:ext cx="7772400" cy="4114800"/>
          </a:xfrm>
        </p:spPr>
        <p:txBody>
          <a:bodyPr>
            <a:normAutofit lnSpcReduction="10000"/>
          </a:bodyPr>
          <a:lstStyle/>
          <a:p>
            <a:pPr>
              <a:lnSpc>
                <a:spcPct val="80000"/>
              </a:lnSpc>
            </a:pPr>
            <a:r>
              <a:rPr lang="en-US" sz="2000"/>
              <a:t>Taken from the world of hardware</a:t>
            </a:r>
          </a:p>
          <a:p>
            <a:pPr lvl="1">
              <a:lnSpc>
                <a:spcPct val="80000"/>
              </a:lnSpc>
            </a:pPr>
            <a:r>
              <a:rPr lang="en-US" sz="1800"/>
              <a:t>Power is applied and a technician checks for sparks, smoke, or other dramatic signs of fundamental failure</a:t>
            </a:r>
          </a:p>
          <a:p>
            <a:pPr>
              <a:lnSpc>
                <a:spcPct val="80000"/>
              </a:lnSpc>
            </a:pPr>
            <a:r>
              <a:rPr lang="en-US" sz="2000"/>
              <a:t>Designed as a pacing mechanism for time-critical projects</a:t>
            </a:r>
          </a:p>
          <a:p>
            <a:pPr lvl="1">
              <a:lnSpc>
                <a:spcPct val="80000"/>
              </a:lnSpc>
            </a:pPr>
            <a:r>
              <a:rPr lang="en-US" sz="1800"/>
              <a:t>Allows the software team to assess its project on a frequent basis</a:t>
            </a:r>
          </a:p>
          <a:p>
            <a:pPr>
              <a:lnSpc>
                <a:spcPct val="80000"/>
              </a:lnSpc>
            </a:pPr>
            <a:r>
              <a:rPr lang="en-US" sz="2000"/>
              <a:t>Includes the following activities</a:t>
            </a:r>
          </a:p>
          <a:p>
            <a:pPr lvl="1">
              <a:lnSpc>
                <a:spcPct val="80000"/>
              </a:lnSpc>
            </a:pPr>
            <a:r>
              <a:rPr lang="en-US" sz="1800"/>
              <a:t>The software is compiled and linked into a build</a:t>
            </a:r>
          </a:p>
          <a:p>
            <a:pPr lvl="1">
              <a:lnSpc>
                <a:spcPct val="80000"/>
              </a:lnSpc>
            </a:pPr>
            <a:r>
              <a:rPr lang="en-US" sz="1800"/>
              <a:t>A series of breadth tests is designed to expose errors that will keep the build from properly performing its function</a:t>
            </a:r>
          </a:p>
          <a:p>
            <a:pPr lvl="2">
              <a:lnSpc>
                <a:spcPct val="80000"/>
              </a:lnSpc>
            </a:pPr>
            <a:r>
              <a:rPr lang="en-US" sz="1600"/>
              <a:t>The goal is to uncover “show stopper” errors that have the highest likelihood of throwing the software project behind schedule</a:t>
            </a:r>
          </a:p>
          <a:p>
            <a:pPr lvl="1">
              <a:lnSpc>
                <a:spcPct val="80000"/>
              </a:lnSpc>
            </a:pPr>
            <a:r>
              <a:rPr lang="en-US" sz="1800"/>
              <a:t>The build is integrated with other builds and the entire product is smoke tested daily</a:t>
            </a:r>
          </a:p>
          <a:p>
            <a:pPr lvl="2">
              <a:lnSpc>
                <a:spcPct val="80000"/>
              </a:lnSpc>
            </a:pPr>
            <a:r>
              <a:rPr lang="en-US" sz="1600"/>
              <a:t>Daily testing gives managers and practitioners a realistic assessment of the progress of the integration testing</a:t>
            </a:r>
          </a:p>
          <a:p>
            <a:pPr lvl="1">
              <a:lnSpc>
                <a:spcPct val="80000"/>
              </a:lnSpc>
            </a:pPr>
            <a:r>
              <a:rPr lang="en-US" sz="1800"/>
              <a:t>After a smoke test is completed, detailed test scripts are executed</a:t>
            </a:r>
          </a:p>
          <a:p>
            <a:pPr lvl="2">
              <a:lnSpc>
                <a:spcPct val="80000"/>
              </a:lnSpc>
              <a:buFontTx/>
              <a:buNone/>
            </a:pPr>
            <a:r>
              <a:rPr lang="en-US" sz="1600"/>
              <a:t>					</a:t>
            </a:r>
          </a:p>
        </p:txBody>
      </p:sp>
      <p:sp>
        <p:nvSpPr>
          <p:cNvPr id="4" name="Slide Number Placeholder 5"/>
          <p:cNvSpPr>
            <a:spLocks noGrp="1"/>
          </p:cNvSpPr>
          <p:nvPr>
            <p:ph type="sldNum" sz="quarter" idx="12"/>
          </p:nvPr>
        </p:nvSpPr>
        <p:spPr/>
        <p:txBody>
          <a:bodyPr/>
          <a:lstStyle/>
          <a:p>
            <a:fld id="{95FDA5C2-C7ED-440D-A20A-F94AF1C5D05C}" type="slidenum">
              <a:rPr lang="en-US"/>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685800" y="228600"/>
            <a:ext cx="7772400" cy="1143000"/>
          </a:xfrm>
        </p:spPr>
        <p:txBody>
          <a:bodyPr/>
          <a:lstStyle/>
          <a:p>
            <a:r>
              <a:rPr lang="en-US"/>
              <a:t>Benefits of Smoke Testing </a:t>
            </a:r>
          </a:p>
        </p:txBody>
      </p:sp>
      <p:sp>
        <p:nvSpPr>
          <p:cNvPr id="258051" name="Rectangle 3"/>
          <p:cNvSpPr>
            <a:spLocks noGrp="1" noChangeArrowheads="1"/>
          </p:cNvSpPr>
          <p:nvPr>
            <p:ph idx="1"/>
          </p:nvPr>
        </p:nvSpPr>
        <p:spPr>
          <a:xfrm>
            <a:off x="685800" y="1371600"/>
            <a:ext cx="7772400" cy="4114800"/>
          </a:xfrm>
        </p:spPr>
        <p:txBody>
          <a:bodyPr/>
          <a:lstStyle/>
          <a:p>
            <a:pPr>
              <a:lnSpc>
                <a:spcPct val="80000"/>
              </a:lnSpc>
            </a:pPr>
            <a:r>
              <a:rPr lang="en-US" sz="2000"/>
              <a:t>Integration risk is minimized</a:t>
            </a:r>
          </a:p>
          <a:p>
            <a:pPr lvl="1">
              <a:lnSpc>
                <a:spcPct val="80000"/>
              </a:lnSpc>
            </a:pPr>
            <a:r>
              <a:rPr lang="en-US" sz="1800"/>
              <a:t>Daily testing uncovers incompatibilities and show-stoppers early in the testing process, thereby reducing schedule impact</a:t>
            </a:r>
          </a:p>
          <a:p>
            <a:pPr>
              <a:lnSpc>
                <a:spcPct val="80000"/>
              </a:lnSpc>
            </a:pPr>
            <a:r>
              <a:rPr lang="en-US" sz="2000"/>
              <a:t>The quality of the end-product is improved</a:t>
            </a:r>
          </a:p>
          <a:p>
            <a:pPr lvl="1">
              <a:lnSpc>
                <a:spcPct val="80000"/>
              </a:lnSpc>
            </a:pPr>
            <a:r>
              <a:rPr lang="en-US" sz="1800"/>
              <a:t>Smoke testing is likely to uncover both functional errors and architectural and component-level design errors</a:t>
            </a:r>
          </a:p>
          <a:p>
            <a:pPr>
              <a:lnSpc>
                <a:spcPct val="80000"/>
              </a:lnSpc>
            </a:pPr>
            <a:r>
              <a:rPr lang="en-US" sz="2000"/>
              <a:t>Error diagnosis and correction are simplified</a:t>
            </a:r>
          </a:p>
          <a:p>
            <a:pPr lvl="1">
              <a:lnSpc>
                <a:spcPct val="80000"/>
              </a:lnSpc>
            </a:pPr>
            <a:r>
              <a:rPr lang="en-US" sz="1800"/>
              <a:t>Smoke testing will probably uncover errors in the newest components that were integrated</a:t>
            </a:r>
          </a:p>
          <a:p>
            <a:pPr>
              <a:lnSpc>
                <a:spcPct val="80000"/>
              </a:lnSpc>
            </a:pPr>
            <a:r>
              <a:rPr lang="en-US" sz="2000"/>
              <a:t>Progress is easier to assess</a:t>
            </a:r>
          </a:p>
          <a:p>
            <a:pPr lvl="1">
              <a:lnSpc>
                <a:spcPct val="80000"/>
              </a:lnSpc>
            </a:pPr>
            <a:r>
              <a:rPr lang="en-US" sz="1800"/>
              <a:t>As integration testing progresses, more software has been integrated and more has been demonstrated to work</a:t>
            </a:r>
          </a:p>
          <a:p>
            <a:pPr lvl="1">
              <a:lnSpc>
                <a:spcPct val="80000"/>
              </a:lnSpc>
            </a:pPr>
            <a:r>
              <a:rPr lang="en-US" sz="1800"/>
              <a:t>Managers get a good indication that progress is being made</a:t>
            </a:r>
          </a:p>
          <a:p>
            <a:pPr>
              <a:lnSpc>
                <a:spcPct val="80000"/>
              </a:lnSpc>
            </a:pPr>
            <a:endParaRPr lang="en-US" sz="2000"/>
          </a:p>
          <a:p>
            <a:pPr lvl="2">
              <a:lnSpc>
                <a:spcPct val="80000"/>
              </a:lnSpc>
              <a:buFontTx/>
              <a:buNone/>
            </a:pPr>
            <a:r>
              <a:rPr lang="en-US" sz="1600"/>
              <a:t>					</a:t>
            </a:r>
          </a:p>
        </p:txBody>
      </p:sp>
      <p:sp>
        <p:nvSpPr>
          <p:cNvPr id="4" name="Slide Number Placeholder 5"/>
          <p:cNvSpPr>
            <a:spLocks noGrp="1"/>
          </p:cNvSpPr>
          <p:nvPr>
            <p:ph type="sldNum" sz="quarter" idx="12"/>
          </p:nvPr>
        </p:nvSpPr>
        <p:spPr/>
        <p:txBody>
          <a:bodyPr/>
          <a:lstStyle/>
          <a:p>
            <a:fld id="{8F162832-6E09-47AD-A99C-A1B678A8151B}" type="slidenum">
              <a:rPr lang="en-US"/>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a:t>Introduction</a:t>
            </a:r>
          </a:p>
        </p:txBody>
      </p:sp>
      <p:sp>
        <p:nvSpPr>
          <p:cNvPr id="227331" name="Rectangle 3"/>
          <p:cNvSpPr>
            <a:spLocks noGrp="1" noChangeArrowheads="1"/>
          </p:cNvSpPr>
          <p:nvPr>
            <p:ph idx="1"/>
          </p:nvPr>
        </p:nvSpPr>
        <p:spPr/>
        <p:txBody>
          <a:bodyPr/>
          <a:lstStyle/>
          <a:p>
            <a:pPr>
              <a:lnSpc>
                <a:spcPct val="90000"/>
              </a:lnSpc>
            </a:pPr>
            <a:r>
              <a:rPr lang="en-US" sz="2000"/>
              <a:t>A strategy for software testing integrates the design of software test cases into a well-planned series of steps that result in successful development of the software</a:t>
            </a:r>
          </a:p>
          <a:p>
            <a:pPr>
              <a:lnSpc>
                <a:spcPct val="90000"/>
              </a:lnSpc>
            </a:pPr>
            <a:r>
              <a:rPr lang="en-US" sz="2000"/>
              <a:t>The strategy provides a road map that describes the steps to be taken, when, and how much effort, time, and resources will be required</a:t>
            </a:r>
          </a:p>
          <a:p>
            <a:pPr>
              <a:lnSpc>
                <a:spcPct val="90000"/>
              </a:lnSpc>
            </a:pPr>
            <a:r>
              <a:rPr lang="en-US" sz="2000"/>
              <a:t>The strategy incorporates test planning, test case design, test execution, and test result collection and evaluation</a:t>
            </a:r>
          </a:p>
          <a:p>
            <a:pPr>
              <a:lnSpc>
                <a:spcPct val="90000"/>
              </a:lnSpc>
            </a:pPr>
            <a:r>
              <a:rPr lang="en-US" sz="2000"/>
              <a:t>The strategy provides guidance for the practitioner and a set of milestones for the manager</a:t>
            </a:r>
          </a:p>
          <a:p>
            <a:pPr>
              <a:lnSpc>
                <a:spcPct val="90000"/>
              </a:lnSpc>
            </a:pPr>
            <a:r>
              <a:rPr lang="en-US" sz="2000"/>
              <a:t>Because of time pressures, progress must be measurable and problems must surface as early as possible</a:t>
            </a:r>
          </a:p>
        </p:txBody>
      </p:sp>
      <p:sp>
        <p:nvSpPr>
          <p:cNvPr id="4" name="Slide Number Placeholder 5"/>
          <p:cNvSpPr>
            <a:spLocks noGrp="1"/>
          </p:cNvSpPr>
          <p:nvPr>
            <p:ph type="sldNum" sz="quarter" idx="12"/>
          </p:nvPr>
        </p:nvSpPr>
        <p:spPr/>
        <p:txBody>
          <a:bodyPr/>
          <a:lstStyle/>
          <a:p>
            <a:fld id="{BBCFCDD5-D5E7-40CC-855A-1E94D28E2E36}" type="slidenum">
              <a:rPr lang="en-US"/>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ctrTitle"/>
          </p:nvPr>
        </p:nvSpPr>
        <p:spPr>
          <a:xfrm>
            <a:off x="685800" y="2286000"/>
            <a:ext cx="7772400" cy="1143000"/>
          </a:xfrm>
        </p:spPr>
        <p:txBody>
          <a:bodyPr>
            <a:normAutofit fontScale="90000"/>
          </a:bodyPr>
          <a:lstStyle/>
          <a:p>
            <a:r>
              <a:rPr lang="en-US"/>
              <a:t>Test Strategies for </a:t>
            </a:r>
            <a:br>
              <a:rPr lang="en-US"/>
            </a:br>
            <a:r>
              <a:rPr lang="en-US"/>
              <a:t>Object-Oriented Software</a:t>
            </a:r>
          </a:p>
        </p:txBody>
      </p:sp>
      <p:sp>
        <p:nvSpPr>
          <p:cNvPr id="273411" name="Rectangle 3"/>
          <p:cNvSpPr>
            <a:spLocks noGrp="1" noChangeArrowheads="1"/>
          </p:cNvSpPr>
          <p:nvPr>
            <p:ph type="subTitle" idx="1"/>
          </p:nvPr>
        </p:nvSpPr>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normAutofit fontScale="90000"/>
          </a:bodyPr>
          <a:lstStyle/>
          <a:p>
            <a:r>
              <a:rPr lang="en-US"/>
              <a:t>Test Strategies for </a:t>
            </a:r>
            <a:br>
              <a:rPr lang="en-US"/>
            </a:br>
            <a:r>
              <a:rPr lang="en-US"/>
              <a:t>Object-Oriented Software</a:t>
            </a:r>
          </a:p>
        </p:txBody>
      </p:sp>
      <p:sp>
        <p:nvSpPr>
          <p:cNvPr id="257027" name="Rectangle 3"/>
          <p:cNvSpPr>
            <a:spLocks noGrp="1" noChangeArrowheads="1"/>
          </p:cNvSpPr>
          <p:nvPr>
            <p:ph idx="1"/>
          </p:nvPr>
        </p:nvSpPr>
        <p:spPr>
          <a:xfrm>
            <a:off x="685800" y="1981200"/>
            <a:ext cx="8153400" cy="4114800"/>
          </a:xfrm>
        </p:spPr>
        <p:txBody>
          <a:bodyPr/>
          <a:lstStyle/>
          <a:p>
            <a:pPr>
              <a:lnSpc>
                <a:spcPct val="80000"/>
              </a:lnSpc>
            </a:pPr>
            <a:r>
              <a:rPr lang="en-US" sz="2000"/>
              <a:t>With object-oriented software, you can no longer test a single operation in isolation (conventional thinking)</a:t>
            </a:r>
          </a:p>
          <a:p>
            <a:pPr>
              <a:lnSpc>
                <a:spcPct val="80000"/>
              </a:lnSpc>
            </a:pPr>
            <a:r>
              <a:rPr lang="en-US" sz="2000"/>
              <a:t>Traditional top-down or bottom-up integration testing has little meaning</a:t>
            </a:r>
          </a:p>
          <a:p>
            <a:pPr>
              <a:lnSpc>
                <a:spcPct val="80000"/>
              </a:lnSpc>
            </a:pPr>
            <a:r>
              <a:rPr lang="en-US" sz="2000"/>
              <a:t>Class testing for object-oriented software is the equivalent of unit testing for conventional software</a:t>
            </a:r>
          </a:p>
          <a:p>
            <a:pPr lvl="1">
              <a:lnSpc>
                <a:spcPct val="80000"/>
              </a:lnSpc>
            </a:pPr>
            <a:r>
              <a:rPr lang="en-US" sz="1800"/>
              <a:t>Focuses on operations encapsulated by the class and the state behavior of the class</a:t>
            </a:r>
          </a:p>
          <a:p>
            <a:pPr>
              <a:lnSpc>
                <a:spcPct val="80000"/>
              </a:lnSpc>
            </a:pPr>
            <a:r>
              <a:rPr lang="en-US" sz="2000"/>
              <a:t>Drivers can be used  </a:t>
            </a:r>
          </a:p>
          <a:p>
            <a:pPr lvl="1">
              <a:lnSpc>
                <a:spcPct val="80000"/>
              </a:lnSpc>
            </a:pPr>
            <a:r>
              <a:rPr lang="en-US" sz="1800"/>
              <a:t>To test operations at the lowest level and for testing whole groups of classes</a:t>
            </a:r>
          </a:p>
          <a:p>
            <a:pPr lvl="1">
              <a:lnSpc>
                <a:spcPct val="80000"/>
              </a:lnSpc>
            </a:pPr>
            <a:r>
              <a:rPr lang="en-US" sz="1800"/>
              <a:t>To replace the user interface so that tests of system functionality can be conducted prior to implementation of the actual interface</a:t>
            </a:r>
          </a:p>
          <a:p>
            <a:pPr>
              <a:lnSpc>
                <a:spcPct val="80000"/>
              </a:lnSpc>
            </a:pPr>
            <a:r>
              <a:rPr lang="en-US" sz="2000"/>
              <a:t>Stubs can be used </a:t>
            </a:r>
          </a:p>
          <a:p>
            <a:pPr lvl="1">
              <a:lnSpc>
                <a:spcPct val="80000"/>
              </a:lnSpc>
            </a:pPr>
            <a:r>
              <a:rPr lang="en-US" sz="1800"/>
              <a:t>In situations in which collaboration between classes is required but one or more of the collaborating classes has not yet been fully implemented</a:t>
            </a:r>
          </a:p>
          <a:p>
            <a:pPr>
              <a:lnSpc>
                <a:spcPct val="80000"/>
              </a:lnSpc>
            </a:pPr>
            <a:endParaRPr lang="en-US" sz="2000"/>
          </a:p>
          <a:p>
            <a:pPr>
              <a:lnSpc>
                <a:spcPct val="80000"/>
              </a:lnSpc>
            </a:pPr>
            <a:endParaRPr lang="en-US" sz="2000"/>
          </a:p>
          <a:p>
            <a:pPr>
              <a:lnSpc>
                <a:spcPct val="80000"/>
              </a:lnSpc>
            </a:pPr>
            <a:endParaRPr lang="en-US" sz="2000"/>
          </a:p>
        </p:txBody>
      </p:sp>
      <p:sp>
        <p:nvSpPr>
          <p:cNvPr id="4" name="Slide Number Placeholder 5"/>
          <p:cNvSpPr>
            <a:spLocks noGrp="1"/>
          </p:cNvSpPr>
          <p:nvPr>
            <p:ph type="sldNum" sz="quarter" idx="12"/>
          </p:nvPr>
        </p:nvSpPr>
        <p:spPr/>
        <p:txBody>
          <a:bodyPr/>
          <a:lstStyle/>
          <a:p>
            <a:fld id="{CE166C7E-9328-400A-8A3A-966CED43F0DB}" type="slidenum">
              <a:rPr lang="en-US"/>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normAutofit fontScale="90000"/>
          </a:bodyPr>
          <a:lstStyle/>
          <a:p>
            <a:r>
              <a:rPr lang="en-US"/>
              <a:t>Test Strategies for Object-Oriented Software (continued)</a:t>
            </a:r>
          </a:p>
        </p:txBody>
      </p:sp>
      <p:sp>
        <p:nvSpPr>
          <p:cNvPr id="259075" name="Rectangle 3"/>
          <p:cNvSpPr>
            <a:spLocks noGrp="1" noChangeArrowheads="1"/>
          </p:cNvSpPr>
          <p:nvPr>
            <p:ph idx="1"/>
          </p:nvPr>
        </p:nvSpPr>
        <p:spPr/>
        <p:txBody>
          <a:bodyPr/>
          <a:lstStyle/>
          <a:p>
            <a:r>
              <a:rPr lang="en-US" sz="2000"/>
              <a:t>Two different object-oriented testing strategies</a:t>
            </a:r>
          </a:p>
          <a:p>
            <a:pPr lvl="1"/>
            <a:r>
              <a:rPr lang="en-US" sz="1800"/>
              <a:t>Thread-based testing</a:t>
            </a:r>
          </a:p>
          <a:p>
            <a:pPr lvl="2"/>
            <a:r>
              <a:rPr lang="en-US" sz="1600"/>
              <a:t>Integrates the set of classes required to respond to one input or event for the system</a:t>
            </a:r>
          </a:p>
          <a:p>
            <a:pPr lvl="2"/>
            <a:r>
              <a:rPr lang="en-US" sz="1600"/>
              <a:t>Each thread is integrated and tested individually</a:t>
            </a:r>
          </a:p>
          <a:p>
            <a:pPr lvl="2"/>
            <a:r>
              <a:rPr lang="en-US" sz="1600"/>
              <a:t>Regression testing is applied to ensure that no side effects occur</a:t>
            </a:r>
          </a:p>
          <a:p>
            <a:pPr lvl="1"/>
            <a:r>
              <a:rPr lang="en-US" sz="1800"/>
              <a:t>Use-based testing</a:t>
            </a:r>
          </a:p>
          <a:p>
            <a:pPr lvl="2"/>
            <a:r>
              <a:rPr lang="en-US" sz="1600"/>
              <a:t>First tests the independent classes that use very few, if any, server classes</a:t>
            </a:r>
          </a:p>
          <a:p>
            <a:pPr lvl="2"/>
            <a:r>
              <a:rPr lang="en-US" sz="1600"/>
              <a:t>Then the next layer of classes, called dependent classes, are integrated</a:t>
            </a:r>
          </a:p>
          <a:p>
            <a:pPr lvl="2"/>
            <a:r>
              <a:rPr lang="en-US" sz="1600"/>
              <a:t>This sequence of testing layer of dependent classes continues until the entire system is constructed</a:t>
            </a:r>
          </a:p>
          <a:p>
            <a:endParaRPr lang="en-US" sz="2000"/>
          </a:p>
          <a:p>
            <a:endParaRPr lang="en-US" sz="2000"/>
          </a:p>
          <a:p>
            <a:endParaRPr lang="en-US" sz="2000"/>
          </a:p>
        </p:txBody>
      </p:sp>
      <p:sp>
        <p:nvSpPr>
          <p:cNvPr id="4" name="Slide Number Placeholder 5"/>
          <p:cNvSpPr>
            <a:spLocks noGrp="1"/>
          </p:cNvSpPr>
          <p:nvPr>
            <p:ph type="sldNum" sz="quarter" idx="12"/>
          </p:nvPr>
        </p:nvSpPr>
        <p:spPr/>
        <p:txBody>
          <a:bodyPr/>
          <a:lstStyle/>
          <a:p>
            <a:fld id="{828F092D-B23C-4E40-9344-DDFADFE29CF7}" type="slidenum">
              <a:rPr lang="en-US"/>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ctrTitle"/>
          </p:nvPr>
        </p:nvSpPr>
        <p:spPr>
          <a:xfrm>
            <a:off x="685800" y="2286000"/>
            <a:ext cx="7772400" cy="1143000"/>
          </a:xfrm>
        </p:spPr>
        <p:txBody>
          <a:bodyPr/>
          <a:lstStyle/>
          <a:p>
            <a:r>
              <a:rPr lang="en-US"/>
              <a:t>Validation Testing</a:t>
            </a:r>
          </a:p>
        </p:txBody>
      </p:sp>
      <p:sp>
        <p:nvSpPr>
          <p:cNvPr id="237571" name="Rectangle 3"/>
          <p:cNvSpPr>
            <a:spLocks noGrp="1" noChangeArrowheads="1"/>
          </p:cNvSpPr>
          <p:nvPr>
            <p:ph type="subTitle" idx="1"/>
          </p:nvPr>
        </p:nvSpPr>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685800" y="228600"/>
            <a:ext cx="7772400" cy="1143000"/>
          </a:xfrm>
        </p:spPr>
        <p:txBody>
          <a:bodyPr/>
          <a:lstStyle/>
          <a:p>
            <a:r>
              <a:rPr lang="en-US"/>
              <a:t>Background</a:t>
            </a:r>
          </a:p>
        </p:txBody>
      </p:sp>
      <p:sp>
        <p:nvSpPr>
          <p:cNvPr id="260099" name="Rectangle 3"/>
          <p:cNvSpPr>
            <a:spLocks noGrp="1" noChangeArrowheads="1"/>
          </p:cNvSpPr>
          <p:nvPr>
            <p:ph idx="1"/>
          </p:nvPr>
        </p:nvSpPr>
        <p:spPr>
          <a:xfrm>
            <a:off x="381000" y="1371600"/>
            <a:ext cx="8610600" cy="4114800"/>
          </a:xfrm>
        </p:spPr>
        <p:txBody>
          <a:bodyPr>
            <a:normAutofit fontScale="92500" lnSpcReduction="10000"/>
          </a:bodyPr>
          <a:lstStyle/>
          <a:p>
            <a:pPr>
              <a:lnSpc>
                <a:spcPct val="80000"/>
              </a:lnSpc>
            </a:pPr>
            <a:r>
              <a:rPr lang="en-US" sz="2000"/>
              <a:t>Validation testing follows integration testing</a:t>
            </a:r>
          </a:p>
          <a:p>
            <a:pPr>
              <a:lnSpc>
                <a:spcPct val="80000"/>
              </a:lnSpc>
            </a:pPr>
            <a:r>
              <a:rPr lang="en-US" sz="2000"/>
              <a:t>The distinction between conventional and object-oriented software disappears</a:t>
            </a:r>
          </a:p>
          <a:p>
            <a:pPr>
              <a:lnSpc>
                <a:spcPct val="80000"/>
              </a:lnSpc>
            </a:pPr>
            <a:r>
              <a:rPr lang="en-US" sz="2000"/>
              <a:t>Focuses on user-visible actions and user-recognizable output from the system</a:t>
            </a:r>
          </a:p>
          <a:p>
            <a:pPr>
              <a:lnSpc>
                <a:spcPct val="80000"/>
              </a:lnSpc>
            </a:pPr>
            <a:r>
              <a:rPr lang="en-US" sz="2000"/>
              <a:t>Demonstrates conformity with requirements</a:t>
            </a:r>
          </a:p>
          <a:p>
            <a:pPr>
              <a:lnSpc>
                <a:spcPct val="80000"/>
              </a:lnSpc>
            </a:pPr>
            <a:r>
              <a:rPr lang="en-US" sz="2000"/>
              <a:t>Designed to ensure that</a:t>
            </a:r>
          </a:p>
          <a:p>
            <a:pPr lvl="1">
              <a:lnSpc>
                <a:spcPct val="80000"/>
              </a:lnSpc>
            </a:pPr>
            <a:r>
              <a:rPr lang="en-US" sz="1800"/>
              <a:t>All functional requirements are satisfied</a:t>
            </a:r>
          </a:p>
          <a:p>
            <a:pPr lvl="1">
              <a:lnSpc>
                <a:spcPct val="80000"/>
              </a:lnSpc>
            </a:pPr>
            <a:r>
              <a:rPr lang="en-US" sz="1800"/>
              <a:t>All behavioral characteristics are achieved</a:t>
            </a:r>
          </a:p>
          <a:p>
            <a:pPr lvl="1">
              <a:lnSpc>
                <a:spcPct val="80000"/>
              </a:lnSpc>
            </a:pPr>
            <a:r>
              <a:rPr lang="en-US" sz="1800"/>
              <a:t>All performance requirements are attained</a:t>
            </a:r>
          </a:p>
          <a:p>
            <a:pPr lvl="1">
              <a:lnSpc>
                <a:spcPct val="80000"/>
              </a:lnSpc>
            </a:pPr>
            <a:r>
              <a:rPr lang="en-US" sz="1800"/>
              <a:t>Documentation is correct</a:t>
            </a:r>
          </a:p>
          <a:p>
            <a:pPr lvl="1">
              <a:lnSpc>
                <a:spcPct val="80000"/>
              </a:lnSpc>
            </a:pPr>
            <a:r>
              <a:rPr lang="en-US" sz="1800"/>
              <a:t>Usability and other requirements are met (e.g., transportability, compatibility, error recovery, maintainability)</a:t>
            </a:r>
          </a:p>
          <a:p>
            <a:pPr>
              <a:lnSpc>
                <a:spcPct val="80000"/>
              </a:lnSpc>
            </a:pPr>
            <a:r>
              <a:rPr lang="en-US" sz="2000"/>
              <a:t>After each validation test</a:t>
            </a:r>
          </a:p>
          <a:p>
            <a:pPr lvl="1">
              <a:lnSpc>
                <a:spcPct val="80000"/>
              </a:lnSpc>
            </a:pPr>
            <a:r>
              <a:rPr lang="en-US" sz="1800"/>
              <a:t>The function or performance characteristic conforms to specification and is accepted</a:t>
            </a:r>
          </a:p>
          <a:p>
            <a:pPr lvl="1">
              <a:lnSpc>
                <a:spcPct val="80000"/>
              </a:lnSpc>
            </a:pPr>
            <a:r>
              <a:rPr lang="en-US" sz="1800"/>
              <a:t>A deviation from specification is uncovered and a deficiency list is created</a:t>
            </a:r>
          </a:p>
          <a:p>
            <a:pPr>
              <a:lnSpc>
                <a:spcPct val="80000"/>
              </a:lnSpc>
            </a:pPr>
            <a:r>
              <a:rPr lang="en-US" sz="2000"/>
              <a:t>A configuration review or audit ensures that all elements of the software configuration have been properly developed, cataloged, and have the necessary detail for entering the support phase of the software life cycle</a:t>
            </a:r>
          </a:p>
          <a:p>
            <a:pPr>
              <a:lnSpc>
                <a:spcPct val="80000"/>
              </a:lnSpc>
            </a:pPr>
            <a:endParaRPr lang="en-US" sz="2000"/>
          </a:p>
          <a:p>
            <a:pPr>
              <a:lnSpc>
                <a:spcPct val="80000"/>
              </a:lnSpc>
              <a:buFontTx/>
              <a:buNone/>
            </a:pPr>
            <a:endParaRPr lang="en-US" sz="2000"/>
          </a:p>
        </p:txBody>
      </p:sp>
      <p:sp>
        <p:nvSpPr>
          <p:cNvPr id="4" name="Slide Number Placeholder 5"/>
          <p:cNvSpPr>
            <a:spLocks noGrp="1"/>
          </p:cNvSpPr>
          <p:nvPr>
            <p:ph type="sldNum" sz="quarter" idx="12"/>
          </p:nvPr>
        </p:nvSpPr>
        <p:spPr/>
        <p:txBody>
          <a:bodyPr/>
          <a:lstStyle/>
          <a:p>
            <a:fld id="{7ABD9F51-7D5F-4872-B656-A6A13F0AB7B1}" type="slidenum">
              <a:rPr lang="en-US"/>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en-US"/>
              <a:t>Alpha and Beta Testing</a:t>
            </a:r>
          </a:p>
        </p:txBody>
      </p:sp>
      <p:sp>
        <p:nvSpPr>
          <p:cNvPr id="261123" name="Rectangle 3"/>
          <p:cNvSpPr>
            <a:spLocks noGrp="1" noChangeArrowheads="1"/>
          </p:cNvSpPr>
          <p:nvPr>
            <p:ph idx="1"/>
          </p:nvPr>
        </p:nvSpPr>
        <p:spPr/>
        <p:txBody>
          <a:bodyPr/>
          <a:lstStyle/>
          <a:p>
            <a:pPr>
              <a:lnSpc>
                <a:spcPct val="80000"/>
              </a:lnSpc>
            </a:pPr>
            <a:r>
              <a:rPr lang="en-US" sz="2000"/>
              <a:t>Alpha testing</a:t>
            </a:r>
          </a:p>
          <a:p>
            <a:pPr lvl="1">
              <a:lnSpc>
                <a:spcPct val="80000"/>
              </a:lnSpc>
            </a:pPr>
            <a:r>
              <a:rPr lang="en-US" sz="1800"/>
              <a:t>Conducted at the developer’s site by end users</a:t>
            </a:r>
          </a:p>
          <a:p>
            <a:pPr lvl="1">
              <a:lnSpc>
                <a:spcPct val="80000"/>
              </a:lnSpc>
            </a:pPr>
            <a:r>
              <a:rPr lang="en-US" sz="1800"/>
              <a:t>Software is used in a natural setting with developers watching intently</a:t>
            </a:r>
          </a:p>
          <a:p>
            <a:pPr lvl="1">
              <a:lnSpc>
                <a:spcPct val="80000"/>
              </a:lnSpc>
            </a:pPr>
            <a:r>
              <a:rPr lang="en-US" sz="1800"/>
              <a:t>Testing is conducted in a controlled environment</a:t>
            </a:r>
          </a:p>
          <a:p>
            <a:pPr>
              <a:lnSpc>
                <a:spcPct val="80000"/>
              </a:lnSpc>
            </a:pPr>
            <a:r>
              <a:rPr lang="en-US" sz="2000"/>
              <a:t>Beta testing</a:t>
            </a:r>
          </a:p>
          <a:p>
            <a:pPr lvl="1">
              <a:lnSpc>
                <a:spcPct val="80000"/>
              </a:lnSpc>
            </a:pPr>
            <a:r>
              <a:rPr lang="en-US" sz="1800"/>
              <a:t>Conducted at end-user sites</a:t>
            </a:r>
          </a:p>
          <a:p>
            <a:pPr lvl="1">
              <a:lnSpc>
                <a:spcPct val="80000"/>
              </a:lnSpc>
            </a:pPr>
            <a:r>
              <a:rPr lang="en-US" sz="1800"/>
              <a:t>Developer is generally not present</a:t>
            </a:r>
          </a:p>
          <a:p>
            <a:pPr lvl="1">
              <a:lnSpc>
                <a:spcPct val="80000"/>
              </a:lnSpc>
            </a:pPr>
            <a:r>
              <a:rPr lang="en-US" sz="1800"/>
              <a:t>It serves as a live application of the software in an environment that cannot be controlled by the developer</a:t>
            </a:r>
          </a:p>
          <a:p>
            <a:pPr lvl="1">
              <a:lnSpc>
                <a:spcPct val="80000"/>
              </a:lnSpc>
            </a:pPr>
            <a:r>
              <a:rPr lang="en-US" sz="1800"/>
              <a:t>The end-user records all problems that are encountered and reports these to the developers at regular intervals</a:t>
            </a:r>
          </a:p>
          <a:p>
            <a:pPr>
              <a:lnSpc>
                <a:spcPct val="80000"/>
              </a:lnSpc>
            </a:pPr>
            <a:r>
              <a:rPr lang="en-US" sz="2000"/>
              <a:t>After beta testing is complete, software engineers make software modifications and prepare for release of the software product to the entire customer base</a:t>
            </a:r>
          </a:p>
        </p:txBody>
      </p:sp>
      <p:sp>
        <p:nvSpPr>
          <p:cNvPr id="4" name="Slide Number Placeholder 5"/>
          <p:cNvSpPr>
            <a:spLocks noGrp="1"/>
          </p:cNvSpPr>
          <p:nvPr>
            <p:ph type="sldNum" sz="quarter" idx="12"/>
          </p:nvPr>
        </p:nvSpPr>
        <p:spPr/>
        <p:txBody>
          <a:bodyPr/>
          <a:lstStyle/>
          <a:p>
            <a:fld id="{B479E7DA-0684-4A27-8D8A-67749B06734C}" type="slidenum">
              <a:rPr lang="en-US"/>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ctrTitle"/>
          </p:nvPr>
        </p:nvSpPr>
        <p:spPr>
          <a:xfrm>
            <a:off x="685800" y="2286000"/>
            <a:ext cx="7772400" cy="1143000"/>
          </a:xfrm>
        </p:spPr>
        <p:txBody>
          <a:bodyPr/>
          <a:lstStyle/>
          <a:p>
            <a:r>
              <a:rPr lang="en-US"/>
              <a:t>System Testing</a:t>
            </a:r>
          </a:p>
        </p:txBody>
      </p:sp>
      <p:sp>
        <p:nvSpPr>
          <p:cNvPr id="238595" name="Rectangle 3"/>
          <p:cNvSpPr>
            <a:spLocks noGrp="1" noChangeArrowheads="1"/>
          </p:cNvSpPr>
          <p:nvPr>
            <p:ph type="subTitle" idx="1"/>
          </p:nvPr>
        </p:nvSpPr>
        <p:spPr/>
        <p:txBody>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685800" y="152400"/>
            <a:ext cx="7772400" cy="1143000"/>
          </a:xfrm>
        </p:spPr>
        <p:txBody>
          <a:bodyPr/>
          <a:lstStyle/>
          <a:p>
            <a:r>
              <a:rPr lang="en-US"/>
              <a:t>Different Types</a:t>
            </a:r>
          </a:p>
        </p:txBody>
      </p:sp>
      <p:sp>
        <p:nvSpPr>
          <p:cNvPr id="264195" name="Rectangle 3"/>
          <p:cNvSpPr>
            <a:spLocks noGrp="1" noChangeArrowheads="1"/>
          </p:cNvSpPr>
          <p:nvPr>
            <p:ph idx="1"/>
          </p:nvPr>
        </p:nvSpPr>
        <p:spPr>
          <a:xfrm>
            <a:off x="685800" y="1219200"/>
            <a:ext cx="7772400" cy="4114800"/>
          </a:xfrm>
        </p:spPr>
        <p:txBody>
          <a:bodyPr>
            <a:normAutofit fontScale="92500" lnSpcReduction="10000"/>
          </a:bodyPr>
          <a:lstStyle/>
          <a:p>
            <a:pPr>
              <a:lnSpc>
                <a:spcPct val="80000"/>
              </a:lnSpc>
            </a:pPr>
            <a:r>
              <a:rPr lang="en-US" sz="2000"/>
              <a:t>Recovery testing</a:t>
            </a:r>
          </a:p>
          <a:p>
            <a:pPr lvl="1">
              <a:lnSpc>
                <a:spcPct val="80000"/>
              </a:lnSpc>
            </a:pPr>
            <a:r>
              <a:rPr lang="en-US" sz="1800"/>
              <a:t>Tests for recovery from system faults</a:t>
            </a:r>
          </a:p>
          <a:p>
            <a:pPr lvl="1">
              <a:lnSpc>
                <a:spcPct val="80000"/>
              </a:lnSpc>
            </a:pPr>
            <a:r>
              <a:rPr lang="en-US" sz="1800"/>
              <a:t>Forces the software to fail in a variety of ways and verifies that recovery is properly performed</a:t>
            </a:r>
          </a:p>
          <a:p>
            <a:pPr lvl="1">
              <a:lnSpc>
                <a:spcPct val="80000"/>
              </a:lnSpc>
            </a:pPr>
            <a:r>
              <a:rPr lang="en-US" sz="1800"/>
              <a:t>Tests reinitialization, checkpointing mechanisms, data recovery, and restart for correctness</a:t>
            </a:r>
          </a:p>
          <a:p>
            <a:pPr>
              <a:lnSpc>
                <a:spcPct val="80000"/>
              </a:lnSpc>
            </a:pPr>
            <a:r>
              <a:rPr lang="en-US" sz="2000"/>
              <a:t>Security testing</a:t>
            </a:r>
          </a:p>
          <a:p>
            <a:pPr lvl="1">
              <a:lnSpc>
                <a:spcPct val="80000"/>
              </a:lnSpc>
            </a:pPr>
            <a:r>
              <a:rPr lang="en-US" sz="1800"/>
              <a:t>Verifies that protection mechanisms built into a system will, in fact, protect it from improper access</a:t>
            </a:r>
          </a:p>
          <a:p>
            <a:pPr>
              <a:lnSpc>
                <a:spcPct val="80000"/>
              </a:lnSpc>
            </a:pPr>
            <a:r>
              <a:rPr lang="en-US" sz="2000"/>
              <a:t>Stress testing</a:t>
            </a:r>
          </a:p>
          <a:p>
            <a:pPr lvl="1">
              <a:lnSpc>
                <a:spcPct val="80000"/>
              </a:lnSpc>
            </a:pPr>
            <a:r>
              <a:rPr lang="en-US" sz="1800"/>
              <a:t>Executes a system in a manner that demands resources in abnormal quantity, frequency, or volume</a:t>
            </a:r>
          </a:p>
          <a:p>
            <a:pPr>
              <a:lnSpc>
                <a:spcPct val="80000"/>
              </a:lnSpc>
            </a:pPr>
            <a:r>
              <a:rPr lang="en-US" sz="2000"/>
              <a:t>Performance testing</a:t>
            </a:r>
          </a:p>
          <a:p>
            <a:pPr lvl="1">
              <a:lnSpc>
                <a:spcPct val="80000"/>
              </a:lnSpc>
            </a:pPr>
            <a:r>
              <a:rPr lang="en-US" sz="1800"/>
              <a:t>Tests the run-time performance of software within the context of an integrated system</a:t>
            </a:r>
          </a:p>
          <a:p>
            <a:pPr lvl="1">
              <a:lnSpc>
                <a:spcPct val="80000"/>
              </a:lnSpc>
            </a:pPr>
            <a:r>
              <a:rPr lang="en-US" sz="1800"/>
              <a:t>Often coupled with stress testing and usually requires both hardware and software instrumentation</a:t>
            </a:r>
          </a:p>
          <a:p>
            <a:pPr lvl="1">
              <a:lnSpc>
                <a:spcPct val="80000"/>
              </a:lnSpc>
            </a:pPr>
            <a:r>
              <a:rPr lang="en-US" sz="1800"/>
              <a:t>Can uncover situations that lead to degradation and possible system failure</a:t>
            </a:r>
          </a:p>
        </p:txBody>
      </p:sp>
      <p:sp>
        <p:nvSpPr>
          <p:cNvPr id="4" name="Slide Number Placeholder 5"/>
          <p:cNvSpPr>
            <a:spLocks noGrp="1"/>
          </p:cNvSpPr>
          <p:nvPr>
            <p:ph type="sldNum" sz="quarter" idx="12"/>
          </p:nvPr>
        </p:nvSpPr>
        <p:spPr/>
        <p:txBody>
          <a:bodyPr/>
          <a:lstStyle/>
          <a:p>
            <a:fld id="{80C577DC-18C4-46B4-BD35-E0647A85CFFD}" type="slidenum">
              <a:rPr lang="en-US"/>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ctrTitle"/>
          </p:nvPr>
        </p:nvSpPr>
        <p:spPr>
          <a:xfrm>
            <a:off x="685800" y="2286000"/>
            <a:ext cx="7772400" cy="1143000"/>
          </a:xfrm>
        </p:spPr>
        <p:txBody>
          <a:bodyPr/>
          <a:lstStyle/>
          <a:p>
            <a:r>
              <a:rPr lang="en-US"/>
              <a:t>The Art of Debugging</a:t>
            </a:r>
          </a:p>
        </p:txBody>
      </p:sp>
      <p:sp>
        <p:nvSpPr>
          <p:cNvPr id="239619" name="Rectangle 3"/>
          <p:cNvSpPr>
            <a:spLocks noGrp="1" noChangeArrowheads="1"/>
          </p:cNvSpPr>
          <p:nvPr>
            <p:ph type="subTitle" idx="1"/>
          </p:nvPr>
        </p:nvSpPr>
        <p:spPr/>
        <p:txBody>
          <a:bodyP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685800" y="228600"/>
            <a:ext cx="7772400" cy="1143000"/>
          </a:xfrm>
        </p:spPr>
        <p:txBody>
          <a:bodyPr/>
          <a:lstStyle/>
          <a:p>
            <a:r>
              <a:rPr lang="en-US"/>
              <a:t>Debugging Process</a:t>
            </a:r>
          </a:p>
        </p:txBody>
      </p:sp>
      <p:sp>
        <p:nvSpPr>
          <p:cNvPr id="265219" name="Rectangle 3"/>
          <p:cNvSpPr>
            <a:spLocks noGrp="1" noChangeArrowheads="1"/>
          </p:cNvSpPr>
          <p:nvPr>
            <p:ph idx="1"/>
          </p:nvPr>
        </p:nvSpPr>
        <p:spPr>
          <a:xfrm>
            <a:off x="304800" y="1524000"/>
            <a:ext cx="8839200" cy="4114800"/>
          </a:xfrm>
        </p:spPr>
        <p:txBody>
          <a:bodyPr/>
          <a:lstStyle/>
          <a:p>
            <a:pPr>
              <a:lnSpc>
                <a:spcPct val="90000"/>
              </a:lnSpc>
            </a:pPr>
            <a:r>
              <a:rPr lang="en-US" sz="2000"/>
              <a:t>Debugging occurs as a consequence of successful testing</a:t>
            </a:r>
          </a:p>
          <a:p>
            <a:pPr>
              <a:lnSpc>
                <a:spcPct val="90000"/>
              </a:lnSpc>
            </a:pPr>
            <a:r>
              <a:rPr lang="en-US" sz="2000"/>
              <a:t>It is still very much an art rather than a science</a:t>
            </a:r>
          </a:p>
          <a:p>
            <a:pPr>
              <a:lnSpc>
                <a:spcPct val="90000"/>
              </a:lnSpc>
            </a:pPr>
            <a:r>
              <a:rPr lang="en-US" sz="2000"/>
              <a:t>Good debugging ability may be an innate human trait</a:t>
            </a:r>
          </a:p>
          <a:p>
            <a:pPr>
              <a:lnSpc>
                <a:spcPct val="90000"/>
              </a:lnSpc>
            </a:pPr>
            <a:r>
              <a:rPr lang="en-US" sz="2000"/>
              <a:t>Large variances in debugging ability exist</a:t>
            </a:r>
          </a:p>
          <a:p>
            <a:pPr>
              <a:lnSpc>
                <a:spcPct val="90000"/>
              </a:lnSpc>
            </a:pPr>
            <a:r>
              <a:rPr lang="en-US" sz="2000"/>
              <a:t>The debugging process begins with the execution of a test case</a:t>
            </a:r>
          </a:p>
          <a:p>
            <a:pPr>
              <a:lnSpc>
                <a:spcPct val="90000"/>
              </a:lnSpc>
            </a:pPr>
            <a:r>
              <a:rPr lang="en-US" sz="2000"/>
              <a:t>Results are assessed and the difference between expected and actual performance is encountered</a:t>
            </a:r>
          </a:p>
          <a:p>
            <a:pPr>
              <a:lnSpc>
                <a:spcPct val="90000"/>
              </a:lnSpc>
            </a:pPr>
            <a:r>
              <a:rPr lang="en-US" sz="2000"/>
              <a:t>This difference is a symptom of an underlying cause that lies hidden</a:t>
            </a:r>
          </a:p>
          <a:p>
            <a:pPr>
              <a:lnSpc>
                <a:spcPct val="90000"/>
              </a:lnSpc>
            </a:pPr>
            <a:r>
              <a:rPr lang="en-US" sz="2000"/>
              <a:t>The debugging process attempts to match symptom with cause, thereby leading to error correction</a:t>
            </a:r>
          </a:p>
        </p:txBody>
      </p:sp>
      <p:sp>
        <p:nvSpPr>
          <p:cNvPr id="4" name="Slide Number Placeholder 5"/>
          <p:cNvSpPr>
            <a:spLocks noGrp="1"/>
          </p:cNvSpPr>
          <p:nvPr>
            <p:ph type="sldNum" sz="quarter" idx="12"/>
          </p:nvPr>
        </p:nvSpPr>
        <p:spPr/>
        <p:txBody>
          <a:bodyPr/>
          <a:lstStyle/>
          <a:p>
            <a:fld id="{A8B6C448-2493-469C-90A9-643C543419E9}" type="slidenum">
              <a:rPr lang="en-US"/>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ctrTitle"/>
          </p:nvPr>
        </p:nvSpPr>
        <p:spPr>
          <a:xfrm>
            <a:off x="685800" y="2286000"/>
            <a:ext cx="7772400" cy="1143000"/>
          </a:xfrm>
        </p:spPr>
        <p:txBody>
          <a:bodyPr/>
          <a:lstStyle/>
          <a:p>
            <a:r>
              <a:rPr lang="en-US"/>
              <a:t>A Strategic Approach to Testing</a:t>
            </a:r>
          </a:p>
        </p:txBody>
      </p:sp>
      <p:sp>
        <p:nvSpPr>
          <p:cNvPr id="226307" name="Rectangle 3"/>
          <p:cNvSpPr>
            <a:spLocks noGrp="1" noChangeArrowheads="1"/>
          </p:cNvSpPr>
          <p:nvPr>
            <p:ph type="subTitle" idx="1"/>
          </p:nvPr>
        </p:nvSpPr>
        <p:spPr/>
        <p:txBody>
          <a:bodyP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609600" y="228600"/>
            <a:ext cx="7772400" cy="1143000"/>
          </a:xfrm>
        </p:spPr>
        <p:txBody>
          <a:bodyPr/>
          <a:lstStyle/>
          <a:p>
            <a:r>
              <a:rPr lang="en-US"/>
              <a:t>Why is Debugging so Difficult?</a:t>
            </a:r>
          </a:p>
        </p:txBody>
      </p:sp>
      <p:sp>
        <p:nvSpPr>
          <p:cNvPr id="266243" name="Rectangle 3"/>
          <p:cNvSpPr>
            <a:spLocks noGrp="1" noChangeArrowheads="1"/>
          </p:cNvSpPr>
          <p:nvPr>
            <p:ph idx="1"/>
          </p:nvPr>
        </p:nvSpPr>
        <p:spPr>
          <a:xfrm>
            <a:off x="685800" y="1752600"/>
            <a:ext cx="7772400" cy="4114800"/>
          </a:xfrm>
        </p:spPr>
        <p:txBody>
          <a:bodyPr/>
          <a:lstStyle/>
          <a:p>
            <a:r>
              <a:rPr lang="en-US" sz="2000"/>
              <a:t>The symptom and the cause may be </a:t>
            </a:r>
            <a:r>
              <a:rPr lang="en-US" sz="2000" u="sng"/>
              <a:t>geographically remote</a:t>
            </a:r>
          </a:p>
          <a:p>
            <a:r>
              <a:rPr lang="en-US" sz="2000"/>
              <a:t>The symptom may </a:t>
            </a:r>
            <a:r>
              <a:rPr lang="en-US" sz="2000" u="sng"/>
              <a:t>disappear (temporarily)</a:t>
            </a:r>
            <a:r>
              <a:rPr lang="en-US" sz="2000"/>
              <a:t> when another error is corrected</a:t>
            </a:r>
          </a:p>
          <a:p>
            <a:r>
              <a:rPr lang="en-US" sz="2000"/>
              <a:t>The symptom may actually be caused by </a:t>
            </a:r>
            <a:r>
              <a:rPr lang="en-US" sz="2000" u="sng"/>
              <a:t>nonerrors</a:t>
            </a:r>
            <a:r>
              <a:rPr lang="en-US" sz="2000"/>
              <a:t> (e.g., round-off accuracies)</a:t>
            </a:r>
          </a:p>
          <a:p>
            <a:r>
              <a:rPr lang="en-US" sz="2000"/>
              <a:t>The symptom may be caused by </a:t>
            </a:r>
            <a:r>
              <a:rPr lang="en-US" sz="2000" u="sng"/>
              <a:t>human error</a:t>
            </a:r>
            <a:r>
              <a:rPr lang="en-US" sz="2000"/>
              <a:t> that is not easily traced</a:t>
            </a:r>
          </a:p>
          <a:p>
            <a:pPr>
              <a:buFontTx/>
              <a:buNone/>
            </a:pPr>
            <a:endParaRPr lang="en-US" sz="2000"/>
          </a:p>
        </p:txBody>
      </p:sp>
      <p:sp>
        <p:nvSpPr>
          <p:cNvPr id="5" name="Slide Number Placeholder 5"/>
          <p:cNvSpPr>
            <a:spLocks noGrp="1"/>
          </p:cNvSpPr>
          <p:nvPr>
            <p:ph type="sldNum" sz="quarter" idx="12"/>
          </p:nvPr>
        </p:nvSpPr>
        <p:spPr/>
        <p:txBody>
          <a:bodyPr/>
          <a:lstStyle/>
          <a:p>
            <a:fld id="{331753F2-19D9-4C8A-A4D1-8B6191FB50A6}" type="slidenum">
              <a:rPr lang="en-US"/>
              <a:pPr/>
              <a:t>40</a:t>
            </a:fld>
            <a:endParaRPr lang="en-US"/>
          </a:p>
        </p:txBody>
      </p:sp>
      <p:sp>
        <p:nvSpPr>
          <p:cNvPr id="266244" name="Text Box 4"/>
          <p:cNvSpPr txBox="1">
            <a:spLocks noChangeArrowheads="1"/>
          </p:cNvSpPr>
          <p:nvPr/>
        </p:nvSpPr>
        <p:spPr bwMode="auto">
          <a:xfrm>
            <a:off x="3124200" y="5410200"/>
            <a:ext cx="3219450" cy="457200"/>
          </a:xfrm>
          <a:prstGeom prst="rect">
            <a:avLst/>
          </a:prstGeom>
          <a:noFill/>
          <a:ln w="9525">
            <a:noFill/>
            <a:miter lim="800000"/>
            <a:headEnd/>
            <a:tailEnd/>
          </a:ln>
          <a:effectLst/>
        </p:spPr>
        <p:txBody>
          <a:bodyPr wrap="none">
            <a:spAutoFit/>
          </a:bodyPr>
          <a:lstStyle/>
          <a:p>
            <a:r>
              <a:rPr lang="en-US" u="none"/>
              <a:t>(continued on next slide)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685800" y="152400"/>
            <a:ext cx="7772400" cy="1143000"/>
          </a:xfrm>
        </p:spPr>
        <p:txBody>
          <a:bodyPr>
            <a:normAutofit fontScale="90000"/>
          </a:bodyPr>
          <a:lstStyle/>
          <a:p>
            <a:r>
              <a:rPr lang="en-US"/>
              <a:t>Why is Debugging so Difficult?</a:t>
            </a:r>
            <a:br>
              <a:rPr lang="en-US"/>
            </a:br>
            <a:r>
              <a:rPr lang="en-US"/>
              <a:t>(continued)</a:t>
            </a:r>
          </a:p>
        </p:txBody>
      </p:sp>
      <p:sp>
        <p:nvSpPr>
          <p:cNvPr id="267267" name="Rectangle 3"/>
          <p:cNvSpPr>
            <a:spLocks noGrp="1" noChangeArrowheads="1"/>
          </p:cNvSpPr>
          <p:nvPr>
            <p:ph idx="1"/>
          </p:nvPr>
        </p:nvSpPr>
        <p:spPr>
          <a:xfrm>
            <a:off x="685800" y="1981200"/>
            <a:ext cx="8153400" cy="4114800"/>
          </a:xfrm>
        </p:spPr>
        <p:txBody>
          <a:bodyPr/>
          <a:lstStyle/>
          <a:p>
            <a:r>
              <a:rPr lang="en-US" sz="2000"/>
              <a:t>The symptom may be a result of </a:t>
            </a:r>
            <a:r>
              <a:rPr lang="en-US" sz="2000" u="sng"/>
              <a:t>timing problems</a:t>
            </a:r>
            <a:r>
              <a:rPr lang="en-US" sz="2000"/>
              <a:t>, rather than processing problems</a:t>
            </a:r>
          </a:p>
          <a:p>
            <a:r>
              <a:rPr lang="en-US" sz="2000"/>
              <a:t>It may be </a:t>
            </a:r>
            <a:r>
              <a:rPr lang="en-US" sz="2000" u="sng"/>
              <a:t>difficult to accurately reproduce</a:t>
            </a:r>
            <a:r>
              <a:rPr lang="en-US" sz="2000"/>
              <a:t> input conditions, such as asynchronous real-time information</a:t>
            </a:r>
          </a:p>
          <a:p>
            <a:r>
              <a:rPr lang="en-US" sz="2000"/>
              <a:t>The symptom may be </a:t>
            </a:r>
            <a:r>
              <a:rPr lang="en-US" sz="2000" u="sng"/>
              <a:t>intermittent</a:t>
            </a:r>
            <a:r>
              <a:rPr lang="en-US" sz="2000"/>
              <a:t> such as in embedded systems involving both hardware and software</a:t>
            </a:r>
          </a:p>
          <a:p>
            <a:r>
              <a:rPr lang="en-US" sz="2000"/>
              <a:t>The symptom may be due to causes that are </a:t>
            </a:r>
            <a:r>
              <a:rPr lang="en-US" sz="2000" u="sng"/>
              <a:t>distributed</a:t>
            </a:r>
            <a:r>
              <a:rPr lang="en-US" sz="2000"/>
              <a:t> across a number of tasks running on different processes</a:t>
            </a:r>
          </a:p>
        </p:txBody>
      </p:sp>
      <p:sp>
        <p:nvSpPr>
          <p:cNvPr id="4" name="Slide Number Placeholder 5"/>
          <p:cNvSpPr>
            <a:spLocks noGrp="1"/>
          </p:cNvSpPr>
          <p:nvPr>
            <p:ph type="sldNum" sz="quarter" idx="12"/>
          </p:nvPr>
        </p:nvSpPr>
        <p:spPr/>
        <p:txBody>
          <a:bodyPr/>
          <a:lstStyle/>
          <a:p>
            <a:fld id="{10EE07B5-27E5-4684-B146-ADE83B31FB7F}" type="slidenum">
              <a:rPr lang="en-US"/>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en-US"/>
              <a:t>Debugging Strategies</a:t>
            </a:r>
          </a:p>
        </p:txBody>
      </p:sp>
      <p:sp>
        <p:nvSpPr>
          <p:cNvPr id="268291" name="Rectangle 3"/>
          <p:cNvSpPr>
            <a:spLocks noGrp="1" noChangeArrowheads="1"/>
          </p:cNvSpPr>
          <p:nvPr>
            <p:ph idx="1"/>
          </p:nvPr>
        </p:nvSpPr>
        <p:spPr/>
        <p:txBody>
          <a:bodyPr/>
          <a:lstStyle/>
          <a:p>
            <a:pPr>
              <a:lnSpc>
                <a:spcPct val="90000"/>
              </a:lnSpc>
            </a:pPr>
            <a:r>
              <a:rPr lang="en-US" sz="2000"/>
              <a:t>Objective of debugging is to find and correct the cause of a software error</a:t>
            </a:r>
          </a:p>
          <a:p>
            <a:pPr>
              <a:lnSpc>
                <a:spcPct val="90000"/>
              </a:lnSpc>
            </a:pPr>
            <a:r>
              <a:rPr lang="en-US" sz="2000"/>
              <a:t>Bugs are found by a combination of systematic evaluation, intuition, and luck</a:t>
            </a:r>
          </a:p>
          <a:p>
            <a:pPr>
              <a:lnSpc>
                <a:spcPct val="90000"/>
              </a:lnSpc>
            </a:pPr>
            <a:r>
              <a:rPr lang="en-US" sz="2000"/>
              <a:t>Debugging methods and tools are not a substitute for careful evaluation based on a complete design model and clear source code</a:t>
            </a:r>
          </a:p>
          <a:p>
            <a:pPr>
              <a:lnSpc>
                <a:spcPct val="90000"/>
              </a:lnSpc>
            </a:pPr>
            <a:r>
              <a:rPr lang="en-US" sz="2000"/>
              <a:t>There are three main debugging strategies</a:t>
            </a:r>
          </a:p>
          <a:p>
            <a:pPr lvl="1">
              <a:lnSpc>
                <a:spcPct val="90000"/>
              </a:lnSpc>
            </a:pPr>
            <a:r>
              <a:rPr lang="en-US" sz="1800"/>
              <a:t>Brute force</a:t>
            </a:r>
          </a:p>
          <a:p>
            <a:pPr lvl="1">
              <a:lnSpc>
                <a:spcPct val="90000"/>
              </a:lnSpc>
            </a:pPr>
            <a:r>
              <a:rPr lang="en-US" sz="1800"/>
              <a:t>Backtracking</a:t>
            </a:r>
          </a:p>
          <a:p>
            <a:pPr lvl="1">
              <a:lnSpc>
                <a:spcPct val="90000"/>
              </a:lnSpc>
            </a:pPr>
            <a:r>
              <a:rPr lang="en-US" sz="1800"/>
              <a:t>Cause elimination</a:t>
            </a:r>
            <a:r>
              <a:rPr lang="en-US" sz="1600"/>
              <a:t> </a:t>
            </a:r>
          </a:p>
        </p:txBody>
      </p:sp>
      <p:sp>
        <p:nvSpPr>
          <p:cNvPr id="4" name="Slide Number Placeholder 5"/>
          <p:cNvSpPr>
            <a:spLocks noGrp="1"/>
          </p:cNvSpPr>
          <p:nvPr>
            <p:ph type="sldNum" sz="quarter" idx="12"/>
          </p:nvPr>
        </p:nvSpPr>
        <p:spPr/>
        <p:txBody>
          <a:bodyPr/>
          <a:lstStyle/>
          <a:p>
            <a:fld id="{9329BE3D-41D4-4A0B-81FA-147036E421A8}" type="slidenum">
              <a:rPr lang="en-US"/>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t>Strategy #1: Brute Force</a:t>
            </a:r>
          </a:p>
        </p:txBody>
      </p:sp>
      <p:sp>
        <p:nvSpPr>
          <p:cNvPr id="269315" name="Rectangle 3"/>
          <p:cNvSpPr>
            <a:spLocks noGrp="1" noChangeArrowheads="1"/>
          </p:cNvSpPr>
          <p:nvPr>
            <p:ph idx="1"/>
          </p:nvPr>
        </p:nvSpPr>
        <p:spPr/>
        <p:txBody>
          <a:bodyPr/>
          <a:lstStyle/>
          <a:p>
            <a:r>
              <a:rPr lang="en-US" sz="2000"/>
              <a:t>Most commonly used and least efficient method</a:t>
            </a:r>
          </a:p>
          <a:p>
            <a:r>
              <a:rPr lang="en-US" sz="2000"/>
              <a:t>Used when all else fails</a:t>
            </a:r>
          </a:p>
          <a:p>
            <a:r>
              <a:rPr lang="en-US" sz="2000"/>
              <a:t>Involves the use of memory dumps, run-time traces, and output statements</a:t>
            </a:r>
          </a:p>
          <a:p>
            <a:r>
              <a:rPr lang="en-US" sz="2000"/>
              <a:t>Leads many times to wasted effort and time</a:t>
            </a:r>
          </a:p>
        </p:txBody>
      </p:sp>
      <p:sp>
        <p:nvSpPr>
          <p:cNvPr id="4" name="Slide Number Placeholder 5"/>
          <p:cNvSpPr>
            <a:spLocks noGrp="1"/>
          </p:cNvSpPr>
          <p:nvPr>
            <p:ph type="sldNum" sz="quarter" idx="12"/>
          </p:nvPr>
        </p:nvSpPr>
        <p:spPr/>
        <p:txBody>
          <a:bodyPr/>
          <a:lstStyle/>
          <a:p>
            <a:fld id="{92C10BC7-2CBF-4002-A872-24F7381DD2B6}" type="slidenum">
              <a:rPr lang="en-US"/>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r>
              <a:rPr lang="en-US"/>
              <a:t>Strategy #2: Backtracking</a:t>
            </a:r>
          </a:p>
        </p:txBody>
      </p:sp>
      <p:sp>
        <p:nvSpPr>
          <p:cNvPr id="270339" name="Rectangle 3"/>
          <p:cNvSpPr>
            <a:spLocks noGrp="1" noChangeArrowheads="1"/>
          </p:cNvSpPr>
          <p:nvPr>
            <p:ph idx="1"/>
          </p:nvPr>
        </p:nvSpPr>
        <p:spPr/>
        <p:txBody>
          <a:bodyPr/>
          <a:lstStyle/>
          <a:p>
            <a:r>
              <a:rPr lang="en-US" sz="2000"/>
              <a:t>Can be used successfully in small programs</a:t>
            </a:r>
          </a:p>
          <a:p>
            <a:r>
              <a:rPr lang="en-US" sz="2000"/>
              <a:t>The method starts at the location where a symptom has been uncovered</a:t>
            </a:r>
          </a:p>
          <a:p>
            <a:r>
              <a:rPr lang="en-US" sz="2000"/>
              <a:t>The source code is then traced backward (manually) until the location of the cause is found</a:t>
            </a:r>
          </a:p>
          <a:p>
            <a:r>
              <a:rPr lang="en-US" sz="2000"/>
              <a:t>In large programs, the number of potential backward paths may become unmanageably large</a:t>
            </a:r>
          </a:p>
        </p:txBody>
      </p:sp>
      <p:sp>
        <p:nvSpPr>
          <p:cNvPr id="4" name="Slide Number Placeholder 5"/>
          <p:cNvSpPr>
            <a:spLocks noGrp="1"/>
          </p:cNvSpPr>
          <p:nvPr>
            <p:ph type="sldNum" sz="quarter" idx="12"/>
          </p:nvPr>
        </p:nvSpPr>
        <p:spPr/>
        <p:txBody>
          <a:bodyPr/>
          <a:lstStyle/>
          <a:p>
            <a:fld id="{64FA52E3-830B-4531-AB85-6B33FA20FDAA}" type="slidenum">
              <a:rPr lang="en-US"/>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685800" y="228600"/>
            <a:ext cx="7772400" cy="1143000"/>
          </a:xfrm>
        </p:spPr>
        <p:txBody>
          <a:bodyPr/>
          <a:lstStyle/>
          <a:p>
            <a:r>
              <a:rPr lang="en-US"/>
              <a:t>Strategy #3: Cause Elimination</a:t>
            </a:r>
          </a:p>
        </p:txBody>
      </p:sp>
      <p:sp>
        <p:nvSpPr>
          <p:cNvPr id="271363" name="Rectangle 3"/>
          <p:cNvSpPr>
            <a:spLocks noGrp="1" noChangeArrowheads="1"/>
          </p:cNvSpPr>
          <p:nvPr>
            <p:ph idx="1"/>
          </p:nvPr>
        </p:nvSpPr>
        <p:spPr>
          <a:xfrm>
            <a:off x="685800" y="1600200"/>
            <a:ext cx="8229600" cy="4114800"/>
          </a:xfrm>
        </p:spPr>
        <p:txBody>
          <a:bodyPr/>
          <a:lstStyle/>
          <a:p>
            <a:pPr>
              <a:lnSpc>
                <a:spcPct val="80000"/>
              </a:lnSpc>
            </a:pPr>
            <a:r>
              <a:rPr lang="en-US" sz="2000"/>
              <a:t>Involves the use of induction or deduction and introduces the concept of binary partitioning</a:t>
            </a:r>
          </a:p>
          <a:p>
            <a:pPr lvl="1">
              <a:lnSpc>
                <a:spcPct val="80000"/>
              </a:lnSpc>
            </a:pPr>
            <a:r>
              <a:rPr lang="en-US" sz="1800"/>
              <a:t>Induction (specific to general): Prove that a specific starting value is true; then prove the general case is true</a:t>
            </a:r>
          </a:p>
          <a:p>
            <a:pPr lvl="1">
              <a:lnSpc>
                <a:spcPct val="80000"/>
              </a:lnSpc>
            </a:pPr>
            <a:r>
              <a:rPr lang="en-US" sz="1800"/>
              <a:t>Deduction (general to specific): Show that a specific conclusion follows from a set of general premises</a:t>
            </a:r>
          </a:p>
          <a:p>
            <a:pPr>
              <a:lnSpc>
                <a:spcPct val="80000"/>
              </a:lnSpc>
            </a:pPr>
            <a:r>
              <a:rPr lang="en-US" sz="2000"/>
              <a:t>Data related to the error occurrence are organized to isolate potential causes</a:t>
            </a:r>
          </a:p>
          <a:p>
            <a:pPr>
              <a:lnSpc>
                <a:spcPct val="80000"/>
              </a:lnSpc>
            </a:pPr>
            <a:r>
              <a:rPr lang="en-US" sz="2000"/>
              <a:t>A cause hypothesis is devised, and the aforementioned data are used to prove or disprove the hypothesis</a:t>
            </a:r>
          </a:p>
          <a:p>
            <a:pPr>
              <a:lnSpc>
                <a:spcPct val="80000"/>
              </a:lnSpc>
            </a:pPr>
            <a:r>
              <a:rPr lang="en-US" sz="2000"/>
              <a:t>Alternatively, a list of all possible causes is developed, and tests are conducted to eliminate each cause</a:t>
            </a:r>
          </a:p>
          <a:p>
            <a:pPr>
              <a:lnSpc>
                <a:spcPct val="80000"/>
              </a:lnSpc>
            </a:pPr>
            <a:r>
              <a:rPr lang="en-US" sz="2000"/>
              <a:t>If initial tests indicate that a particular cause hypothesis shows promise, data are refined in an attempt to isolate the bug</a:t>
            </a:r>
          </a:p>
        </p:txBody>
      </p:sp>
      <p:sp>
        <p:nvSpPr>
          <p:cNvPr id="4" name="Slide Number Placeholder 5"/>
          <p:cNvSpPr>
            <a:spLocks noGrp="1"/>
          </p:cNvSpPr>
          <p:nvPr>
            <p:ph type="sldNum" sz="quarter" idx="12"/>
          </p:nvPr>
        </p:nvSpPr>
        <p:spPr/>
        <p:txBody>
          <a:bodyPr/>
          <a:lstStyle/>
          <a:p>
            <a:fld id="{F61A62AA-81EA-42CE-9D50-47E97FA82E63}" type="slidenum">
              <a:rPr lang="en-US"/>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685800" y="228600"/>
            <a:ext cx="7772400" cy="1143000"/>
          </a:xfrm>
        </p:spPr>
        <p:txBody>
          <a:bodyPr>
            <a:normAutofit fontScale="90000"/>
          </a:bodyPr>
          <a:lstStyle/>
          <a:p>
            <a:r>
              <a:rPr lang="en-US"/>
              <a:t>Three Questions to ask Before Correcting the Error</a:t>
            </a:r>
          </a:p>
        </p:txBody>
      </p:sp>
      <p:sp>
        <p:nvSpPr>
          <p:cNvPr id="272387" name="Rectangle 3"/>
          <p:cNvSpPr>
            <a:spLocks noGrp="1" noChangeArrowheads="1"/>
          </p:cNvSpPr>
          <p:nvPr>
            <p:ph idx="1"/>
          </p:nvPr>
        </p:nvSpPr>
        <p:spPr>
          <a:xfrm>
            <a:off x="533400" y="1752600"/>
            <a:ext cx="8153400" cy="4114800"/>
          </a:xfrm>
        </p:spPr>
        <p:txBody>
          <a:bodyPr/>
          <a:lstStyle/>
          <a:p>
            <a:pPr>
              <a:lnSpc>
                <a:spcPct val="90000"/>
              </a:lnSpc>
            </a:pPr>
            <a:r>
              <a:rPr lang="en-US" sz="2000"/>
              <a:t>Is the cause of the bug reproduced in another part of the program?</a:t>
            </a:r>
          </a:p>
          <a:p>
            <a:pPr lvl="1">
              <a:lnSpc>
                <a:spcPct val="90000"/>
              </a:lnSpc>
            </a:pPr>
            <a:r>
              <a:rPr lang="en-US" sz="1600"/>
              <a:t>Similar errors may be occurring in other parts of the program</a:t>
            </a:r>
          </a:p>
          <a:p>
            <a:pPr>
              <a:lnSpc>
                <a:spcPct val="90000"/>
              </a:lnSpc>
            </a:pPr>
            <a:r>
              <a:rPr lang="en-US" sz="2000"/>
              <a:t>What next bug might be introduced by the fix that I’m about to make?</a:t>
            </a:r>
          </a:p>
          <a:p>
            <a:pPr lvl="1">
              <a:lnSpc>
                <a:spcPct val="90000"/>
              </a:lnSpc>
            </a:pPr>
            <a:r>
              <a:rPr lang="en-US" sz="1800"/>
              <a:t>The source code (and even the design) should be studied to assess the coupling of logic and data structures related to the fix</a:t>
            </a:r>
          </a:p>
          <a:p>
            <a:pPr>
              <a:lnSpc>
                <a:spcPct val="90000"/>
              </a:lnSpc>
            </a:pPr>
            <a:r>
              <a:rPr lang="en-US" sz="2000"/>
              <a:t>What could we have done to prevent this bug in the first place?</a:t>
            </a:r>
          </a:p>
          <a:p>
            <a:pPr lvl="1">
              <a:lnSpc>
                <a:spcPct val="90000"/>
              </a:lnSpc>
            </a:pPr>
            <a:r>
              <a:rPr lang="en-US" sz="1800"/>
              <a:t>This is the first step toward software quality assurance</a:t>
            </a:r>
          </a:p>
          <a:p>
            <a:pPr lvl="1">
              <a:lnSpc>
                <a:spcPct val="90000"/>
              </a:lnSpc>
            </a:pPr>
            <a:r>
              <a:rPr lang="en-US" sz="1800"/>
              <a:t>By correcting the process as well as the product, the bug will be removed from the current program and may be eliminated from all future programs</a:t>
            </a:r>
          </a:p>
        </p:txBody>
      </p:sp>
      <p:sp>
        <p:nvSpPr>
          <p:cNvPr id="5" name="Slide Number Placeholder 5"/>
          <p:cNvSpPr>
            <a:spLocks noGrp="1"/>
          </p:cNvSpPr>
          <p:nvPr>
            <p:ph type="sldNum" sz="quarter" idx="12"/>
          </p:nvPr>
        </p:nvSpPr>
        <p:spPr/>
        <p:txBody>
          <a:bodyPr/>
          <a:lstStyle/>
          <a:p>
            <a:fld id="{2ECFBF9E-D743-44E9-9FD4-FAEA20937C94}" type="slidenum">
              <a:rPr lang="en-US"/>
              <a:pPr/>
              <a:t>46</a:t>
            </a:fld>
            <a:endParaRPr lang="en-US"/>
          </a:p>
        </p:txBody>
      </p:sp>
      <p:sp>
        <p:nvSpPr>
          <p:cNvPr id="272388" name="Text Box 4"/>
          <p:cNvSpPr txBox="1">
            <a:spLocks noChangeArrowheads="1"/>
          </p:cNvSpPr>
          <p:nvPr/>
        </p:nvSpPr>
        <p:spPr bwMode="auto">
          <a:xfrm>
            <a:off x="8702675" y="6400800"/>
            <a:ext cx="441325" cy="457200"/>
          </a:xfrm>
          <a:prstGeom prst="rect">
            <a:avLst/>
          </a:prstGeom>
          <a:noFill/>
          <a:ln w="9525">
            <a:noFill/>
            <a:miter lim="800000"/>
            <a:headEnd/>
            <a:tailEnd/>
          </a:ln>
          <a:effectLst/>
        </p:spPr>
        <p:txBody>
          <a:bodyPr wrap="none">
            <a:spAutoFit/>
          </a:bodyPr>
          <a:lstStyle/>
          <a:p>
            <a:r>
              <a:rPr lang="en-US">
                <a:sym typeface="Wingdings" pitchFamily="2" charset="2"/>
              </a:rPr>
              <a:t></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 </a:t>
            </a:r>
            <a:endParaRPr lang="en-US" dirty="0"/>
          </a:p>
        </p:txBody>
      </p:sp>
      <p:sp>
        <p:nvSpPr>
          <p:cNvPr id="3" name="Content Placeholder 2"/>
          <p:cNvSpPr>
            <a:spLocks noGrp="1"/>
          </p:cNvSpPr>
          <p:nvPr>
            <p:ph idx="1"/>
          </p:nvPr>
        </p:nvSpPr>
        <p:spPr/>
        <p:txBody>
          <a:bodyPr/>
          <a:lstStyle/>
          <a:p>
            <a:r>
              <a:rPr lang="en-IN" dirty="0" smtClean="0"/>
              <a:t>Chapter 13 </a:t>
            </a:r>
            <a:r>
              <a:rPr lang="en-US" u="none" dirty="0" smtClean="0"/>
              <a:t>Pressman, R. </a:t>
            </a:r>
            <a:r>
              <a:rPr lang="en-US" i="1" u="none" dirty="0" smtClean="0"/>
              <a:t>Software Engineering: A Practitioner’s Approach</a:t>
            </a:r>
            <a:r>
              <a:rPr lang="en-US" u="none" dirty="0" smtClean="0"/>
              <a:t>.  </a:t>
            </a:r>
            <a:r>
              <a:rPr lang="en-US" u="none" smtClean="0"/>
              <a:t>McGraw-Hill, 2005</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09600" y="228600"/>
            <a:ext cx="7772400" cy="1143000"/>
          </a:xfrm>
        </p:spPr>
        <p:txBody>
          <a:bodyPr>
            <a:normAutofit fontScale="90000"/>
          </a:bodyPr>
          <a:lstStyle/>
          <a:p>
            <a:r>
              <a:rPr lang="en-US" sz="4000">
                <a:latin typeface="Arial" charset="0"/>
              </a:rPr>
              <a:t>General Characteristics of Strategic Testing</a:t>
            </a:r>
            <a:endParaRPr lang="en-US" sz="3200">
              <a:latin typeface="Arial" charset="0"/>
            </a:endParaRPr>
          </a:p>
        </p:txBody>
      </p:sp>
      <p:sp>
        <p:nvSpPr>
          <p:cNvPr id="9219" name="Rectangle 3"/>
          <p:cNvSpPr>
            <a:spLocks noGrp="1" noChangeArrowheads="1"/>
          </p:cNvSpPr>
          <p:nvPr>
            <p:ph idx="1"/>
          </p:nvPr>
        </p:nvSpPr>
        <p:spPr/>
        <p:txBody>
          <a:bodyPr/>
          <a:lstStyle/>
          <a:p>
            <a:r>
              <a:rPr lang="en-US" sz="2000"/>
              <a:t>To perform effective testing, a software team should conduct effective formal technical reviews</a:t>
            </a:r>
          </a:p>
          <a:p>
            <a:r>
              <a:rPr lang="en-US" sz="2000"/>
              <a:t>Testing begins at the component level and work outward toward the integration of the entire computer-based system</a:t>
            </a:r>
          </a:p>
          <a:p>
            <a:r>
              <a:rPr lang="en-US" sz="2000"/>
              <a:t>Different testing techniques are appropriate at different points in time</a:t>
            </a:r>
          </a:p>
          <a:p>
            <a:r>
              <a:rPr lang="en-US" sz="2000"/>
              <a:t>Testing is conducted by the developer of the software and (for large projects) by an independent test group</a:t>
            </a:r>
          </a:p>
          <a:p>
            <a:r>
              <a:rPr lang="en-US" sz="2000"/>
              <a:t>Testing and debugging are different activities, but debugging must be accommodated in any testing strategy </a:t>
            </a:r>
          </a:p>
          <a:p>
            <a:endParaRPr lang="en-US" sz="2000"/>
          </a:p>
        </p:txBody>
      </p:sp>
      <p:sp>
        <p:nvSpPr>
          <p:cNvPr id="4" name="Slide Number Placeholder 5"/>
          <p:cNvSpPr>
            <a:spLocks noGrp="1"/>
          </p:cNvSpPr>
          <p:nvPr>
            <p:ph type="sldNum" sz="quarter" idx="12"/>
          </p:nvPr>
        </p:nvSpPr>
        <p:spPr/>
        <p:txBody>
          <a:bodyPr/>
          <a:lstStyle/>
          <a:p>
            <a:fld id="{422D7B56-A584-42EA-B7CC-377DFC6636E0}" type="slidenum">
              <a:rPr lang="en-US"/>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685800" y="381000"/>
            <a:ext cx="7772400" cy="1143000"/>
          </a:xfrm>
        </p:spPr>
        <p:txBody>
          <a:bodyPr/>
          <a:lstStyle/>
          <a:p>
            <a:r>
              <a:rPr lang="en-US"/>
              <a:t>Verification and Validation</a:t>
            </a:r>
          </a:p>
        </p:txBody>
      </p:sp>
      <p:sp>
        <p:nvSpPr>
          <p:cNvPr id="228355" name="Rectangle 3"/>
          <p:cNvSpPr>
            <a:spLocks noGrp="1" noChangeArrowheads="1"/>
          </p:cNvSpPr>
          <p:nvPr>
            <p:ph idx="1"/>
          </p:nvPr>
        </p:nvSpPr>
        <p:spPr>
          <a:xfrm>
            <a:off x="685800" y="1981200"/>
            <a:ext cx="8153400" cy="4114800"/>
          </a:xfrm>
        </p:spPr>
        <p:txBody>
          <a:bodyPr/>
          <a:lstStyle/>
          <a:p>
            <a:r>
              <a:rPr lang="en-US" sz="2000"/>
              <a:t>Software testing is part of a broader group of activities called verification and validation that are involved in software quality assurance</a:t>
            </a:r>
          </a:p>
          <a:p>
            <a:r>
              <a:rPr lang="en-US" sz="2000"/>
              <a:t>Verification (Are the algorithms coded correctly?)</a:t>
            </a:r>
          </a:p>
          <a:p>
            <a:pPr lvl="1"/>
            <a:r>
              <a:rPr lang="en-US" sz="1800"/>
              <a:t>The set of activities that ensure that software correctly implements a specific function or algorithm</a:t>
            </a:r>
          </a:p>
          <a:p>
            <a:r>
              <a:rPr lang="en-US" sz="2000"/>
              <a:t>Validation (Does it meet user requirements?)</a:t>
            </a:r>
          </a:p>
          <a:p>
            <a:pPr lvl="1"/>
            <a:r>
              <a:rPr lang="en-US" sz="1800"/>
              <a:t>The set of activities that ensure that the software that has been built is traceable to customer requirements</a:t>
            </a:r>
          </a:p>
        </p:txBody>
      </p:sp>
      <p:sp>
        <p:nvSpPr>
          <p:cNvPr id="4" name="Slide Number Placeholder 5"/>
          <p:cNvSpPr>
            <a:spLocks noGrp="1"/>
          </p:cNvSpPr>
          <p:nvPr>
            <p:ph type="sldNum" sz="quarter" idx="12"/>
          </p:nvPr>
        </p:nvSpPr>
        <p:spPr/>
        <p:txBody>
          <a:bodyPr/>
          <a:lstStyle/>
          <a:p>
            <a:fld id="{BAA51B04-1AFC-4E1B-8CE1-BBB671D5C65A}" type="slidenum">
              <a:rPr lang="en-US"/>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685800" y="381000"/>
            <a:ext cx="7772400" cy="1143000"/>
          </a:xfrm>
        </p:spPr>
        <p:txBody>
          <a:bodyPr/>
          <a:lstStyle/>
          <a:p>
            <a:r>
              <a:rPr lang="en-US"/>
              <a:t>Organizing for Software Testing</a:t>
            </a:r>
          </a:p>
        </p:txBody>
      </p:sp>
      <p:sp>
        <p:nvSpPr>
          <p:cNvPr id="229379" name="Rectangle 3"/>
          <p:cNvSpPr>
            <a:spLocks noGrp="1" noChangeArrowheads="1"/>
          </p:cNvSpPr>
          <p:nvPr>
            <p:ph idx="1"/>
          </p:nvPr>
        </p:nvSpPr>
        <p:spPr/>
        <p:txBody>
          <a:bodyPr/>
          <a:lstStyle/>
          <a:p>
            <a:pPr>
              <a:lnSpc>
                <a:spcPct val="90000"/>
              </a:lnSpc>
            </a:pPr>
            <a:r>
              <a:rPr lang="en-US" sz="2000"/>
              <a:t>Testing should aim at "breaking" the software</a:t>
            </a:r>
          </a:p>
          <a:p>
            <a:pPr>
              <a:lnSpc>
                <a:spcPct val="90000"/>
              </a:lnSpc>
            </a:pPr>
            <a:r>
              <a:rPr lang="en-US" sz="2000"/>
              <a:t>Common misconceptions</a:t>
            </a:r>
          </a:p>
          <a:p>
            <a:pPr lvl="1">
              <a:lnSpc>
                <a:spcPct val="90000"/>
              </a:lnSpc>
            </a:pPr>
            <a:r>
              <a:rPr lang="en-US" sz="1800"/>
              <a:t>The developer of software should do no testing at all</a:t>
            </a:r>
          </a:p>
          <a:p>
            <a:pPr lvl="1">
              <a:lnSpc>
                <a:spcPct val="90000"/>
              </a:lnSpc>
            </a:pPr>
            <a:r>
              <a:rPr lang="en-US" sz="1800"/>
              <a:t>The software should be given to a secret team of testers who will test it unmercifully</a:t>
            </a:r>
          </a:p>
          <a:p>
            <a:pPr lvl="1">
              <a:lnSpc>
                <a:spcPct val="90000"/>
              </a:lnSpc>
            </a:pPr>
            <a:r>
              <a:rPr lang="en-US" sz="1800"/>
              <a:t>The testers get involved with the project only when the testing steps are about to begin</a:t>
            </a:r>
          </a:p>
          <a:p>
            <a:pPr>
              <a:lnSpc>
                <a:spcPct val="90000"/>
              </a:lnSpc>
            </a:pPr>
            <a:r>
              <a:rPr lang="en-US" sz="2000"/>
              <a:t>Reality: Independent test group</a:t>
            </a:r>
          </a:p>
          <a:p>
            <a:pPr lvl="1">
              <a:lnSpc>
                <a:spcPct val="90000"/>
              </a:lnSpc>
            </a:pPr>
            <a:r>
              <a:rPr lang="en-US" sz="1800"/>
              <a:t>Removes the inherent problems associated with letting the builder test the software that has been built</a:t>
            </a:r>
          </a:p>
          <a:p>
            <a:pPr lvl="1">
              <a:lnSpc>
                <a:spcPct val="90000"/>
              </a:lnSpc>
            </a:pPr>
            <a:r>
              <a:rPr lang="en-US" sz="1800"/>
              <a:t>Removes the conflict of interest that may otherwise be present</a:t>
            </a:r>
          </a:p>
          <a:p>
            <a:pPr lvl="1">
              <a:lnSpc>
                <a:spcPct val="90000"/>
              </a:lnSpc>
            </a:pPr>
            <a:r>
              <a:rPr lang="en-US" sz="1800"/>
              <a:t>Works closely with the software developer during analysis and design to ensure that thorough testing occurs</a:t>
            </a:r>
          </a:p>
        </p:txBody>
      </p:sp>
      <p:sp>
        <p:nvSpPr>
          <p:cNvPr id="4" name="Slide Number Placeholder 5"/>
          <p:cNvSpPr>
            <a:spLocks noGrp="1"/>
          </p:cNvSpPr>
          <p:nvPr>
            <p:ph type="sldNum" sz="quarter" idx="12"/>
          </p:nvPr>
        </p:nvSpPr>
        <p:spPr/>
        <p:txBody>
          <a:bodyPr/>
          <a:lstStyle/>
          <a:p>
            <a:fld id="{8303C1DF-63BD-4405-A8A5-8405C485B3F7}" type="slidenum">
              <a:rPr lang="en-US"/>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685800" y="381000"/>
            <a:ext cx="7772400" cy="1143000"/>
          </a:xfrm>
        </p:spPr>
        <p:txBody>
          <a:bodyPr>
            <a:normAutofit fontScale="90000"/>
          </a:bodyPr>
          <a:lstStyle/>
          <a:p>
            <a:r>
              <a:rPr lang="en-US"/>
              <a:t>A Strategy for Testing Conventional Software</a:t>
            </a:r>
          </a:p>
        </p:txBody>
      </p:sp>
      <p:sp>
        <p:nvSpPr>
          <p:cNvPr id="20" name="Slide Number Placeholder 5"/>
          <p:cNvSpPr>
            <a:spLocks noGrp="1"/>
          </p:cNvSpPr>
          <p:nvPr>
            <p:ph type="sldNum" sz="quarter" idx="12"/>
          </p:nvPr>
        </p:nvSpPr>
        <p:spPr/>
        <p:txBody>
          <a:bodyPr/>
          <a:lstStyle/>
          <a:p>
            <a:fld id="{182615CC-5870-43FD-B048-2D18082B0F04}" type="slidenum">
              <a:rPr lang="en-US"/>
              <a:pPr/>
              <a:t>8</a:t>
            </a:fld>
            <a:endParaRPr lang="en-US"/>
          </a:p>
        </p:txBody>
      </p:sp>
      <p:grpSp>
        <p:nvGrpSpPr>
          <p:cNvPr id="2" name="Group 22"/>
          <p:cNvGrpSpPr>
            <a:grpSpLocks/>
          </p:cNvGrpSpPr>
          <p:nvPr/>
        </p:nvGrpSpPr>
        <p:grpSpPr bwMode="auto">
          <a:xfrm>
            <a:off x="1828800" y="2438400"/>
            <a:ext cx="5715000" cy="3505200"/>
            <a:chOff x="1152" y="1536"/>
            <a:chExt cx="3600" cy="2208"/>
          </a:xfrm>
        </p:grpSpPr>
        <p:grpSp>
          <p:nvGrpSpPr>
            <p:cNvPr id="3" name="Group 21"/>
            <p:cNvGrpSpPr>
              <a:grpSpLocks/>
            </p:cNvGrpSpPr>
            <p:nvPr/>
          </p:nvGrpSpPr>
          <p:grpSpPr bwMode="auto">
            <a:xfrm>
              <a:off x="1152" y="1536"/>
              <a:ext cx="3600" cy="2208"/>
              <a:chOff x="1152" y="1536"/>
              <a:chExt cx="3600" cy="2208"/>
            </a:xfrm>
          </p:grpSpPr>
          <p:sp>
            <p:nvSpPr>
              <p:cNvPr id="230407" name="Oval 7"/>
              <p:cNvSpPr>
                <a:spLocks noChangeArrowheads="1"/>
              </p:cNvSpPr>
              <p:nvPr/>
            </p:nvSpPr>
            <p:spPr bwMode="auto">
              <a:xfrm>
                <a:off x="1152" y="1536"/>
                <a:ext cx="3600" cy="2208"/>
              </a:xfrm>
              <a:prstGeom prst="ellipse">
                <a:avLst/>
              </a:prstGeom>
              <a:solidFill>
                <a:srgbClr val="FF99CC"/>
              </a:solidFill>
              <a:ln w="9525">
                <a:solidFill>
                  <a:schemeClr val="tx1"/>
                </a:solidFill>
                <a:round/>
                <a:headEnd/>
                <a:tailEnd/>
              </a:ln>
              <a:effectLst/>
            </p:spPr>
            <p:txBody>
              <a:bodyPr wrap="none" anchor="ctr"/>
              <a:lstStyle/>
              <a:p>
                <a:endParaRPr lang="en-US"/>
              </a:p>
            </p:txBody>
          </p:sp>
          <p:sp>
            <p:nvSpPr>
              <p:cNvPr id="230406" name="Oval 6"/>
              <p:cNvSpPr>
                <a:spLocks noChangeArrowheads="1"/>
              </p:cNvSpPr>
              <p:nvPr/>
            </p:nvSpPr>
            <p:spPr bwMode="auto">
              <a:xfrm>
                <a:off x="1488" y="1776"/>
                <a:ext cx="2976" cy="1680"/>
              </a:xfrm>
              <a:prstGeom prst="ellipse">
                <a:avLst/>
              </a:prstGeom>
              <a:solidFill>
                <a:srgbClr val="FFCC99"/>
              </a:solidFill>
              <a:ln w="9525">
                <a:solidFill>
                  <a:schemeClr val="tx1"/>
                </a:solidFill>
                <a:round/>
                <a:headEnd/>
                <a:tailEnd/>
              </a:ln>
              <a:effectLst/>
            </p:spPr>
            <p:txBody>
              <a:bodyPr wrap="none" anchor="ctr"/>
              <a:lstStyle/>
              <a:p>
                <a:endParaRPr lang="en-US"/>
              </a:p>
            </p:txBody>
          </p:sp>
          <p:sp>
            <p:nvSpPr>
              <p:cNvPr id="230405" name="Oval 5"/>
              <p:cNvSpPr>
                <a:spLocks noChangeArrowheads="1"/>
              </p:cNvSpPr>
              <p:nvPr/>
            </p:nvSpPr>
            <p:spPr bwMode="auto">
              <a:xfrm>
                <a:off x="1728" y="2016"/>
                <a:ext cx="2496" cy="1152"/>
              </a:xfrm>
              <a:prstGeom prst="ellipse">
                <a:avLst/>
              </a:prstGeom>
              <a:solidFill>
                <a:srgbClr val="FFFF99"/>
              </a:solidFill>
              <a:ln w="9525">
                <a:solidFill>
                  <a:schemeClr val="tx1"/>
                </a:solidFill>
                <a:round/>
                <a:headEnd/>
                <a:tailEnd/>
              </a:ln>
              <a:effectLst/>
            </p:spPr>
            <p:txBody>
              <a:bodyPr wrap="none" anchor="ctr"/>
              <a:lstStyle/>
              <a:p>
                <a:endParaRPr lang="en-US"/>
              </a:p>
            </p:txBody>
          </p:sp>
          <p:sp>
            <p:nvSpPr>
              <p:cNvPr id="230404" name="Oval 4"/>
              <p:cNvSpPr>
                <a:spLocks noChangeArrowheads="1"/>
              </p:cNvSpPr>
              <p:nvPr/>
            </p:nvSpPr>
            <p:spPr bwMode="auto">
              <a:xfrm>
                <a:off x="2016" y="2256"/>
                <a:ext cx="1920" cy="720"/>
              </a:xfrm>
              <a:prstGeom prst="ellipse">
                <a:avLst/>
              </a:prstGeom>
              <a:solidFill>
                <a:srgbClr val="CCFFCC"/>
              </a:solidFill>
              <a:ln w="9525">
                <a:solidFill>
                  <a:schemeClr val="tx1"/>
                </a:solidFill>
                <a:round/>
                <a:headEnd/>
                <a:tailEnd/>
              </a:ln>
              <a:effectLst/>
            </p:spPr>
            <p:txBody>
              <a:bodyPr wrap="none" anchor="ctr"/>
              <a:lstStyle/>
              <a:p>
                <a:endParaRPr lang="en-US"/>
              </a:p>
            </p:txBody>
          </p:sp>
          <p:sp>
            <p:nvSpPr>
              <p:cNvPr id="230408" name="Line 8"/>
              <p:cNvSpPr>
                <a:spLocks noChangeShapeType="1"/>
              </p:cNvSpPr>
              <p:nvPr/>
            </p:nvSpPr>
            <p:spPr bwMode="auto">
              <a:xfrm>
                <a:off x="1200" y="2640"/>
                <a:ext cx="3552" cy="0"/>
              </a:xfrm>
              <a:prstGeom prst="line">
                <a:avLst/>
              </a:prstGeom>
              <a:noFill/>
              <a:ln w="28575">
                <a:solidFill>
                  <a:schemeClr val="tx1"/>
                </a:solidFill>
                <a:prstDash val="dash"/>
                <a:round/>
                <a:headEnd/>
                <a:tailEnd/>
              </a:ln>
              <a:effectLst/>
            </p:spPr>
            <p:txBody>
              <a:bodyPr/>
              <a:lstStyle/>
              <a:p>
                <a:endParaRPr lang="en-US"/>
              </a:p>
            </p:txBody>
          </p:sp>
        </p:grpSp>
        <p:sp>
          <p:nvSpPr>
            <p:cNvPr id="230410" name="Text Box 10"/>
            <p:cNvSpPr txBox="1">
              <a:spLocks noChangeArrowheads="1"/>
            </p:cNvSpPr>
            <p:nvPr/>
          </p:nvSpPr>
          <p:spPr bwMode="auto">
            <a:xfrm>
              <a:off x="2784" y="2688"/>
              <a:ext cx="420" cy="231"/>
            </a:xfrm>
            <a:prstGeom prst="rect">
              <a:avLst/>
            </a:prstGeom>
            <a:noFill/>
            <a:ln w="9525">
              <a:noFill/>
              <a:miter lim="800000"/>
              <a:headEnd/>
              <a:tailEnd/>
            </a:ln>
            <a:effectLst/>
          </p:spPr>
          <p:txBody>
            <a:bodyPr wrap="none">
              <a:spAutoFit/>
            </a:bodyPr>
            <a:lstStyle/>
            <a:p>
              <a:r>
                <a:rPr lang="en-US" sz="1800" u="none"/>
                <a:t>Code</a:t>
              </a:r>
            </a:p>
          </p:txBody>
        </p:sp>
        <p:sp>
          <p:nvSpPr>
            <p:cNvPr id="230411" name="Text Box 11"/>
            <p:cNvSpPr txBox="1">
              <a:spLocks noChangeArrowheads="1"/>
            </p:cNvSpPr>
            <p:nvPr/>
          </p:nvSpPr>
          <p:spPr bwMode="auto">
            <a:xfrm>
              <a:off x="2732" y="2928"/>
              <a:ext cx="524" cy="231"/>
            </a:xfrm>
            <a:prstGeom prst="rect">
              <a:avLst/>
            </a:prstGeom>
            <a:noFill/>
            <a:ln w="9525">
              <a:noFill/>
              <a:miter lim="800000"/>
              <a:headEnd/>
              <a:tailEnd/>
            </a:ln>
            <a:effectLst/>
          </p:spPr>
          <p:txBody>
            <a:bodyPr wrap="none">
              <a:spAutoFit/>
            </a:bodyPr>
            <a:lstStyle/>
            <a:p>
              <a:r>
                <a:rPr lang="en-US" sz="1800" u="none"/>
                <a:t>Design</a:t>
              </a:r>
            </a:p>
          </p:txBody>
        </p:sp>
        <p:sp>
          <p:nvSpPr>
            <p:cNvPr id="230412" name="Text Box 12"/>
            <p:cNvSpPr txBox="1">
              <a:spLocks noChangeArrowheads="1"/>
            </p:cNvSpPr>
            <p:nvPr/>
          </p:nvSpPr>
          <p:spPr bwMode="auto">
            <a:xfrm>
              <a:off x="2636" y="3216"/>
              <a:ext cx="916" cy="231"/>
            </a:xfrm>
            <a:prstGeom prst="rect">
              <a:avLst/>
            </a:prstGeom>
            <a:noFill/>
            <a:ln w="9525">
              <a:noFill/>
              <a:miter lim="800000"/>
              <a:headEnd/>
              <a:tailEnd/>
            </a:ln>
            <a:effectLst/>
          </p:spPr>
          <p:txBody>
            <a:bodyPr wrap="none">
              <a:spAutoFit/>
            </a:bodyPr>
            <a:lstStyle/>
            <a:p>
              <a:r>
                <a:rPr lang="en-US" sz="1800" u="none"/>
                <a:t>Requirements</a:t>
              </a:r>
            </a:p>
          </p:txBody>
        </p:sp>
        <p:sp>
          <p:nvSpPr>
            <p:cNvPr id="230413" name="Text Box 13"/>
            <p:cNvSpPr txBox="1">
              <a:spLocks noChangeArrowheads="1"/>
            </p:cNvSpPr>
            <p:nvPr/>
          </p:nvSpPr>
          <p:spPr bwMode="auto">
            <a:xfrm>
              <a:off x="2458" y="3465"/>
              <a:ext cx="1280" cy="231"/>
            </a:xfrm>
            <a:prstGeom prst="rect">
              <a:avLst/>
            </a:prstGeom>
            <a:noFill/>
            <a:ln w="9525">
              <a:noFill/>
              <a:miter lim="800000"/>
              <a:headEnd/>
              <a:tailEnd/>
            </a:ln>
            <a:effectLst/>
          </p:spPr>
          <p:txBody>
            <a:bodyPr wrap="none">
              <a:spAutoFit/>
            </a:bodyPr>
            <a:lstStyle/>
            <a:p>
              <a:r>
                <a:rPr lang="en-US" sz="1800" u="none"/>
                <a:t>System Engineering</a:t>
              </a:r>
            </a:p>
          </p:txBody>
        </p:sp>
        <p:sp>
          <p:nvSpPr>
            <p:cNvPr id="230414" name="Text Box 14"/>
            <p:cNvSpPr txBox="1">
              <a:spLocks noChangeArrowheads="1"/>
            </p:cNvSpPr>
            <p:nvPr/>
          </p:nvSpPr>
          <p:spPr bwMode="auto">
            <a:xfrm>
              <a:off x="2574" y="2352"/>
              <a:ext cx="840" cy="231"/>
            </a:xfrm>
            <a:prstGeom prst="rect">
              <a:avLst/>
            </a:prstGeom>
            <a:noFill/>
            <a:ln w="9525">
              <a:noFill/>
              <a:miter lim="800000"/>
              <a:headEnd/>
              <a:tailEnd/>
            </a:ln>
            <a:effectLst/>
          </p:spPr>
          <p:txBody>
            <a:bodyPr wrap="none">
              <a:spAutoFit/>
            </a:bodyPr>
            <a:lstStyle/>
            <a:p>
              <a:r>
                <a:rPr lang="en-US" sz="1800" u="none"/>
                <a:t>Unit Testing</a:t>
              </a:r>
            </a:p>
          </p:txBody>
        </p:sp>
        <p:sp>
          <p:nvSpPr>
            <p:cNvPr id="230415" name="Text Box 15"/>
            <p:cNvSpPr txBox="1">
              <a:spLocks noChangeArrowheads="1"/>
            </p:cNvSpPr>
            <p:nvPr/>
          </p:nvSpPr>
          <p:spPr bwMode="auto">
            <a:xfrm>
              <a:off x="2380" y="2073"/>
              <a:ext cx="1216" cy="231"/>
            </a:xfrm>
            <a:prstGeom prst="rect">
              <a:avLst/>
            </a:prstGeom>
            <a:noFill/>
            <a:ln w="9525">
              <a:noFill/>
              <a:miter lim="800000"/>
              <a:headEnd/>
              <a:tailEnd/>
            </a:ln>
            <a:effectLst/>
          </p:spPr>
          <p:txBody>
            <a:bodyPr wrap="none">
              <a:spAutoFit/>
            </a:bodyPr>
            <a:lstStyle/>
            <a:p>
              <a:r>
                <a:rPr lang="en-US" sz="1800" u="none"/>
                <a:t>Integration Testing</a:t>
              </a:r>
            </a:p>
          </p:txBody>
        </p:sp>
        <p:sp>
          <p:nvSpPr>
            <p:cNvPr id="230416" name="Text Box 16"/>
            <p:cNvSpPr txBox="1">
              <a:spLocks noChangeArrowheads="1"/>
            </p:cNvSpPr>
            <p:nvPr/>
          </p:nvSpPr>
          <p:spPr bwMode="auto">
            <a:xfrm>
              <a:off x="2412" y="1824"/>
              <a:ext cx="1192" cy="231"/>
            </a:xfrm>
            <a:prstGeom prst="rect">
              <a:avLst/>
            </a:prstGeom>
            <a:noFill/>
            <a:ln w="9525">
              <a:noFill/>
              <a:miter lim="800000"/>
              <a:headEnd/>
              <a:tailEnd/>
            </a:ln>
            <a:effectLst/>
          </p:spPr>
          <p:txBody>
            <a:bodyPr wrap="none">
              <a:spAutoFit/>
            </a:bodyPr>
            <a:lstStyle/>
            <a:p>
              <a:r>
                <a:rPr lang="en-US" sz="1800" u="none"/>
                <a:t>Validation Testing</a:t>
              </a:r>
            </a:p>
          </p:txBody>
        </p:sp>
        <p:sp>
          <p:nvSpPr>
            <p:cNvPr id="230417" name="Text Box 17"/>
            <p:cNvSpPr txBox="1">
              <a:spLocks noChangeArrowheads="1"/>
            </p:cNvSpPr>
            <p:nvPr/>
          </p:nvSpPr>
          <p:spPr bwMode="auto">
            <a:xfrm>
              <a:off x="2492" y="1545"/>
              <a:ext cx="1008" cy="231"/>
            </a:xfrm>
            <a:prstGeom prst="rect">
              <a:avLst/>
            </a:prstGeom>
            <a:noFill/>
            <a:ln w="9525">
              <a:noFill/>
              <a:miter lim="800000"/>
              <a:headEnd/>
              <a:tailEnd/>
            </a:ln>
            <a:effectLst/>
          </p:spPr>
          <p:txBody>
            <a:bodyPr wrap="none">
              <a:spAutoFit/>
            </a:bodyPr>
            <a:lstStyle/>
            <a:p>
              <a:r>
                <a:rPr lang="en-US" sz="1800" u="none"/>
                <a:t>System Testing</a:t>
              </a:r>
            </a:p>
          </p:txBody>
        </p:sp>
      </p:grpSp>
      <p:sp>
        <p:nvSpPr>
          <p:cNvPr id="230419" name="AutoShape 19"/>
          <p:cNvSpPr>
            <a:spLocks noChangeArrowheads="1"/>
          </p:cNvSpPr>
          <p:nvPr/>
        </p:nvSpPr>
        <p:spPr bwMode="auto">
          <a:xfrm rot="-2959130">
            <a:off x="2171700" y="4533900"/>
            <a:ext cx="1905000" cy="1219200"/>
          </a:xfrm>
          <a:prstGeom prst="rightArrow">
            <a:avLst>
              <a:gd name="adj1" fmla="val 50000"/>
              <a:gd name="adj2" fmla="val 39063"/>
            </a:avLst>
          </a:prstGeom>
          <a:solidFill>
            <a:srgbClr val="CCFFFF"/>
          </a:solidFill>
          <a:ln w="9525">
            <a:solidFill>
              <a:schemeClr val="tx1"/>
            </a:solidFill>
            <a:miter lim="800000"/>
            <a:headEnd/>
            <a:tailEnd/>
          </a:ln>
          <a:effectLst/>
        </p:spPr>
        <p:txBody>
          <a:bodyPr wrap="none" anchor="ctr"/>
          <a:lstStyle/>
          <a:p>
            <a:r>
              <a:rPr lang="en-US" sz="2000" u="none"/>
              <a:t>Abstract to</a:t>
            </a:r>
          </a:p>
          <a:p>
            <a:r>
              <a:rPr lang="en-US" sz="2000" u="none"/>
              <a:t>concrete</a:t>
            </a:r>
          </a:p>
        </p:txBody>
      </p:sp>
      <p:sp>
        <p:nvSpPr>
          <p:cNvPr id="230420" name="AutoShape 20"/>
          <p:cNvSpPr>
            <a:spLocks noChangeArrowheads="1"/>
          </p:cNvSpPr>
          <p:nvPr/>
        </p:nvSpPr>
        <p:spPr bwMode="auto">
          <a:xfrm rot="-2959130">
            <a:off x="5407025" y="2541588"/>
            <a:ext cx="2133600" cy="1219200"/>
          </a:xfrm>
          <a:prstGeom prst="rightArrow">
            <a:avLst>
              <a:gd name="adj1" fmla="val 50000"/>
              <a:gd name="adj2" fmla="val 43750"/>
            </a:avLst>
          </a:prstGeom>
          <a:solidFill>
            <a:srgbClr val="CCFFFF"/>
          </a:solidFill>
          <a:ln w="9525">
            <a:solidFill>
              <a:schemeClr val="tx1"/>
            </a:solidFill>
            <a:miter lim="800000"/>
            <a:headEnd/>
            <a:tailEnd/>
          </a:ln>
          <a:effectLst/>
        </p:spPr>
        <p:txBody>
          <a:bodyPr wrap="none" anchor="ctr"/>
          <a:lstStyle/>
          <a:p>
            <a:r>
              <a:rPr lang="en-US" sz="2000" u="none"/>
              <a:t>Narrow to</a:t>
            </a:r>
          </a:p>
          <a:p>
            <a:r>
              <a:rPr lang="en-US" sz="2000" u="none"/>
              <a:t>Broader scope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381000"/>
            <a:ext cx="7772400" cy="1143000"/>
          </a:xfrm>
        </p:spPr>
        <p:txBody>
          <a:bodyPr>
            <a:normAutofit fontScale="90000"/>
          </a:bodyPr>
          <a:lstStyle/>
          <a:p>
            <a:r>
              <a:rPr lang="en-US"/>
              <a:t>Levels of Testing for Conventional Software</a:t>
            </a:r>
          </a:p>
        </p:txBody>
      </p:sp>
      <p:sp>
        <p:nvSpPr>
          <p:cNvPr id="231427" name="Rectangle 3"/>
          <p:cNvSpPr>
            <a:spLocks noGrp="1" noChangeArrowheads="1"/>
          </p:cNvSpPr>
          <p:nvPr>
            <p:ph idx="1"/>
          </p:nvPr>
        </p:nvSpPr>
        <p:spPr/>
        <p:txBody>
          <a:bodyPr/>
          <a:lstStyle/>
          <a:p>
            <a:r>
              <a:rPr lang="en-US" sz="2000"/>
              <a:t>Unit testing</a:t>
            </a:r>
          </a:p>
          <a:p>
            <a:pPr lvl="1"/>
            <a:r>
              <a:rPr lang="en-US" sz="1800"/>
              <a:t>Concentrates on each component/function of the software as implemented in the source code</a:t>
            </a:r>
          </a:p>
          <a:p>
            <a:r>
              <a:rPr lang="en-US" sz="2000"/>
              <a:t>Integration testing</a:t>
            </a:r>
          </a:p>
          <a:p>
            <a:pPr lvl="1"/>
            <a:r>
              <a:rPr lang="en-US" sz="1800"/>
              <a:t>Focuses on the design and construction of the software architecture</a:t>
            </a:r>
          </a:p>
          <a:p>
            <a:r>
              <a:rPr lang="en-US" sz="2000"/>
              <a:t>Validation testing</a:t>
            </a:r>
          </a:p>
          <a:p>
            <a:pPr lvl="1"/>
            <a:r>
              <a:rPr lang="en-US" sz="1800"/>
              <a:t>Requirements are validated against the constructed software</a:t>
            </a:r>
          </a:p>
          <a:p>
            <a:r>
              <a:rPr lang="en-US" sz="2000"/>
              <a:t>System testing</a:t>
            </a:r>
          </a:p>
          <a:p>
            <a:pPr lvl="1"/>
            <a:r>
              <a:rPr lang="en-US" sz="1800"/>
              <a:t>The software and other system elements are tested as a whole</a:t>
            </a:r>
          </a:p>
        </p:txBody>
      </p:sp>
      <p:sp>
        <p:nvSpPr>
          <p:cNvPr id="4" name="Slide Number Placeholder 5"/>
          <p:cNvSpPr>
            <a:spLocks noGrp="1"/>
          </p:cNvSpPr>
          <p:nvPr>
            <p:ph type="sldNum" sz="quarter" idx="12"/>
          </p:nvPr>
        </p:nvSpPr>
        <p:spPr/>
        <p:txBody>
          <a:bodyPr/>
          <a:lstStyle/>
          <a:p>
            <a:fld id="{F837E50F-CDF0-4A89-9946-FC7B87295A79}" type="slidenum">
              <a:rPr lang="en-US"/>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3416</Words>
  <Application>Microsoft Office PowerPoint</Application>
  <PresentationFormat>On-screen Show (4:3)</PresentationFormat>
  <Paragraphs>389</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Software Testing Strategies</vt:lpstr>
      <vt:lpstr>Topics of Discussion</vt:lpstr>
      <vt:lpstr>Introduction</vt:lpstr>
      <vt:lpstr>A Strategic Approach to Testing</vt:lpstr>
      <vt:lpstr>General Characteristics of Strategic Testing</vt:lpstr>
      <vt:lpstr>Verification and Validation</vt:lpstr>
      <vt:lpstr>Organizing for Software Testing</vt:lpstr>
      <vt:lpstr>A Strategy for Testing Conventional Software</vt:lpstr>
      <vt:lpstr>Levels of Testing for Conventional Software</vt:lpstr>
      <vt:lpstr>Testing Strategy applied to Conventional Software</vt:lpstr>
      <vt:lpstr>Testing Strategy applied to Object-Oriented Software</vt:lpstr>
      <vt:lpstr>When is Testing Complete?</vt:lpstr>
      <vt:lpstr>Ensuring a Successful Software Test Strategy</vt:lpstr>
      <vt:lpstr>Test Strategies for  Conventional Software</vt:lpstr>
      <vt:lpstr>Unit Testing</vt:lpstr>
      <vt:lpstr>Targets for Unit Test Cases</vt:lpstr>
      <vt:lpstr>Common Computational Errors in Execution Paths</vt:lpstr>
      <vt:lpstr>Other Errors to Uncover</vt:lpstr>
      <vt:lpstr>Problems to uncover in  Error Handling</vt:lpstr>
      <vt:lpstr>Drivers and Stubs for  Unit Testing</vt:lpstr>
      <vt:lpstr>Integration Testing</vt:lpstr>
      <vt:lpstr>Non-incremental  Integration Testing</vt:lpstr>
      <vt:lpstr>Incremental Integration Testing</vt:lpstr>
      <vt:lpstr>Top-down Integration</vt:lpstr>
      <vt:lpstr>Bottom-up Integration</vt:lpstr>
      <vt:lpstr>Sandwich Integration</vt:lpstr>
      <vt:lpstr>Regression Testing</vt:lpstr>
      <vt:lpstr>Smoke Testing</vt:lpstr>
      <vt:lpstr>Benefits of Smoke Testing </vt:lpstr>
      <vt:lpstr>Test Strategies for  Object-Oriented Software</vt:lpstr>
      <vt:lpstr>Test Strategies for  Object-Oriented Software</vt:lpstr>
      <vt:lpstr>Test Strategies for Object-Oriented Software (continued)</vt:lpstr>
      <vt:lpstr>Validation Testing</vt:lpstr>
      <vt:lpstr>Background</vt:lpstr>
      <vt:lpstr>Alpha and Beta Testing</vt:lpstr>
      <vt:lpstr>System Testing</vt:lpstr>
      <vt:lpstr>Different Types</vt:lpstr>
      <vt:lpstr>The Art of Debugging</vt:lpstr>
      <vt:lpstr>Debugging Process</vt:lpstr>
      <vt:lpstr>Why is Debugging so Difficult?</vt:lpstr>
      <vt:lpstr>Why is Debugging so Difficult? (continued)</vt:lpstr>
      <vt:lpstr>Debugging Strategies</vt:lpstr>
      <vt:lpstr>Strategy #1: Brute Force</vt:lpstr>
      <vt:lpstr>Strategy #2: Backtracking</vt:lpstr>
      <vt:lpstr>Strategy #3: Cause Elimination</vt:lpstr>
      <vt:lpstr>Three Questions to ask Before Correcting the Error</vt:lpstr>
      <vt:lpstr>Reference </vt:lpstr>
    </vt:vector>
  </TitlesOfParts>
  <Company>HP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 Strategies</dc:title>
  <dc:creator>IT DEPT</dc:creator>
  <cp:lastModifiedBy>IT DEPT</cp:lastModifiedBy>
  <cp:revision>1</cp:revision>
  <dcterms:created xsi:type="dcterms:W3CDTF">2020-11-09T09:18:56Z</dcterms:created>
  <dcterms:modified xsi:type="dcterms:W3CDTF">2020-11-09T09:22:55Z</dcterms:modified>
</cp:coreProperties>
</file>